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5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34"/>
  </p:notesMasterIdLst>
  <p:sldIdLst>
    <p:sldId id="648" r:id="rId2"/>
    <p:sldId id="531" r:id="rId3"/>
    <p:sldId id="761" r:id="rId4"/>
    <p:sldId id="762" r:id="rId5"/>
    <p:sldId id="716" r:id="rId6"/>
    <p:sldId id="717" r:id="rId7"/>
    <p:sldId id="718" r:id="rId8"/>
    <p:sldId id="719" r:id="rId9"/>
    <p:sldId id="720" r:id="rId10"/>
    <p:sldId id="649" r:id="rId11"/>
    <p:sldId id="650" r:id="rId12"/>
    <p:sldId id="651" r:id="rId13"/>
    <p:sldId id="652" r:id="rId14"/>
    <p:sldId id="653" r:id="rId15"/>
    <p:sldId id="654" r:id="rId16"/>
    <p:sldId id="655" r:id="rId17"/>
    <p:sldId id="656" r:id="rId18"/>
    <p:sldId id="657" r:id="rId19"/>
    <p:sldId id="658" r:id="rId20"/>
    <p:sldId id="659" r:id="rId21"/>
    <p:sldId id="660" r:id="rId22"/>
    <p:sldId id="661" r:id="rId23"/>
    <p:sldId id="662" r:id="rId24"/>
    <p:sldId id="663" r:id="rId25"/>
    <p:sldId id="664" r:id="rId26"/>
    <p:sldId id="665" r:id="rId27"/>
    <p:sldId id="666" r:id="rId28"/>
    <p:sldId id="667" r:id="rId29"/>
    <p:sldId id="668" r:id="rId30"/>
    <p:sldId id="669" r:id="rId31"/>
    <p:sldId id="670" r:id="rId32"/>
    <p:sldId id="671" r:id="rId33"/>
    <p:sldId id="672" r:id="rId34"/>
    <p:sldId id="673" r:id="rId35"/>
    <p:sldId id="674" r:id="rId36"/>
    <p:sldId id="675" r:id="rId37"/>
    <p:sldId id="676" r:id="rId38"/>
    <p:sldId id="677" r:id="rId39"/>
    <p:sldId id="678" r:id="rId40"/>
    <p:sldId id="679" r:id="rId41"/>
    <p:sldId id="680" r:id="rId42"/>
    <p:sldId id="721" r:id="rId43"/>
    <p:sldId id="682" r:id="rId44"/>
    <p:sldId id="683" r:id="rId45"/>
    <p:sldId id="684" r:id="rId46"/>
    <p:sldId id="685" r:id="rId47"/>
    <p:sldId id="686" r:id="rId48"/>
    <p:sldId id="687" r:id="rId49"/>
    <p:sldId id="688" r:id="rId50"/>
    <p:sldId id="689" r:id="rId51"/>
    <p:sldId id="690" r:id="rId52"/>
    <p:sldId id="691" r:id="rId53"/>
    <p:sldId id="692" r:id="rId54"/>
    <p:sldId id="693" r:id="rId55"/>
    <p:sldId id="694" r:id="rId56"/>
    <p:sldId id="695" r:id="rId57"/>
    <p:sldId id="696" r:id="rId58"/>
    <p:sldId id="697" r:id="rId59"/>
    <p:sldId id="698" r:id="rId60"/>
    <p:sldId id="699" r:id="rId61"/>
    <p:sldId id="700" r:id="rId62"/>
    <p:sldId id="701" r:id="rId63"/>
    <p:sldId id="702" r:id="rId64"/>
    <p:sldId id="594" r:id="rId65"/>
    <p:sldId id="759" r:id="rId66"/>
    <p:sldId id="760" r:id="rId67"/>
    <p:sldId id="723" r:id="rId68"/>
    <p:sldId id="724" r:id="rId69"/>
    <p:sldId id="725" r:id="rId70"/>
    <p:sldId id="726" r:id="rId71"/>
    <p:sldId id="727" r:id="rId72"/>
    <p:sldId id="728" r:id="rId73"/>
    <p:sldId id="729" r:id="rId74"/>
    <p:sldId id="730" r:id="rId75"/>
    <p:sldId id="731" r:id="rId76"/>
    <p:sldId id="732" r:id="rId77"/>
    <p:sldId id="733" r:id="rId78"/>
    <p:sldId id="734" r:id="rId79"/>
    <p:sldId id="735" r:id="rId80"/>
    <p:sldId id="736" r:id="rId81"/>
    <p:sldId id="737" r:id="rId82"/>
    <p:sldId id="738" r:id="rId83"/>
    <p:sldId id="739" r:id="rId84"/>
    <p:sldId id="740" r:id="rId85"/>
    <p:sldId id="741" r:id="rId86"/>
    <p:sldId id="742" r:id="rId87"/>
    <p:sldId id="743" r:id="rId88"/>
    <p:sldId id="744" r:id="rId89"/>
    <p:sldId id="745" r:id="rId90"/>
    <p:sldId id="746" r:id="rId91"/>
    <p:sldId id="747" r:id="rId92"/>
    <p:sldId id="748" r:id="rId93"/>
    <p:sldId id="749" r:id="rId94"/>
    <p:sldId id="750" r:id="rId95"/>
    <p:sldId id="751" r:id="rId96"/>
    <p:sldId id="752" r:id="rId97"/>
    <p:sldId id="722" r:id="rId98"/>
    <p:sldId id="753" r:id="rId99"/>
    <p:sldId id="796" r:id="rId100"/>
    <p:sldId id="797" r:id="rId101"/>
    <p:sldId id="795" r:id="rId102"/>
    <p:sldId id="764" r:id="rId103"/>
    <p:sldId id="765" r:id="rId104"/>
    <p:sldId id="766" r:id="rId105"/>
    <p:sldId id="767" r:id="rId106"/>
    <p:sldId id="768" r:id="rId107"/>
    <p:sldId id="769" r:id="rId108"/>
    <p:sldId id="770" r:id="rId109"/>
    <p:sldId id="771" r:id="rId110"/>
    <p:sldId id="772" r:id="rId111"/>
    <p:sldId id="773" r:id="rId112"/>
    <p:sldId id="774" r:id="rId113"/>
    <p:sldId id="775" r:id="rId114"/>
    <p:sldId id="776" r:id="rId115"/>
    <p:sldId id="777" r:id="rId116"/>
    <p:sldId id="778" r:id="rId117"/>
    <p:sldId id="779" r:id="rId118"/>
    <p:sldId id="780" r:id="rId119"/>
    <p:sldId id="781" r:id="rId120"/>
    <p:sldId id="782" r:id="rId121"/>
    <p:sldId id="783" r:id="rId122"/>
    <p:sldId id="784" r:id="rId123"/>
    <p:sldId id="785" r:id="rId124"/>
    <p:sldId id="786" r:id="rId125"/>
    <p:sldId id="787" r:id="rId126"/>
    <p:sldId id="788" r:id="rId127"/>
    <p:sldId id="789" r:id="rId128"/>
    <p:sldId id="790" r:id="rId129"/>
    <p:sldId id="791" r:id="rId130"/>
    <p:sldId id="792" r:id="rId131"/>
    <p:sldId id="793" r:id="rId132"/>
    <p:sldId id="794" r:id="rId133"/>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34"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8CF26C-3B9E-EC4D-B017-A6EDD2D78F18}" type="doc">
      <dgm:prSet loTypeId="urn:microsoft.com/office/officeart/2005/8/layout/cycle4#1" loCatId="relationship" qsTypeId="urn:microsoft.com/office/officeart/2005/8/quickstyle/simple4" qsCatId="simple" csTypeId="urn:microsoft.com/office/officeart/2005/8/colors/accent1_2" csCatId="accent1"/>
      <dgm:spPr/>
      <dgm:t>
        <a:bodyPr/>
        <a:lstStyle/>
        <a:p>
          <a:endParaRPr lang="en-US"/>
        </a:p>
      </dgm:t>
    </dgm:pt>
    <dgm:pt modelId="{B0CAEE6A-D8FA-1A4E-8E6A-4450A6DD048D}">
      <dgm:prSet/>
      <dgm:spPr/>
      <dgm:t>
        <a:bodyPr/>
        <a:lstStyle/>
        <a:p>
          <a:pPr rtl="0"/>
          <a:r>
            <a:rPr lang="en-US" b="1" dirty="0" smtClean="0">
              <a:effectLst>
                <a:outerShdw blurRad="38100" dist="38100" dir="2700000" algn="tl">
                  <a:srgbClr val="000000">
                    <a:alpha val="43137"/>
                  </a:srgbClr>
                </a:outerShdw>
              </a:effectLst>
            </a:rPr>
            <a:t>Computer Architecture</a:t>
          </a:r>
          <a:endParaRPr lang="en-US" b="1" dirty="0">
            <a:effectLst>
              <a:outerShdw blurRad="38100" dist="38100" dir="2700000" algn="tl">
                <a:srgbClr val="000000">
                  <a:alpha val="43137"/>
                </a:srgbClr>
              </a:outerShdw>
            </a:effectLst>
          </a:endParaRPr>
        </a:p>
      </dgm:t>
    </dgm:pt>
    <dgm:pt modelId="{688287C0-0BBB-B04A-B8B2-AB36598391AC}" type="parTrans" cxnId="{D3324486-6DB6-E64B-B1A8-C30BAEA50D60}">
      <dgm:prSet/>
      <dgm:spPr/>
      <dgm:t>
        <a:bodyPr/>
        <a:lstStyle/>
        <a:p>
          <a:endParaRPr lang="en-US"/>
        </a:p>
      </dgm:t>
    </dgm:pt>
    <dgm:pt modelId="{06346C9A-108C-B141-813D-843AF3CECB9B}" type="sibTrans" cxnId="{D3324486-6DB6-E64B-B1A8-C30BAEA50D60}">
      <dgm:prSet/>
      <dgm:spPr/>
      <dgm:t>
        <a:bodyPr/>
        <a:lstStyle/>
        <a:p>
          <a:endParaRPr lang="en-US"/>
        </a:p>
      </dgm:t>
    </dgm:pt>
    <dgm:pt modelId="{28315CB9-8304-2142-842C-3463531B3569}">
      <dgm:prSet/>
      <dgm:spPr/>
      <dgm:t>
        <a:bodyPr/>
        <a:lstStyle/>
        <a:p>
          <a:pPr rtl="0"/>
          <a:r>
            <a:rPr lang="en-US" dirty="0" smtClean="0"/>
            <a:t>Attributes of a system visible to the programmer</a:t>
          </a:r>
          <a:endParaRPr lang="en-US" dirty="0"/>
        </a:p>
      </dgm:t>
    </dgm:pt>
    <dgm:pt modelId="{A7B6E241-54E6-4343-8A9E-03120641D454}" type="parTrans" cxnId="{0982BD52-6017-0E45-866D-E6B00540A5AF}">
      <dgm:prSet/>
      <dgm:spPr/>
      <dgm:t>
        <a:bodyPr/>
        <a:lstStyle/>
        <a:p>
          <a:endParaRPr lang="en-US"/>
        </a:p>
      </dgm:t>
    </dgm:pt>
    <dgm:pt modelId="{8805F3BF-5747-FA44-B2D6-8E46921DD5F2}" type="sibTrans" cxnId="{0982BD52-6017-0E45-866D-E6B00540A5AF}">
      <dgm:prSet/>
      <dgm:spPr/>
      <dgm:t>
        <a:bodyPr/>
        <a:lstStyle/>
        <a:p>
          <a:endParaRPr lang="en-US"/>
        </a:p>
      </dgm:t>
    </dgm:pt>
    <dgm:pt modelId="{21A469AC-73E4-2148-8557-29B0050DEDC0}">
      <dgm:prSet/>
      <dgm:spPr/>
      <dgm:t>
        <a:bodyPr/>
        <a:lstStyle/>
        <a:p>
          <a:pPr rtl="0"/>
          <a:r>
            <a:rPr lang="en-US" dirty="0" smtClean="0"/>
            <a:t>Have a direct impact on the logical execution of a program</a:t>
          </a:r>
          <a:endParaRPr lang="en-US" dirty="0"/>
        </a:p>
      </dgm:t>
    </dgm:pt>
    <dgm:pt modelId="{94BC96F5-293D-3C4D-A2F1-79679BBF38E8}" type="parTrans" cxnId="{174D5ABD-454D-0D4F-8354-0209701BD34D}">
      <dgm:prSet/>
      <dgm:spPr/>
      <dgm:t>
        <a:bodyPr/>
        <a:lstStyle/>
        <a:p>
          <a:endParaRPr lang="en-US"/>
        </a:p>
      </dgm:t>
    </dgm:pt>
    <dgm:pt modelId="{C5D2949D-BDAD-0542-A3C2-B076CCD0AE72}" type="sibTrans" cxnId="{174D5ABD-454D-0D4F-8354-0209701BD34D}">
      <dgm:prSet/>
      <dgm:spPr/>
      <dgm:t>
        <a:bodyPr/>
        <a:lstStyle/>
        <a:p>
          <a:endParaRPr lang="en-US"/>
        </a:p>
      </dgm:t>
    </dgm:pt>
    <dgm:pt modelId="{308789E6-82F7-DB43-B928-143FCBCCB864}">
      <dgm:prSet/>
      <dgm:spPr/>
      <dgm:t>
        <a:bodyPr/>
        <a:lstStyle/>
        <a:p>
          <a:pPr rtl="0"/>
          <a:r>
            <a:rPr lang="en-US" b="1" dirty="0" smtClean="0">
              <a:effectLst>
                <a:outerShdw blurRad="38100" dist="38100" dir="2700000" algn="tl">
                  <a:srgbClr val="000000">
                    <a:alpha val="43137"/>
                  </a:srgbClr>
                </a:outerShdw>
              </a:effectLst>
            </a:rPr>
            <a:t>Architectural attributes include:</a:t>
          </a:r>
          <a:endParaRPr lang="en-US" b="1" dirty="0">
            <a:effectLst>
              <a:outerShdw blurRad="38100" dist="38100" dir="2700000" algn="tl">
                <a:srgbClr val="000000">
                  <a:alpha val="43137"/>
                </a:srgbClr>
              </a:outerShdw>
            </a:effectLst>
          </a:endParaRPr>
        </a:p>
      </dgm:t>
    </dgm:pt>
    <dgm:pt modelId="{FB24C361-90FF-A246-9A34-69E4A6A8AF57}" type="parTrans" cxnId="{30023AC5-9093-4448-B688-57B5C6556549}">
      <dgm:prSet/>
      <dgm:spPr/>
      <dgm:t>
        <a:bodyPr/>
        <a:lstStyle/>
        <a:p>
          <a:endParaRPr lang="en-US"/>
        </a:p>
      </dgm:t>
    </dgm:pt>
    <dgm:pt modelId="{616A0DCE-F636-194D-9DA8-C39FF48D7209}" type="sibTrans" cxnId="{30023AC5-9093-4448-B688-57B5C6556549}">
      <dgm:prSet/>
      <dgm:spPr/>
      <dgm:t>
        <a:bodyPr/>
        <a:lstStyle/>
        <a:p>
          <a:endParaRPr lang="en-US"/>
        </a:p>
      </dgm:t>
    </dgm:pt>
    <dgm:pt modelId="{CE5F8666-70FC-564C-8B7D-337BE33E4106}">
      <dgm:prSet/>
      <dgm:spPr/>
      <dgm:t>
        <a:bodyPr/>
        <a:lstStyle/>
        <a:p>
          <a:pPr rtl="0"/>
          <a:r>
            <a:rPr lang="en-US" dirty="0" smtClean="0"/>
            <a:t>Instruction set, number of bits used to represent various data types,   I/O mechanisms, techniques for addressing memory</a:t>
          </a:r>
          <a:endParaRPr lang="en-US" dirty="0"/>
        </a:p>
      </dgm:t>
    </dgm:pt>
    <dgm:pt modelId="{76348B6E-B52D-394F-A7D3-0CFAABB89617}" type="parTrans" cxnId="{1387E257-C914-334F-A738-A616B99E545F}">
      <dgm:prSet/>
      <dgm:spPr/>
      <dgm:t>
        <a:bodyPr/>
        <a:lstStyle/>
        <a:p>
          <a:endParaRPr lang="en-US"/>
        </a:p>
      </dgm:t>
    </dgm:pt>
    <dgm:pt modelId="{AC6E989A-20AA-194C-A7C6-0BE634EC1713}" type="sibTrans" cxnId="{1387E257-C914-334F-A738-A616B99E545F}">
      <dgm:prSet/>
      <dgm:spPr/>
      <dgm:t>
        <a:bodyPr/>
        <a:lstStyle/>
        <a:p>
          <a:endParaRPr lang="en-US"/>
        </a:p>
      </dgm:t>
    </dgm:pt>
    <dgm:pt modelId="{74536227-6FB9-EA42-B0D1-89175BB10E79}">
      <dgm:prSet/>
      <dgm:spPr/>
      <dgm:t>
        <a:bodyPr/>
        <a:lstStyle/>
        <a:p>
          <a:pPr rtl="0"/>
          <a:r>
            <a:rPr lang="en-US" b="1" dirty="0" smtClean="0">
              <a:effectLst>
                <a:outerShdw blurRad="38100" dist="38100" dir="2700000" algn="tl">
                  <a:srgbClr val="000000">
                    <a:alpha val="43137"/>
                  </a:srgbClr>
                </a:outerShdw>
              </a:effectLst>
            </a:rPr>
            <a:t>Computer Organization </a:t>
          </a:r>
          <a:endParaRPr lang="en-US" b="1" dirty="0">
            <a:effectLst>
              <a:outerShdw blurRad="38100" dist="38100" dir="2700000" algn="tl">
                <a:srgbClr val="000000">
                  <a:alpha val="43137"/>
                </a:srgbClr>
              </a:outerShdw>
            </a:effectLst>
          </a:endParaRPr>
        </a:p>
      </dgm:t>
    </dgm:pt>
    <dgm:pt modelId="{0F4E1031-08A1-144E-B04B-64D102B658EE}" type="parTrans" cxnId="{8E989642-BD8C-7744-8EF6-FBB60B8A00FD}">
      <dgm:prSet/>
      <dgm:spPr/>
      <dgm:t>
        <a:bodyPr/>
        <a:lstStyle/>
        <a:p>
          <a:endParaRPr lang="en-US"/>
        </a:p>
      </dgm:t>
    </dgm:pt>
    <dgm:pt modelId="{134FF832-CB26-164C-83F8-265482D291A9}" type="sibTrans" cxnId="{8E989642-BD8C-7744-8EF6-FBB60B8A00FD}">
      <dgm:prSet/>
      <dgm:spPr/>
      <dgm:t>
        <a:bodyPr/>
        <a:lstStyle/>
        <a:p>
          <a:endParaRPr lang="en-US"/>
        </a:p>
      </dgm:t>
    </dgm:pt>
    <dgm:pt modelId="{4ABB395C-A2BC-EB46-8166-8924AE293271}">
      <dgm:prSet/>
      <dgm:spPr/>
      <dgm:t>
        <a:bodyPr/>
        <a:lstStyle/>
        <a:p>
          <a:pPr rtl="0"/>
          <a:r>
            <a:rPr lang="en-US" dirty="0" smtClean="0"/>
            <a:t>The operational units and their interconnections that realize the architectural specifications</a:t>
          </a:r>
          <a:endParaRPr lang="en-US" dirty="0"/>
        </a:p>
      </dgm:t>
    </dgm:pt>
    <dgm:pt modelId="{39F91221-9930-CA4C-BDE4-128319DAD71D}" type="parTrans" cxnId="{B9F257A1-A141-2245-873F-A8263CDB5102}">
      <dgm:prSet/>
      <dgm:spPr/>
      <dgm:t>
        <a:bodyPr/>
        <a:lstStyle/>
        <a:p>
          <a:endParaRPr lang="en-US"/>
        </a:p>
      </dgm:t>
    </dgm:pt>
    <dgm:pt modelId="{FAA95E30-E469-594E-8C2C-8129BB965E39}" type="sibTrans" cxnId="{B9F257A1-A141-2245-873F-A8263CDB5102}">
      <dgm:prSet/>
      <dgm:spPr/>
      <dgm:t>
        <a:bodyPr/>
        <a:lstStyle/>
        <a:p>
          <a:endParaRPr lang="en-US"/>
        </a:p>
      </dgm:t>
    </dgm:pt>
    <dgm:pt modelId="{54AC2B3A-9757-C341-B161-89A6E0CA9575}">
      <dgm:prSet/>
      <dgm:spPr/>
      <dgm:t>
        <a:bodyPr/>
        <a:lstStyle/>
        <a:p>
          <a:pPr rtl="0"/>
          <a:r>
            <a:rPr lang="en-US" b="1" dirty="0" smtClean="0">
              <a:effectLst>
                <a:outerShdw blurRad="38100" dist="38100" dir="2700000" algn="tl">
                  <a:srgbClr val="000000">
                    <a:alpha val="43137"/>
                  </a:srgbClr>
                </a:outerShdw>
              </a:effectLst>
            </a:rPr>
            <a:t>Organizational attributes include:</a:t>
          </a:r>
          <a:endParaRPr lang="en-US" b="1" dirty="0">
            <a:effectLst>
              <a:outerShdw blurRad="38100" dist="38100" dir="2700000" algn="tl">
                <a:srgbClr val="000000">
                  <a:alpha val="43137"/>
                </a:srgbClr>
              </a:outerShdw>
            </a:effectLst>
          </a:endParaRPr>
        </a:p>
      </dgm:t>
    </dgm:pt>
    <dgm:pt modelId="{83493404-DFEF-9E42-ABB4-FBBE426B3AF9}" type="parTrans" cxnId="{734FF944-1D40-0F41-B4EE-7FBCB36088CC}">
      <dgm:prSet/>
      <dgm:spPr/>
      <dgm:t>
        <a:bodyPr/>
        <a:lstStyle/>
        <a:p>
          <a:endParaRPr lang="en-US"/>
        </a:p>
      </dgm:t>
    </dgm:pt>
    <dgm:pt modelId="{D8E9FC16-4D96-4648-AE70-EC41FE4D60A6}" type="sibTrans" cxnId="{734FF944-1D40-0F41-B4EE-7FBCB36088CC}">
      <dgm:prSet/>
      <dgm:spPr/>
      <dgm:t>
        <a:bodyPr/>
        <a:lstStyle/>
        <a:p>
          <a:endParaRPr lang="en-US"/>
        </a:p>
      </dgm:t>
    </dgm:pt>
    <dgm:pt modelId="{601FD3FE-0540-834F-BCAB-697B63FDDAF5}">
      <dgm:prSet/>
      <dgm:spPr/>
      <dgm:t>
        <a:bodyPr/>
        <a:lstStyle/>
        <a:p>
          <a:pPr rtl="0"/>
          <a:r>
            <a:rPr lang="en-US" dirty="0" smtClean="0"/>
            <a:t>Hardware details transparent to the programmer, control signals, interfaces between the computer and peripherals, memory technology used</a:t>
          </a:r>
          <a:endParaRPr lang="en-US" dirty="0"/>
        </a:p>
      </dgm:t>
    </dgm:pt>
    <dgm:pt modelId="{7AC73AAD-48BD-0141-801C-7F03F555A865}" type="parTrans" cxnId="{1014AC31-BFCA-4C40-9E55-38A36284F8BC}">
      <dgm:prSet/>
      <dgm:spPr/>
      <dgm:t>
        <a:bodyPr/>
        <a:lstStyle/>
        <a:p>
          <a:endParaRPr lang="en-US"/>
        </a:p>
      </dgm:t>
    </dgm:pt>
    <dgm:pt modelId="{2B5FD2A9-EFF7-224B-968B-602AA09A0E4E}" type="sibTrans" cxnId="{1014AC31-BFCA-4C40-9E55-38A36284F8BC}">
      <dgm:prSet/>
      <dgm:spPr/>
      <dgm:t>
        <a:bodyPr/>
        <a:lstStyle/>
        <a:p>
          <a:endParaRPr lang="en-US"/>
        </a:p>
      </dgm:t>
    </dgm:pt>
    <dgm:pt modelId="{CDA0A06D-0FB6-1E45-90C3-5F07AC6489BF}" type="pres">
      <dgm:prSet presAssocID="{218CF26C-3B9E-EC4D-B017-A6EDD2D78F18}" presName="cycleMatrixDiagram" presStyleCnt="0">
        <dgm:presLayoutVars>
          <dgm:chMax val="1"/>
          <dgm:dir/>
          <dgm:animLvl val="lvl"/>
          <dgm:resizeHandles val="exact"/>
        </dgm:presLayoutVars>
      </dgm:prSet>
      <dgm:spPr/>
      <dgm:t>
        <a:bodyPr/>
        <a:lstStyle/>
        <a:p>
          <a:endParaRPr lang="en-US"/>
        </a:p>
      </dgm:t>
    </dgm:pt>
    <dgm:pt modelId="{AE230A46-0396-8548-BFE6-7DE77B7F5698}" type="pres">
      <dgm:prSet presAssocID="{218CF26C-3B9E-EC4D-B017-A6EDD2D78F18}" presName="children" presStyleCnt="0"/>
      <dgm:spPr/>
    </dgm:pt>
    <dgm:pt modelId="{9355E2DA-ED4B-FF45-A420-CEC2FAD4F47F}" type="pres">
      <dgm:prSet presAssocID="{218CF26C-3B9E-EC4D-B017-A6EDD2D78F18}" presName="child1group" presStyleCnt="0"/>
      <dgm:spPr/>
    </dgm:pt>
    <dgm:pt modelId="{EAF475D4-71BA-AC4A-A978-8E1A58675943}" type="pres">
      <dgm:prSet presAssocID="{218CF26C-3B9E-EC4D-B017-A6EDD2D78F18}" presName="child1" presStyleLbl="bgAcc1" presStyleIdx="0" presStyleCnt="4"/>
      <dgm:spPr/>
      <dgm:t>
        <a:bodyPr/>
        <a:lstStyle/>
        <a:p>
          <a:endParaRPr lang="en-US"/>
        </a:p>
      </dgm:t>
    </dgm:pt>
    <dgm:pt modelId="{8DC48612-CC3B-434C-BDCA-2D368136FE30}" type="pres">
      <dgm:prSet presAssocID="{218CF26C-3B9E-EC4D-B017-A6EDD2D78F18}" presName="child1Text" presStyleLbl="bgAcc1" presStyleIdx="0" presStyleCnt="4">
        <dgm:presLayoutVars>
          <dgm:bulletEnabled val="1"/>
        </dgm:presLayoutVars>
      </dgm:prSet>
      <dgm:spPr/>
      <dgm:t>
        <a:bodyPr/>
        <a:lstStyle/>
        <a:p>
          <a:endParaRPr lang="en-US"/>
        </a:p>
      </dgm:t>
    </dgm:pt>
    <dgm:pt modelId="{36650470-D0B6-4E4B-B2CF-C9FC9D98A3AF}" type="pres">
      <dgm:prSet presAssocID="{218CF26C-3B9E-EC4D-B017-A6EDD2D78F18}" presName="child2group" presStyleCnt="0"/>
      <dgm:spPr/>
    </dgm:pt>
    <dgm:pt modelId="{D6EE7FF3-03D5-1248-B164-AC203683EA31}" type="pres">
      <dgm:prSet presAssocID="{218CF26C-3B9E-EC4D-B017-A6EDD2D78F18}" presName="child2" presStyleLbl="bgAcc1" presStyleIdx="1" presStyleCnt="4"/>
      <dgm:spPr/>
      <dgm:t>
        <a:bodyPr/>
        <a:lstStyle/>
        <a:p>
          <a:endParaRPr lang="en-US"/>
        </a:p>
      </dgm:t>
    </dgm:pt>
    <dgm:pt modelId="{7378E5CD-5D97-4946-88A6-1649F23BF4FB}" type="pres">
      <dgm:prSet presAssocID="{218CF26C-3B9E-EC4D-B017-A6EDD2D78F18}" presName="child2Text" presStyleLbl="bgAcc1" presStyleIdx="1" presStyleCnt="4">
        <dgm:presLayoutVars>
          <dgm:bulletEnabled val="1"/>
        </dgm:presLayoutVars>
      </dgm:prSet>
      <dgm:spPr/>
      <dgm:t>
        <a:bodyPr/>
        <a:lstStyle/>
        <a:p>
          <a:endParaRPr lang="en-US"/>
        </a:p>
      </dgm:t>
    </dgm:pt>
    <dgm:pt modelId="{079BE95B-2F90-7845-93AC-93020A91204D}" type="pres">
      <dgm:prSet presAssocID="{218CF26C-3B9E-EC4D-B017-A6EDD2D78F18}" presName="child3group" presStyleCnt="0"/>
      <dgm:spPr/>
    </dgm:pt>
    <dgm:pt modelId="{F4B243E3-6A78-9746-BEE9-84ACAEA02E36}" type="pres">
      <dgm:prSet presAssocID="{218CF26C-3B9E-EC4D-B017-A6EDD2D78F18}" presName="child3" presStyleLbl="bgAcc1" presStyleIdx="2" presStyleCnt="4" custLinFactNeighborX="11105" custLinFactNeighborY="568"/>
      <dgm:spPr/>
      <dgm:t>
        <a:bodyPr/>
        <a:lstStyle/>
        <a:p>
          <a:endParaRPr lang="en-US"/>
        </a:p>
      </dgm:t>
    </dgm:pt>
    <dgm:pt modelId="{28FF47C2-252F-AD4F-9FFC-C7380D031906}" type="pres">
      <dgm:prSet presAssocID="{218CF26C-3B9E-EC4D-B017-A6EDD2D78F18}" presName="child3Text" presStyleLbl="bgAcc1" presStyleIdx="2" presStyleCnt="4">
        <dgm:presLayoutVars>
          <dgm:bulletEnabled val="1"/>
        </dgm:presLayoutVars>
      </dgm:prSet>
      <dgm:spPr/>
      <dgm:t>
        <a:bodyPr/>
        <a:lstStyle/>
        <a:p>
          <a:endParaRPr lang="en-US"/>
        </a:p>
      </dgm:t>
    </dgm:pt>
    <dgm:pt modelId="{857D66DE-4C1F-C044-A0CF-897ECE7AFBB6}" type="pres">
      <dgm:prSet presAssocID="{218CF26C-3B9E-EC4D-B017-A6EDD2D78F18}" presName="child4group" presStyleCnt="0"/>
      <dgm:spPr/>
    </dgm:pt>
    <dgm:pt modelId="{82886FAE-83A2-704D-92D1-F4CC571A92A1}" type="pres">
      <dgm:prSet presAssocID="{218CF26C-3B9E-EC4D-B017-A6EDD2D78F18}" presName="child4" presStyleLbl="bgAcc1" presStyleIdx="3" presStyleCnt="4"/>
      <dgm:spPr/>
      <dgm:t>
        <a:bodyPr/>
        <a:lstStyle/>
        <a:p>
          <a:endParaRPr lang="en-US"/>
        </a:p>
      </dgm:t>
    </dgm:pt>
    <dgm:pt modelId="{946504B0-6F32-CA4D-B160-51F1CA3B2486}" type="pres">
      <dgm:prSet presAssocID="{218CF26C-3B9E-EC4D-B017-A6EDD2D78F18}" presName="child4Text" presStyleLbl="bgAcc1" presStyleIdx="3" presStyleCnt="4">
        <dgm:presLayoutVars>
          <dgm:bulletEnabled val="1"/>
        </dgm:presLayoutVars>
      </dgm:prSet>
      <dgm:spPr/>
      <dgm:t>
        <a:bodyPr/>
        <a:lstStyle/>
        <a:p>
          <a:endParaRPr lang="en-US"/>
        </a:p>
      </dgm:t>
    </dgm:pt>
    <dgm:pt modelId="{B36011C0-D512-5B43-AFFF-B5EF3477E6BC}" type="pres">
      <dgm:prSet presAssocID="{218CF26C-3B9E-EC4D-B017-A6EDD2D78F18}" presName="childPlaceholder" presStyleCnt="0"/>
      <dgm:spPr/>
    </dgm:pt>
    <dgm:pt modelId="{0176A4A2-93EB-3B4F-8E44-E15DD76601A9}" type="pres">
      <dgm:prSet presAssocID="{218CF26C-3B9E-EC4D-B017-A6EDD2D78F18}" presName="circle" presStyleCnt="0"/>
      <dgm:spPr/>
    </dgm:pt>
    <dgm:pt modelId="{0995DE62-81B9-0E4E-9982-90865C30B506}" type="pres">
      <dgm:prSet presAssocID="{218CF26C-3B9E-EC4D-B017-A6EDD2D78F18}" presName="quadrant1" presStyleLbl="node1" presStyleIdx="0" presStyleCnt="4">
        <dgm:presLayoutVars>
          <dgm:chMax val="1"/>
          <dgm:bulletEnabled val="1"/>
        </dgm:presLayoutVars>
      </dgm:prSet>
      <dgm:spPr/>
      <dgm:t>
        <a:bodyPr/>
        <a:lstStyle/>
        <a:p>
          <a:endParaRPr lang="en-US"/>
        </a:p>
      </dgm:t>
    </dgm:pt>
    <dgm:pt modelId="{E56301CE-27B0-6744-BFE7-3637DF690F07}" type="pres">
      <dgm:prSet presAssocID="{218CF26C-3B9E-EC4D-B017-A6EDD2D78F18}" presName="quadrant2" presStyleLbl="node1" presStyleIdx="1" presStyleCnt="4">
        <dgm:presLayoutVars>
          <dgm:chMax val="1"/>
          <dgm:bulletEnabled val="1"/>
        </dgm:presLayoutVars>
      </dgm:prSet>
      <dgm:spPr/>
      <dgm:t>
        <a:bodyPr/>
        <a:lstStyle/>
        <a:p>
          <a:endParaRPr lang="en-US"/>
        </a:p>
      </dgm:t>
    </dgm:pt>
    <dgm:pt modelId="{48FC8C78-AEC8-1E4B-9265-AE1BCBD2AB12}" type="pres">
      <dgm:prSet presAssocID="{218CF26C-3B9E-EC4D-B017-A6EDD2D78F18}" presName="quadrant3" presStyleLbl="node1" presStyleIdx="2" presStyleCnt="4">
        <dgm:presLayoutVars>
          <dgm:chMax val="1"/>
          <dgm:bulletEnabled val="1"/>
        </dgm:presLayoutVars>
      </dgm:prSet>
      <dgm:spPr/>
      <dgm:t>
        <a:bodyPr/>
        <a:lstStyle/>
        <a:p>
          <a:endParaRPr lang="en-US"/>
        </a:p>
      </dgm:t>
    </dgm:pt>
    <dgm:pt modelId="{84C6FD03-EE72-914E-B7C9-68870374A795}" type="pres">
      <dgm:prSet presAssocID="{218CF26C-3B9E-EC4D-B017-A6EDD2D78F18}" presName="quadrant4" presStyleLbl="node1" presStyleIdx="3" presStyleCnt="4">
        <dgm:presLayoutVars>
          <dgm:chMax val="1"/>
          <dgm:bulletEnabled val="1"/>
        </dgm:presLayoutVars>
      </dgm:prSet>
      <dgm:spPr/>
      <dgm:t>
        <a:bodyPr/>
        <a:lstStyle/>
        <a:p>
          <a:endParaRPr lang="en-US"/>
        </a:p>
      </dgm:t>
    </dgm:pt>
    <dgm:pt modelId="{D6826F6B-04DC-E742-8F5F-D9B2D824E236}" type="pres">
      <dgm:prSet presAssocID="{218CF26C-3B9E-EC4D-B017-A6EDD2D78F18}" presName="quadrantPlaceholder" presStyleCnt="0"/>
      <dgm:spPr/>
    </dgm:pt>
    <dgm:pt modelId="{1A971C7A-02BC-2144-9C44-48A4E03337B1}" type="pres">
      <dgm:prSet presAssocID="{218CF26C-3B9E-EC4D-B017-A6EDD2D78F18}" presName="center1" presStyleLbl="fgShp" presStyleIdx="0" presStyleCnt="2"/>
      <dgm:spPr/>
    </dgm:pt>
    <dgm:pt modelId="{290E4CF8-E8EE-584A-BC6F-814759FDAB7A}" type="pres">
      <dgm:prSet presAssocID="{218CF26C-3B9E-EC4D-B017-A6EDD2D78F18}" presName="center2" presStyleLbl="fgShp" presStyleIdx="1" presStyleCnt="2"/>
      <dgm:spPr/>
    </dgm:pt>
  </dgm:ptLst>
  <dgm:cxnLst>
    <dgm:cxn modelId="{1014AC31-BFCA-4C40-9E55-38A36284F8BC}" srcId="{54AC2B3A-9757-C341-B161-89A6E0CA9575}" destId="{601FD3FE-0540-834F-BCAB-697B63FDDAF5}" srcOrd="0" destOrd="0" parTransId="{7AC73AAD-48BD-0141-801C-7F03F555A865}" sibTransId="{2B5FD2A9-EFF7-224B-968B-602AA09A0E4E}"/>
    <dgm:cxn modelId="{6CB4A252-48D8-A94C-B5E1-F54449DF1DFD}" type="presOf" srcId="{B0CAEE6A-D8FA-1A4E-8E6A-4450A6DD048D}" destId="{0995DE62-81B9-0E4E-9982-90865C30B506}" srcOrd="0" destOrd="0" presId="urn:microsoft.com/office/officeart/2005/8/layout/cycle4#1"/>
    <dgm:cxn modelId="{E7A4ADFA-B474-C14B-8A27-965FB71E5D8D}" type="presOf" srcId="{28315CB9-8304-2142-842C-3463531B3569}" destId="{8DC48612-CC3B-434C-BDCA-2D368136FE30}" srcOrd="1" destOrd="0" presId="urn:microsoft.com/office/officeart/2005/8/layout/cycle4#1"/>
    <dgm:cxn modelId="{65823B6C-C9F6-D147-988F-D9D117570779}" type="presOf" srcId="{21A469AC-73E4-2148-8557-29B0050DEDC0}" destId="{EAF475D4-71BA-AC4A-A978-8E1A58675943}" srcOrd="0" destOrd="1" presId="urn:microsoft.com/office/officeart/2005/8/layout/cycle4#1"/>
    <dgm:cxn modelId="{174D5ABD-454D-0D4F-8354-0209701BD34D}" srcId="{B0CAEE6A-D8FA-1A4E-8E6A-4450A6DD048D}" destId="{21A469AC-73E4-2148-8557-29B0050DEDC0}" srcOrd="1" destOrd="0" parTransId="{94BC96F5-293D-3C4D-A2F1-79679BBF38E8}" sibTransId="{C5D2949D-BDAD-0542-A3C2-B076CCD0AE72}"/>
    <dgm:cxn modelId="{2FF7D623-05EC-C341-AE4E-3E9FCAB5123F}" type="presOf" srcId="{54AC2B3A-9757-C341-B161-89A6E0CA9575}" destId="{84C6FD03-EE72-914E-B7C9-68870374A795}" srcOrd="0" destOrd="0" presId="urn:microsoft.com/office/officeart/2005/8/layout/cycle4#1"/>
    <dgm:cxn modelId="{28A35006-6EB0-C244-B998-FFFD23D91384}" type="presOf" srcId="{21A469AC-73E4-2148-8557-29B0050DEDC0}" destId="{8DC48612-CC3B-434C-BDCA-2D368136FE30}" srcOrd="1" destOrd="1" presId="urn:microsoft.com/office/officeart/2005/8/layout/cycle4#1"/>
    <dgm:cxn modelId="{30023AC5-9093-4448-B688-57B5C6556549}" srcId="{218CF26C-3B9E-EC4D-B017-A6EDD2D78F18}" destId="{308789E6-82F7-DB43-B928-143FCBCCB864}" srcOrd="1" destOrd="0" parTransId="{FB24C361-90FF-A246-9A34-69E4A6A8AF57}" sibTransId="{616A0DCE-F636-194D-9DA8-C39FF48D7209}"/>
    <dgm:cxn modelId="{FD56FF05-D7A2-584A-8ABF-2D3821A1E937}" type="presOf" srcId="{601FD3FE-0540-834F-BCAB-697B63FDDAF5}" destId="{946504B0-6F32-CA4D-B160-51F1CA3B2486}" srcOrd="1" destOrd="0" presId="urn:microsoft.com/office/officeart/2005/8/layout/cycle4#1"/>
    <dgm:cxn modelId="{8E989642-BD8C-7744-8EF6-FBB60B8A00FD}" srcId="{218CF26C-3B9E-EC4D-B017-A6EDD2D78F18}" destId="{74536227-6FB9-EA42-B0D1-89175BB10E79}" srcOrd="2" destOrd="0" parTransId="{0F4E1031-08A1-144E-B04B-64D102B658EE}" sibTransId="{134FF832-CB26-164C-83F8-265482D291A9}"/>
    <dgm:cxn modelId="{369DE2B8-1C60-D342-8E38-EC0EB138C6CF}" type="presOf" srcId="{74536227-6FB9-EA42-B0D1-89175BB10E79}" destId="{48FC8C78-AEC8-1E4B-9265-AE1BCBD2AB12}" srcOrd="0" destOrd="0" presId="urn:microsoft.com/office/officeart/2005/8/layout/cycle4#1"/>
    <dgm:cxn modelId="{D3324486-6DB6-E64B-B1A8-C30BAEA50D60}" srcId="{218CF26C-3B9E-EC4D-B017-A6EDD2D78F18}" destId="{B0CAEE6A-D8FA-1A4E-8E6A-4450A6DD048D}" srcOrd="0" destOrd="0" parTransId="{688287C0-0BBB-B04A-B8B2-AB36598391AC}" sibTransId="{06346C9A-108C-B141-813D-843AF3CECB9B}"/>
    <dgm:cxn modelId="{DEC79734-5731-0947-807E-E0BA6FB7738D}" type="presOf" srcId="{CE5F8666-70FC-564C-8B7D-337BE33E4106}" destId="{D6EE7FF3-03D5-1248-B164-AC203683EA31}" srcOrd="0" destOrd="0" presId="urn:microsoft.com/office/officeart/2005/8/layout/cycle4#1"/>
    <dgm:cxn modelId="{936663A7-F3F1-544C-BB00-A6B8712F5F75}" type="presOf" srcId="{28315CB9-8304-2142-842C-3463531B3569}" destId="{EAF475D4-71BA-AC4A-A978-8E1A58675943}" srcOrd="0" destOrd="0" presId="urn:microsoft.com/office/officeart/2005/8/layout/cycle4#1"/>
    <dgm:cxn modelId="{644EB4B2-C2D8-7446-B13E-0BDB42040D15}" type="presOf" srcId="{601FD3FE-0540-834F-BCAB-697B63FDDAF5}" destId="{82886FAE-83A2-704D-92D1-F4CC571A92A1}" srcOrd="0" destOrd="0" presId="urn:microsoft.com/office/officeart/2005/8/layout/cycle4#1"/>
    <dgm:cxn modelId="{50C3899A-CA77-A647-B562-3E414DB1DB38}" type="presOf" srcId="{308789E6-82F7-DB43-B928-143FCBCCB864}" destId="{E56301CE-27B0-6744-BFE7-3637DF690F07}" srcOrd="0" destOrd="0" presId="urn:microsoft.com/office/officeart/2005/8/layout/cycle4#1"/>
    <dgm:cxn modelId="{0982BD52-6017-0E45-866D-E6B00540A5AF}" srcId="{B0CAEE6A-D8FA-1A4E-8E6A-4450A6DD048D}" destId="{28315CB9-8304-2142-842C-3463531B3569}" srcOrd="0" destOrd="0" parTransId="{A7B6E241-54E6-4343-8A9E-03120641D454}" sibTransId="{8805F3BF-5747-FA44-B2D6-8E46921DD5F2}"/>
    <dgm:cxn modelId="{1387E257-C914-334F-A738-A616B99E545F}" srcId="{308789E6-82F7-DB43-B928-143FCBCCB864}" destId="{CE5F8666-70FC-564C-8B7D-337BE33E4106}" srcOrd="0" destOrd="0" parTransId="{76348B6E-B52D-394F-A7D3-0CFAABB89617}" sibTransId="{AC6E989A-20AA-194C-A7C6-0BE634EC1713}"/>
    <dgm:cxn modelId="{4B6F0975-8F18-3744-BB40-DFA5A827FB65}" type="presOf" srcId="{4ABB395C-A2BC-EB46-8166-8924AE293271}" destId="{28FF47C2-252F-AD4F-9FFC-C7380D031906}" srcOrd="1" destOrd="0" presId="urn:microsoft.com/office/officeart/2005/8/layout/cycle4#1"/>
    <dgm:cxn modelId="{1C7F9834-53D8-D447-AFDE-406FAFE9AA01}" type="presOf" srcId="{CE5F8666-70FC-564C-8B7D-337BE33E4106}" destId="{7378E5CD-5D97-4946-88A6-1649F23BF4FB}" srcOrd="1" destOrd="0" presId="urn:microsoft.com/office/officeart/2005/8/layout/cycle4#1"/>
    <dgm:cxn modelId="{B9F257A1-A141-2245-873F-A8263CDB5102}" srcId="{74536227-6FB9-EA42-B0D1-89175BB10E79}" destId="{4ABB395C-A2BC-EB46-8166-8924AE293271}" srcOrd="0" destOrd="0" parTransId="{39F91221-9930-CA4C-BDE4-128319DAD71D}" sibTransId="{FAA95E30-E469-594E-8C2C-8129BB965E39}"/>
    <dgm:cxn modelId="{E1272249-4E69-894D-8DDC-98388B0A56AB}" type="presOf" srcId="{4ABB395C-A2BC-EB46-8166-8924AE293271}" destId="{F4B243E3-6A78-9746-BEE9-84ACAEA02E36}" srcOrd="0" destOrd="0" presId="urn:microsoft.com/office/officeart/2005/8/layout/cycle4#1"/>
    <dgm:cxn modelId="{578AC43C-622E-8A4D-8989-0B9965ECC139}" type="presOf" srcId="{218CF26C-3B9E-EC4D-B017-A6EDD2D78F18}" destId="{CDA0A06D-0FB6-1E45-90C3-5F07AC6489BF}" srcOrd="0" destOrd="0" presId="urn:microsoft.com/office/officeart/2005/8/layout/cycle4#1"/>
    <dgm:cxn modelId="{734FF944-1D40-0F41-B4EE-7FBCB36088CC}" srcId="{218CF26C-3B9E-EC4D-B017-A6EDD2D78F18}" destId="{54AC2B3A-9757-C341-B161-89A6E0CA9575}" srcOrd="3" destOrd="0" parTransId="{83493404-DFEF-9E42-ABB4-FBBE426B3AF9}" sibTransId="{D8E9FC16-4D96-4648-AE70-EC41FE4D60A6}"/>
    <dgm:cxn modelId="{699078D6-31A2-0B41-B5B3-4D3C3092B897}" type="presParOf" srcId="{CDA0A06D-0FB6-1E45-90C3-5F07AC6489BF}" destId="{AE230A46-0396-8548-BFE6-7DE77B7F5698}" srcOrd="0" destOrd="0" presId="urn:microsoft.com/office/officeart/2005/8/layout/cycle4#1"/>
    <dgm:cxn modelId="{51036B94-27D6-6442-B7E8-4BD19D5092C3}" type="presParOf" srcId="{AE230A46-0396-8548-BFE6-7DE77B7F5698}" destId="{9355E2DA-ED4B-FF45-A420-CEC2FAD4F47F}" srcOrd="0" destOrd="0" presId="urn:microsoft.com/office/officeart/2005/8/layout/cycle4#1"/>
    <dgm:cxn modelId="{5CEFC4B6-D27A-F64A-9614-3E4A00A63D41}" type="presParOf" srcId="{9355E2DA-ED4B-FF45-A420-CEC2FAD4F47F}" destId="{EAF475D4-71BA-AC4A-A978-8E1A58675943}" srcOrd="0" destOrd="0" presId="urn:microsoft.com/office/officeart/2005/8/layout/cycle4#1"/>
    <dgm:cxn modelId="{F695AE92-91AF-1640-8C0C-BF1FD554B2BE}" type="presParOf" srcId="{9355E2DA-ED4B-FF45-A420-CEC2FAD4F47F}" destId="{8DC48612-CC3B-434C-BDCA-2D368136FE30}" srcOrd="1" destOrd="0" presId="urn:microsoft.com/office/officeart/2005/8/layout/cycle4#1"/>
    <dgm:cxn modelId="{FECF91CB-3E6A-F14A-93BB-0814B430D767}" type="presParOf" srcId="{AE230A46-0396-8548-BFE6-7DE77B7F5698}" destId="{36650470-D0B6-4E4B-B2CF-C9FC9D98A3AF}" srcOrd="1" destOrd="0" presId="urn:microsoft.com/office/officeart/2005/8/layout/cycle4#1"/>
    <dgm:cxn modelId="{2033105B-7235-A441-BCD4-1C23395F17D1}" type="presParOf" srcId="{36650470-D0B6-4E4B-B2CF-C9FC9D98A3AF}" destId="{D6EE7FF3-03D5-1248-B164-AC203683EA31}" srcOrd="0" destOrd="0" presId="urn:microsoft.com/office/officeart/2005/8/layout/cycle4#1"/>
    <dgm:cxn modelId="{53B6DDD3-7071-314D-8F65-2945B82F0920}" type="presParOf" srcId="{36650470-D0B6-4E4B-B2CF-C9FC9D98A3AF}" destId="{7378E5CD-5D97-4946-88A6-1649F23BF4FB}" srcOrd="1" destOrd="0" presId="urn:microsoft.com/office/officeart/2005/8/layout/cycle4#1"/>
    <dgm:cxn modelId="{0A0EA159-BE72-504D-AF89-D51A7FA317C4}" type="presParOf" srcId="{AE230A46-0396-8548-BFE6-7DE77B7F5698}" destId="{079BE95B-2F90-7845-93AC-93020A91204D}" srcOrd="2" destOrd="0" presId="urn:microsoft.com/office/officeart/2005/8/layout/cycle4#1"/>
    <dgm:cxn modelId="{6FBAA814-9EDF-874C-B162-98D6DFEA4453}" type="presParOf" srcId="{079BE95B-2F90-7845-93AC-93020A91204D}" destId="{F4B243E3-6A78-9746-BEE9-84ACAEA02E36}" srcOrd="0" destOrd="0" presId="urn:microsoft.com/office/officeart/2005/8/layout/cycle4#1"/>
    <dgm:cxn modelId="{3B12EC53-267E-804F-9CA2-2CFD8BBE1C98}" type="presParOf" srcId="{079BE95B-2F90-7845-93AC-93020A91204D}" destId="{28FF47C2-252F-AD4F-9FFC-C7380D031906}" srcOrd="1" destOrd="0" presId="urn:microsoft.com/office/officeart/2005/8/layout/cycle4#1"/>
    <dgm:cxn modelId="{8E16598D-E657-2440-8FF9-F797A1DC2AB2}" type="presParOf" srcId="{AE230A46-0396-8548-BFE6-7DE77B7F5698}" destId="{857D66DE-4C1F-C044-A0CF-897ECE7AFBB6}" srcOrd="3" destOrd="0" presId="urn:microsoft.com/office/officeart/2005/8/layout/cycle4#1"/>
    <dgm:cxn modelId="{2F4564CF-B1C8-474E-A73E-211CD6C602FF}" type="presParOf" srcId="{857D66DE-4C1F-C044-A0CF-897ECE7AFBB6}" destId="{82886FAE-83A2-704D-92D1-F4CC571A92A1}" srcOrd="0" destOrd="0" presId="urn:microsoft.com/office/officeart/2005/8/layout/cycle4#1"/>
    <dgm:cxn modelId="{361FFEEA-B37D-DD4B-90FD-8019974C51CE}" type="presParOf" srcId="{857D66DE-4C1F-C044-A0CF-897ECE7AFBB6}" destId="{946504B0-6F32-CA4D-B160-51F1CA3B2486}" srcOrd="1" destOrd="0" presId="urn:microsoft.com/office/officeart/2005/8/layout/cycle4#1"/>
    <dgm:cxn modelId="{39AC28DA-B93C-FF4B-938E-E2902348EF70}" type="presParOf" srcId="{AE230A46-0396-8548-BFE6-7DE77B7F5698}" destId="{B36011C0-D512-5B43-AFFF-B5EF3477E6BC}" srcOrd="4" destOrd="0" presId="urn:microsoft.com/office/officeart/2005/8/layout/cycle4#1"/>
    <dgm:cxn modelId="{A20B9968-9E67-7142-A408-85D07AD8F89D}" type="presParOf" srcId="{CDA0A06D-0FB6-1E45-90C3-5F07AC6489BF}" destId="{0176A4A2-93EB-3B4F-8E44-E15DD76601A9}" srcOrd="1" destOrd="0" presId="urn:microsoft.com/office/officeart/2005/8/layout/cycle4#1"/>
    <dgm:cxn modelId="{68023DFC-2968-F643-9CE0-8363C792C624}" type="presParOf" srcId="{0176A4A2-93EB-3B4F-8E44-E15DD76601A9}" destId="{0995DE62-81B9-0E4E-9982-90865C30B506}" srcOrd="0" destOrd="0" presId="urn:microsoft.com/office/officeart/2005/8/layout/cycle4#1"/>
    <dgm:cxn modelId="{232F2B00-0E40-5244-AE96-43E53DC4C21B}" type="presParOf" srcId="{0176A4A2-93EB-3B4F-8E44-E15DD76601A9}" destId="{E56301CE-27B0-6744-BFE7-3637DF690F07}" srcOrd="1" destOrd="0" presId="urn:microsoft.com/office/officeart/2005/8/layout/cycle4#1"/>
    <dgm:cxn modelId="{64C1EE4B-7E4E-7F40-88F6-574C1472E73D}" type="presParOf" srcId="{0176A4A2-93EB-3B4F-8E44-E15DD76601A9}" destId="{48FC8C78-AEC8-1E4B-9265-AE1BCBD2AB12}" srcOrd="2" destOrd="0" presId="urn:microsoft.com/office/officeart/2005/8/layout/cycle4#1"/>
    <dgm:cxn modelId="{B9555833-A8E3-984C-A0CD-48531905E914}" type="presParOf" srcId="{0176A4A2-93EB-3B4F-8E44-E15DD76601A9}" destId="{84C6FD03-EE72-914E-B7C9-68870374A795}" srcOrd="3" destOrd="0" presId="urn:microsoft.com/office/officeart/2005/8/layout/cycle4#1"/>
    <dgm:cxn modelId="{C8E47CC9-F756-8D48-907D-F6D6F2C5F303}" type="presParOf" srcId="{0176A4A2-93EB-3B4F-8E44-E15DD76601A9}" destId="{D6826F6B-04DC-E742-8F5F-D9B2D824E236}" srcOrd="4" destOrd="0" presId="urn:microsoft.com/office/officeart/2005/8/layout/cycle4#1"/>
    <dgm:cxn modelId="{565B3FCF-A28D-E347-8015-2F2DE1DBE44D}" type="presParOf" srcId="{CDA0A06D-0FB6-1E45-90C3-5F07AC6489BF}" destId="{1A971C7A-02BC-2144-9C44-48A4E03337B1}" srcOrd="2" destOrd="0" presId="urn:microsoft.com/office/officeart/2005/8/layout/cycle4#1"/>
    <dgm:cxn modelId="{5BBB7B46-0562-E844-809D-68B34867AC01}" type="presParOf" srcId="{CDA0A06D-0FB6-1E45-90C3-5F07AC6489BF}" destId="{290E4CF8-E8EE-584A-BC6F-814759FDAB7A}" srcOrd="3" destOrd="0" presId="urn:microsoft.com/office/officeart/2005/8/layout/cycle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E09AF2-9AE1-FB41-99AF-0443389F04C5}"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en-US"/>
        </a:p>
      </dgm:t>
    </dgm:pt>
    <dgm:pt modelId="{17663F6C-82B1-D142-9476-2B6261508F49}">
      <dgm:prSet/>
      <dgm:spPr/>
      <dgm:t>
        <a:bodyPr/>
        <a:lstStyle/>
        <a:p>
          <a:pPr rtl="0"/>
          <a:r>
            <a:rPr lang="en-US" b="1" dirty="0" smtClean="0">
              <a:effectLst>
                <a:outerShdw blurRad="38100" dist="38100" dir="2700000" algn="tl">
                  <a:srgbClr val="000000">
                    <a:alpha val="43137"/>
                  </a:srgbClr>
                </a:outerShdw>
              </a:effectLst>
            </a:rPr>
            <a:t>Memory buffer register (MBR)</a:t>
          </a:r>
          <a:endParaRPr lang="en-US" b="1" dirty="0">
            <a:effectLst>
              <a:outerShdw blurRad="38100" dist="38100" dir="2700000" algn="tl">
                <a:srgbClr val="000000">
                  <a:alpha val="43137"/>
                </a:srgbClr>
              </a:outerShdw>
            </a:effectLst>
          </a:endParaRPr>
        </a:p>
      </dgm:t>
    </dgm:pt>
    <dgm:pt modelId="{F7F3C479-91A8-6343-812B-A5D68BB7EB3D}" type="parTrans" cxnId="{FDA980E1-7003-774D-9832-CEF2C362D91A}">
      <dgm:prSet/>
      <dgm:spPr/>
      <dgm:t>
        <a:bodyPr/>
        <a:lstStyle/>
        <a:p>
          <a:endParaRPr lang="en-US"/>
        </a:p>
      </dgm:t>
    </dgm:pt>
    <dgm:pt modelId="{497FA11D-1D25-7E45-9B30-00E372145D41}" type="sibTrans" cxnId="{FDA980E1-7003-774D-9832-CEF2C362D91A}">
      <dgm:prSet/>
      <dgm:spPr/>
      <dgm:t>
        <a:bodyPr/>
        <a:lstStyle/>
        <a:p>
          <a:endParaRPr lang="en-US"/>
        </a:p>
      </dgm:t>
    </dgm:pt>
    <dgm:pt modelId="{983D0763-390C-1C4D-A956-8AEA364C7DE4}">
      <dgm:prSet/>
      <dgm:spPr>
        <a:ln>
          <a:solidFill>
            <a:schemeClr val="accent3"/>
          </a:solidFill>
        </a:ln>
      </dgm:spPr>
      <dgm:t>
        <a:bodyPr/>
        <a:lstStyle/>
        <a:p>
          <a:pPr rtl="0"/>
          <a:r>
            <a:rPr lang="en-US" dirty="0" smtClean="0">
              <a:effectLst>
                <a:outerShdw blurRad="38100" dist="38100" dir="2700000" algn="tl">
                  <a:srgbClr val="000000">
                    <a:alpha val="43137"/>
                  </a:srgbClr>
                </a:outerShdw>
              </a:effectLst>
            </a:rPr>
            <a:t>Contains a word to be stored in memory or sent to the  I/O unit</a:t>
          </a:r>
          <a:endParaRPr lang="en-US" dirty="0">
            <a:effectLst>
              <a:outerShdw blurRad="38100" dist="38100" dir="2700000" algn="tl">
                <a:srgbClr val="000000">
                  <a:alpha val="43137"/>
                </a:srgbClr>
              </a:outerShdw>
            </a:effectLst>
          </a:endParaRPr>
        </a:p>
      </dgm:t>
    </dgm:pt>
    <dgm:pt modelId="{EE4788FB-E46E-BE4B-8992-71A0B078B764}" type="parTrans" cxnId="{08E7F7BD-EA38-EB41-A1C0-17C62086F05B}">
      <dgm:prSet/>
      <dgm:spPr/>
      <dgm:t>
        <a:bodyPr/>
        <a:lstStyle/>
        <a:p>
          <a:endParaRPr lang="en-US"/>
        </a:p>
      </dgm:t>
    </dgm:pt>
    <dgm:pt modelId="{7AD71A3B-9582-2745-866A-023ECE006DF2}" type="sibTrans" cxnId="{08E7F7BD-EA38-EB41-A1C0-17C62086F05B}">
      <dgm:prSet/>
      <dgm:spPr/>
      <dgm:t>
        <a:bodyPr/>
        <a:lstStyle/>
        <a:p>
          <a:endParaRPr lang="en-US"/>
        </a:p>
      </dgm:t>
    </dgm:pt>
    <dgm:pt modelId="{EBCDBAEC-FCC4-1F43-9879-98177D2FB990}">
      <dgm:prSet/>
      <dgm:spPr>
        <a:ln>
          <a:solidFill>
            <a:schemeClr val="accent3"/>
          </a:solidFill>
        </a:ln>
      </dgm:spPr>
      <dgm:t>
        <a:bodyPr/>
        <a:lstStyle/>
        <a:p>
          <a:pPr rtl="0"/>
          <a:r>
            <a:rPr lang="en-US" dirty="0" smtClean="0">
              <a:effectLst>
                <a:outerShdw blurRad="38100" dist="38100" dir="2700000" algn="tl">
                  <a:srgbClr val="000000">
                    <a:alpha val="43137"/>
                  </a:srgbClr>
                </a:outerShdw>
              </a:effectLst>
            </a:rPr>
            <a:t>Or is used to receive a word from memory or from the I/O unit</a:t>
          </a:r>
          <a:endParaRPr lang="en-US" dirty="0">
            <a:effectLst>
              <a:outerShdw blurRad="38100" dist="38100" dir="2700000" algn="tl">
                <a:srgbClr val="000000">
                  <a:alpha val="43137"/>
                </a:srgbClr>
              </a:outerShdw>
            </a:effectLst>
          </a:endParaRPr>
        </a:p>
      </dgm:t>
    </dgm:pt>
    <dgm:pt modelId="{0CE74277-13BA-C24D-9106-859B38F32026}" type="parTrans" cxnId="{1F0C1B89-F833-274F-A1B1-F35D07B3BE4F}">
      <dgm:prSet/>
      <dgm:spPr/>
      <dgm:t>
        <a:bodyPr/>
        <a:lstStyle/>
        <a:p>
          <a:endParaRPr lang="en-US"/>
        </a:p>
      </dgm:t>
    </dgm:pt>
    <dgm:pt modelId="{76CDBA38-D372-8348-AD06-9299B96E50A3}" type="sibTrans" cxnId="{1F0C1B89-F833-274F-A1B1-F35D07B3BE4F}">
      <dgm:prSet/>
      <dgm:spPr/>
      <dgm:t>
        <a:bodyPr/>
        <a:lstStyle/>
        <a:p>
          <a:endParaRPr lang="en-US"/>
        </a:p>
      </dgm:t>
    </dgm:pt>
    <dgm:pt modelId="{65983CE6-E863-7C48-99C7-7D9C6DCD1E26}">
      <dgm:prSet/>
      <dgm:spPr/>
      <dgm:t>
        <a:bodyPr/>
        <a:lstStyle/>
        <a:p>
          <a:pPr rtl="0"/>
          <a:r>
            <a:rPr lang="en-US" b="1" dirty="0" smtClean="0">
              <a:effectLst>
                <a:outerShdw blurRad="38100" dist="38100" dir="2700000" algn="tl">
                  <a:srgbClr val="000000">
                    <a:alpha val="43137"/>
                  </a:srgbClr>
                </a:outerShdw>
              </a:effectLst>
            </a:rPr>
            <a:t>Memory address register (MAR)</a:t>
          </a:r>
        </a:p>
      </dgm:t>
    </dgm:pt>
    <dgm:pt modelId="{7AE7A4AC-1A04-6E47-8627-B9021F173F90}" type="parTrans" cxnId="{10A33F33-74B3-4040-98B8-BE15B3151552}">
      <dgm:prSet/>
      <dgm:spPr/>
      <dgm:t>
        <a:bodyPr/>
        <a:lstStyle/>
        <a:p>
          <a:endParaRPr lang="en-US"/>
        </a:p>
      </dgm:t>
    </dgm:pt>
    <dgm:pt modelId="{340EC2BD-814D-D843-B40C-D5053956DF63}" type="sibTrans" cxnId="{10A33F33-74B3-4040-98B8-BE15B3151552}">
      <dgm:prSet/>
      <dgm:spPr/>
      <dgm:t>
        <a:bodyPr/>
        <a:lstStyle/>
        <a:p>
          <a:endParaRPr lang="en-US"/>
        </a:p>
      </dgm:t>
    </dgm:pt>
    <dgm:pt modelId="{6A46E06D-ACF8-DE45-9687-3C2546649AAB}">
      <dgm:prSet/>
      <dgm:spPr>
        <a:ln>
          <a:solidFill>
            <a:schemeClr val="accent3"/>
          </a:solidFill>
        </a:ln>
      </dgm:spPr>
      <dgm:t>
        <a:bodyPr/>
        <a:lstStyle/>
        <a:p>
          <a:pPr rtl="0"/>
          <a:r>
            <a:rPr lang="en-US" dirty="0" smtClean="0">
              <a:effectLst>
                <a:outerShdw blurRad="38100" dist="38100" dir="2700000" algn="tl">
                  <a:srgbClr val="000000">
                    <a:alpha val="43137"/>
                  </a:srgbClr>
                </a:outerShdw>
              </a:effectLst>
            </a:rPr>
            <a:t>Specifies the address in memory of the word to be written from or read into the MBR</a:t>
          </a:r>
          <a:endParaRPr lang="en-US" dirty="0">
            <a:effectLst>
              <a:outerShdw blurRad="38100" dist="38100" dir="2700000" algn="tl">
                <a:srgbClr val="000000">
                  <a:alpha val="43137"/>
                </a:srgbClr>
              </a:outerShdw>
            </a:effectLst>
          </a:endParaRPr>
        </a:p>
      </dgm:t>
    </dgm:pt>
    <dgm:pt modelId="{D82528B5-3955-C540-9DDC-D8765259A89C}" type="parTrans" cxnId="{F29E6208-4985-6247-84EE-AD50F5FC8F52}">
      <dgm:prSet/>
      <dgm:spPr/>
      <dgm:t>
        <a:bodyPr/>
        <a:lstStyle/>
        <a:p>
          <a:endParaRPr lang="en-US"/>
        </a:p>
      </dgm:t>
    </dgm:pt>
    <dgm:pt modelId="{8EFE98E7-8548-494B-83E9-019F8064BB10}" type="sibTrans" cxnId="{F29E6208-4985-6247-84EE-AD50F5FC8F52}">
      <dgm:prSet/>
      <dgm:spPr/>
      <dgm:t>
        <a:bodyPr/>
        <a:lstStyle/>
        <a:p>
          <a:endParaRPr lang="en-US"/>
        </a:p>
      </dgm:t>
    </dgm:pt>
    <dgm:pt modelId="{1790E50B-3ECE-FA4C-9CD5-C678A681856F}">
      <dgm:prSet/>
      <dgm:spPr/>
      <dgm:t>
        <a:bodyPr/>
        <a:lstStyle/>
        <a:p>
          <a:pPr rtl="0"/>
          <a:r>
            <a:rPr lang="en-US" b="1" dirty="0" smtClean="0">
              <a:effectLst>
                <a:outerShdw blurRad="38100" dist="38100" dir="2700000" algn="tl">
                  <a:srgbClr val="000000">
                    <a:alpha val="43137"/>
                  </a:srgbClr>
                </a:outerShdw>
              </a:effectLst>
            </a:rPr>
            <a:t>Instruction register (IR)</a:t>
          </a:r>
        </a:p>
      </dgm:t>
    </dgm:pt>
    <dgm:pt modelId="{16BE0251-3AEA-DB4B-83D3-3AD38714267D}" type="parTrans" cxnId="{C5D9F764-9323-0544-A014-3A1E8EE5C726}">
      <dgm:prSet/>
      <dgm:spPr/>
      <dgm:t>
        <a:bodyPr/>
        <a:lstStyle/>
        <a:p>
          <a:endParaRPr lang="en-US"/>
        </a:p>
      </dgm:t>
    </dgm:pt>
    <dgm:pt modelId="{BD587779-CA08-6140-AB0D-B1FFC658BAB2}" type="sibTrans" cxnId="{C5D9F764-9323-0544-A014-3A1E8EE5C726}">
      <dgm:prSet/>
      <dgm:spPr/>
      <dgm:t>
        <a:bodyPr/>
        <a:lstStyle/>
        <a:p>
          <a:endParaRPr lang="en-US"/>
        </a:p>
      </dgm:t>
    </dgm:pt>
    <dgm:pt modelId="{89D18AA2-6D08-0743-BA5E-F2FD7939C801}">
      <dgm:prSet/>
      <dgm:spPr>
        <a:ln>
          <a:solidFill>
            <a:schemeClr val="accent3"/>
          </a:solidFill>
        </a:ln>
      </dgm:spPr>
      <dgm:t>
        <a:bodyPr/>
        <a:lstStyle/>
        <a:p>
          <a:pPr rtl="0"/>
          <a:r>
            <a:rPr lang="en-US" dirty="0" smtClean="0">
              <a:effectLst>
                <a:outerShdw blurRad="38100" dist="38100" dir="2700000" algn="tl">
                  <a:srgbClr val="000000">
                    <a:alpha val="43137"/>
                  </a:srgbClr>
                </a:outerShdw>
              </a:effectLst>
            </a:rPr>
            <a:t>Contains the 8-bit opcode instruction being executed</a:t>
          </a:r>
          <a:endParaRPr lang="en-US" dirty="0">
            <a:effectLst>
              <a:outerShdw blurRad="38100" dist="38100" dir="2700000" algn="tl">
                <a:srgbClr val="000000">
                  <a:alpha val="43137"/>
                </a:srgbClr>
              </a:outerShdw>
            </a:effectLst>
          </a:endParaRPr>
        </a:p>
      </dgm:t>
    </dgm:pt>
    <dgm:pt modelId="{4EE7EC46-950C-C74C-94A6-B246D0944B66}" type="parTrans" cxnId="{A4C0DEF0-87B7-1947-A9C4-AB9C9CEE975A}">
      <dgm:prSet/>
      <dgm:spPr/>
      <dgm:t>
        <a:bodyPr/>
        <a:lstStyle/>
        <a:p>
          <a:endParaRPr lang="en-US"/>
        </a:p>
      </dgm:t>
    </dgm:pt>
    <dgm:pt modelId="{00E0C177-D917-3F44-883A-04D47388BA7A}" type="sibTrans" cxnId="{A4C0DEF0-87B7-1947-A9C4-AB9C9CEE975A}">
      <dgm:prSet/>
      <dgm:spPr/>
      <dgm:t>
        <a:bodyPr/>
        <a:lstStyle/>
        <a:p>
          <a:endParaRPr lang="en-US"/>
        </a:p>
      </dgm:t>
    </dgm:pt>
    <dgm:pt modelId="{E9E65EFC-4C94-B645-AAEE-FFCAAC6C9A28}">
      <dgm:prSet/>
      <dgm:spPr/>
      <dgm:t>
        <a:bodyPr/>
        <a:lstStyle/>
        <a:p>
          <a:pPr rtl="0"/>
          <a:r>
            <a:rPr lang="en-US" b="1" dirty="0" smtClean="0">
              <a:effectLst>
                <a:outerShdw blurRad="38100" dist="38100" dir="2700000" algn="tl">
                  <a:srgbClr val="000000">
                    <a:alpha val="43137"/>
                  </a:srgbClr>
                </a:outerShdw>
              </a:effectLst>
            </a:rPr>
            <a:t>Instruction buffer register (IBR)</a:t>
          </a:r>
        </a:p>
      </dgm:t>
    </dgm:pt>
    <dgm:pt modelId="{3B1C56A8-0A47-EB4D-8013-1000A12914AB}" type="parTrans" cxnId="{07060C6A-8EF2-6E41-89E6-28DADE83DE91}">
      <dgm:prSet/>
      <dgm:spPr/>
      <dgm:t>
        <a:bodyPr/>
        <a:lstStyle/>
        <a:p>
          <a:endParaRPr lang="en-US"/>
        </a:p>
      </dgm:t>
    </dgm:pt>
    <dgm:pt modelId="{33B8FBE5-5405-6A4E-B288-3F6059E81AD0}" type="sibTrans" cxnId="{07060C6A-8EF2-6E41-89E6-28DADE83DE91}">
      <dgm:prSet/>
      <dgm:spPr/>
      <dgm:t>
        <a:bodyPr/>
        <a:lstStyle/>
        <a:p>
          <a:endParaRPr lang="en-US"/>
        </a:p>
      </dgm:t>
    </dgm:pt>
    <dgm:pt modelId="{A7F141B5-D8A4-504D-B823-062804224018}">
      <dgm:prSet/>
      <dgm:spPr>
        <a:ln>
          <a:solidFill>
            <a:schemeClr val="accent3"/>
          </a:solidFill>
        </a:ln>
      </dgm:spPr>
      <dgm:t>
        <a:bodyPr/>
        <a:lstStyle/>
        <a:p>
          <a:pPr rtl="0"/>
          <a:r>
            <a:rPr lang="en-US" dirty="0" smtClean="0">
              <a:effectLst>
                <a:outerShdw blurRad="38100" dist="38100" dir="2700000" algn="tl">
                  <a:srgbClr val="000000">
                    <a:alpha val="43137"/>
                  </a:srgbClr>
                </a:outerShdw>
              </a:effectLst>
            </a:rPr>
            <a:t>Employed to temporarily hold the right-hand instruction from a word in memory</a:t>
          </a:r>
          <a:endParaRPr lang="en-US" dirty="0">
            <a:effectLst>
              <a:outerShdw blurRad="38100" dist="38100" dir="2700000" algn="tl">
                <a:srgbClr val="000000">
                  <a:alpha val="43137"/>
                </a:srgbClr>
              </a:outerShdw>
            </a:effectLst>
          </a:endParaRPr>
        </a:p>
      </dgm:t>
    </dgm:pt>
    <dgm:pt modelId="{12F84BD8-822E-9B4F-B9D1-68D7A33E13DC}" type="parTrans" cxnId="{6C4E03BD-0B2B-374A-9E02-B09294541E32}">
      <dgm:prSet/>
      <dgm:spPr/>
      <dgm:t>
        <a:bodyPr/>
        <a:lstStyle/>
        <a:p>
          <a:endParaRPr lang="en-US"/>
        </a:p>
      </dgm:t>
    </dgm:pt>
    <dgm:pt modelId="{DF788E86-A164-2342-A854-BED1A303BD1C}" type="sibTrans" cxnId="{6C4E03BD-0B2B-374A-9E02-B09294541E32}">
      <dgm:prSet/>
      <dgm:spPr/>
      <dgm:t>
        <a:bodyPr/>
        <a:lstStyle/>
        <a:p>
          <a:endParaRPr lang="en-US"/>
        </a:p>
      </dgm:t>
    </dgm:pt>
    <dgm:pt modelId="{96EAA1B5-377E-014F-986A-0459C28D9531}">
      <dgm:prSet/>
      <dgm:spPr/>
      <dgm:t>
        <a:bodyPr/>
        <a:lstStyle/>
        <a:p>
          <a:pPr rtl="0"/>
          <a:r>
            <a:rPr lang="en-US" b="1" dirty="0" smtClean="0">
              <a:effectLst>
                <a:outerShdw blurRad="38100" dist="38100" dir="2700000" algn="tl">
                  <a:srgbClr val="000000">
                    <a:alpha val="43137"/>
                  </a:srgbClr>
                </a:outerShdw>
              </a:effectLst>
            </a:rPr>
            <a:t>Program counter (PC)</a:t>
          </a:r>
        </a:p>
      </dgm:t>
    </dgm:pt>
    <dgm:pt modelId="{68FFE1C2-1A9A-FA42-822C-0BC214C544E8}" type="parTrans" cxnId="{4DEE51A1-A22B-CD46-B99B-D8ECA28E273B}">
      <dgm:prSet/>
      <dgm:spPr/>
      <dgm:t>
        <a:bodyPr/>
        <a:lstStyle/>
        <a:p>
          <a:endParaRPr lang="en-US"/>
        </a:p>
      </dgm:t>
    </dgm:pt>
    <dgm:pt modelId="{CA59F1BF-2709-2F45-A412-5E1D8FB26738}" type="sibTrans" cxnId="{4DEE51A1-A22B-CD46-B99B-D8ECA28E273B}">
      <dgm:prSet/>
      <dgm:spPr/>
      <dgm:t>
        <a:bodyPr/>
        <a:lstStyle/>
        <a:p>
          <a:endParaRPr lang="en-US"/>
        </a:p>
      </dgm:t>
    </dgm:pt>
    <dgm:pt modelId="{0691804E-C818-D34C-BC8F-31C9E94EA9CD}">
      <dgm:prSet/>
      <dgm:spPr>
        <a:ln>
          <a:solidFill>
            <a:schemeClr val="accent3"/>
          </a:solidFill>
        </a:ln>
      </dgm:spPr>
      <dgm:t>
        <a:bodyPr/>
        <a:lstStyle/>
        <a:p>
          <a:pPr rtl="0"/>
          <a:r>
            <a:rPr lang="en-US" dirty="0" smtClean="0">
              <a:effectLst>
                <a:outerShdw blurRad="38100" dist="38100" dir="2700000" algn="tl">
                  <a:srgbClr val="000000">
                    <a:alpha val="43137"/>
                  </a:srgbClr>
                </a:outerShdw>
              </a:effectLst>
            </a:rPr>
            <a:t>Contains the address of the next instruction pair to be fetched from memory</a:t>
          </a:r>
          <a:endParaRPr lang="en-US" dirty="0">
            <a:effectLst>
              <a:outerShdw blurRad="38100" dist="38100" dir="2700000" algn="tl">
                <a:srgbClr val="000000">
                  <a:alpha val="43137"/>
                </a:srgbClr>
              </a:outerShdw>
            </a:effectLst>
          </a:endParaRPr>
        </a:p>
      </dgm:t>
    </dgm:pt>
    <dgm:pt modelId="{7FA9B53A-DB94-324F-B03B-9719CB6A2347}" type="parTrans" cxnId="{EB199F31-13D3-9246-83DC-4F2EA27A2A94}">
      <dgm:prSet/>
      <dgm:spPr/>
      <dgm:t>
        <a:bodyPr/>
        <a:lstStyle/>
        <a:p>
          <a:endParaRPr lang="en-US"/>
        </a:p>
      </dgm:t>
    </dgm:pt>
    <dgm:pt modelId="{12B1F7C8-20A0-5C42-B2CE-17BE33A35B1F}" type="sibTrans" cxnId="{EB199F31-13D3-9246-83DC-4F2EA27A2A94}">
      <dgm:prSet/>
      <dgm:spPr/>
      <dgm:t>
        <a:bodyPr/>
        <a:lstStyle/>
        <a:p>
          <a:endParaRPr lang="en-US"/>
        </a:p>
      </dgm:t>
    </dgm:pt>
    <dgm:pt modelId="{04DEC0A9-8D36-F645-B1D5-DAE358DAAFBA}">
      <dgm:prSet/>
      <dgm:spPr/>
      <dgm:t>
        <a:bodyPr/>
        <a:lstStyle/>
        <a:p>
          <a:pPr rtl="0"/>
          <a:r>
            <a:rPr lang="en-US" b="1" dirty="0" smtClean="0">
              <a:effectLst>
                <a:outerShdw blurRad="38100" dist="38100" dir="2700000" algn="tl">
                  <a:srgbClr val="000000">
                    <a:alpha val="43137"/>
                  </a:srgbClr>
                </a:outerShdw>
              </a:effectLst>
            </a:rPr>
            <a:t>Accumulator (AC) and multiplier quotient (MQ)</a:t>
          </a:r>
        </a:p>
      </dgm:t>
    </dgm:pt>
    <dgm:pt modelId="{631A0EA5-0494-B24E-9403-4527B0F85C7E}" type="parTrans" cxnId="{38603506-379B-B046-8B2D-497BE42F1DCB}">
      <dgm:prSet/>
      <dgm:spPr/>
      <dgm:t>
        <a:bodyPr/>
        <a:lstStyle/>
        <a:p>
          <a:endParaRPr lang="en-US"/>
        </a:p>
      </dgm:t>
    </dgm:pt>
    <dgm:pt modelId="{564ECAF2-DC7F-414C-9921-AF6E8F5E40B9}" type="sibTrans" cxnId="{38603506-379B-B046-8B2D-497BE42F1DCB}">
      <dgm:prSet/>
      <dgm:spPr/>
      <dgm:t>
        <a:bodyPr/>
        <a:lstStyle/>
        <a:p>
          <a:endParaRPr lang="en-US"/>
        </a:p>
      </dgm:t>
    </dgm:pt>
    <dgm:pt modelId="{D05D06A4-74D4-6242-9110-9720EF8306B6}">
      <dgm:prSet/>
      <dgm:spPr>
        <a:ln>
          <a:solidFill>
            <a:schemeClr val="accent3"/>
          </a:solidFill>
        </a:ln>
      </dgm:spPr>
      <dgm:t>
        <a:bodyPr/>
        <a:lstStyle/>
        <a:p>
          <a:pPr rtl="0"/>
          <a:r>
            <a:rPr lang="en-US" dirty="0" smtClean="0">
              <a:effectLst>
                <a:outerShdw blurRad="38100" dist="38100" dir="2700000" algn="tl">
                  <a:srgbClr val="000000">
                    <a:alpha val="43137"/>
                  </a:srgbClr>
                </a:outerShdw>
              </a:effectLst>
            </a:rPr>
            <a:t>Employed to temporarily hold operands and results of ALU operations</a:t>
          </a:r>
          <a:endParaRPr lang="en-US" dirty="0">
            <a:effectLst>
              <a:outerShdw blurRad="38100" dist="38100" dir="2700000" algn="tl">
                <a:srgbClr val="000000">
                  <a:alpha val="43137"/>
                </a:srgbClr>
              </a:outerShdw>
            </a:effectLst>
          </a:endParaRPr>
        </a:p>
      </dgm:t>
    </dgm:pt>
    <dgm:pt modelId="{C5FEEFDB-C11A-684A-8A54-FD58D085F0FD}" type="parTrans" cxnId="{A0BCFF7B-CEFE-A443-A0AD-DB297EA7C2DD}">
      <dgm:prSet/>
      <dgm:spPr/>
      <dgm:t>
        <a:bodyPr/>
        <a:lstStyle/>
        <a:p>
          <a:endParaRPr lang="en-US"/>
        </a:p>
      </dgm:t>
    </dgm:pt>
    <dgm:pt modelId="{E7DDEF07-E714-B04F-9AA8-6F74D0592852}" type="sibTrans" cxnId="{A0BCFF7B-CEFE-A443-A0AD-DB297EA7C2DD}">
      <dgm:prSet/>
      <dgm:spPr/>
      <dgm:t>
        <a:bodyPr/>
        <a:lstStyle/>
        <a:p>
          <a:endParaRPr lang="en-US"/>
        </a:p>
      </dgm:t>
    </dgm:pt>
    <dgm:pt modelId="{BA5A99DF-215D-904F-A6D0-65BB379826CF}" type="pres">
      <dgm:prSet presAssocID="{FEE09AF2-9AE1-FB41-99AF-0443389F04C5}" presName="Name0" presStyleCnt="0">
        <dgm:presLayoutVars>
          <dgm:dir/>
          <dgm:animLvl val="lvl"/>
          <dgm:resizeHandles val="exact"/>
        </dgm:presLayoutVars>
      </dgm:prSet>
      <dgm:spPr/>
      <dgm:t>
        <a:bodyPr/>
        <a:lstStyle/>
        <a:p>
          <a:endParaRPr lang="en-US"/>
        </a:p>
      </dgm:t>
    </dgm:pt>
    <dgm:pt modelId="{979424FD-12D2-C64F-89D9-5113633F291B}" type="pres">
      <dgm:prSet presAssocID="{17663F6C-82B1-D142-9476-2B6261508F49}" presName="linNode" presStyleCnt="0"/>
      <dgm:spPr/>
    </dgm:pt>
    <dgm:pt modelId="{0CFA3958-9CCA-714D-80C2-D920A4C3B568}" type="pres">
      <dgm:prSet presAssocID="{17663F6C-82B1-D142-9476-2B6261508F49}" presName="parentText" presStyleLbl="node1" presStyleIdx="0" presStyleCnt="6">
        <dgm:presLayoutVars>
          <dgm:chMax val="1"/>
          <dgm:bulletEnabled val="1"/>
        </dgm:presLayoutVars>
      </dgm:prSet>
      <dgm:spPr/>
      <dgm:t>
        <a:bodyPr/>
        <a:lstStyle/>
        <a:p>
          <a:endParaRPr lang="en-US"/>
        </a:p>
      </dgm:t>
    </dgm:pt>
    <dgm:pt modelId="{CC497F74-E56D-D54A-A32A-EBB4F6B3EB59}" type="pres">
      <dgm:prSet presAssocID="{17663F6C-82B1-D142-9476-2B6261508F49}" presName="descendantText" presStyleLbl="alignAccFollowNode1" presStyleIdx="0" presStyleCnt="6">
        <dgm:presLayoutVars>
          <dgm:bulletEnabled val="1"/>
        </dgm:presLayoutVars>
      </dgm:prSet>
      <dgm:spPr/>
      <dgm:t>
        <a:bodyPr/>
        <a:lstStyle/>
        <a:p>
          <a:endParaRPr lang="en-US"/>
        </a:p>
      </dgm:t>
    </dgm:pt>
    <dgm:pt modelId="{E9077E51-2E5E-A740-8614-DF8126403F15}" type="pres">
      <dgm:prSet presAssocID="{497FA11D-1D25-7E45-9B30-00E372145D41}" presName="sp" presStyleCnt="0"/>
      <dgm:spPr/>
    </dgm:pt>
    <dgm:pt modelId="{27D68538-4B83-8F42-AF07-241E95CB5C6D}" type="pres">
      <dgm:prSet presAssocID="{65983CE6-E863-7C48-99C7-7D9C6DCD1E26}" presName="linNode" presStyleCnt="0"/>
      <dgm:spPr/>
    </dgm:pt>
    <dgm:pt modelId="{48A8FEC9-0511-B347-8FBE-EBA2B7357690}" type="pres">
      <dgm:prSet presAssocID="{65983CE6-E863-7C48-99C7-7D9C6DCD1E26}" presName="parentText" presStyleLbl="node1" presStyleIdx="1" presStyleCnt="6">
        <dgm:presLayoutVars>
          <dgm:chMax val="1"/>
          <dgm:bulletEnabled val="1"/>
        </dgm:presLayoutVars>
      </dgm:prSet>
      <dgm:spPr/>
      <dgm:t>
        <a:bodyPr/>
        <a:lstStyle/>
        <a:p>
          <a:endParaRPr lang="en-US"/>
        </a:p>
      </dgm:t>
    </dgm:pt>
    <dgm:pt modelId="{BE17F6E8-5455-3B44-880E-E877A6004AF4}" type="pres">
      <dgm:prSet presAssocID="{65983CE6-E863-7C48-99C7-7D9C6DCD1E26}" presName="descendantText" presStyleLbl="alignAccFollowNode1" presStyleIdx="1" presStyleCnt="6">
        <dgm:presLayoutVars>
          <dgm:bulletEnabled val="1"/>
        </dgm:presLayoutVars>
      </dgm:prSet>
      <dgm:spPr/>
      <dgm:t>
        <a:bodyPr/>
        <a:lstStyle/>
        <a:p>
          <a:endParaRPr lang="en-US"/>
        </a:p>
      </dgm:t>
    </dgm:pt>
    <dgm:pt modelId="{7C393D1B-F0BC-DF4B-99B0-228A5CFC1779}" type="pres">
      <dgm:prSet presAssocID="{340EC2BD-814D-D843-B40C-D5053956DF63}" presName="sp" presStyleCnt="0"/>
      <dgm:spPr/>
    </dgm:pt>
    <dgm:pt modelId="{AD72A645-2D90-A54D-BAB3-E0B09A1E9178}" type="pres">
      <dgm:prSet presAssocID="{1790E50B-3ECE-FA4C-9CD5-C678A681856F}" presName="linNode" presStyleCnt="0"/>
      <dgm:spPr/>
    </dgm:pt>
    <dgm:pt modelId="{7766074F-B532-BA4A-B509-BE407CA8E0EF}" type="pres">
      <dgm:prSet presAssocID="{1790E50B-3ECE-FA4C-9CD5-C678A681856F}" presName="parentText" presStyleLbl="node1" presStyleIdx="2" presStyleCnt="6">
        <dgm:presLayoutVars>
          <dgm:chMax val="1"/>
          <dgm:bulletEnabled val="1"/>
        </dgm:presLayoutVars>
      </dgm:prSet>
      <dgm:spPr/>
      <dgm:t>
        <a:bodyPr/>
        <a:lstStyle/>
        <a:p>
          <a:endParaRPr lang="en-US"/>
        </a:p>
      </dgm:t>
    </dgm:pt>
    <dgm:pt modelId="{7153501E-395B-E940-A6F0-A2B38B4DD9DA}" type="pres">
      <dgm:prSet presAssocID="{1790E50B-3ECE-FA4C-9CD5-C678A681856F}" presName="descendantText" presStyleLbl="alignAccFollowNode1" presStyleIdx="2" presStyleCnt="6">
        <dgm:presLayoutVars>
          <dgm:bulletEnabled val="1"/>
        </dgm:presLayoutVars>
      </dgm:prSet>
      <dgm:spPr/>
      <dgm:t>
        <a:bodyPr/>
        <a:lstStyle/>
        <a:p>
          <a:endParaRPr lang="en-US"/>
        </a:p>
      </dgm:t>
    </dgm:pt>
    <dgm:pt modelId="{85EDF9B2-00BB-9F40-BD8C-4DFDFF48F423}" type="pres">
      <dgm:prSet presAssocID="{BD587779-CA08-6140-AB0D-B1FFC658BAB2}" presName="sp" presStyleCnt="0"/>
      <dgm:spPr/>
    </dgm:pt>
    <dgm:pt modelId="{BB7B410C-BD9D-4047-A944-A7711B586696}" type="pres">
      <dgm:prSet presAssocID="{E9E65EFC-4C94-B645-AAEE-FFCAAC6C9A28}" presName="linNode" presStyleCnt="0"/>
      <dgm:spPr/>
    </dgm:pt>
    <dgm:pt modelId="{D62165FB-07F8-BB41-AD94-3FC196D4B89A}" type="pres">
      <dgm:prSet presAssocID="{E9E65EFC-4C94-B645-AAEE-FFCAAC6C9A28}" presName="parentText" presStyleLbl="node1" presStyleIdx="3" presStyleCnt="6">
        <dgm:presLayoutVars>
          <dgm:chMax val="1"/>
          <dgm:bulletEnabled val="1"/>
        </dgm:presLayoutVars>
      </dgm:prSet>
      <dgm:spPr/>
      <dgm:t>
        <a:bodyPr/>
        <a:lstStyle/>
        <a:p>
          <a:endParaRPr lang="en-US"/>
        </a:p>
      </dgm:t>
    </dgm:pt>
    <dgm:pt modelId="{5DCB971D-C09B-EE4E-84F5-7EF86105255A}" type="pres">
      <dgm:prSet presAssocID="{E9E65EFC-4C94-B645-AAEE-FFCAAC6C9A28}" presName="descendantText" presStyleLbl="alignAccFollowNode1" presStyleIdx="3" presStyleCnt="6">
        <dgm:presLayoutVars>
          <dgm:bulletEnabled val="1"/>
        </dgm:presLayoutVars>
      </dgm:prSet>
      <dgm:spPr/>
      <dgm:t>
        <a:bodyPr/>
        <a:lstStyle/>
        <a:p>
          <a:endParaRPr lang="en-US"/>
        </a:p>
      </dgm:t>
    </dgm:pt>
    <dgm:pt modelId="{2C1EFBE5-6ED6-5B41-B6EF-602E0DE42527}" type="pres">
      <dgm:prSet presAssocID="{33B8FBE5-5405-6A4E-B288-3F6059E81AD0}" presName="sp" presStyleCnt="0"/>
      <dgm:spPr/>
    </dgm:pt>
    <dgm:pt modelId="{4ECF73A2-6A4C-2C43-B448-6FC917CB42E4}" type="pres">
      <dgm:prSet presAssocID="{96EAA1B5-377E-014F-986A-0459C28D9531}" presName="linNode" presStyleCnt="0"/>
      <dgm:spPr/>
    </dgm:pt>
    <dgm:pt modelId="{5184DBB6-5A0C-6745-8BDB-B2A811578BEF}" type="pres">
      <dgm:prSet presAssocID="{96EAA1B5-377E-014F-986A-0459C28D9531}" presName="parentText" presStyleLbl="node1" presStyleIdx="4" presStyleCnt="6">
        <dgm:presLayoutVars>
          <dgm:chMax val="1"/>
          <dgm:bulletEnabled val="1"/>
        </dgm:presLayoutVars>
      </dgm:prSet>
      <dgm:spPr/>
      <dgm:t>
        <a:bodyPr/>
        <a:lstStyle/>
        <a:p>
          <a:endParaRPr lang="en-US"/>
        </a:p>
      </dgm:t>
    </dgm:pt>
    <dgm:pt modelId="{99C0F29E-E6D4-594F-87A8-EF664CEC31E3}" type="pres">
      <dgm:prSet presAssocID="{96EAA1B5-377E-014F-986A-0459C28D9531}" presName="descendantText" presStyleLbl="alignAccFollowNode1" presStyleIdx="4" presStyleCnt="6">
        <dgm:presLayoutVars>
          <dgm:bulletEnabled val="1"/>
        </dgm:presLayoutVars>
      </dgm:prSet>
      <dgm:spPr/>
      <dgm:t>
        <a:bodyPr/>
        <a:lstStyle/>
        <a:p>
          <a:endParaRPr lang="en-US"/>
        </a:p>
      </dgm:t>
    </dgm:pt>
    <dgm:pt modelId="{9B1C6B72-5A04-D44C-859A-B47ED4C24702}" type="pres">
      <dgm:prSet presAssocID="{CA59F1BF-2709-2F45-A412-5E1D8FB26738}" presName="sp" presStyleCnt="0"/>
      <dgm:spPr/>
    </dgm:pt>
    <dgm:pt modelId="{BC3A5F91-4D23-5240-A069-1C426B2B7B52}" type="pres">
      <dgm:prSet presAssocID="{04DEC0A9-8D36-F645-B1D5-DAE358DAAFBA}" presName="linNode" presStyleCnt="0"/>
      <dgm:spPr/>
    </dgm:pt>
    <dgm:pt modelId="{5D289608-FBD2-6445-968F-32CDE3AA653D}" type="pres">
      <dgm:prSet presAssocID="{04DEC0A9-8D36-F645-B1D5-DAE358DAAFBA}" presName="parentText" presStyleLbl="node1" presStyleIdx="5" presStyleCnt="6">
        <dgm:presLayoutVars>
          <dgm:chMax val="1"/>
          <dgm:bulletEnabled val="1"/>
        </dgm:presLayoutVars>
      </dgm:prSet>
      <dgm:spPr/>
      <dgm:t>
        <a:bodyPr/>
        <a:lstStyle/>
        <a:p>
          <a:endParaRPr lang="en-US"/>
        </a:p>
      </dgm:t>
    </dgm:pt>
    <dgm:pt modelId="{7951A7FF-1A7B-4147-A464-EEADD31946FA}" type="pres">
      <dgm:prSet presAssocID="{04DEC0A9-8D36-F645-B1D5-DAE358DAAFBA}" presName="descendantText" presStyleLbl="alignAccFollowNode1" presStyleIdx="5" presStyleCnt="6">
        <dgm:presLayoutVars>
          <dgm:bulletEnabled val="1"/>
        </dgm:presLayoutVars>
      </dgm:prSet>
      <dgm:spPr/>
      <dgm:t>
        <a:bodyPr/>
        <a:lstStyle/>
        <a:p>
          <a:endParaRPr lang="en-US"/>
        </a:p>
      </dgm:t>
    </dgm:pt>
  </dgm:ptLst>
  <dgm:cxnLst>
    <dgm:cxn modelId="{E729670D-D22B-0F4B-8F42-72A3606E0D0D}" type="presOf" srcId="{6A46E06D-ACF8-DE45-9687-3C2546649AAB}" destId="{BE17F6E8-5455-3B44-880E-E877A6004AF4}" srcOrd="0" destOrd="0" presId="urn:microsoft.com/office/officeart/2005/8/layout/vList5"/>
    <dgm:cxn modelId="{6C4E03BD-0B2B-374A-9E02-B09294541E32}" srcId="{E9E65EFC-4C94-B645-AAEE-FFCAAC6C9A28}" destId="{A7F141B5-D8A4-504D-B823-062804224018}" srcOrd="0" destOrd="0" parTransId="{12F84BD8-822E-9B4F-B9D1-68D7A33E13DC}" sibTransId="{DF788E86-A164-2342-A854-BED1A303BD1C}"/>
    <dgm:cxn modelId="{EB199F31-13D3-9246-83DC-4F2EA27A2A94}" srcId="{96EAA1B5-377E-014F-986A-0459C28D9531}" destId="{0691804E-C818-D34C-BC8F-31C9E94EA9CD}" srcOrd="0" destOrd="0" parTransId="{7FA9B53A-DB94-324F-B03B-9719CB6A2347}" sibTransId="{12B1F7C8-20A0-5C42-B2CE-17BE33A35B1F}"/>
    <dgm:cxn modelId="{9F9F6C4D-AE65-6741-A78F-49415A5251A0}" type="presOf" srcId="{983D0763-390C-1C4D-A956-8AEA364C7DE4}" destId="{CC497F74-E56D-D54A-A32A-EBB4F6B3EB59}" srcOrd="0" destOrd="0" presId="urn:microsoft.com/office/officeart/2005/8/layout/vList5"/>
    <dgm:cxn modelId="{C5D9F764-9323-0544-A014-3A1E8EE5C726}" srcId="{FEE09AF2-9AE1-FB41-99AF-0443389F04C5}" destId="{1790E50B-3ECE-FA4C-9CD5-C678A681856F}" srcOrd="2" destOrd="0" parTransId="{16BE0251-3AEA-DB4B-83D3-3AD38714267D}" sibTransId="{BD587779-CA08-6140-AB0D-B1FFC658BAB2}"/>
    <dgm:cxn modelId="{1F0C1B89-F833-274F-A1B1-F35D07B3BE4F}" srcId="{17663F6C-82B1-D142-9476-2B6261508F49}" destId="{EBCDBAEC-FCC4-1F43-9879-98177D2FB990}" srcOrd="1" destOrd="0" parTransId="{0CE74277-13BA-C24D-9106-859B38F32026}" sibTransId="{76CDBA38-D372-8348-AD06-9299B96E50A3}"/>
    <dgm:cxn modelId="{B914E520-1EB6-9E4C-B67D-EAAB5BC91D0D}" type="presOf" srcId="{65983CE6-E863-7C48-99C7-7D9C6DCD1E26}" destId="{48A8FEC9-0511-B347-8FBE-EBA2B7357690}" srcOrd="0" destOrd="0" presId="urn:microsoft.com/office/officeart/2005/8/layout/vList5"/>
    <dgm:cxn modelId="{4DEE51A1-A22B-CD46-B99B-D8ECA28E273B}" srcId="{FEE09AF2-9AE1-FB41-99AF-0443389F04C5}" destId="{96EAA1B5-377E-014F-986A-0459C28D9531}" srcOrd="4" destOrd="0" parTransId="{68FFE1C2-1A9A-FA42-822C-0BC214C544E8}" sibTransId="{CA59F1BF-2709-2F45-A412-5E1D8FB26738}"/>
    <dgm:cxn modelId="{7800BD3A-E8FE-7D41-A159-0A098B392547}" type="presOf" srcId="{A7F141B5-D8A4-504D-B823-062804224018}" destId="{5DCB971D-C09B-EE4E-84F5-7EF86105255A}" srcOrd="0" destOrd="0" presId="urn:microsoft.com/office/officeart/2005/8/layout/vList5"/>
    <dgm:cxn modelId="{2C7EB333-B365-184E-AAE9-8B6675C5A7A2}" type="presOf" srcId="{D05D06A4-74D4-6242-9110-9720EF8306B6}" destId="{7951A7FF-1A7B-4147-A464-EEADD31946FA}" srcOrd="0" destOrd="0" presId="urn:microsoft.com/office/officeart/2005/8/layout/vList5"/>
    <dgm:cxn modelId="{9F9F0AC5-0C1B-AC40-B0FF-9E6D0635B27F}" type="presOf" srcId="{17663F6C-82B1-D142-9476-2B6261508F49}" destId="{0CFA3958-9CCA-714D-80C2-D920A4C3B568}" srcOrd="0" destOrd="0" presId="urn:microsoft.com/office/officeart/2005/8/layout/vList5"/>
    <dgm:cxn modelId="{C6CCA8A7-50B8-3744-B5EA-6AF7DCDD9E3C}" type="presOf" srcId="{0691804E-C818-D34C-BC8F-31C9E94EA9CD}" destId="{99C0F29E-E6D4-594F-87A8-EF664CEC31E3}" srcOrd="0" destOrd="0" presId="urn:microsoft.com/office/officeart/2005/8/layout/vList5"/>
    <dgm:cxn modelId="{FDA980E1-7003-774D-9832-CEF2C362D91A}" srcId="{FEE09AF2-9AE1-FB41-99AF-0443389F04C5}" destId="{17663F6C-82B1-D142-9476-2B6261508F49}" srcOrd="0" destOrd="0" parTransId="{F7F3C479-91A8-6343-812B-A5D68BB7EB3D}" sibTransId="{497FA11D-1D25-7E45-9B30-00E372145D41}"/>
    <dgm:cxn modelId="{08E7F7BD-EA38-EB41-A1C0-17C62086F05B}" srcId="{17663F6C-82B1-D142-9476-2B6261508F49}" destId="{983D0763-390C-1C4D-A956-8AEA364C7DE4}" srcOrd="0" destOrd="0" parTransId="{EE4788FB-E46E-BE4B-8992-71A0B078B764}" sibTransId="{7AD71A3B-9582-2745-866A-023ECE006DF2}"/>
    <dgm:cxn modelId="{C55DB623-993B-6E43-B4A8-EA9AF3E0DFDA}" type="presOf" srcId="{FEE09AF2-9AE1-FB41-99AF-0443389F04C5}" destId="{BA5A99DF-215D-904F-A6D0-65BB379826CF}" srcOrd="0" destOrd="0" presId="urn:microsoft.com/office/officeart/2005/8/layout/vList5"/>
    <dgm:cxn modelId="{B2C31DAE-4FED-BC40-B0A8-970A9B0E0F70}" type="presOf" srcId="{04DEC0A9-8D36-F645-B1D5-DAE358DAAFBA}" destId="{5D289608-FBD2-6445-968F-32CDE3AA653D}" srcOrd="0" destOrd="0" presId="urn:microsoft.com/office/officeart/2005/8/layout/vList5"/>
    <dgm:cxn modelId="{07060C6A-8EF2-6E41-89E6-28DADE83DE91}" srcId="{FEE09AF2-9AE1-FB41-99AF-0443389F04C5}" destId="{E9E65EFC-4C94-B645-AAEE-FFCAAC6C9A28}" srcOrd="3" destOrd="0" parTransId="{3B1C56A8-0A47-EB4D-8013-1000A12914AB}" sibTransId="{33B8FBE5-5405-6A4E-B288-3F6059E81AD0}"/>
    <dgm:cxn modelId="{D1E70F99-782E-B34D-B378-9C414B0A3A77}" type="presOf" srcId="{E9E65EFC-4C94-B645-AAEE-FFCAAC6C9A28}" destId="{D62165FB-07F8-BB41-AD94-3FC196D4B89A}" srcOrd="0" destOrd="0" presId="urn:microsoft.com/office/officeart/2005/8/layout/vList5"/>
    <dgm:cxn modelId="{D330B95F-A9CF-DB40-A2E4-743F97EA0C1E}" type="presOf" srcId="{89D18AA2-6D08-0743-BA5E-F2FD7939C801}" destId="{7153501E-395B-E940-A6F0-A2B38B4DD9DA}" srcOrd="0" destOrd="0" presId="urn:microsoft.com/office/officeart/2005/8/layout/vList5"/>
    <dgm:cxn modelId="{A0BCFF7B-CEFE-A443-A0AD-DB297EA7C2DD}" srcId="{04DEC0A9-8D36-F645-B1D5-DAE358DAAFBA}" destId="{D05D06A4-74D4-6242-9110-9720EF8306B6}" srcOrd="0" destOrd="0" parTransId="{C5FEEFDB-C11A-684A-8A54-FD58D085F0FD}" sibTransId="{E7DDEF07-E714-B04F-9AA8-6F74D0592852}"/>
    <dgm:cxn modelId="{F29E6208-4985-6247-84EE-AD50F5FC8F52}" srcId="{65983CE6-E863-7C48-99C7-7D9C6DCD1E26}" destId="{6A46E06D-ACF8-DE45-9687-3C2546649AAB}" srcOrd="0" destOrd="0" parTransId="{D82528B5-3955-C540-9DDC-D8765259A89C}" sibTransId="{8EFE98E7-8548-494B-83E9-019F8064BB10}"/>
    <dgm:cxn modelId="{10A33F33-74B3-4040-98B8-BE15B3151552}" srcId="{FEE09AF2-9AE1-FB41-99AF-0443389F04C5}" destId="{65983CE6-E863-7C48-99C7-7D9C6DCD1E26}" srcOrd="1" destOrd="0" parTransId="{7AE7A4AC-1A04-6E47-8627-B9021F173F90}" sibTransId="{340EC2BD-814D-D843-B40C-D5053956DF63}"/>
    <dgm:cxn modelId="{A4C0DEF0-87B7-1947-A9C4-AB9C9CEE975A}" srcId="{1790E50B-3ECE-FA4C-9CD5-C678A681856F}" destId="{89D18AA2-6D08-0743-BA5E-F2FD7939C801}" srcOrd="0" destOrd="0" parTransId="{4EE7EC46-950C-C74C-94A6-B246D0944B66}" sibTransId="{00E0C177-D917-3F44-883A-04D47388BA7A}"/>
    <dgm:cxn modelId="{D700A799-97BB-2C45-91A6-BA0864ADB487}" type="presOf" srcId="{96EAA1B5-377E-014F-986A-0459C28D9531}" destId="{5184DBB6-5A0C-6745-8BDB-B2A811578BEF}" srcOrd="0" destOrd="0" presId="urn:microsoft.com/office/officeart/2005/8/layout/vList5"/>
    <dgm:cxn modelId="{F2F8A469-FF6D-5A4B-B6FC-75750ABA872E}" type="presOf" srcId="{1790E50B-3ECE-FA4C-9CD5-C678A681856F}" destId="{7766074F-B532-BA4A-B509-BE407CA8E0EF}" srcOrd="0" destOrd="0" presId="urn:microsoft.com/office/officeart/2005/8/layout/vList5"/>
    <dgm:cxn modelId="{C5776612-1E65-A943-88FB-B123C0D765C9}" type="presOf" srcId="{EBCDBAEC-FCC4-1F43-9879-98177D2FB990}" destId="{CC497F74-E56D-D54A-A32A-EBB4F6B3EB59}" srcOrd="0" destOrd="1" presId="urn:microsoft.com/office/officeart/2005/8/layout/vList5"/>
    <dgm:cxn modelId="{38603506-379B-B046-8B2D-497BE42F1DCB}" srcId="{FEE09AF2-9AE1-FB41-99AF-0443389F04C5}" destId="{04DEC0A9-8D36-F645-B1D5-DAE358DAAFBA}" srcOrd="5" destOrd="0" parTransId="{631A0EA5-0494-B24E-9403-4527B0F85C7E}" sibTransId="{564ECAF2-DC7F-414C-9921-AF6E8F5E40B9}"/>
    <dgm:cxn modelId="{6B05330D-8D27-824F-9399-B25E2BBB12B1}" type="presParOf" srcId="{BA5A99DF-215D-904F-A6D0-65BB379826CF}" destId="{979424FD-12D2-C64F-89D9-5113633F291B}" srcOrd="0" destOrd="0" presId="urn:microsoft.com/office/officeart/2005/8/layout/vList5"/>
    <dgm:cxn modelId="{9C1FF730-D29D-C146-8FCF-1F5733B9588B}" type="presParOf" srcId="{979424FD-12D2-C64F-89D9-5113633F291B}" destId="{0CFA3958-9CCA-714D-80C2-D920A4C3B568}" srcOrd="0" destOrd="0" presId="urn:microsoft.com/office/officeart/2005/8/layout/vList5"/>
    <dgm:cxn modelId="{B348DDDE-AFB7-2E4B-84A8-C2FD43E54579}" type="presParOf" srcId="{979424FD-12D2-C64F-89D9-5113633F291B}" destId="{CC497F74-E56D-D54A-A32A-EBB4F6B3EB59}" srcOrd="1" destOrd="0" presId="urn:microsoft.com/office/officeart/2005/8/layout/vList5"/>
    <dgm:cxn modelId="{9C14A52F-20E0-9148-BA09-A770ACB182A9}" type="presParOf" srcId="{BA5A99DF-215D-904F-A6D0-65BB379826CF}" destId="{E9077E51-2E5E-A740-8614-DF8126403F15}" srcOrd="1" destOrd="0" presId="urn:microsoft.com/office/officeart/2005/8/layout/vList5"/>
    <dgm:cxn modelId="{4FB5F682-6C49-424C-A307-42FE76BC5ACE}" type="presParOf" srcId="{BA5A99DF-215D-904F-A6D0-65BB379826CF}" destId="{27D68538-4B83-8F42-AF07-241E95CB5C6D}" srcOrd="2" destOrd="0" presId="urn:microsoft.com/office/officeart/2005/8/layout/vList5"/>
    <dgm:cxn modelId="{76868A16-3D4B-F644-BEAC-DE163CADE6E6}" type="presParOf" srcId="{27D68538-4B83-8F42-AF07-241E95CB5C6D}" destId="{48A8FEC9-0511-B347-8FBE-EBA2B7357690}" srcOrd="0" destOrd="0" presId="urn:microsoft.com/office/officeart/2005/8/layout/vList5"/>
    <dgm:cxn modelId="{BBA636F3-0C39-B040-92F8-30FB872CF146}" type="presParOf" srcId="{27D68538-4B83-8F42-AF07-241E95CB5C6D}" destId="{BE17F6E8-5455-3B44-880E-E877A6004AF4}" srcOrd="1" destOrd="0" presId="urn:microsoft.com/office/officeart/2005/8/layout/vList5"/>
    <dgm:cxn modelId="{E19859D3-53AA-6A45-ACD1-EA04106FC727}" type="presParOf" srcId="{BA5A99DF-215D-904F-A6D0-65BB379826CF}" destId="{7C393D1B-F0BC-DF4B-99B0-228A5CFC1779}" srcOrd="3" destOrd="0" presId="urn:microsoft.com/office/officeart/2005/8/layout/vList5"/>
    <dgm:cxn modelId="{903AA7A4-6F50-3441-B2B6-1C5679332F96}" type="presParOf" srcId="{BA5A99DF-215D-904F-A6D0-65BB379826CF}" destId="{AD72A645-2D90-A54D-BAB3-E0B09A1E9178}" srcOrd="4" destOrd="0" presId="urn:microsoft.com/office/officeart/2005/8/layout/vList5"/>
    <dgm:cxn modelId="{2C0675F5-11DB-674C-8156-5D2B08A245DD}" type="presParOf" srcId="{AD72A645-2D90-A54D-BAB3-E0B09A1E9178}" destId="{7766074F-B532-BA4A-B509-BE407CA8E0EF}" srcOrd="0" destOrd="0" presId="urn:microsoft.com/office/officeart/2005/8/layout/vList5"/>
    <dgm:cxn modelId="{09D78C66-29FC-AE4D-8C85-5B560E61F8FC}" type="presParOf" srcId="{AD72A645-2D90-A54D-BAB3-E0B09A1E9178}" destId="{7153501E-395B-E940-A6F0-A2B38B4DD9DA}" srcOrd="1" destOrd="0" presId="urn:microsoft.com/office/officeart/2005/8/layout/vList5"/>
    <dgm:cxn modelId="{6FE286D3-5977-5E40-81EE-0980014A0746}" type="presParOf" srcId="{BA5A99DF-215D-904F-A6D0-65BB379826CF}" destId="{85EDF9B2-00BB-9F40-BD8C-4DFDFF48F423}" srcOrd="5" destOrd="0" presId="urn:microsoft.com/office/officeart/2005/8/layout/vList5"/>
    <dgm:cxn modelId="{50506A38-7BE9-F340-9DE5-A40F14436376}" type="presParOf" srcId="{BA5A99DF-215D-904F-A6D0-65BB379826CF}" destId="{BB7B410C-BD9D-4047-A944-A7711B586696}" srcOrd="6" destOrd="0" presId="urn:microsoft.com/office/officeart/2005/8/layout/vList5"/>
    <dgm:cxn modelId="{5C95A454-EDAB-7749-91AD-18F536499E46}" type="presParOf" srcId="{BB7B410C-BD9D-4047-A944-A7711B586696}" destId="{D62165FB-07F8-BB41-AD94-3FC196D4B89A}" srcOrd="0" destOrd="0" presId="urn:microsoft.com/office/officeart/2005/8/layout/vList5"/>
    <dgm:cxn modelId="{D9A4C19A-87DC-6248-BDA6-0F9437CAF926}" type="presParOf" srcId="{BB7B410C-BD9D-4047-A944-A7711B586696}" destId="{5DCB971D-C09B-EE4E-84F5-7EF86105255A}" srcOrd="1" destOrd="0" presId="urn:microsoft.com/office/officeart/2005/8/layout/vList5"/>
    <dgm:cxn modelId="{4374A651-4A57-BF42-924E-B9ED40045B31}" type="presParOf" srcId="{BA5A99DF-215D-904F-A6D0-65BB379826CF}" destId="{2C1EFBE5-6ED6-5B41-B6EF-602E0DE42527}" srcOrd="7" destOrd="0" presId="urn:microsoft.com/office/officeart/2005/8/layout/vList5"/>
    <dgm:cxn modelId="{9690DE40-1C33-D848-9376-8CB9B0A2A166}" type="presParOf" srcId="{BA5A99DF-215D-904F-A6D0-65BB379826CF}" destId="{4ECF73A2-6A4C-2C43-B448-6FC917CB42E4}" srcOrd="8" destOrd="0" presId="urn:microsoft.com/office/officeart/2005/8/layout/vList5"/>
    <dgm:cxn modelId="{5722036E-8466-554E-BE04-006A98C69613}" type="presParOf" srcId="{4ECF73A2-6A4C-2C43-B448-6FC917CB42E4}" destId="{5184DBB6-5A0C-6745-8BDB-B2A811578BEF}" srcOrd="0" destOrd="0" presId="urn:microsoft.com/office/officeart/2005/8/layout/vList5"/>
    <dgm:cxn modelId="{A53F2B56-A7A7-FF41-A6AC-1912BB9017C2}" type="presParOf" srcId="{4ECF73A2-6A4C-2C43-B448-6FC917CB42E4}" destId="{99C0F29E-E6D4-594F-87A8-EF664CEC31E3}" srcOrd="1" destOrd="0" presId="urn:microsoft.com/office/officeart/2005/8/layout/vList5"/>
    <dgm:cxn modelId="{F3044E45-C635-0347-88AE-898607C0C2F9}" type="presParOf" srcId="{BA5A99DF-215D-904F-A6D0-65BB379826CF}" destId="{9B1C6B72-5A04-D44C-859A-B47ED4C24702}" srcOrd="9" destOrd="0" presId="urn:microsoft.com/office/officeart/2005/8/layout/vList5"/>
    <dgm:cxn modelId="{258219E9-7F1E-1341-81ED-609950E52159}" type="presParOf" srcId="{BA5A99DF-215D-904F-A6D0-65BB379826CF}" destId="{BC3A5F91-4D23-5240-A069-1C426B2B7B52}" srcOrd="10" destOrd="0" presId="urn:microsoft.com/office/officeart/2005/8/layout/vList5"/>
    <dgm:cxn modelId="{BDD89167-EAD8-9549-8998-426B2C834F01}" type="presParOf" srcId="{BC3A5F91-4D23-5240-A069-1C426B2B7B52}" destId="{5D289608-FBD2-6445-968F-32CDE3AA653D}" srcOrd="0" destOrd="0" presId="urn:microsoft.com/office/officeart/2005/8/layout/vList5"/>
    <dgm:cxn modelId="{7994CA4F-0EC3-E342-8B7D-C50BB89ABD21}" type="presParOf" srcId="{BC3A5F91-4D23-5240-A069-1C426B2B7B52}" destId="{7951A7FF-1A7B-4147-A464-EEADD31946F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585831-502D-374B-A192-B7BABC6D4047}" type="doc">
      <dgm:prSet loTypeId="urn:microsoft.com/office/officeart/2005/8/layout/target2" loCatId="relationship" qsTypeId="urn:microsoft.com/office/officeart/2005/8/quickstyle/simple4" qsCatId="simple" csTypeId="urn:microsoft.com/office/officeart/2005/8/colors/accent1_2" csCatId="accent1" phldr="1"/>
      <dgm:spPr/>
      <dgm:t>
        <a:bodyPr/>
        <a:lstStyle/>
        <a:p>
          <a:endParaRPr lang="en-US"/>
        </a:p>
      </dgm:t>
    </dgm:pt>
    <dgm:pt modelId="{9083D836-F9C2-FD40-994A-FBDB3E6A01B7}">
      <dgm:prSet/>
      <dgm:spPr>
        <a:solidFill>
          <a:schemeClr val="accent1"/>
        </a:solidFill>
      </dgm:spPr>
      <dgm:t>
        <a:bodyPr/>
        <a:lstStyle/>
        <a:p>
          <a:pPr rtl="0"/>
          <a:r>
            <a:rPr lang="en-US" dirty="0" smtClean="0">
              <a:effectLst>
                <a:outerShdw blurRad="38100" dist="38100" dir="2700000" algn="tl">
                  <a:srgbClr val="000000">
                    <a:alpha val="43137"/>
                  </a:srgbClr>
                </a:outerShdw>
              </a:effectLst>
            </a:rPr>
            <a:t>1965; Gordon Moore – co-founder of Intel</a:t>
          </a:r>
          <a:endParaRPr lang="en-US" dirty="0">
            <a:effectLst>
              <a:outerShdw blurRad="38100" dist="38100" dir="2700000" algn="tl">
                <a:srgbClr val="000000">
                  <a:alpha val="43137"/>
                </a:srgbClr>
              </a:outerShdw>
            </a:effectLst>
          </a:endParaRPr>
        </a:p>
      </dgm:t>
    </dgm:pt>
    <dgm:pt modelId="{BEC757D0-ECF8-C74C-9713-97041B080D64}" type="parTrans" cxnId="{2C9A8C07-B658-9D4D-BE2E-E9C07797103D}">
      <dgm:prSet/>
      <dgm:spPr/>
      <dgm:t>
        <a:bodyPr/>
        <a:lstStyle/>
        <a:p>
          <a:endParaRPr lang="en-US"/>
        </a:p>
      </dgm:t>
    </dgm:pt>
    <dgm:pt modelId="{8036F8FD-772A-904A-A70C-A16E59E6D5BD}" type="sibTrans" cxnId="{2C9A8C07-B658-9D4D-BE2E-E9C07797103D}">
      <dgm:prSet/>
      <dgm:spPr/>
      <dgm:t>
        <a:bodyPr/>
        <a:lstStyle/>
        <a:p>
          <a:endParaRPr lang="en-US"/>
        </a:p>
      </dgm:t>
    </dgm:pt>
    <dgm:pt modelId="{F661BF27-3B17-DD40-95C5-81C23D7C8061}">
      <dgm:prSet/>
      <dgm:spPr>
        <a:solidFill>
          <a:schemeClr val="accent4"/>
        </a:solidFill>
      </dgm:spPr>
      <dgm:t>
        <a:bodyPr/>
        <a:lstStyle/>
        <a:p>
          <a:pPr rtl="0"/>
          <a:r>
            <a:rPr lang="en-US" dirty="0" smtClean="0">
              <a:effectLst>
                <a:outerShdw blurRad="38100" dist="38100" dir="2700000" algn="tl">
                  <a:srgbClr val="000000">
                    <a:alpha val="43137"/>
                  </a:srgbClr>
                </a:outerShdw>
              </a:effectLst>
            </a:rPr>
            <a:t>Observed number of transistors that could be put on a single chip was doubling every year</a:t>
          </a:r>
          <a:endParaRPr lang="en-US" dirty="0">
            <a:effectLst>
              <a:outerShdw blurRad="38100" dist="38100" dir="2700000" algn="tl">
                <a:srgbClr val="000000">
                  <a:alpha val="43137"/>
                </a:srgbClr>
              </a:outerShdw>
            </a:effectLst>
          </a:endParaRPr>
        </a:p>
      </dgm:t>
    </dgm:pt>
    <dgm:pt modelId="{CE9AFAC9-BEB6-734D-8EE3-122E2573F04B}" type="parTrans" cxnId="{C878F039-0BE5-7B4C-A238-12542864A3CD}">
      <dgm:prSet/>
      <dgm:spPr/>
      <dgm:t>
        <a:bodyPr/>
        <a:lstStyle/>
        <a:p>
          <a:endParaRPr lang="en-US"/>
        </a:p>
      </dgm:t>
    </dgm:pt>
    <dgm:pt modelId="{0AA3D669-0874-F54C-9B68-AB116181B3C4}" type="sibTrans" cxnId="{C878F039-0BE5-7B4C-A238-12542864A3CD}">
      <dgm:prSet/>
      <dgm:spPr/>
      <dgm:t>
        <a:bodyPr/>
        <a:lstStyle/>
        <a:p>
          <a:endParaRPr lang="en-US"/>
        </a:p>
      </dgm:t>
    </dgm:pt>
    <dgm:pt modelId="{BAD1B133-3FB4-464C-A351-6F91810CD99E}">
      <dgm:prSet custT="1"/>
      <dgm:spPr/>
      <dgm:t>
        <a:bodyPr/>
        <a:lstStyle/>
        <a:p>
          <a:pPr rtl="0"/>
          <a:r>
            <a:rPr lang="en-US" sz="1100" b="1" dirty="0" smtClean="0">
              <a:effectLst/>
            </a:rPr>
            <a:t>The pace slowed to a doubling every 18 months in the 1970’s but has sustained that rate ever since</a:t>
          </a:r>
          <a:endParaRPr lang="en-US" sz="1100" b="1" dirty="0">
            <a:effectLst/>
          </a:endParaRPr>
        </a:p>
      </dgm:t>
    </dgm:pt>
    <dgm:pt modelId="{736A4E65-B531-E547-B202-8F8898FAB6E9}" type="parTrans" cxnId="{4847154F-8122-E545-BFE9-FE0D2254CA64}">
      <dgm:prSet/>
      <dgm:spPr/>
      <dgm:t>
        <a:bodyPr/>
        <a:lstStyle/>
        <a:p>
          <a:endParaRPr lang="en-US"/>
        </a:p>
      </dgm:t>
    </dgm:pt>
    <dgm:pt modelId="{86F678DF-B5F7-8C4B-8A6C-FD1FE14096F1}" type="sibTrans" cxnId="{4847154F-8122-E545-BFE9-FE0D2254CA64}">
      <dgm:prSet/>
      <dgm:spPr/>
      <dgm:t>
        <a:bodyPr/>
        <a:lstStyle/>
        <a:p>
          <a:endParaRPr lang="en-US"/>
        </a:p>
      </dgm:t>
    </dgm:pt>
    <dgm:pt modelId="{7F79720F-E377-5344-9A85-AFB0F93B85CF}">
      <dgm:prSet/>
      <dgm:spPr>
        <a:solidFill>
          <a:schemeClr val="accent3"/>
        </a:solidFill>
      </dgm:spPr>
      <dgm:t>
        <a:bodyPr/>
        <a:lstStyle/>
        <a:p>
          <a:pPr rtl="0"/>
          <a:r>
            <a:rPr lang="en-US" dirty="0" smtClean="0">
              <a:effectLst>
                <a:outerShdw blurRad="38100" dist="38100" dir="2700000" algn="tl">
                  <a:srgbClr val="000000">
                    <a:alpha val="43137"/>
                  </a:srgbClr>
                </a:outerShdw>
              </a:effectLst>
            </a:rPr>
            <a:t>Consequences of Moore’s law: </a:t>
          </a:r>
          <a:endParaRPr lang="en-US" dirty="0">
            <a:effectLst>
              <a:outerShdw blurRad="38100" dist="38100" dir="2700000" algn="tl">
                <a:srgbClr val="000000">
                  <a:alpha val="43137"/>
                </a:srgbClr>
              </a:outerShdw>
            </a:effectLst>
          </a:endParaRPr>
        </a:p>
      </dgm:t>
    </dgm:pt>
    <dgm:pt modelId="{933050AB-57FE-6E4F-A535-D08658AB3A89}" type="parTrans" cxnId="{713E7D03-B055-FB42-8E27-EC1D78EA836A}">
      <dgm:prSet/>
      <dgm:spPr/>
      <dgm:t>
        <a:bodyPr/>
        <a:lstStyle/>
        <a:p>
          <a:endParaRPr lang="en-US"/>
        </a:p>
      </dgm:t>
    </dgm:pt>
    <dgm:pt modelId="{2A2AA238-1DFB-F64F-94B6-D6F5F0EE73CB}" type="sibTrans" cxnId="{713E7D03-B055-FB42-8E27-EC1D78EA836A}">
      <dgm:prSet/>
      <dgm:spPr/>
      <dgm:t>
        <a:bodyPr/>
        <a:lstStyle/>
        <a:p>
          <a:endParaRPr lang="en-US"/>
        </a:p>
      </dgm:t>
    </dgm:pt>
    <dgm:pt modelId="{5BBA2911-4874-C74E-85E2-4C5F8F6462D9}">
      <dgm:prSet custT="1"/>
      <dgm:spPr/>
      <dgm:t>
        <a:bodyPr/>
        <a:lstStyle/>
        <a:p>
          <a:pPr rtl="0"/>
          <a:r>
            <a:rPr lang="en-US" sz="1000" b="1" dirty="0" smtClean="0">
              <a:effectLst/>
            </a:rPr>
            <a:t>The cost of computer logic and memory circuitry has fallen at a dramatic rate</a:t>
          </a:r>
        </a:p>
      </dgm:t>
    </dgm:pt>
    <dgm:pt modelId="{72E3CE4C-AB68-E447-8363-547C71E9E9EE}" type="parTrans" cxnId="{A50FDAFF-E888-4141-ABE8-EB107623D90C}">
      <dgm:prSet/>
      <dgm:spPr/>
      <dgm:t>
        <a:bodyPr/>
        <a:lstStyle/>
        <a:p>
          <a:endParaRPr lang="en-US"/>
        </a:p>
      </dgm:t>
    </dgm:pt>
    <dgm:pt modelId="{7F69016B-A921-584C-81B5-0FCF19B650FC}" type="sibTrans" cxnId="{A50FDAFF-E888-4141-ABE8-EB107623D90C}">
      <dgm:prSet/>
      <dgm:spPr/>
      <dgm:t>
        <a:bodyPr/>
        <a:lstStyle/>
        <a:p>
          <a:endParaRPr lang="en-US"/>
        </a:p>
      </dgm:t>
    </dgm:pt>
    <dgm:pt modelId="{6E822890-7F5D-BA48-A9ED-10EE404E778C}">
      <dgm:prSet custT="1"/>
      <dgm:spPr/>
      <dgm:t>
        <a:bodyPr/>
        <a:lstStyle/>
        <a:p>
          <a:pPr rtl="0"/>
          <a:r>
            <a:rPr lang="en-US" sz="1000" b="1" dirty="0" smtClean="0">
              <a:effectLst/>
            </a:rPr>
            <a:t>The electrical path length is shortened, increasing operating speed</a:t>
          </a:r>
        </a:p>
      </dgm:t>
    </dgm:pt>
    <dgm:pt modelId="{11F5D556-1EBA-3446-B76E-D7F2228000ED}" type="parTrans" cxnId="{D2A0ABD5-695B-B044-8F63-7563A3F7D76C}">
      <dgm:prSet/>
      <dgm:spPr/>
      <dgm:t>
        <a:bodyPr/>
        <a:lstStyle/>
        <a:p>
          <a:endParaRPr lang="en-US"/>
        </a:p>
      </dgm:t>
    </dgm:pt>
    <dgm:pt modelId="{6109DA0B-B19C-B241-A668-5D4631C27D39}" type="sibTrans" cxnId="{D2A0ABD5-695B-B044-8F63-7563A3F7D76C}">
      <dgm:prSet/>
      <dgm:spPr/>
      <dgm:t>
        <a:bodyPr/>
        <a:lstStyle/>
        <a:p>
          <a:endParaRPr lang="en-US"/>
        </a:p>
      </dgm:t>
    </dgm:pt>
    <dgm:pt modelId="{52E6D3D1-ABE1-3940-A3F1-FD380C960DD1}">
      <dgm:prSet custT="1"/>
      <dgm:spPr/>
      <dgm:t>
        <a:bodyPr/>
        <a:lstStyle/>
        <a:p>
          <a:pPr rtl="0"/>
          <a:r>
            <a:rPr lang="en-US" sz="900" b="1" dirty="0" smtClean="0">
              <a:effectLst/>
            </a:rPr>
            <a:t>Computer becomes smaller and is more convenient to use in a variety of environments</a:t>
          </a:r>
        </a:p>
      </dgm:t>
    </dgm:pt>
    <dgm:pt modelId="{B50FECC3-7EE9-3F44-B903-D1E4F55A26F2}" type="parTrans" cxnId="{79BBBC5F-A9F5-6C4B-A81B-56A2BD7B9031}">
      <dgm:prSet/>
      <dgm:spPr/>
      <dgm:t>
        <a:bodyPr/>
        <a:lstStyle/>
        <a:p>
          <a:endParaRPr lang="en-US"/>
        </a:p>
      </dgm:t>
    </dgm:pt>
    <dgm:pt modelId="{02C9860E-AA50-844C-A097-78F218E24063}" type="sibTrans" cxnId="{79BBBC5F-A9F5-6C4B-A81B-56A2BD7B9031}">
      <dgm:prSet/>
      <dgm:spPr/>
      <dgm:t>
        <a:bodyPr/>
        <a:lstStyle/>
        <a:p>
          <a:endParaRPr lang="en-US"/>
        </a:p>
      </dgm:t>
    </dgm:pt>
    <dgm:pt modelId="{9A9FCB9E-A1F1-0F41-9552-36D8BD5C236C}">
      <dgm:prSet custT="1"/>
      <dgm:spPr/>
      <dgm:t>
        <a:bodyPr/>
        <a:lstStyle/>
        <a:p>
          <a:pPr rtl="0"/>
          <a:r>
            <a:rPr lang="en-US" sz="1000" b="1" dirty="0" smtClean="0">
              <a:effectLst/>
            </a:rPr>
            <a:t>Reduction in power and cooling requirements</a:t>
          </a:r>
        </a:p>
      </dgm:t>
    </dgm:pt>
    <dgm:pt modelId="{C794FD44-F705-8245-BF16-E06D99C2C8F9}" type="parTrans" cxnId="{B932485B-FF0B-D548-8F89-799C03284F8F}">
      <dgm:prSet/>
      <dgm:spPr/>
      <dgm:t>
        <a:bodyPr/>
        <a:lstStyle/>
        <a:p>
          <a:endParaRPr lang="en-US"/>
        </a:p>
      </dgm:t>
    </dgm:pt>
    <dgm:pt modelId="{748BA313-798C-9640-8B3E-9FD17EBB82E1}" type="sibTrans" cxnId="{B932485B-FF0B-D548-8F89-799C03284F8F}">
      <dgm:prSet/>
      <dgm:spPr/>
      <dgm:t>
        <a:bodyPr/>
        <a:lstStyle/>
        <a:p>
          <a:endParaRPr lang="en-US"/>
        </a:p>
      </dgm:t>
    </dgm:pt>
    <dgm:pt modelId="{AEAA4B00-9826-6C43-9661-FBB2B391EB8C}">
      <dgm:prSet custT="1"/>
      <dgm:spPr/>
      <dgm:t>
        <a:bodyPr/>
        <a:lstStyle/>
        <a:p>
          <a:pPr rtl="0"/>
          <a:r>
            <a:rPr lang="en-US" sz="1000" b="1" dirty="0" smtClean="0">
              <a:effectLst/>
            </a:rPr>
            <a:t>Fewer interchip connections</a:t>
          </a:r>
        </a:p>
      </dgm:t>
    </dgm:pt>
    <dgm:pt modelId="{F60696E8-1AFF-4242-AFEC-48F064D37990}" type="parTrans" cxnId="{11AAA65A-544E-9C48-B494-C30A31DF58D4}">
      <dgm:prSet/>
      <dgm:spPr/>
      <dgm:t>
        <a:bodyPr/>
        <a:lstStyle/>
        <a:p>
          <a:endParaRPr lang="en-US"/>
        </a:p>
      </dgm:t>
    </dgm:pt>
    <dgm:pt modelId="{014429E6-A74A-D14D-9C28-1650F2B9EF4E}" type="sibTrans" cxnId="{11AAA65A-544E-9C48-B494-C30A31DF58D4}">
      <dgm:prSet/>
      <dgm:spPr/>
      <dgm:t>
        <a:bodyPr/>
        <a:lstStyle/>
        <a:p>
          <a:endParaRPr lang="en-US"/>
        </a:p>
      </dgm:t>
    </dgm:pt>
    <dgm:pt modelId="{4AE73C61-08A4-BB42-923D-F4637248A0CC}" type="pres">
      <dgm:prSet presAssocID="{D2585831-502D-374B-A192-B7BABC6D4047}" presName="Name0" presStyleCnt="0">
        <dgm:presLayoutVars>
          <dgm:chMax val="3"/>
          <dgm:chPref val="1"/>
          <dgm:dir/>
          <dgm:animLvl val="lvl"/>
          <dgm:resizeHandles/>
        </dgm:presLayoutVars>
      </dgm:prSet>
      <dgm:spPr/>
      <dgm:t>
        <a:bodyPr/>
        <a:lstStyle/>
        <a:p>
          <a:endParaRPr lang="en-US"/>
        </a:p>
      </dgm:t>
    </dgm:pt>
    <dgm:pt modelId="{37E71A41-6A0A-4144-ABAE-9065F23B6835}" type="pres">
      <dgm:prSet presAssocID="{D2585831-502D-374B-A192-B7BABC6D4047}" presName="outerBox" presStyleCnt="0"/>
      <dgm:spPr/>
    </dgm:pt>
    <dgm:pt modelId="{5C554690-5023-454D-81BF-0F8EF7FE64E8}" type="pres">
      <dgm:prSet presAssocID="{D2585831-502D-374B-A192-B7BABC6D4047}" presName="outerBoxParent" presStyleLbl="node1" presStyleIdx="0" presStyleCnt="3"/>
      <dgm:spPr/>
      <dgm:t>
        <a:bodyPr/>
        <a:lstStyle/>
        <a:p>
          <a:endParaRPr lang="en-US"/>
        </a:p>
      </dgm:t>
    </dgm:pt>
    <dgm:pt modelId="{DB13DB65-DE9F-594C-8582-A1FC74E9C6C0}" type="pres">
      <dgm:prSet presAssocID="{D2585831-502D-374B-A192-B7BABC6D4047}" presName="outerBoxChildren" presStyleCnt="0"/>
      <dgm:spPr/>
    </dgm:pt>
    <dgm:pt modelId="{6EEF0F2A-3A05-1E47-A263-FF215CF47948}" type="pres">
      <dgm:prSet presAssocID="{D2585831-502D-374B-A192-B7BABC6D4047}" presName="middleBox" presStyleCnt="0"/>
      <dgm:spPr/>
    </dgm:pt>
    <dgm:pt modelId="{B4B2A9B5-CBBA-C949-942A-35DE101CCDFE}" type="pres">
      <dgm:prSet presAssocID="{D2585831-502D-374B-A192-B7BABC6D4047}" presName="middleBoxParent" presStyleLbl="node1" presStyleIdx="1" presStyleCnt="3"/>
      <dgm:spPr/>
      <dgm:t>
        <a:bodyPr/>
        <a:lstStyle/>
        <a:p>
          <a:endParaRPr lang="en-US"/>
        </a:p>
      </dgm:t>
    </dgm:pt>
    <dgm:pt modelId="{34E8E3CA-E7C5-6D41-94BA-38DE703CBBA7}" type="pres">
      <dgm:prSet presAssocID="{D2585831-502D-374B-A192-B7BABC6D4047}" presName="middleBoxChildren" presStyleCnt="0"/>
      <dgm:spPr/>
    </dgm:pt>
    <dgm:pt modelId="{EA68CD54-2321-944A-9097-D8C9F2E9C2D9}" type="pres">
      <dgm:prSet presAssocID="{BAD1B133-3FB4-464C-A351-6F91810CD99E}" presName="mChild" presStyleLbl="fgAcc1" presStyleIdx="0" presStyleCnt="6">
        <dgm:presLayoutVars>
          <dgm:bulletEnabled val="1"/>
        </dgm:presLayoutVars>
      </dgm:prSet>
      <dgm:spPr/>
      <dgm:t>
        <a:bodyPr/>
        <a:lstStyle/>
        <a:p>
          <a:endParaRPr lang="en-US"/>
        </a:p>
      </dgm:t>
    </dgm:pt>
    <dgm:pt modelId="{AB03BA1D-91DF-8B4F-B43D-D1B478197768}" type="pres">
      <dgm:prSet presAssocID="{D2585831-502D-374B-A192-B7BABC6D4047}" presName="centerBox" presStyleCnt="0"/>
      <dgm:spPr/>
    </dgm:pt>
    <dgm:pt modelId="{9EC0930A-9BAA-D347-A334-BC7E180A4743}" type="pres">
      <dgm:prSet presAssocID="{D2585831-502D-374B-A192-B7BABC6D4047}" presName="centerBoxParent" presStyleLbl="node1" presStyleIdx="2" presStyleCnt="3"/>
      <dgm:spPr/>
      <dgm:t>
        <a:bodyPr/>
        <a:lstStyle/>
        <a:p>
          <a:endParaRPr lang="en-US"/>
        </a:p>
      </dgm:t>
    </dgm:pt>
    <dgm:pt modelId="{851B01E6-80ED-E345-8BEA-AD24321E99DF}" type="pres">
      <dgm:prSet presAssocID="{D2585831-502D-374B-A192-B7BABC6D4047}" presName="centerBoxChildren" presStyleCnt="0"/>
      <dgm:spPr/>
    </dgm:pt>
    <dgm:pt modelId="{91813869-71C4-7749-AA7F-6F71B8046448}" type="pres">
      <dgm:prSet presAssocID="{5BBA2911-4874-C74E-85E2-4C5F8F6462D9}" presName="cChild" presStyleLbl="fgAcc1" presStyleIdx="1" presStyleCnt="6">
        <dgm:presLayoutVars>
          <dgm:bulletEnabled val="1"/>
        </dgm:presLayoutVars>
      </dgm:prSet>
      <dgm:spPr/>
      <dgm:t>
        <a:bodyPr/>
        <a:lstStyle/>
        <a:p>
          <a:endParaRPr lang="en-US"/>
        </a:p>
      </dgm:t>
    </dgm:pt>
    <dgm:pt modelId="{D62C8E5A-DCDA-9C4F-BCCD-DA89BEF23B4E}" type="pres">
      <dgm:prSet presAssocID="{7F69016B-A921-584C-81B5-0FCF19B650FC}" presName="centerSibTrans" presStyleCnt="0"/>
      <dgm:spPr/>
    </dgm:pt>
    <dgm:pt modelId="{43D95310-0335-8948-925B-493826D68CA7}" type="pres">
      <dgm:prSet presAssocID="{6E822890-7F5D-BA48-A9ED-10EE404E778C}" presName="cChild" presStyleLbl="fgAcc1" presStyleIdx="2" presStyleCnt="6">
        <dgm:presLayoutVars>
          <dgm:bulletEnabled val="1"/>
        </dgm:presLayoutVars>
      </dgm:prSet>
      <dgm:spPr/>
      <dgm:t>
        <a:bodyPr/>
        <a:lstStyle/>
        <a:p>
          <a:endParaRPr lang="en-US"/>
        </a:p>
      </dgm:t>
    </dgm:pt>
    <dgm:pt modelId="{4E6DDC86-C701-C443-9AB2-0E9A35DB7AD9}" type="pres">
      <dgm:prSet presAssocID="{6109DA0B-B19C-B241-A668-5D4631C27D39}" presName="centerSibTrans" presStyleCnt="0"/>
      <dgm:spPr/>
    </dgm:pt>
    <dgm:pt modelId="{2BFD2A48-BAFB-C448-9560-380462349BFA}" type="pres">
      <dgm:prSet presAssocID="{52E6D3D1-ABE1-3940-A3F1-FD380C960DD1}" presName="cChild" presStyleLbl="fgAcc1" presStyleIdx="3" presStyleCnt="6">
        <dgm:presLayoutVars>
          <dgm:bulletEnabled val="1"/>
        </dgm:presLayoutVars>
      </dgm:prSet>
      <dgm:spPr/>
      <dgm:t>
        <a:bodyPr/>
        <a:lstStyle/>
        <a:p>
          <a:endParaRPr lang="en-US"/>
        </a:p>
      </dgm:t>
    </dgm:pt>
    <dgm:pt modelId="{7E95640C-67A1-F344-B8CD-301632A9C6A3}" type="pres">
      <dgm:prSet presAssocID="{02C9860E-AA50-844C-A097-78F218E24063}" presName="centerSibTrans" presStyleCnt="0"/>
      <dgm:spPr/>
    </dgm:pt>
    <dgm:pt modelId="{54116479-2825-CE4B-A0CD-356DD46D1C46}" type="pres">
      <dgm:prSet presAssocID="{9A9FCB9E-A1F1-0F41-9552-36D8BD5C236C}" presName="cChild" presStyleLbl="fgAcc1" presStyleIdx="4" presStyleCnt="6">
        <dgm:presLayoutVars>
          <dgm:bulletEnabled val="1"/>
        </dgm:presLayoutVars>
      </dgm:prSet>
      <dgm:spPr/>
      <dgm:t>
        <a:bodyPr/>
        <a:lstStyle/>
        <a:p>
          <a:endParaRPr lang="en-US"/>
        </a:p>
      </dgm:t>
    </dgm:pt>
    <dgm:pt modelId="{EDF3239A-57F4-AF43-97AF-9D01BB7064C9}" type="pres">
      <dgm:prSet presAssocID="{748BA313-798C-9640-8B3E-9FD17EBB82E1}" presName="centerSibTrans" presStyleCnt="0"/>
      <dgm:spPr/>
    </dgm:pt>
    <dgm:pt modelId="{A184587C-4EF5-0248-B0F8-E4E73CF3787B}" type="pres">
      <dgm:prSet presAssocID="{AEAA4B00-9826-6C43-9661-FBB2B391EB8C}" presName="cChild" presStyleLbl="fgAcc1" presStyleIdx="5" presStyleCnt="6">
        <dgm:presLayoutVars>
          <dgm:bulletEnabled val="1"/>
        </dgm:presLayoutVars>
      </dgm:prSet>
      <dgm:spPr/>
      <dgm:t>
        <a:bodyPr/>
        <a:lstStyle/>
        <a:p>
          <a:endParaRPr lang="en-US"/>
        </a:p>
      </dgm:t>
    </dgm:pt>
  </dgm:ptLst>
  <dgm:cxnLst>
    <dgm:cxn modelId="{D2A0ABD5-695B-B044-8F63-7563A3F7D76C}" srcId="{7F79720F-E377-5344-9A85-AFB0F93B85CF}" destId="{6E822890-7F5D-BA48-A9ED-10EE404E778C}" srcOrd="1" destOrd="0" parTransId="{11F5D556-1EBA-3446-B76E-D7F2228000ED}" sibTransId="{6109DA0B-B19C-B241-A668-5D4631C27D39}"/>
    <dgm:cxn modelId="{1D739A12-BF55-DC41-95D7-44534B3DA802}" type="presOf" srcId="{52E6D3D1-ABE1-3940-A3F1-FD380C960DD1}" destId="{2BFD2A48-BAFB-C448-9560-380462349BFA}" srcOrd="0" destOrd="0" presId="urn:microsoft.com/office/officeart/2005/8/layout/target2"/>
    <dgm:cxn modelId="{E2603531-5F20-CE45-9858-DE160B1DB11B}" type="presOf" srcId="{BAD1B133-3FB4-464C-A351-6F91810CD99E}" destId="{EA68CD54-2321-944A-9097-D8C9F2E9C2D9}" srcOrd="0" destOrd="0" presId="urn:microsoft.com/office/officeart/2005/8/layout/target2"/>
    <dgm:cxn modelId="{4847154F-8122-E545-BFE9-FE0D2254CA64}" srcId="{F661BF27-3B17-DD40-95C5-81C23D7C8061}" destId="{BAD1B133-3FB4-464C-A351-6F91810CD99E}" srcOrd="0" destOrd="0" parTransId="{736A4E65-B531-E547-B202-8F8898FAB6E9}" sibTransId="{86F678DF-B5F7-8C4B-8A6C-FD1FE14096F1}"/>
    <dgm:cxn modelId="{92844F37-A0C1-3A4B-A3D1-EA7FE912A5BE}" type="presOf" srcId="{5BBA2911-4874-C74E-85E2-4C5F8F6462D9}" destId="{91813869-71C4-7749-AA7F-6F71B8046448}" srcOrd="0" destOrd="0" presId="urn:microsoft.com/office/officeart/2005/8/layout/target2"/>
    <dgm:cxn modelId="{A50FDAFF-E888-4141-ABE8-EB107623D90C}" srcId="{7F79720F-E377-5344-9A85-AFB0F93B85CF}" destId="{5BBA2911-4874-C74E-85E2-4C5F8F6462D9}" srcOrd="0" destOrd="0" parTransId="{72E3CE4C-AB68-E447-8363-547C71E9E9EE}" sibTransId="{7F69016B-A921-584C-81B5-0FCF19B650FC}"/>
    <dgm:cxn modelId="{B932485B-FF0B-D548-8F89-799C03284F8F}" srcId="{7F79720F-E377-5344-9A85-AFB0F93B85CF}" destId="{9A9FCB9E-A1F1-0F41-9552-36D8BD5C236C}" srcOrd="3" destOrd="0" parTransId="{C794FD44-F705-8245-BF16-E06D99C2C8F9}" sibTransId="{748BA313-798C-9640-8B3E-9FD17EBB82E1}"/>
    <dgm:cxn modelId="{713E7D03-B055-FB42-8E27-EC1D78EA836A}" srcId="{D2585831-502D-374B-A192-B7BABC6D4047}" destId="{7F79720F-E377-5344-9A85-AFB0F93B85CF}" srcOrd="2" destOrd="0" parTransId="{933050AB-57FE-6E4F-A535-D08658AB3A89}" sibTransId="{2A2AA238-1DFB-F64F-94B6-D6F5F0EE73CB}"/>
    <dgm:cxn modelId="{79BBBC5F-A9F5-6C4B-A81B-56A2BD7B9031}" srcId="{7F79720F-E377-5344-9A85-AFB0F93B85CF}" destId="{52E6D3D1-ABE1-3940-A3F1-FD380C960DD1}" srcOrd="2" destOrd="0" parTransId="{B50FECC3-7EE9-3F44-B903-D1E4F55A26F2}" sibTransId="{02C9860E-AA50-844C-A097-78F218E24063}"/>
    <dgm:cxn modelId="{11AAA65A-544E-9C48-B494-C30A31DF58D4}" srcId="{7F79720F-E377-5344-9A85-AFB0F93B85CF}" destId="{AEAA4B00-9826-6C43-9661-FBB2B391EB8C}" srcOrd="4" destOrd="0" parTransId="{F60696E8-1AFF-4242-AFEC-48F064D37990}" sibTransId="{014429E6-A74A-D14D-9C28-1650F2B9EF4E}"/>
    <dgm:cxn modelId="{2C9A8C07-B658-9D4D-BE2E-E9C07797103D}" srcId="{D2585831-502D-374B-A192-B7BABC6D4047}" destId="{9083D836-F9C2-FD40-994A-FBDB3E6A01B7}" srcOrd="0" destOrd="0" parTransId="{BEC757D0-ECF8-C74C-9713-97041B080D64}" sibTransId="{8036F8FD-772A-904A-A70C-A16E59E6D5BD}"/>
    <dgm:cxn modelId="{73D5FC92-0C6A-B84F-922C-ECFC87387A3A}" type="presOf" srcId="{9A9FCB9E-A1F1-0F41-9552-36D8BD5C236C}" destId="{54116479-2825-CE4B-A0CD-356DD46D1C46}" srcOrd="0" destOrd="0" presId="urn:microsoft.com/office/officeart/2005/8/layout/target2"/>
    <dgm:cxn modelId="{419F25A2-6172-1E4C-87C9-FAF76326800E}" type="presOf" srcId="{6E822890-7F5D-BA48-A9ED-10EE404E778C}" destId="{43D95310-0335-8948-925B-493826D68CA7}" srcOrd="0" destOrd="0" presId="urn:microsoft.com/office/officeart/2005/8/layout/target2"/>
    <dgm:cxn modelId="{EBFB2065-70AC-634F-9106-15350295E7C0}" type="presOf" srcId="{9083D836-F9C2-FD40-994A-FBDB3E6A01B7}" destId="{5C554690-5023-454D-81BF-0F8EF7FE64E8}" srcOrd="0" destOrd="0" presId="urn:microsoft.com/office/officeart/2005/8/layout/target2"/>
    <dgm:cxn modelId="{C878F039-0BE5-7B4C-A238-12542864A3CD}" srcId="{D2585831-502D-374B-A192-B7BABC6D4047}" destId="{F661BF27-3B17-DD40-95C5-81C23D7C8061}" srcOrd="1" destOrd="0" parTransId="{CE9AFAC9-BEB6-734D-8EE3-122E2573F04B}" sibTransId="{0AA3D669-0874-F54C-9B68-AB116181B3C4}"/>
    <dgm:cxn modelId="{1B18F078-1BA2-034E-9945-C797C8211CFC}" type="presOf" srcId="{F661BF27-3B17-DD40-95C5-81C23D7C8061}" destId="{B4B2A9B5-CBBA-C949-942A-35DE101CCDFE}" srcOrd="0" destOrd="0" presId="urn:microsoft.com/office/officeart/2005/8/layout/target2"/>
    <dgm:cxn modelId="{738ED420-E179-7140-830C-F6490FDE712E}" type="presOf" srcId="{AEAA4B00-9826-6C43-9661-FBB2B391EB8C}" destId="{A184587C-4EF5-0248-B0F8-E4E73CF3787B}" srcOrd="0" destOrd="0" presId="urn:microsoft.com/office/officeart/2005/8/layout/target2"/>
    <dgm:cxn modelId="{EC967378-EF2D-2F49-A58D-666D3F10710A}" type="presOf" srcId="{D2585831-502D-374B-A192-B7BABC6D4047}" destId="{4AE73C61-08A4-BB42-923D-F4637248A0CC}" srcOrd="0" destOrd="0" presId="urn:microsoft.com/office/officeart/2005/8/layout/target2"/>
    <dgm:cxn modelId="{6EA3BCFB-58E3-C44E-A537-3AEBDE3DEB6C}" type="presOf" srcId="{7F79720F-E377-5344-9A85-AFB0F93B85CF}" destId="{9EC0930A-9BAA-D347-A334-BC7E180A4743}" srcOrd="0" destOrd="0" presId="urn:microsoft.com/office/officeart/2005/8/layout/target2"/>
    <dgm:cxn modelId="{8FD41C8E-4E1F-214D-9C65-F375BAE46288}" type="presParOf" srcId="{4AE73C61-08A4-BB42-923D-F4637248A0CC}" destId="{37E71A41-6A0A-4144-ABAE-9065F23B6835}" srcOrd="0" destOrd="0" presId="urn:microsoft.com/office/officeart/2005/8/layout/target2"/>
    <dgm:cxn modelId="{209D6477-BEC6-954B-A73E-EC0D1212BC72}" type="presParOf" srcId="{37E71A41-6A0A-4144-ABAE-9065F23B6835}" destId="{5C554690-5023-454D-81BF-0F8EF7FE64E8}" srcOrd="0" destOrd="0" presId="urn:microsoft.com/office/officeart/2005/8/layout/target2"/>
    <dgm:cxn modelId="{B963F1C6-3894-7646-AE19-95EDF01B93CB}" type="presParOf" srcId="{37E71A41-6A0A-4144-ABAE-9065F23B6835}" destId="{DB13DB65-DE9F-594C-8582-A1FC74E9C6C0}" srcOrd="1" destOrd="0" presId="urn:microsoft.com/office/officeart/2005/8/layout/target2"/>
    <dgm:cxn modelId="{A640C6E0-3FDD-484A-B5C6-E9FACD7285C4}" type="presParOf" srcId="{4AE73C61-08A4-BB42-923D-F4637248A0CC}" destId="{6EEF0F2A-3A05-1E47-A263-FF215CF47948}" srcOrd="1" destOrd="0" presId="urn:microsoft.com/office/officeart/2005/8/layout/target2"/>
    <dgm:cxn modelId="{8EB310A5-6646-3C4E-81DE-DDE1F6AFF5A3}" type="presParOf" srcId="{6EEF0F2A-3A05-1E47-A263-FF215CF47948}" destId="{B4B2A9B5-CBBA-C949-942A-35DE101CCDFE}" srcOrd="0" destOrd="0" presId="urn:microsoft.com/office/officeart/2005/8/layout/target2"/>
    <dgm:cxn modelId="{3282E47D-33B9-1945-9A66-87AAC67252DA}" type="presParOf" srcId="{6EEF0F2A-3A05-1E47-A263-FF215CF47948}" destId="{34E8E3CA-E7C5-6D41-94BA-38DE703CBBA7}" srcOrd="1" destOrd="0" presId="urn:microsoft.com/office/officeart/2005/8/layout/target2"/>
    <dgm:cxn modelId="{C04EF3CF-D1BE-0440-8299-8819D351F4A3}" type="presParOf" srcId="{34E8E3CA-E7C5-6D41-94BA-38DE703CBBA7}" destId="{EA68CD54-2321-944A-9097-D8C9F2E9C2D9}" srcOrd="0" destOrd="0" presId="urn:microsoft.com/office/officeart/2005/8/layout/target2"/>
    <dgm:cxn modelId="{FDF40D59-3418-2F44-974A-C86B32291D50}" type="presParOf" srcId="{4AE73C61-08A4-BB42-923D-F4637248A0CC}" destId="{AB03BA1D-91DF-8B4F-B43D-D1B478197768}" srcOrd="2" destOrd="0" presId="urn:microsoft.com/office/officeart/2005/8/layout/target2"/>
    <dgm:cxn modelId="{717692A5-B1B4-C64E-A73E-0620C63BD505}" type="presParOf" srcId="{AB03BA1D-91DF-8B4F-B43D-D1B478197768}" destId="{9EC0930A-9BAA-D347-A334-BC7E180A4743}" srcOrd="0" destOrd="0" presId="urn:microsoft.com/office/officeart/2005/8/layout/target2"/>
    <dgm:cxn modelId="{BACD1A9A-5234-0240-9731-6AE7ED6688F2}" type="presParOf" srcId="{AB03BA1D-91DF-8B4F-B43D-D1B478197768}" destId="{851B01E6-80ED-E345-8BEA-AD24321E99DF}" srcOrd="1" destOrd="0" presId="urn:microsoft.com/office/officeart/2005/8/layout/target2"/>
    <dgm:cxn modelId="{5CF5674F-D90D-7F48-9806-036B8A44A5BD}" type="presParOf" srcId="{851B01E6-80ED-E345-8BEA-AD24321E99DF}" destId="{91813869-71C4-7749-AA7F-6F71B8046448}" srcOrd="0" destOrd="0" presId="urn:microsoft.com/office/officeart/2005/8/layout/target2"/>
    <dgm:cxn modelId="{FF8C1DCC-0A73-E349-91FF-5D465735552E}" type="presParOf" srcId="{851B01E6-80ED-E345-8BEA-AD24321E99DF}" destId="{D62C8E5A-DCDA-9C4F-BCCD-DA89BEF23B4E}" srcOrd="1" destOrd="0" presId="urn:microsoft.com/office/officeart/2005/8/layout/target2"/>
    <dgm:cxn modelId="{D42EF6A1-BB23-FB4E-93F4-0A4F7BFB5786}" type="presParOf" srcId="{851B01E6-80ED-E345-8BEA-AD24321E99DF}" destId="{43D95310-0335-8948-925B-493826D68CA7}" srcOrd="2" destOrd="0" presId="urn:microsoft.com/office/officeart/2005/8/layout/target2"/>
    <dgm:cxn modelId="{AA066FFB-A298-E14E-A460-DCEBF08503C8}" type="presParOf" srcId="{851B01E6-80ED-E345-8BEA-AD24321E99DF}" destId="{4E6DDC86-C701-C443-9AB2-0E9A35DB7AD9}" srcOrd="3" destOrd="0" presId="urn:microsoft.com/office/officeart/2005/8/layout/target2"/>
    <dgm:cxn modelId="{C9362797-5603-9B45-AC58-50E267A57E57}" type="presParOf" srcId="{851B01E6-80ED-E345-8BEA-AD24321E99DF}" destId="{2BFD2A48-BAFB-C448-9560-380462349BFA}" srcOrd="4" destOrd="0" presId="urn:microsoft.com/office/officeart/2005/8/layout/target2"/>
    <dgm:cxn modelId="{E61CC6EF-A599-694B-B7F1-565DF55B4195}" type="presParOf" srcId="{851B01E6-80ED-E345-8BEA-AD24321E99DF}" destId="{7E95640C-67A1-F344-B8CD-301632A9C6A3}" srcOrd="5" destOrd="0" presId="urn:microsoft.com/office/officeart/2005/8/layout/target2"/>
    <dgm:cxn modelId="{33E3F678-721F-1648-8442-2D24DC034500}" type="presParOf" srcId="{851B01E6-80ED-E345-8BEA-AD24321E99DF}" destId="{54116479-2825-CE4B-A0CD-356DD46D1C46}" srcOrd="6" destOrd="0" presId="urn:microsoft.com/office/officeart/2005/8/layout/target2"/>
    <dgm:cxn modelId="{AC17F213-1349-B240-BFEC-65CF5BCE6CDF}" type="presParOf" srcId="{851B01E6-80ED-E345-8BEA-AD24321E99DF}" destId="{EDF3239A-57F4-AF43-97AF-9D01BB7064C9}" srcOrd="7" destOrd="0" presId="urn:microsoft.com/office/officeart/2005/8/layout/target2"/>
    <dgm:cxn modelId="{35ED64D6-DFAA-424E-A2F4-64BC09AE9DC8}" type="presParOf" srcId="{851B01E6-80ED-E345-8BEA-AD24321E99DF}" destId="{A184587C-4EF5-0248-B0F8-E4E73CF3787B}" srcOrd="8"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D086756-9340-CC4D-BCEF-1ECC83EF5966}" type="doc">
      <dgm:prSet loTypeId="urn:microsoft.com/office/officeart/2005/8/layout/default" loCatId="" qsTypeId="urn:microsoft.com/office/officeart/2005/8/quickstyle/simple4" qsCatId="simple" csTypeId="urn:microsoft.com/office/officeart/2005/8/colors/colorful4" csCatId="colorful"/>
      <dgm:spPr/>
      <dgm:t>
        <a:bodyPr/>
        <a:lstStyle/>
        <a:p>
          <a:endParaRPr lang="en-US"/>
        </a:p>
      </dgm:t>
    </dgm:pt>
    <dgm:pt modelId="{E7A776DE-3184-7C48-A44E-5E7EE8DE3657}">
      <dgm:prSet/>
      <dgm:spPr/>
      <dgm:t>
        <a:bodyPr/>
        <a:lstStyle/>
        <a:p>
          <a:pPr rtl="0"/>
          <a:r>
            <a:rPr lang="en-US" dirty="0" smtClean="0">
              <a:solidFill>
                <a:schemeClr val="accent2"/>
              </a:solidFill>
            </a:rPr>
            <a:t>Similar or identical instruction set</a:t>
          </a:r>
          <a:endParaRPr lang="en-US" dirty="0">
            <a:solidFill>
              <a:schemeClr val="accent2"/>
            </a:solidFill>
          </a:endParaRPr>
        </a:p>
      </dgm:t>
    </dgm:pt>
    <dgm:pt modelId="{C903CEEE-1436-024B-89F9-9AB6AF873E4F}" type="parTrans" cxnId="{57620C15-6600-5245-8223-05AD5CA3B9B5}">
      <dgm:prSet/>
      <dgm:spPr/>
      <dgm:t>
        <a:bodyPr/>
        <a:lstStyle/>
        <a:p>
          <a:endParaRPr lang="en-US"/>
        </a:p>
      </dgm:t>
    </dgm:pt>
    <dgm:pt modelId="{9702BBB8-23B2-804D-AB11-BFBF4E18C6BE}" type="sibTrans" cxnId="{57620C15-6600-5245-8223-05AD5CA3B9B5}">
      <dgm:prSet/>
      <dgm:spPr/>
      <dgm:t>
        <a:bodyPr/>
        <a:lstStyle/>
        <a:p>
          <a:endParaRPr lang="en-US"/>
        </a:p>
      </dgm:t>
    </dgm:pt>
    <dgm:pt modelId="{4041758A-6176-8B48-9F0A-5FE9B64AB8AF}">
      <dgm:prSet/>
      <dgm:spPr/>
      <dgm:t>
        <a:bodyPr/>
        <a:lstStyle/>
        <a:p>
          <a:pPr rtl="0"/>
          <a:r>
            <a:rPr lang="en-US" dirty="0" smtClean="0">
              <a:solidFill>
                <a:schemeClr val="accent2"/>
              </a:solidFill>
            </a:rPr>
            <a:t>Similar or identical operating system</a:t>
          </a:r>
          <a:endParaRPr lang="en-US" dirty="0">
            <a:solidFill>
              <a:schemeClr val="accent2"/>
            </a:solidFill>
          </a:endParaRPr>
        </a:p>
      </dgm:t>
    </dgm:pt>
    <dgm:pt modelId="{2583CDCE-EBBE-DB4F-917E-6964FFC17206}" type="parTrans" cxnId="{7126A58E-EC5F-8E43-9123-337C69CD8606}">
      <dgm:prSet/>
      <dgm:spPr/>
      <dgm:t>
        <a:bodyPr/>
        <a:lstStyle/>
        <a:p>
          <a:endParaRPr lang="en-US"/>
        </a:p>
      </dgm:t>
    </dgm:pt>
    <dgm:pt modelId="{9197F951-3974-BD4B-BA62-57B4B9695B88}" type="sibTrans" cxnId="{7126A58E-EC5F-8E43-9123-337C69CD8606}">
      <dgm:prSet/>
      <dgm:spPr/>
      <dgm:t>
        <a:bodyPr/>
        <a:lstStyle/>
        <a:p>
          <a:endParaRPr lang="en-US"/>
        </a:p>
      </dgm:t>
    </dgm:pt>
    <dgm:pt modelId="{17B10B5B-48A1-9046-A570-AAFE9F574D7C}">
      <dgm:prSet/>
      <dgm:spPr/>
      <dgm:t>
        <a:bodyPr/>
        <a:lstStyle/>
        <a:p>
          <a:pPr rtl="0"/>
          <a:r>
            <a:rPr lang="en-US" smtClean="0">
              <a:solidFill>
                <a:schemeClr val="accent2"/>
              </a:solidFill>
            </a:rPr>
            <a:t>Increasing speed</a:t>
          </a:r>
          <a:endParaRPr lang="en-US">
            <a:solidFill>
              <a:schemeClr val="accent2"/>
            </a:solidFill>
          </a:endParaRPr>
        </a:p>
      </dgm:t>
    </dgm:pt>
    <dgm:pt modelId="{B9E952B7-4C8F-9C42-B730-0EABB51E0035}" type="parTrans" cxnId="{C256BE7F-901A-0C47-96D0-CB54D67B335A}">
      <dgm:prSet/>
      <dgm:spPr/>
      <dgm:t>
        <a:bodyPr/>
        <a:lstStyle/>
        <a:p>
          <a:endParaRPr lang="en-US"/>
        </a:p>
      </dgm:t>
    </dgm:pt>
    <dgm:pt modelId="{DC63F2D3-C912-8A47-9726-69E05EC71A54}" type="sibTrans" cxnId="{C256BE7F-901A-0C47-96D0-CB54D67B335A}">
      <dgm:prSet/>
      <dgm:spPr/>
      <dgm:t>
        <a:bodyPr/>
        <a:lstStyle/>
        <a:p>
          <a:endParaRPr lang="en-US"/>
        </a:p>
      </dgm:t>
    </dgm:pt>
    <dgm:pt modelId="{6F593652-15FE-B845-853F-D9FB1C33923D}">
      <dgm:prSet/>
      <dgm:spPr/>
      <dgm:t>
        <a:bodyPr/>
        <a:lstStyle/>
        <a:p>
          <a:pPr rtl="0"/>
          <a:r>
            <a:rPr lang="en-US" dirty="0" smtClean="0">
              <a:solidFill>
                <a:schemeClr val="accent2"/>
              </a:solidFill>
            </a:rPr>
            <a:t>Increasing number of I/O ports</a:t>
          </a:r>
          <a:endParaRPr lang="en-US" dirty="0">
            <a:solidFill>
              <a:schemeClr val="accent2"/>
            </a:solidFill>
          </a:endParaRPr>
        </a:p>
      </dgm:t>
    </dgm:pt>
    <dgm:pt modelId="{86F831F1-2B58-E546-AE8B-84482F4E44A3}" type="parTrans" cxnId="{53B42228-9A36-5B49-9682-60C76A230E44}">
      <dgm:prSet/>
      <dgm:spPr/>
      <dgm:t>
        <a:bodyPr/>
        <a:lstStyle/>
        <a:p>
          <a:endParaRPr lang="en-US"/>
        </a:p>
      </dgm:t>
    </dgm:pt>
    <dgm:pt modelId="{13E47EFC-7E84-004E-AF57-BCEF66A00619}" type="sibTrans" cxnId="{53B42228-9A36-5B49-9682-60C76A230E44}">
      <dgm:prSet/>
      <dgm:spPr/>
      <dgm:t>
        <a:bodyPr/>
        <a:lstStyle/>
        <a:p>
          <a:endParaRPr lang="en-US"/>
        </a:p>
      </dgm:t>
    </dgm:pt>
    <dgm:pt modelId="{15096F3B-8F59-6A4B-A839-A3D5B9C0ACC0}">
      <dgm:prSet/>
      <dgm:spPr/>
      <dgm:t>
        <a:bodyPr/>
        <a:lstStyle/>
        <a:p>
          <a:pPr rtl="0"/>
          <a:r>
            <a:rPr lang="en-US" dirty="0" smtClean="0">
              <a:solidFill>
                <a:schemeClr val="accent2"/>
              </a:solidFill>
            </a:rPr>
            <a:t>Increasing memory size</a:t>
          </a:r>
          <a:endParaRPr lang="en-US" dirty="0">
            <a:solidFill>
              <a:schemeClr val="accent2"/>
            </a:solidFill>
          </a:endParaRPr>
        </a:p>
      </dgm:t>
    </dgm:pt>
    <dgm:pt modelId="{C4DCA971-8828-EB4A-B319-DE29D631F50F}" type="parTrans" cxnId="{0EC19165-EE52-5541-903B-AB915A00FB0D}">
      <dgm:prSet/>
      <dgm:spPr/>
      <dgm:t>
        <a:bodyPr/>
        <a:lstStyle/>
        <a:p>
          <a:endParaRPr lang="en-US"/>
        </a:p>
      </dgm:t>
    </dgm:pt>
    <dgm:pt modelId="{E59FDC0B-A596-244A-9068-9B93468BC4DA}" type="sibTrans" cxnId="{0EC19165-EE52-5541-903B-AB915A00FB0D}">
      <dgm:prSet/>
      <dgm:spPr/>
      <dgm:t>
        <a:bodyPr/>
        <a:lstStyle/>
        <a:p>
          <a:endParaRPr lang="en-US"/>
        </a:p>
      </dgm:t>
    </dgm:pt>
    <dgm:pt modelId="{2B665855-247F-4445-BE01-D8DF9FD46608}">
      <dgm:prSet/>
      <dgm:spPr/>
      <dgm:t>
        <a:bodyPr/>
        <a:lstStyle/>
        <a:p>
          <a:pPr rtl="0"/>
          <a:r>
            <a:rPr lang="en-US" dirty="0" smtClean="0">
              <a:solidFill>
                <a:schemeClr val="accent2"/>
              </a:solidFill>
            </a:rPr>
            <a:t>Increasing cost</a:t>
          </a:r>
          <a:endParaRPr lang="en-US" dirty="0">
            <a:solidFill>
              <a:schemeClr val="accent2"/>
            </a:solidFill>
          </a:endParaRPr>
        </a:p>
      </dgm:t>
    </dgm:pt>
    <dgm:pt modelId="{435C9407-07A4-4A44-B54F-9157EC0DB333}" type="parTrans" cxnId="{F60F7EB9-FFFA-8C40-AA79-94CD39CCB253}">
      <dgm:prSet/>
      <dgm:spPr/>
      <dgm:t>
        <a:bodyPr/>
        <a:lstStyle/>
        <a:p>
          <a:endParaRPr lang="en-US"/>
        </a:p>
      </dgm:t>
    </dgm:pt>
    <dgm:pt modelId="{986CDAEE-2E12-9548-B917-3B02E5EFFBCA}" type="sibTrans" cxnId="{F60F7EB9-FFFA-8C40-AA79-94CD39CCB253}">
      <dgm:prSet/>
      <dgm:spPr/>
      <dgm:t>
        <a:bodyPr/>
        <a:lstStyle/>
        <a:p>
          <a:endParaRPr lang="en-US"/>
        </a:p>
      </dgm:t>
    </dgm:pt>
    <dgm:pt modelId="{17A89A7A-C69F-0A43-ADC0-185768423672}" type="pres">
      <dgm:prSet presAssocID="{BD086756-9340-CC4D-BCEF-1ECC83EF5966}" presName="diagram" presStyleCnt="0">
        <dgm:presLayoutVars>
          <dgm:dir/>
          <dgm:resizeHandles val="exact"/>
        </dgm:presLayoutVars>
      </dgm:prSet>
      <dgm:spPr/>
      <dgm:t>
        <a:bodyPr/>
        <a:lstStyle/>
        <a:p>
          <a:endParaRPr lang="en-US"/>
        </a:p>
      </dgm:t>
    </dgm:pt>
    <dgm:pt modelId="{E4B3A8F4-DBAF-054A-87E9-CA4C80492978}" type="pres">
      <dgm:prSet presAssocID="{E7A776DE-3184-7C48-A44E-5E7EE8DE3657}" presName="node" presStyleLbl="node1" presStyleIdx="0" presStyleCnt="6">
        <dgm:presLayoutVars>
          <dgm:bulletEnabled val="1"/>
        </dgm:presLayoutVars>
      </dgm:prSet>
      <dgm:spPr/>
      <dgm:t>
        <a:bodyPr/>
        <a:lstStyle/>
        <a:p>
          <a:endParaRPr lang="en-US"/>
        </a:p>
      </dgm:t>
    </dgm:pt>
    <dgm:pt modelId="{71C193AC-2B15-334F-918C-BF5527E5C8C8}" type="pres">
      <dgm:prSet presAssocID="{9702BBB8-23B2-804D-AB11-BFBF4E18C6BE}" presName="sibTrans" presStyleCnt="0"/>
      <dgm:spPr/>
    </dgm:pt>
    <dgm:pt modelId="{FA582ED2-3C35-2B4C-AC47-158238A97EAA}" type="pres">
      <dgm:prSet presAssocID="{4041758A-6176-8B48-9F0A-5FE9B64AB8AF}" presName="node" presStyleLbl="node1" presStyleIdx="1" presStyleCnt="6">
        <dgm:presLayoutVars>
          <dgm:bulletEnabled val="1"/>
        </dgm:presLayoutVars>
      </dgm:prSet>
      <dgm:spPr/>
      <dgm:t>
        <a:bodyPr/>
        <a:lstStyle/>
        <a:p>
          <a:endParaRPr lang="en-US"/>
        </a:p>
      </dgm:t>
    </dgm:pt>
    <dgm:pt modelId="{E00B1368-6A1F-534B-86B8-20690B960D15}" type="pres">
      <dgm:prSet presAssocID="{9197F951-3974-BD4B-BA62-57B4B9695B88}" presName="sibTrans" presStyleCnt="0"/>
      <dgm:spPr/>
    </dgm:pt>
    <dgm:pt modelId="{BA977F84-EBC6-3949-BAD4-AEC214C55B5C}" type="pres">
      <dgm:prSet presAssocID="{17B10B5B-48A1-9046-A570-AAFE9F574D7C}" presName="node" presStyleLbl="node1" presStyleIdx="2" presStyleCnt="6">
        <dgm:presLayoutVars>
          <dgm:bulletEnabled val="1"/>
        </dgm:presLayoutVars>
      </dgm:prSet>
      <dgm:spPr/>
      <dgm:t>
        <a:bodyPr/>
        <a:lstStyle/>
        <a:p>
          <a:endParaRPr lang="en-US"/>
        </a:p>
      </dgm:t>
    </dgm:pt>
    <dgm:pt modelId="{38190330-610B-F04A-8928-24A9D6C44ACB}" type="pres">
      <dgm:prSet presAssocID="{DC63F2D3-C912-8A47-9726-69E05EC71A54}" presName="sibTrans" presStyleCnt="0"/>
      <dgm:spPr/>
    </dgm:pt>
    <dgm:pt modelId="{35EA873F-5D1B-7546-86AF-A04E826F38F3}" type="pres">
      <dgm:prSet presAssocID="{6F593652-15FE-B845-853F-D9FB1C33923D}" presName="node" presStyleLbl="node1" presStyleIdx="3" presStyleCnt="6">
        <dgm:presLayoutVars>
          <dgm:bulletEnabled val="1"/>
        </dgm:presLayoutVars>
      </dgm:prSet>
      <dgm:spPr/>
      <dgm:t>
        <a:bodyPr/>
        <a:lstStyle/>
        <a:p>
          <a:endParaRPr lang="en-US"/>
        </a:p>
      </dgm:t>
    </dgm:pt>
    <dgm:pt modelId="{42F792A4-B292-CF45-B42E-9DD6958E7FB4}" type="pres">
      <dgm:prSet presAssocID="{13E47EFC-7E84-004E-AF57-BCEF66A00619}" presName="sibTrans" presStyleCnt="0"/>
      <dgm:spPr/>
    </dgm:pt>
    <dgm:pt modelId="{F226B956-3E06-634C-B7F5-82D87DA21273}" type="pres">
      <dgm:prSet presAssocID="{15096F3B-8F59-6A4B-A839-A3D5B9C0ACC0}" presName="node" presStyleLbl="node1" presStyleIdx="4" presStyleCnt="6">
        <dgm:presLayoutVars>
          <dgm:bulletEnabled val="1"/>
        </dgm:presLayoutVars>
      </dgm:prSet>
      <dgm:spPr/>
      <dgm:t>
        <a:bodyPr/>
        <a:lstStyle/>
        <a:p>
          <a:endParaRPr lang="en-US"/>
        </a:p>
      </dgm:t>
    </dgm:pt>
    <dgm:pt modelId="{194B8C96-225B-AA43-9EC6-C3731FBADF03}" type="pres">
      <dgm:prSet presAssocID="{E59FDC0B-A596-244A-9068-9B93468BC4DA}" presName="sibTrans" presStyleCnt="0"/>
      <dgm:spPr/>
    </dgm:pt>
    <dgm:pt modelId="{01FD6AEA-3BB6-E743-B79F-A693BB80D0A8}" type="pres">
      <dgm:prSet presAssocID="{2B665855-247F-4445-BE01-D8DF9FD46608}" presName="node" presStyleLbl="node1" presStyleIdx="5" presStyleCnt="6">
        <dgm:presLayoutVars>
          <dgm:bulletEnabled val="1"/>
        </dgm:presLayoutVars>
      </dgm:prSet>
      <dgm:spPr/>
      <dgm:t>
        <a:bodyPr/>
        <a:lstStyle/>
        <a:p>
          <a:endParaRPr lang="en-US"/>
        </a:p>
      </dgm:t>
    </dgm:pt>
  </dgm:ptLst>
  <dgm:cxnLst>
    <dgm:cxn modelId="{C256BE7F-901A-0C47-96D0-CB54D67B335A}" srcId="{BD086756-9340-CC4D-BCEF-1ECC83EF5966}" destId="{17B10B5B-48A1-9046-A570-AAFE9F574D7C}" srcOrd="2" destOrd="0" parTransId="{B9E952B7-4C8F-9C42-B730-0EABB51E0035}" sibTransId="{DC63F2D3-C912-8A47-9726-69E05EC71A54}"/>
    <dgm:cxn modelId="{5BC15D3A-6E4A-FD46-90B4-D06D3DABACA0}" type="presOf" srcId="{BD086756-9340-CC4D-BCEF-1ECC83EF5966}" destId="{17A89A7A-C69F-0A43-ADC0-185768423672}" srcOrd="0" destOrd="0" presId="urn:microsoft.com/office/officeart/2005/8/layout/default"/>
    <dgm:cxn modelId="{F60F7EB9-FFFA-8C40-AA79-94CD39CCB253}" srcId="{BD086756-9340-CC4D-BCEF-1ECC83EF5966}" destId="{2B665855-247F-4445-BE01-D8DF9FD46608}" srcOrd="5" destOrd="0" parTransId="{435C9407-07A4-4A44-B54F-9157EC0DB333}" sibTransId="{986CDAEE-2E12-9548-B917-3B02E5EFFBCA}"/>
    <dgm:cxn modelId="{7126A58E-EC5F-8E43-9123-337C69CD8606}" srcId="{BD086756-9340-CC4D-BCEF-1ECC83EF5966}" destId="{4041758A-6176-8B48-9F0A-5FE9B64AB8AF}" srcOrd="1" destOrd="0" parTransId="{2583CDCE-EBBE-DB4F-917E-6964FFC17206}" sibTransId="{9197F951-3974-BD4B-BA62-57B4B9695B88}"/>
    <dgm:cxn modelId="{1F01ABD1-520C-D24C-A266-13AFD4E41CCD}" type="presOf" srcId="{2B665855-247F-4445-BE01-D8DF9FD46608}" destId="{01FD6AEA-3BB6-E743-B79F-A693BB80D0A8}" srcOrd="0" destOrd="0" presId="urn:microsoft.com/office/officeart/2005/8/layout/default"/>
    <dgm:cxn modelId="{C7646808-ECD6-784D-AB69-3E384127B29B}" type="presOf" srcId="{4041758A-6176-8B48-9F0A-5FE9B64AB8AF}" destId="{FA582ED2-3C35-2B4C-AC47-158238A97EAA}" srcOrd="0" destOrd="0" presId="urn:microsoft.com/office/officeart/2005/8/layout/default"/>
    <dgm:cxn modelId="{53B42228-9A36-5B49-9682-60C76A230E44}" srcId="{BD086756-9340-CC4D-BCEF-1ECC83EF5966}" destId="{6F593652-15FE-B845-853F-D9FB1C33923D}" srcOrd="3" destOrd="0" parTransId="{86F831F1-2B58-E546-AE8B-84482F4E44A3}" sibTransId="{13E47EFC-7E84-004E-AF57-BCEF66A00619}"/>
    <dgm:cxn modelId="{86F9FC88-5702-274B-A6A2-25224B73E034}" type="presOf" srcId="{6F593652-15FE-B845-853F-D9FB1C33923D}" destId="{35EA873F-5D1B-7546-86AF-A04E826F38F3}" srcOrd="0" destOrd="0" presId="urn:microsoft.com/office/officeart/2005/8/layout/default"/>
    <dgm:cxn modelId="{C2C964A2-D7D6-F748-9061-B75AEEA7D8E2}" type="presOf" srcId="{E7A776DE-3184-7C48-A44E-5E7EE8DE3657}" destId="{E4B3A8F4-DBAF-054A-87E9-CA4C80492978}" srcOrd="0" destOrd="0" presId="urn:microsoft.com/office/officeart/2005/8/layout/default"/>
    <dgm:cxn modelId="{85E6A099-0C75-2245-8E4A-DAD919DF5553}" type="presOf" srcId="{15096F3B-8F59-6A4B-A839-A3D5B9C0ACC0}" destId="{F226B956-3E06-634C-B7F5-82D87DA21273}" srcOrd="0" destOrd="0" presId="urn:microsoft.com/office/officeart/2005/8/layout/default"/>
    <dgm:cxn modelId="{57620C15-6600-5245-8223-05AD5CA3B9B5}" srcId="{BD086756-9340-CC4D-BCEF-1ECC83EF5966}" destId="{E7A776DE-3184-7C48-A44E-5E7EE8DE3657}" srcOrd="0" destOrd="0" parTransId="{C903CEEE-1436-024B-89F9-9AB6AF873E4F}" sibTransId="{9702BBB8-23B2-804D-AB11-BFBF4E18C6BE}"/>
    <dgm:cxn modelId="{C02F3013-68FA-FD45-90E7-61B19E31FB23}" type="presOf" srcId="{17B10B5B-48A1-9046-A570-AAFE9F574D7C}" destId="{BA977F84-EBC6-3949-BAD4-AEC214C55B5C}" srcOrd="0" destOrd="0" presId="urn:microsoft.com/office/officeart/2005/8/layout/default"/>
    <dgm:cxn modelId="{0EC19165-EE52-5541-903B-AB915A00FB0D}" srcId="{BD086756-9340-CC4D-BCEF-1ECC83EF5966}" destId="{15096F3B-8F59-6A4B-A839-A3D5B9C0ACC0}" srcOrd="4" destOrd="0" parTransId="{C4DCA971-8828-EB4A-B319-DE29D631F50F}" sibTransId="{E59FDC0B-A596-244A-9068-9B93468BC4DA}"/>
    <dgm:cxn modelId="{796C4E00-4DB1-4B4F-B7A4-006D8A0479D7}" type="presParOf" srcId="{17A89A7A-C69F-0A43-ADC0-185768423672}" destId="{E4B3A8F4-DBAF-054A-87E9-CA4C80492978}" srcOrd="0" destOrd="0" presId="urn:microsoft.com/office/officeart/2005/8/layout/default"/>
    <dgm:cxn modelId="{5EA9B78B-3640-F645-8F84-4A2119260985}" type="presParOf" srcId="{17A89A7A-C69F-0A43-ADC0-185768423672}" destId="{71C193AC-2B15-334F-918C-BF5527E5C8C8}" srcOrd="1" destOrd="0" presId="urn:microsoft.com/office/officeart/2005/8/layout/default"/>
    <dgm:cxn modelId="{29627DC0-50A4-BD4D-B9F1-52488A499767}" type="presParOf" srcId="{17A89A7A-C69F-0A43-ADC0-185768423672}" destId="{FA582ED2-3C35-2B4C-AC47-158238A97EAA}" srcOrd="2" destOrd="0" presId="urn:microsoft.com/office/officeart/2005/8/layout/default"/>
    <dgm:cxn modelId="{6FEBE786-92A7-684F-A8AA-5F69B93DB898}" type="presParOf" srcId="{17A89A7A-C69F-0A43-ADC0-185768423672}" destId="{E00B1368-6A1F-534B-86B8-20690B960D15}" srcOrd="3" destOrd="0" presId="urn:microsoft.com/office/officeart/2005/8/layout/default"/>
    <dgm:cxn modelId="{DA24E2A9-FCE9-4645-9734-8607E85DC001}" type="presParOf" srcId="{17A89A7A-C69F-0A43-ADC0-185768423672}" destId="{BA977F84-EBC6-3949-BAD4-AEC214C55B5C}" srcOrd="4" destOrd="0" presId="urn:microsoft.com/office/officeart/2005/8/layout/default"/>
    <dgm:cxn modelId="{6FF713A5-0BC8-CE4E-9278-27D439A2D9A6}" type="presParOf" srcId="{17A89A7A-C69F-0A43-ADC0-185768423672}" destId="{38190330-610B-F04A-8928-24A9D6C44ACB}" srcOrd="5" destOrd="0" presId="urn:microsoft.com/office/officeart/2005/8/layout/default"/>
    <dgm:cxn modelId="{8A0E4A4E-DC57-6A48-AE9A-887D753BFD24}" type="presParOf" srcId="{17A89A7A-C69F-0A43-ADC0-185768423672}" destId="{35EA873F-5D1B-7546-86AF-A04E826F38F3}" srcOrd="6" destOrd="0" presId="urn:microsoft.com/office/officeart/2005/8/layout/default"/>
    <dgm:cxn modelId="{9D0509CE-4B41-FD49-8A93-3E190B701026}" type="presParOf" srcId="{17A89A7A-C69F-0A43-ADC0-185768423672}" destId="{42F792A4-B292-CF45-B42E-9DD6958E7FB4}" srcOrd="7" destOrd="0" presId="urn:microsoft.com/office/officeart/2005/8/layout/default"/>
    <dgm:cxn modelId="{307FBAED-4AB8-D542-8070-CB45102524D7}" type="presParOf" srcId="{17A89A7A-C69F-0A43-ADC0-185768423672}" destId="{F226B956-3E06-634C-B7F5-82D87DA21273}" srcOrd="8" destOrd="0" presId="urn:microsoft.com/office/officeart/2005/8/layout/default"/>
    <dgm:cxn modelId="{ED539116-AA80-5C4D-AF67-F062376A364E}" type="presParOf" srcId="{17A89A7A-C69F-0A43-ADC0-185768423672}" destId="{194B8C96-225B-AA43-9EC6-C3731FBADF03}" srcOrd="9" destOrd="0" presId="urn:microsoft.com/office/officeart/2005/8/layout/default"/>
    <dgm:cxn modelId="{9CBE880F-D8F3-074C-8085-00CE851DA702}" type="presParOf" srcId="{17A89A7A-C69F-0A43-ADC0-185768423672}" destId="{01FD6AEA-3BB6-E743-B79F-A693BB80D0A8}"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514355C-BD07-304E-A9A7-5B5A8E330603}" type="doc">
      <dgm:prSet loTypeId="urn:microsoft.com/office/officeart/2005/8/layout/process4" loCatId="process" qsTypeId="urn:microsoft.com/office/officeart/2005/8/quickstyle/simple4" qsCatId="simple" csTypeId="urn:microsoft.com/office/officeart/2005/8/colors/accent1_2" csCatId="accent1" phldr="1"/>
      <dgm:spPr/>
      <dgm:t>
        <a:bodyPr/>
        <a:lstStyle/>
        <a:p>
          <a:endParaRPr lang="en-US"/>
        </a:p>
      </dgm:t>
    </dgm:pt>
    <dgm:pt modelId="{3271F505-C3FF-754B-908B-494AD0E2A605}">
      <dgm:prSet/>
      <dgm:spPr>
        <a:ln>
          <a:solidFill>
            <a:srgbClr val="8000FF"/>
          </a:solidFill>
        </a:ln>
      </dgm:spPr>
      <dgm:t>
        <a:bodyPr/>
        <a:lstStyle/>
        <a:p>
          <a:pPr rtl="0"/>
          <a:r>
            <a:rPr lang="en-US" dirty="0" smtClean="0"/>
            <a:t>In 1970 Fairchild produced the first relatively capacious semiconductor memory</a:t>
          </a:r>
          <a:endParaRPr lang="en-US" dirty="0"/>
        </a:p>
      </dgm:t>
    </dgm:pt>
    <dgm:pt modelId="{F33400EB-03E8-D046-8134-1D7B1F0B279C}" type="parTrans" cxnId="{66D9707E-017F-0541-B9E4-82E8448EF0C1}">
      <dgm:prSet/>
      <dgm:spPr/>
      <dgm:t>
        <a:bodyPr/>
        <a:lstStyle/>
        <a:p>
          <a:endParaRPr lang="en-US"/>
        </a:p>
      </dgm:t>
    </dgm:pt>
    <dgm:pt modelId="{1705B43B-9B94-774F-8E8E-1DD57A15E1C3}" type="sibTrans" cxnId="{66D9707E-017F-0541-B9E4-82E8448EF0C1}">
      <dgm:prSet/>
      <dgm:spPr/>
      <dgm:t>
        <a:bodyPr/>
        <a:lstStyle/>
        <a:p>
          <a:endParaRPr lang="en-US"/>
        </a:p>
      </dgm:t>
    </dgm:pt>
    <dgm:pt modelId="{817284ED-408B-1142-8761-CBD62D7F989C}">
      <dgm:prSet/>
      <dgm:spPr>
        <a:ln>
          <a:solidFill>
            <a:schemeClr val="accent3"/>
          </a:solidFill>
        </a:ln>
      </dgm:spPr>
      <dgm:t>
        <a:bodyPr/>
        <a:lstStyle/>
        <a:p>
          <a:pPr rtl="0"/>
          <a:r>
            <a:rPr lang="en-US" dirty="0" smtClean="0"/>
            <a:t>Chip was about the size of a single core</a:t>
          </a:r>
          <a:endParaRPr lang="en-US" dirty="0"/>
        </a:p>
      </dgm:t>
    </dgm:pt>
    <dgm:pt modelId="{97CBEE3D-6F45-9140-8FB3-C772A9165A86}" type="parTrans" cxnId="{CAF8D241-9843-4643-908B-783DD0D62DB8}">
      <dgm:prSet/>
      <dgm:spPr/>
      <dgm:t>
        <a:bodyPr/>
        <a:lstStyle/>
        <a:p>
          <a:endParaRPr lang="en-US"/>
        </a:p>
      </dgm:t>
    </dgm:pt>
    <dgm:pt modelId="{02241F8F-F691-FD45-85D7-7763B76C4782}" type="sibTrans" cxnId="{CAF8D241-9843-4643-908B-783DD0D62DB8}">
      <dgm:prSet/>
      <dgm:spPr/>
      <dgm:t>
        <a:bodyPr/>
        <a:lstStyle/>
        <a:p>
          <a:endParaRPr lang="en-US"/>
        </a:p>
      </dgm:t>
    </dgm:pt>
    <dgm:pt modelId="{6834AEE2-8096-5B4C-9533-188046F45A57}">
      <dgm:prSet/>
      <dgm:spPr>
        <a:ln>
          <a:solidFill>
            <a:schemeClr val="accent3"/>
          </a:solidFill>
        </a:ln>
      </dgm:spPr>
      <dgm:t>
        <a:bodyPr/>
        <a:lstStyle/>
        <a:p>
          <a:pPr rtl="0"/>
          <a:r>
            <a:rPr lang="en-US" dirty="0" smtClean="0"/>
            <a:t>Could hold 256 bits of memory</a:t>
          </a:r>
          <a:endParaRPr lang="en-US" dirty="0"/>
        </a:p>
      </dgm:t>
    </dgm:pt>
    <dgm:pt modelId="{FD9327AE-87AA-6345-9BC0-4BDE8AE5AAD6}" type="parTrans" cxnId="{F58FF5D7-B6ED-F047-9A38-29337FD68537}">
      <dgm:prSet/>
      <dgm:spPr/>
      <dgm:t>
        <a:bodyPr/>
        <a:lstStyle/>
        <a:p>
          <a:endParaRPr lang="en-US"/>
        </a:p>
      </dgm:t>
    </dgm:pt>
    <dgm:pt modelId="{F8DE7C9B-37F6-4945-832C-8BA2E140444E}" type="sibTrans" cxnId="{F58FF5D7-B6ED-F047-9A38-29337FD68537}">
      <dgm:prSet/>
      <dgm:spPr/>
      <dgm:t>
        <a:bodyPr/>
        <a:lstStyle/>
        <a:p>
          <a:endParaRPr lang="en-US"/>
        </a:p>
      </dgm:t>
    </dgm:pt>
    <dgm:pt modelId="{B4C1D064-BA44-844B-A2F2-1467D57B3DC4}">
      <dgm:prSet/>
      <dgm:spPr>
        <a:ln>
          <a:solidFill>
            <a:schemeClr val="accent3"/>
          </a:solidFill>
        </a:ln>
      </dgm:spPr>
      <dgm:t>
        <a:bodyPr/>
        <a:lstStyle/>
        <a:p>
          <a:pPr rtl="0"/>
          <a:r>
            <a:rPr lang="en-US" dirty="0" smtClean="0"/>
            <a:t>Non-destructive</a:t>
          </a:r>
          <a:endParaRPr lang="en-US" dirty="0"/>
        </a:p>
      </dgm:t>
    </dgm:pt>
    <dgm:pt modelId="{7D7594D6-9390-6C4A-8F58-04ACCAB058EA}" type="parTrans" cxnId="{19545A82-0EF7-424A-B17C-075AB7479C76}">
      <dgm:prSet/>
      <dgm:spPr/>
      <dgm:t>
        <a:bodyPr/>
        <a:lstStyle/>
        <a:p>
          <a:endParaRPr lang="en-US"/>
        </a:p>
      </dgm:t>
    </dgm:pt>
    <dgm:pt modelId="{D4F10827-D5DD-8342-9C1A-E83DCE9D6F49}" type="sibTrans" cxnId="{19545A82-0EF7-424A-B17C-075AB7479C76}">
      <dgm:prSet/>
      <dgm:spPr/>
      <dgm:t>
        <a:bodyPr/>
        <a:lstStyle/>
        <a:p>
          <a:endParaRPr lang="en-US"/>
        </a:p>
      </dgm:t>
    </dgm:pt>
    <dgm:pt modelId="{2026C043-D031-5640-8E56-22C54ED33342}">
      <dgm:prSet/>
      <dgm:spPr>
        <a:ln>
          <a:solidFill>
            <a:schemeClr val="accent3"/>
          </a:solidFill>
        </a:ln>
      </dgm:spPr>
      <dgm:t>
        <a:bodyPr/>
        <a:lstStyle/>
        <a:p>
          <a:pPr rtl="0"/>
          <a:r>
            <a:rPr lang="en-US" dirty="0" smtClean="0"/>
            <a:t>Much faster than core </a:t>
          </a:r>
          <a:endParaRPr lang="en-US" dirty="0"/>
        </a:p>
      </dgm:t>
    </dgm:pt>
    <dgm:pt modelId="{DCEF23BA-964B-CA45-961E-2A94EC5CC5FE}" type="parTrans" cxnId="{348BF8BD-1A08-4645-A887-68EADAD8A464}">
      <dgm:prSet/>
      <dgm:spPr/>
      <dgm:t>
        <a:bodyPr/>
        <a:lstStyle/>
        <a:p>
          <a:endParaRPr lang="en-US"/>
        </a:p>
      </dgm:t>
    </dgm:pt>
    <dgm:pt modelId="{223A53D8-C58D-9F40-A10B-F52EB18B1370}" type="sibTrans" cxnId="{348BF8BD-1A08-4645-A887-68EADAD8A464}">
      <dgm:prSet/>
      <dgm:spPr/>
      <dgm:t>
        <a:bodyPr/>
        <a:lstStyle/>
        <a:p>
          <a:endParaRPr lang="en-US"/>
        </a:p>
      </dgm:t>
    </dgm:pt>
    <dgm:pt modelId="{8AF4DBE5-D1CE-DD4C-9CE4-60DD5602C7CA}">
      <dgm:prSet/>
      <dgm:spPr>
        <a:ln>
          <a:solidFill>
            <a:srgbClr val="8000FF"/>
          </a:solidFill>
        </a:ln>
      </dgm:spPr>
      <dgm:t>
        <a:bodyPr/>
        <a:lstStyle/>
        <a:p>
          <a:pPr rtl="0"/>
          <a:r>
            <a:rPr lang="en-US" dirty="0" smtClean="0"/>
            <a:t>In 1974 the price per bit of semiconductor memory dropped below the price per bit of core memory</a:t>
          </a:r>
          <a:endParaRPr lang="en-US" dirty="0"/>
        </a:p>
      </dgm:t>
    </dgm:pt>
    <dgm:pt modelId="{1EF48EDA-8CF5-8D42-AB40-54229C718025}" type="parTrans" cxnId="{CD0CE997-B428-C74D-8F50-0415CF76E67F}">
      <dgm:prSet/>
      <dgm:spPr/>
      <dgm:t>
        <a:bodyPr/>
        <a:lstStyle/>
        <a:p>
          <a:endParaRPr lang="en-US"/>
        </a:p>
      </dgm:t>
    </dgm:pt>
    <dgm:pt modelId="{4BBEC0EF-1496-4149-8F4F-48A1110908BB}" type="sibTrans" cxnId="{CD0CE997-B428-C74D-8F50-0415CF76E67F}">
      <dgm:prSet/>
      <dgm:spPr/>
      <dgm:t>
        <a:bodyPr/>
        <a:lstStyle/>
        <a:p>
          <a:endParaRPr lang="en-US"/>
        </a:p>
      </dgm:t>
    </dgm:pt>
    <dgm:pt modelId="{CA3D650F-52D7-2F4F-96C0-F0B31CBB53DA}">
      <dgm:prSet/>
      <dgm:spPr>
        <a:ln>
          <a:solidFill>
            <a:schemeClr val="accent3"/>
          </a:solidFill>
        </a:ln>
      </dgm:spPr>
      <dgm:t>
        <a:bodyPr/>
        <a:lstStyle/>
        <a:p>
          <a:pPr rtl="0"/>
          <a:r>
            <a:rPr lang="en-US" dirty="0" smtClean="0"/>
            <a:t>There has been a continuing and rapid decline in memory cost accompanied by a corresponding increase in physical memory density</a:t>
          </a:r>
          <a:endParaRPr lang="en-US" dirty="0"/>
        </a:p>
      </dgm:t>
    </dgm:pt>
    <dgm:pt modelId="{A66D4ECC-D4F4-E946-A41F-706FD48B82C5}" type="parTrans" cxnId="{D7663D01-0AFF-1144-8F20-B3F30BD3A7F8}">
      <dgm:prSet/>
      <dgm:spPr/>
      <dgm:t>
        <a:bodyPr/>
        <a:lstStyle/>
        <a:p>
          <a:endParaRPr lang="en-US"/>
        </a:p>
      </dgm:t>
    </dgm:pt>
    <dgm:pt modelId="{1B254916-FADB-4243-BF0F-BD3D68E12D68}" type="sibTrans" cxnId="{D7663D01-0AFF-1144-8F20-B3F30BD3A7F8}">
      <dgm:prSet/>
      <dgm:spPr/>
      <dgm:t>
        <a:bodyPr/>
        <a:lstStyle/>
        <a:p>
          <a:endParaRPr lang="en-US"/>
        </a:p>
      </dgm:t>
    </dgm:pt>
    <dgm:pt modelId="{CD2163DA-4932-084C-9EAD-3AEB9F60245D}">
      <dgm:prSet/>
      <dgm:spPr>
        <a:ln>
          <a:solidFill>
            <a:schemeClr val="accent3"/>
          </a:solidFill>
        </a:ln>
      </dgm:spPr>
      <dgm:t>
        <a:bodyPr/>
        <a:lstStyle/>
        <a:p>
          <a:pPr rtl="0"/>
          <a:r>
            <a:rPr lang="en-US" dirty="0" smtClean="0"/>
            <a:t>Developments in memory and processor technologies changed the nature of computers in less than a decade</a:t>
          </a:r>
          <a:endParaRPr lang="en-US" dirty="0"/>
        </a:p>
      </dgm:t>
    </dgm:pt>
    <dgm:pt modelId="{4ABAB12B-92BE-E24A-B331-12256B8252D9}" type="parTrans" cxnId="{CEBEFBD1-92F3-9A4C-82DE-60717B78124D}">
      <dgm:prSet/>
      <dgm:spPr/>
      <dgm:t>
        <a:bodyPr/>
        <a:lstStyle/>
        <a:p>
          <a:endParaRPr lang="en-US"/>
        </a:p>
      </dgm:t>
    </dgm:pt>
    <dgm:pt modelId="{0ED0B7DD-BF44-F54A-ADEA-926BD221FD74}" type="sibTrans" cxnId="{CEBEFBD1-92F3-9A4C-82DE-60717B78124D}">
      <dgm:prSet/>
      <dgm:spPr/>
      <dgm:t>
        <a:bodyPr/>
        <a:lstStyle/>
        <a:p>
          <a:endParaRPr lang="en-US"/>
        </a:p>
      </dgm:t>
    </dgm:pt>
    <dgm:pt modelId="{0CEB27C1-112D-8A4D-9AAB-F203F016997D}">
      <dgm:prSet/>
      <dgm:spPr/>
      <dgm:t>
        <a:bodyPr/>
        <a:lstStyle/>
        <a:p>
          <a:pPr rtl="0"/>
          <a:r>
            <a:rPr lang="en-US" dirty="0" smtClean="0"/>
            <a:t>Since 1970 semiconductor memory has been through 13 generations</a:t>
          </a:r>
          <a:endParaRPr lang="en-US" dirty="0"/>
        </a:p>
      </dgm:t>
    </dgm:pt>
    <dgm:pt modelId="{089018F7-2654-B44D-80A3-09F3B23CF57C}" type="parTrans" cxnId="{0C9345FE-0504-C44A-BEAF-362AFA843266}">
      <dgm:prSet/>
      <dgm:spPr/>
      <dgm:t>
        <a:bodyPr/>
        <a:lstStyle/>
        <a:p>
          <a:endParaRPr lang="en-US"/>
        </a:p>
      </dgm:t>
    </dgm:pt>
    <dgm:pt modelId="{F166E183-B1E8-2144-A388-061C53E5C04F}" type="sibTrans" cxnId="{0C9345FE-0504-C44A-BEAF-362AFA843266}">
      <dgm:prSet/>
      <dgm:spPr/>
      <dgm:t>
        <a:bodyPr/>
        <a:lstStyle/>
        <a:p>
          <a:endParaRPr lang="en-US"/>
        </a:p>
      </dgm:t>
    </dgm:pt>
    <dgm:pt modelId="{E8A023F3-5302-0940-982A-A811C9D7D2C0}">
      <dgm:prSet/>
      <dgm:spPr>
        <a:ln>
          <a:solidFill>
            <a:schemeClr val="accent3"/>
          </a:solidFill>
        </a:ln>
      </dgm:spPr>
      <dgm:t>
        <a:bodyPr/>
        <a:lstStyle/>
        <a:p>
          <a:pPr rtl="0"/>
          <a:r>
            <a:rPr lang="en-US" dirty="0" smtClean="0"/>
            <a:t>Each generation has provided four times the storage density of the previous generation, accompanied by declining cost per bit and declining access time</a:t>
          </a:r>
          <a:endParaRPr lang="en-US" dirty="0"/>
        </a:p>
      </dgm:t>
    </dgm:pt>
    <dgm:pt modelId="{37E86A4C-33CA-3D45-BEDE-E5894586DC0E}" type="parTrans" cxnId="{848E2822-7458-BB44-8C16-D5D9C94D4E28}">
      <dgm:prSet/>
      <dgm:spPr/>
      <dgm:t>
        <a:bodyPr/>
        <a:lstStyle/>
        <a:p>
          <a:endParaRPr lang="en-US"/>
        </a:p>
      </dgm:t>
    </dgm:pt>
    <dgm:pt modelId="{75547D02-604D-704B-B115-83A23CFDDC4C}" type="sibTrans" cxnId="{848E2822-7458-BB44-8C16-D5D9C94D4E28}">
      <dgm:prSet/>
      <dgm:spPr/>
      <dgm:t>
        <a:bodyPr/>
        <a:lstStyle/>
        <a:p>
          <a:endParaRPr lang="en-US"/>
        </a:p>
      </dgm:t>
    </dgm:pt>
    <dgm:pt modelId="{D1EEF0AD-4235-D345-BDD8-F8C93C2C99BD}" type="pres">
      <dgm:prSet presAssocID="{2514355C-BD07-304E-A9A7-5B5A8E330603}" presName="Name0" presStyleCnt="0">
        <dgm:presLayoutVars>
          <dgm:dir/>
          <dgm:animLvl val="lvl"/>
          <dgm:resizeHandles val="exact"/>
        </dgm:presLayoutVars>
      </dgm:prSet>
      <dgm:spPr/>
      <dgm:t>
        <a:bodyPr/>
        <a:lstStyle/>
        <a:p>
          <a:endParaRPr lang="en-US"/>
        </a:p>
      </dgm:t>
    </dgm:pt>
    <dgm:pt modelId="{FE53E372-5F58-DD4D-89B5-378225F114BB}" type="pres">
      <dgm:prSet presAssocID="{0CEB27C1-112D-8A4D-9AAB-F203F016997D}" presName="boxAndChildren" presStyleCnt="0"/>
      <dgm:spPr/>
    </dgm:pt>
    <dgm:pt modelId="{0E1245A6-73B6-5C4F-8A80-957256B987E1}" type="pres">
      <dgm:prSet presAssocID="{0CEB27C1-112D-8A4D-9AAB-F203F016997D}" presName="parentTextBox" presStyleLbl="node1" presStyleIdx="0" presStyleCnt="3"/>
      <dgm:spPr/>
      <dgm:t>
        <a:bodyPr/>
        <a:lstStyle/>
        <a:p>
          <a:endParaRPr lang="en-US"/>
        </a:p>
      </dgm:t>
    </dgm:pt>
    <dgm:pt modelId="{EE39DE1C-6487-F644-B0FB-514DFD9A6203}" type="pres">
      <dgm:prSet presAssocID="{0CEB27C1-112D-8A4D-9AAB-F203F016997D}" presName="entireBox" presStyleLbl="node1" presStyleIdx="0" presStyleCnt="3" custLinFactNeighborX="-6195" custLinFactNeighborY="37365"/>
      <dgm:spPr/>
      <dgm:t>
        <a:bodyPr/>
        <a:lstStyle/>
        <a:p>
          <a:endParaRPr lang="en-US"/>
        </a:p>
      </dgm:t>
    </dgm:pt>
    <dgm:pt modelId="{AE196E9D-BD4C-3D49-B2AA-5A7688576163}" type="pres">
      <dgm:prSet presAssocID="{0CEB27C1-112D-8A4D-9AAB-F203F016997D}" presName="descendantBox" presStyleCnt="0"/>
      <dgm:spPr/>
    </dgm:pt>
    <dgm:pt modelId="{3D32EC06-2A10-E044-BF0D-8C73C5E8D97F}" type="pres">
      <dgm:prSet presAssocID="{E8A023F3-5302-0940-982A-A811C9D7D2C0}" presName="childTextBox" presStyleLbl="fgAccFollowNode1" presStyleIdx="0" presStyleCnt="7">
        <dgm:presLayoutVars>
          <dgm:bulletEnabled val="1"/>
        </dgm:presLayoutVars>
      </dgm:prSet>
      <dgm:spPr/>
      <dgm:t>
        <a:bodyPr/>
        <a:lstStyle/>
        <a:p>
          <a:endParaRPr lang="en-US"/>
        </a:p>
      </dgm:t>
    </dgm:pt>
    <dgm:pt modelId="{DE513A28-A35E-B541-BACA-C225CCCD837B}" type="pres">
      <dgm:prSet presAssocID="{4BBEC0EF-1496-4149-8F4F-48A1110908BB}" presName="sp" presStyleCnt="0"/>
      <dgm:spPr/>
    </dgm:pt>
    <dgm:pt modelId="{EEA73AED-1344-B547-8C17-A9067E08D3C6}" type="pres">
      <dgm:prSet presAssocID="{8AF4DBE5-D1CE-DD4C-9CE4-60DD5602C7CA}" presName="arrowAndChildren" presStyleCnt="0"/>
      <dgm:spPr/>
    </dgm:pt>
    <dgm:pt modelId="{AE2C2B1E-BC40-EA4C-8659-D1805A6BB825}" type="pres">
      <dgm:prSet presAssocID="{8AF4DBE5-D1CE-DD4C-9CE4-60DD5602C7CA}" presName="parentTextArrow" presStyleLbl="node1" presStyleIdx="0" presStyleCnt="3"/>
      <dgm:spPr/>
      <dgm:t>
        <a:bodyPr/>
        <a:lstStyle/>
        <a:p>
          <a:endParaRPr lang="en-US"/>
        </a:p>
      </dgm:t>
    </dgm:pt>
    <dgm:pt modelId="{9295D34B-13D6-E143-8FAA-4C45DFED13EF}" type="pres">
      <dgm:prSet presAssocID="{8AF4DBE5-D1CE-DD4C-9CE4-60DD5602C7CA}" presName="arrow" presStyleLbl="node1" presStyleIdx="1" presStyleCnt="3"/>
      <dgm:spPr/>
      <dgm:t>
        <a:bodyPr/>
        <a:lstStyle/>
        <a:p>
          <a:endParaRPr lang="en-US"/>
        </a:p>
      </dgm:t>
    </dgm:pt>
    <dgm:pt modelId="{EA0878F1-9D00-A54F-B2FA-2BB32B76DC1D}" type="pres">
      <dgm:prSet presAssocID="{8AF4DBE5-D1CE-DD4C-9CE4-60DD5602C7CA}" presName="descendantArrow" presStyleCnt="0"/>
      <dgm:spPr/>
    </dgm:pt>
    <dgm:pt modelId="{02DEDF47-B60B-174C-B68D-9085A3F1AB6A}" type="pres">
      <dgm:prSet presAssocID="{CA3D650F-52D7-2F4F-96C0-F0B31CBB53DA}" presName="childTextArrow" presStyleLbl="fgAccFollowNode1" presStyleIdx="1" presStyleCnt="7">
        <dgm:presLayoutVars>
          <dgm:bulletEnabled val="1"/>
        </dgm:presLayoutVars>
      </dgm:prSet>
      <dgm:spPr/>
      <dgm:t>
        <a:bodyPr/>
        <a:lstStyle/>
        <a:p>
          <a:endParaRPr lang="en-US"/>
        </a:p>
      </dgm:t>
    </dgm:pt>
    <dgm:pt modelId="{80A90482-38CF-964E-898E-B14683C6E887}" type="pres">
      <dgm:prSet presAssocID="{CD2163DA-4932-084C-9EAD-3AEB9F60245D}" presName="childTextArrow" presStyleLbl="fgAccFollowNode1" presStyleIdx="2" presStyleCnt="7">
        <dgm:presLayoutVars>
          <dgm:bulletEnabled val="1"/>
        </dgm:presLayoutVars>
      </dgm:prSet>
      <dgm:spPr/>
      <dgm:t>
        <a:bodyPr/>
        <a:lstStyle/>
        <a:p>
          <a:endParaRPr lang="en-US"/>
        </a:p>
      </dgm:t>
    </dgm:pt>
    <dgm:pt modelId="{D7656CE7-2034-9345-ACFA-A9F62F1415B6}" type="pres">
      <dgm:prSet presAssocID="{1705B43B-9B94-774F-8E8E-1DD57A15E1C3}" presName="sp" presStyleCnt="0"/>
      <dgm:spPr/>
    </dgm:pt>
    <dgm:pt modelId="{BBB7B630-6B70-2E4C-B572-DD0C4C9D9195}" type="pres">
      <dgm:prSet presAssocID="{3271F505-C3FF-754B-908B-494AD0E2A605}" presName="arrowAndChildren" presStyleCnt="0"/>
      <dgm:spPr/>
    </dgm:pt>
    <dgm:pt modelId="{958D548E-1C83-3C4D-B46A-75C8FC0C38EB}" type="pres">
      <dgm:prSet presAssocID="{3271F505-C3FF-754B-908B-494AD0E2A605}" presName="parentTextArrow" presStyleLbl="node1" presStyleIdx="1" presStyleCnt="3"/>
      <dgm:spPr/>
      <dgm:t>
        <a:bodyPr/>
        <a:lstStyle/>
        <a:p>
          <a:endParaRPr lang="en-US"/>
        </a:p>
      </dgm:t>
    </dgm:pt>
    <dgm:pt modelId="{20D983A6-25B2-D34F-9721-9F543575F986}" type="pres">
      <dgm:prSet presAssocID="{3271F505-C3FF-754B-908B-494AD0E2A605}" presName="arrow" presStyleLbl="node1" presStyleIdx="2" presStyleCnt="3"/>
      <dgm:spPr/>
      <dgm:t>
        <a:bodyPr/>
        <a:lstStyle/>
        <a:p>
          <a:endParaRPr lang="en-US"/>
        </a:p>
      </dgm:t>
    </dgm:pt>
    <dgm:pt modelId="{A6B4D42C-F817-E344-972B-D267A6FD2D31}" type="pres">
      <dgm:prSet presAssocID="{3271F505-C3FF-754B-908B-494AD0E2A605}" presName="descendantArrow" presStyleCnt="0"/>
      <dgm:spPr/>
    </dgm:pt>
    <dgm:pt modelId="{BCDEB9CC-91F2-B04C-BF78-8C8FAC34A974}" type="pres">
      <dgm:prSet presAssocID="{817284ED-408B-1142-8761-CBD62D7F989C}" presName="childTextArrow" presStyleLbl="fgAccFollowNode1" presStyleIdx="3" presStyleCnt="7">
        <dgm:presLayoutVars>
          <dgm:bulletEnabled val="1"/>
        </dgm:presLayoutVars>
      </dgm:prSet>
      <dgm:spPr/>
      <dgm:t>
        <a:bodyPr/>
        <a:lstStyle/>
        <a:p>
          <a:endParaRPr lang="en-US"/>
        </a:p>
      </dgm:t>
    </dgm:pt>
    <dgm:pt modelId="{22D687DF-5A41-C04B-83B2-990819124270}" type="pres">
      <dgm:prSet presAssocID="{6834AEE2-8096-5B4C-9533-188046F45A57}" presName="childTextArrow" presStyleLbl="fgAccFollowNode1" presStyleIdx="4" presStyleCnt="7">
        <dgm:presLayoutVars>
          <dgm:bulletEnabled val="1"/>
        </dgm:presLayoutVars>
      </dgm:prSet>
      <dgm:spPr/>
      <dgm:t>
        <a:bodyPr/>
        <a:lstStyle/>
        <a:p>
          <a:endParaRPr lang="en-US"/>
        </a:p>
      </dgm:t>
    </dgm:pt>
    <dgm:pt modelId="{97A27664-9A96-1645-A7EC-5BE951D18748}" type="pres">
      <dgm:prSet presAssocID="{B4C1D064-BA44-844B-A2F2-1467D57B3DC4}" presName="childTextArrow" presStyleLbl="fgAccFollowNode1" presStyleIdx="5" presStyleCnt="7">
        <dgm:presLayoutVars>
          <dgm:bulletEnabled val="1"/>
        </dgm:presLayoutVars>
      </dgm:prSet>
      <dgm:spPr/>
      <dgm:t>
        <a:bodyPr/>
        <a:lstStyle/>
        <a:p>
          <a:endParaRPr lang="en-US"/>
        </a:p>
      </dgm:t>
    </dgm:pt>
    <dgm:pt modelId="{23FFA982-4016-B24A-AD76-E71171B95C2B}" type="pres">
      <dgm:prSet presAssocID="{2026C043-D031-5640-8E56-22C54ED33342}" presName="childTextArrow" presStyleLbl="fgAccFollowNode1" presStyleIdx="6" presStyleCnt="7">
        <dgm:presLayoutVars>
          <dgm:bulletEnabled val="1"/>
        </dgm:presLayoutVars>
      </dgm:prSet>
      <dgm:spPr/>
      <dgm:t>
        <a:bodyPr/>
        <a:lstStyle/>
        <a:p>
          <a:endParaRPr lang="en-US"/>
        </a:p>
      </dgm:t>
    </dgm:pt>
  </dgm:ptLst>
  <dgm:cxnLst>
    <dgm:cxn modelId="{2352143B-76C9-F64D-8F44-735A6272C810}" type="presOf" srcId="{8AF4DBE5-D1CE-DD4C-9CE4-60DD5602C7CA}" destId="{9295D34B-13D6-E143-8FAA-4C45DFED13EF}" srcOrd="1" destOrd="0" presId="urn:microsoft.com/office/officeart/2005/8/layout/process4"/>
    <dgm:cxn modelId="{864BB76E-8210-3E4A-B13C-F4BCDBCE1A18}" type="presOf" srcId="{6834AEE2-8096-5B4C-9533-188046F45A57}" destId="{22D687DF-5A41-C04B-83B2-990819124270}" srcOrd="0" destOrd="0" presId="urn:microsoft.com/office/officeart/2005/8/layout/process4"/>
    <dgm:cxn modelId="{0EB4759C-FBDE-9C46-8922-C164C8284C46}" type="presOf" srcId="{E8A023F3-5302-0940-982A-A811C9D7D2C0}" destId="{3D32EC06-2A10-E044-BF0D-8C73C5E8D97F}" srcOrd="0" destOrd="0" presId="urn:microsoft.com/office/officeart/2005/8/layout/process4"/>
    <dgm:cxn modelId="{66D9707E-017F-0541-B9E4-82E8448EF0C1}" srcId="{2514355C-BD07-304E-A9A7-5B5A8E330603}" destId="{3271F505-C3FF-754B-908B-494AD0E2A605}" srcOrd="0" destOrd="0" parTransId="{F33400EB-03E8-D046-8134-1D7B1F0B279C}" sibTransId="{1705B43B-9B94-774F-8E8E-1DD57A15E1C3}"/>
    <dgm:cxn modelId="{3E4B5301-49E6-AB4C-BFB0-545ADC9FE9EB}" type="presOf" srcId="{2026C043-D031-5640-8E56-22C54ED33342}" destId="{23FFA982-4016-B24A-AD76-E71171B95C2B}" srcOrd="0" destOrd="0" presId="urn:microsoft.com/office/officeart/2005/8/layout/process4"/>
    <dgm:cxn modelId="{09034F3C-9930-E547-A77F-FBBE1A2D5706}" type="presOf" srcId="{B4C1D064-BA44-844B-A2F2-1467D57B3DC4}" destId="{97A27664-9A96-1645-A7EC-5BE951D18748}" srcOrd="0" destOrd="0" presId="urn:microsoft.com/office/officeart/2005/8/layout/process4"/>
    <dgm:cxn modelId="{B49BF673-8752-D143-8C42-C5737104930F}" type="presOf" srcId="{3271F505-C3FF-754B-908B-494AD0E2A605}" destId="{20D983A6-25B2-D34F-9721-9F543575F986}" srcOrd="1" destOrd="0" presId="urn:microsoft.com/office/officeart/2005/8/layout/process4"/>
    <dgm:cxn modelId="{348BF8BD-1A08-4645-A887-68EADAD8A464}" srcId="{3271F505-C3FF-754B-908B-494AD0E2A605}" destId="{2026C043-D031-5640-8E56-22C54ED33342}" srcOrd="3" destOrd="0" parTransId="{DCEF23BA-964B-CA45-961E-2A94EC5CC5FE}" sibTransId="{223A53D8-C58D-9F40-A10B-F52EB18B1370}"/>
    <dgm:cxn modelId="{CD0CE997-B428-C74D-8F50-0415CF76E67F}" srcId="{2514355C-BD07-304E-A9A7-5B5A8E330603}" destId="{8AF4DBE5-D1CE-DD4C-9CE4-60DD5602C7CA}" srcOrd="1" destOrd="0" parTransId="{1EF48EDA-8CF5-8D42-AB40-54229C718025}" sibTransId="{4BBEC0EF-1496-4149-8F4F-48A1110908BB}"/>
    <dgm:cxn modelId="{A2D9F0A8-B155-E54E-A36F-4B2E7B69BC60}" type="presOf" srcId="{CD2163DA-4932-084C-9EAD-3AEB9F60245D}" destId="{80A90482-38CF-964E-898E-B14683C6E887}" srcOrd="0" destOrd="0" presId="urn:microsoft.com/office/officeart/2005/8/layout/process4"/>
    <dgm:cxn modelId="{CEBEFBD1-92F3-9A4C-82DE-60717B78124D}" srcId="{8AF4DBE5-D1CE-DD4C-9CE4-60DD5602C7CA}" destId="{CD2163DA-4932-084C-9EAD-3AEB9F60245D}" srcOrd="1" destOrd="0" parTransId="{4ABAB12B-92BE-E24A-B331-12256B8252D9}" sibTransId="{0ED0B7DD-BF44-F54A-ADEA-926BD221FD74}"/>
    <dgm:cxn modelId="{19545A82-0EF7-424A-B17C-075AB7479C76}" srcId="{3271F505-C3FF-754B-908B-494AD0E2A605}" destId="{B4C1D064-BA44-844B-A2F2-1467D57B3DC4}" srcOrd="2" destOrd="0" parTransId="{7D7594D6-9390-6C4A-8F58-04ACCAB058EA}" sibTransId="{D4F10827-D5DD-8342-9C1A-E83DCE9D6F49}"/>
    <dgm:cxn modelId="{8D25BA89-0DCA-8343-A4BD-036B99DA4995}" type="presOf" srcId="{8AF4DBE5-D1CE-DD4C-9CE4-60DD5602C7CA}" destId="{AE2C2B1E-BC40-EA4C-8659-D1805A6BB825}" srcOrd="0" destOrd="0" presId="urn:microsoft.com/office/officeart/2005/8/layout/process4"/>
    <dgm:cxn modelId="{FEB1A8BB-7539-AB40-BD6E-435D21108A9D}" type="presOf" srcId="{2514355C-BD07-304E-A9A7-5B5A8E330603}" destId="{D1EEF0AD-4235-D345-BDD8-F8C93C2C99BD}" srcOrd="0" destOrd="0" presId="urn:microsoft.com/office/officeart/2005/8/layout/process4"/>
    <dgm:cxn modelId="{0C9345FE-0504-C44A-BEAF-362AFA843266}" srcId="{2514355C-BD07-304E-A9A7-5B5A8E330603}" destId="{0CEB27C1-112D-8A4D-9AAB-F203F016997D}" srcOrd="2" destOrd="0" parTransId="{089018F7-2654-B44D-80A3-09F3B23CF57C}" sibTransId="{F166E183-B1E8-2144-A388-061C53E5C04F}"/>
    <dgm:cxn modelId="{A649FDFB-B22E-6B4B-A9DC-6289B7E4B97F}" type="presOf" srcId="{817284ED-408B-1142-8761-CBD62D7F989C}" destId="{BCDEB9CC-91F2-B04C-BF78-8C8FAC34A974}" srcOrd="0" destOrd="0" presId="urn:microsoft.com/office/officeart/2005/8/layout/process4"/>
    <dgm:cxn modelId="{848E2822-7458-BB44-8C16-D5D9C94D4E28}" srcId="{0CEB27C1-112D-8A4D-9AAB-F203F016997D}" destId="{E8A023F3-5302-0940-982A-A811C9D7D2C0}" srcOrd="0" destOrd="0" parTransId="{37E86A4C-33CA-3D45-BEDE-E5894586DC0E}" sibTransId="{75547D02-604D-704B-B115-83A23CFDDC4C}"/>
    <dgm:cxn modelId="{4808BA38-33B4-0845-840D-C778B8D38EB5}" type="presOf" srcId="{0CEB27C1-112D-8A4D-9AAB-F203F016997D}" destId="{EE39DE1C-6487-F644-B0FB-514DFD9A6203}" srcOrd="1" destOrd="0" presId="urn:microsoft.com/office/officeart/2005/8/layout/process4"/>
    <dgm:cxn modelId="{E09900DF-E63F-2840-AC2C-7AACADE9743C}" type="presOf" srcId="{CA3D650F-52D7-2F4F-96C0-F0B31CBB53DA}" destId="{02DEDF47-B60B-174C-B68D-9085A3F1AB6A}" srcOrd="0" destOrd="0" presId="urn:microsoft.com/office/officeart/2005/8/layout/process4"/>
    <dgm:cxn modelId="{D7CB30A4-BC6F-9148-A25F-A224A1D939F5}" type="presOf" srcId="{0CEB27C1-112D-8A4D-9AAB-F203F016997D}" destId="{0E1245A6-73B6-5C4F-8A80-957256B987E1}" srcOrd="0" destOrd="0" presId="urn:microsoft.com/office/officeart/2005/8/layout/process4"/>
    <dgm:cxn modelId="{F58FF5D7-B6ED-F047-9A38-29337FD68537}" srcId="{3271F505-C3FF-754B-908B-494AD0E2A605}" destId="{6834AEE2-8096-5B4C-9533-188046F45A57}" srcOrd="1" destOrd="0" parTransId="{FD9327AE-87AA-6345-9BC0-4BDE8AE5AAD6}" sibTransId="{F8DE7C9B-37F6-4945-832C-8BA2E140444E}"/>
    <dgm:cxn modelId="{CAF8D241-9843-4643-908B-783DD0D62DB8}" srcId="{3271F505-C3FF-754B-908B-494AD0E2A605}" destId="{817284ED-408B-1142-8761-CBD62D7F989C}" srcOrd="0" destOrd="0" parTransId="{97CBEE3D-6F45-9140-8FB3-C772A9165A86}" sibTransId="{02241F8F-F691-FD45-85D7-7763B76C4782}"/>
    <dgm:cxn modelId="{C627AD28-05FB-DE4D-B82A-D8B319665A39}" type="presOf" srcId="{3271F505-C3FF-754B-908B-494AD0E2A605}" destId="{958D548E-1C83-3C4D-B46A-75C8FC0C38EB}" srcOrd="0" destOrd="0" presId="urn:microsoft.com/office/officeart/2005/8/layout/process4"/>
    <dgm:cxn modelId="{D7663D01-0AFF-1144-8F20-B3F30BD3A7F8}" srcId="{8AF4DBE5-D1CE-DD4C-9CE4-60DD5602C7CA}" destId="{CA3D650F-52D7-2F4F-96C0-F0B31CBB53DA}" srcOrd="0" destOrd="0" parTransId="{A66D4ECC-D4F4-E946-A41F-706FD48B82C5}" sibTransId="{1B254916-FADB-4243-BF0F-BD3D68E12D68}"/>
    <dgm:cxn modelId="{1CF65D1B-BE69-1248-8970-BE12A438787E}" type="presParOf" srcId="{D1EEF0AD-4235-D345-BDD8-F8C93C2C99BD}" destId="{FE53E372-5F58-DD4D-89B5-378225F114BB}" srcOrd="0" destOrd="0" presId="urn:microsoft.com/office/officeart/2005/8/layout/process4"/>
    <dgm:cxn modelId="{7B451990-3CF2-474E-8C33-FFA354C575EA}" type="presParOf" srcId="{FE53E372-5F58-DD4D-89B5-378225F114BB}" destId="{0E1245A6-73B6-5C4F-8A80-957256B987E1}" srcOrd="0" destOrd="0" presId="urn:microsoft.com/office/officeart/2005/8/layout/process4"/>
    <dgm:cxn modelId="{595FAE69-7CAA-BE46-AB21-A42887C56D59}" type="presParOf" srcId="{FE53E372-5F58-DD4D-89B5-378225F114BB}" destId="{EE39DE1C-6487-F644-B0FB-514DFD9A6203}" srcOrd="1" destOrd="0" presId="urn:microsoft.com/office/officeart/2005/8/layout/process4"/>
    <dgm:cxn modelId="{3E0FBE30-3A17-FD41-8CF3-153660F5CBA1}" type="presParOf" srcId="{FE53E372-5F58-DD4D-89B5-378225F114BB}" destId="{AE196E9D-BD4C-3D49-B2AA-5A7688576163}" srcOrd="2" destOrd="0" presId="urn:microsoft.com/office/officeart/2005/8/layout/process4"/>
    <dgm:cxn modelId="{440DF450-142F-784E-B075-3C4007D4B4C4}" type="presParOf" srcId="{AE196E9D-BD4C-3D49-B2AA-5A7688576163}" destId="{3D32EC06-2A10-E044-BF0D-8C73C5E8D97F}" srcOrd="0" destOrd="0" presId="urn:microsoft.com/office/officeart/2005/8/layout/process4"/>
    <dgm:cxn modelId="{4E972CB8-DF8E-8B47-B8BF-786DD85E2E4F}" type="presParOf" srcId="{D1EEF0AD-4235-D345-BDD8-F8C93C2C99BD}" destId="{DE513A28-A35E-B541-BACA-C225CCCD837B}" srcOrd="1" destOrd="0" presId="urn:microsoft.com/office/officeart/2005/8/layout/process4"/>
    <dgm:cxn modelId="{4E3E6746-4892-FE4C-8D3B-E1AE708DF8B4}" type="presParOf" srcId="{D1EEF0AD-4235-D345-BDD8-F8C93C2C99BD}" destId="{EEA73AED-1344-B547-8C17-A9067E08D3C6}" srcOrd="2" destOrd="0" presId="urn:microsoft.com/office/officeart/2005/8/layout/process4"/>
    <dgm:cxn modelId="{9FB8F8BF-FCF7-8F42-936C-96C647868D7A}" type="presParOf" srcId="{EEA73AED-1344-B547-8C17-A9067E08D3C6}" destId="{AE2C2B1E-BC40-EA4C-8659-D1805A6BB825}" srcOrd="0" destOrd="0" presId="urn:microsoft.com/office/officeart/2005/8/layout/process4"/>
    <dgm:cxn modelId="{1CB7F2E7-42CD-B74E-A658-4BCC8B77B203}" type="presParOf" srcId="{EEA73AED-1344-B547-8C17-A9067E08D3C6}" destId="{9295D34B-13D6-E143-8FAA-4C45DFED13EF}" srcOrd="1" destOrd="0" presId="urn:microsoft.com/office/officeart/2005/8/layout/process4"/>
    <dgm:cxn modelId="{A428A10D-03CE-4144-8C8A-D7C096D11124}" type="presParOf" srcId="{EEA73AED-1344-B547-8C17-A9067E08D3C6}" destId="{EA0878F1-9D00-A54F-B2FA-2BB32B76DC1D}" srcOrd="2" destOrd="0" presId="urn:microsoft.com/office/officeart/2005/8/layout/process4"/>
    <dgm:cxn modelId="{62A0F11C-015F-EA43-AE34-73B83AFB7A13}" type="presParOf" srcId="{EA0878F1-9D00-A54F-B2FA-2BB32B76DC1D}" destId="{02DEDF47-B60B-174C-B68D-9085A3F1AB6A}" srcOrd="0" destOrd="0" presId="urn:microsoft.com/office/officeart/2005/8/layout/process4"/>
    <dgm:cxn modelId="{AD88CA6D-244D-E54E-B654-81A482FF6AF3}" type="presParOf" srcId="{EA0878F1-9D00-A54F-B2FA-2BB32B76DC1D}" destId="{80A90482-38CF-964E-898E-B14683C6E887}" srcOrd="1" destOrd="0" presId="urn:microsoft.com/office/officeart/2005/8/layout/process4"/>
    <dgm:cxn modelId="{FB71CA19-7926-4040-9E52-43556BAC3EAE}" type="presParOf" srcId="{D1EEF0AD-4235-D345-BDD8-F8C93C2C99BD}" destId="{D7656CE7-2034-9345-ACFA-A9F62F1415B6}" srcOrd="3" destOrd="0" presId="urn:microsoft.com/office/officeart/2005/8/layout/process4"/>
    <dgm:cxn modelId="{F1B39CD9-8510-5E4F-8CA9-722B35022EF4}" type="presParOf" srcId="{D1EEF0AD-4235-D345-BDD8-F8C93C2C99BD}" destId="{BBB7B630-6B70-2E4C-B572-DD0C4C9D9195}" srcOrd="4" destOrd="0" presId="urn:microsoft.com/office/officeart/2005/8/layout/process4"/>
    <dgm:cxn modelId="{F76DD594-94EF-354F-9C3D-3A1C1E8F5F71}" type="presParOf" srcId="{BBB7B630-6B70-2E4C-B572-DD0C4C9D9195}" destId="{958D548E-1C83-3C4D-B46A-75C8FC0C38EB}" srcOrd="0" destOrd="0" presId="urn:microsoft.com/office/officeart/2005/8/layout/process4"/>
    <dgm:cxn modelId="{1C1C17BC-B7D0-6D45-BC84-662594E6DB23}" type="presParOf" srcId="{BBB7B630-6B70-2E4C-B572-DD0C4C9D9195}" destId="{20D983A6-25B2-D34F-9721-9F543575F986}" srcOrd="1" destOrd="0" presId="urn:microsoft.com/office/officeart/2005/8/layout/process4"/>
    <dgm:cxn modelId="{751AB825-1BB8-5B44-803C-817D56549303}" type="presParOf" srcId="{BBB7B630-6B70-2E4C-B572-DD0C4C9D9195}" destId="{A6B4D42C-F817-E344-972B-D267A6FD2D31}" srcOrd="2" destOrd="0" presId="urn:microsoft.com/office/officeart/2005/8/layout/process4"/>
    <dgm:cxn modelId="{7F9C7C37-601F-914F-B433-27C1AEBDBB3D}" type="presParOf" srcId="{A6B4D42C-F817-E344-972B-D267A6FD2D31}" destId="{BCDEB9CC-91F2-B04C-BF78-8C8FAC34A974}" srcOrd="0" destOrd="0" presId="urn:microsoft.com/office/officeart/2005/8/layout/process4"/>
    <dgm:cxn modelId="{B56653E3-DF40-F146-AA13-7745C1635F94}" type="presParOf" srcId="{A6B4D42C-F817-E344-972B-D267A6FD2D31}" destId="{22D687DF-5A41-C04B-83B2-990819124270}" srcOrd="1" destOrd="0" presId="urn:microsoft.com/office/officeart/2005/8/layout/process4"/>
    <dgm:cxn modelId="{D2F54ED1-97B4-4D4B-B341-EE1646E6B59B}" type="presParOf" srcId="{A6B4D42C-F817-E344-972B-D267A6FD2D31}" destId="{97A27664-9A96-1645-A7EC-5BE951D18748}" srcOrd="2" destOrd="0" presId="urn:microsoft.com/office/officeart/2005/8/layout/process4"/>
    <dgm:cxn modelId="{97A62CB4-3571-C34C-BD69-3A2E67EB13EA}" type="presParOf" srcId="{A6B4D42C-F817-E344-972B-D267A6FD2D31}" destId="{23FFA982-4016-B24A-AD76-E71171B95C2B}" srcOrd="3"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127938E-50F4-C34B-B020-995D5DBE4B6C}" type="doc">
      <dgm:prSet loTypeId="urn:microsoft.com/office/officeart/2005/8/layout/hList1" loCatId="relationship" qsTypeId="urn:microsoft.com/office/officeart/2005/8/quickstyle/3D2" qsCatId="3D" csTypeId="urn:microsoft.com/office/officeart/2005/8/colors/accent1_2" csCatId="accent1"/>
      <dgm:spPr/>
      <dgm:t>
        <a:bodyPr/>
        <a:lstStyle/>
        <a:p>
          <a:endParaRPr lang="en-US"/>
        </a:p>
      </dgm:t>
    </dgm:pt>
    <dgm:pt modelId="{977CAD81-6BA7-0743-8DC2-410DB7F6FCE2}">
      <dgm:prSet custT="1"/>
      <dgm:spPr/>
      <dgm:t>
        <a:bodyPr/>
        <a:lstStyle/>
        <a:p>
          <a:pPr rtl="0"/>
          <a:r>
            <a:rPr lang="en-US" sz="1800" dirty="0" smtClean="0"/>
            <a:t>8080</a:t>
          </a:r>
          <a:endParaRPr lang="en-US" sz="1800" dirty="0"/>
        </a:p>
      </dgm:t>
    </dgm:pt>
    <dgm:pt modelId="{869311D8-5CFF-BC45-A87A-85DF9F4A36F4}" type="parTrans" cxnId="{D32779C1-6DA9-3542-B999-40BFBD4E2311}">
      <dgm:prSet/>
      <dgm:spPr/>
      <dgm:t>
        <a:bodyPr/>
        <a:lstStyle/>
        <a:p>
          <a:endParaRPr lang="en-US"/>
        </a:p>
      </dgm:t>
    </dgm:pt>
    <dgm:pt modelId="{A7CBA08D-62E9-F944-9123-3E977CA3A571}" type="sibTrans" cxnId="{D32779C1-6DA9-3542-B999-40BFBD4E2311}">
      <dgm:prSet/>
      <dgm:spPr/>
      <dgm:t>
        <a:bodyPr/>
        <a:lstStyle/>
        <a:p>
          <a:endParaRPr lang="en-US"/>
        </a:p>
      </dgm:t>
    </dgm:pt>
    <dgm:pt modelId="{DB13C6DD-1E52-1844-91D9-5E02FC8320AF}">
      <dgm:prSet/>
      <dgm:spPr/>
      <dgm:t>
        <a:bodyPr/>
        <a:lstStyle/>
        <a:p>
          <a:pPr rtl="0"/>
          <a:r>
            <a:rPr lang="en-US" smtClean="0"/>
            <a:t>World’s first general-purpose microprocessor</a:t>
          </a:r>
          <a:endParaRPr lang="en-US"/>
        </a:p>
      </dgm:t>
    </dgm:pt>
    <dgm:pt modelId="{0F77ED43-D28F-E94F-A191-D7516FB57FE4}" type="parTrans" cxnId="{6566EAE1-9A3B-3D4A-9BFA-A8E7ABC97B89}">
      <dgm:prSet/>
      <dgm:spPr/>
      <dgm:t>
        <a:bodyPr/>
        <a:lstStyle/>
        <a:p>
          <a:endParaRPr lang="en-US"/>
        </a:p>
      </dgm:t>
    </dgm:pt>
    <dgm:pt modelId="{42CAAE1D-511C-5D43-9877-026EF8E6009D}" type="sibTrans" cxnId="{6566EAE1-9A3B-3D4A-9BFA-A8E7ABC97B89}">
      <dgm:prSet/>
      <dgm:spPr/>
      <dgm:t>
        <a:bodyPr/>
        <a:lstStyle/>
        <a:p>
          <a:endParaRPr lang="en-US"/>
        </a:p>
      </dgm:t>
    </dgm:pt>
    <dgm:pt modelId="{67E7134E-2092-C843-B55E-C1D44D002BB1}">
      <dgm:prSet/>
      <dgm:spPr/>
      <dgm:t>
        <a:bodyPr/>
        <a:lstStyle/>
        <a:p>
          <a:pPr rtl="0"/>
          <a:r>
            <a:rPr lang="en-US" dirty="0" smtClean="0"/>
            <a:t>8-bit machine, 8-bit data path to memory</a:t>
          </a:r>
          <a:endParaRPr lang="en-US" dirty="0"/>
        </a:p>
      </dgm:t>
    </dgm:pt>
    <dgm:pt modelId="{59598C61-E5DE-A340-9880-E922417FCF5D}" type="parTrans" cxnId="{85ACE212-3529-464E-9B24-6062E369EBD0}">
      <dgm:prSet/>
      <dgm:spPr/>
      <dgm:t>
        <a:bodyPr/>
        <a:lstStyle/>
        <a:p>
          <a:endParaRPr lang="en-US"/>
        </a:p>
      </dgm:t>
    </dgm:pt>
    <dgm:pt modelId="{097D8F75-D211-EA4B-90EF-DA203109F914}" type="sibTrans" cxnId="{85ACE212-3529-464E-9B24-6062E369EBD0}">
      <dgm:prSet/>
      <dgm:spPr/>
      <dgm:t>
        <a:bodyPr/>
        <a:lstStyle/>
        <a:p>
          <a:endParaRPr lang="en-US"/>
        </a:p>
      </dgm:t>
    </dgm:pt>
    <dgm:pt modelId="{15D727A6-43A7-1146-93D3-4FC81E42B88C}">
      <dgm:prSet/>
      <dgm:spPr/>
      <dgm:t>
        <a:bodyPr/>
        <a:lstStyle/>
        <a:p>
          <a:pPr rtl="0"/>
          <a:r>
            <a:rPr lang="en-US" smtClean="0"/>
            <a:t>Was used in the first personal computer (Altair)</a:t>
          </a:r>
          <a:endParaRPr lang="en-US"/>
        </a:p>
      </dgm:t>
    </dgm:pt>
    <dgm:pt modelId="{6DD4C616-CC21-EE41-A91D-B7E995DC93C7}" type="parTrans" cxnId="{DCFE8C33-C001-6F4F-9EEE-F52F98C0DF82}">
      <dgm:prSet/>
      <dgm:spPr/>
      <dgm:t>
        <a:bodyPr/>
        <a:lstStyle/>
        <a:p>
          <a:endParaRPr lang="en-US"/>
        </a:p>
      </dgm:t>
    </dgm:pt>
    <dgm:pt modelId="{41A138FB-CD59-0A47-877F-8D50B93C7AC8}" type="sibTrans" cxnId="{DCFE8C33-C001-6F4F-9EEE-F52F98C0DF82}">
      <dgm:prSet/>
      <dgm:spPr/>
      <dgm:t>
        <a:bodyPr/>
        <a:lstStyle/>
        <a:p>
          <a:endParaRPr lang="en-US"/>
        </a:p>
      </dgm:t>
    </dgm:pt>
    <dgm:pt modelId="{ED28E796-E29E-F448-892A-C7E742AB37E6}">
      <dgm:prSet custT="1"/>
      <dgm:spPr/>
      <dgm:t>
        <a:bodyPr/>
        <a:lstStyle/>
        <a:p>
          <a:pPr rtl="0"/>
          <a:r>
            <a:rPr lang="en-US" sz="1800" dirty="0" smtClean="0"/>
            <a:t>8086</a:t>
          </a:r>
          <a:endParaRPr lang="en-US" sz="1800" dirty="0"/>
        </a:p>
      </dgm:t>
    </dgm:pt>
    <dgm:pt modelId="{EE60372B-B201-7146-B294-6585778C2B42}" type="parTrans" cxnId="{62B2A464-085E-344B-919F-8694CD838666}">
      <dgm:prSet/>
      <dgm:spPr/>
      <dgm:t>
        <a:bodyPr/>
        <a:lstStyle/>
        <a:p>
          <a:endParaRPr lang="en-US"/>
        </a:p>
      </dgm:t>
    </dgm:pt>
    <dgm:pt modelId="{5C829C6A-EBC9-2A4E-9D53-39A4A316B729}" type="sibTrans" cxnId="{62B2A464-085E-344B-919F-8694CD838666}">
      <dgm:prSet/>
      <dgm:spPr/>
      <dgm:t>
        <a:bodyPr/>
        <a:lstStyle/>
        <a:p>
          <a:endParaRPr lang="en-US"/>
        </a:p>
      </dgm:t>
    </dgm:pt>
    <dgm:pt modelId="{485E70F4-8345-CB4E-96E1-42CC6A880CAB}">
      <dgm:prSet/>
      <dgm:spPr/>
      <dgm:t>
        <a:bodyPr/>
        <a:lstStyle/>
        <a:p>
          <a:pPr rtl="0"/>
          <a:r>
            <a:rPr lang="en-US" smtClean="0"/>
            <a:t>A more powerful 16-bit machine</a:t>
          </a:r>
          <a:endParaRPr lang="en-US"/>
        </a:p>
      </dgm:t>
    </dgm:pt>
    <dgm:pt modelId="{A764361D-FE56-A34B-BA6C-6393724FE922}" type="parTrans" cxnId="{B901CCE0-B64A-BC40-A6F3-FF3A642807BE}">
      <dgm:prSet/>
      <dgm:spPr/>
      <dgm:t>
        <a:bodyPr/>
        <a:lstStyle/>
        <a:p>
          <a:endParaRPr lang="en-US"/>
        </a:p>
      </dgm:t>
    </dgm:pt>
    <dgm:pt modelId="{D1AE908B-786C-CC43-993E-209EF8B27F97}" type="sibTrans" cxnId="{B901CCE0-B64A-BC40-A6F3-FF3A642807BE}">
      <dgm:prSet/>
      <dgm:spPr/>
      <dgm:t>
        <a:bodyPr/>
        <a:lstStyle/>
        <a:p>
          <a:endParaRPr lang="en-US"/>
        </a:p>
      </dgm:t>
    </dgm:pt>
    <dgm:pt modelId="{5364076C-1E31-D94E-809E-7C64943410AA}">
      <dgm:prSet/>
      <dgm:spPr/>
      <dgm:t>
        <a:bodyPr/>
        <a:lstStyle/>
        <a:p>
          <a:pPr rtl="0"/>
          <a:r>
            <a:rPr lang="en-US" dirty="0" smtClean="0"/>
            <a:t>Has an instruction cache, or queue, that prefetches a few instructions before they are executed</a:t>
          </a:r>
          <a:endParaRPr lang="en-US" dirty="0"/>
        </a:p>
      </dgm:t>
    </dgm:pt>
    <dgm:pt modelId="{7A1E6B08-7AA7-374B-961D-38ACCECE2745}" type="parTrans" cxnId="{7FD524C6-737E-BF42-9772-A9F11C022CB0}">
      <dgm:prSet/>
      <dgm:spPr/>
      <dgm:t>
        <a:bodyPr/>
        <a:lstStyle/>
        <a:p>
          <a:endParaRPr lang="en-US"/>
        </a:p>
      </dgm:t>
    </dgm:pt>
    <dgm:pt modelId="{067D459F-6C2E-7B4C-B893-FA6F93A8E53A}" type="sibTrans" cxnId="{7FD524C6-737E-BF42-9772-A9F11C022CB0}">
      <dgm:prSet/>
      <dgm:spPr/>
      <dgm:t>
        <a:bodyPr/>
        <a:lstStyle/>
        <a:p>
          <a:endParaRPr lang="en-US"/>
        </a:p>
      </dgm:t>
    </dgm:pt>
    <dgm:pt modelId="{7C64B1DB-8D93-C843-87A2-6112C6AA7236}">
      <dgm:prSet/>
      <dgm:spPr/>
      <dgm:t>
        <a:bodyPr/>
        <a:lstStyle/>
        <a:p>
          <a:pPr rtl="0"/>
          <a:r>
            <a:rPr lang="en-US" smtClean="0"/>
            <a:t>The first appearance of the x86 architecture</a:t>
          </a:r>
          <a:endParaRPr lang="en-US"/>
        </a:p>
      </dgm:t>
    </dgm:pt>
    <dgm:pt modelId="{E14042B3-B281-2248-8EB7-4885D22D7091}" type="parTrans" cxnId="{7E0CC626-3A67-4E49-B3E9-E75EACD1C4C2}">
      <dgm:prSet/>
      <dgm:spPr/>
      <dgm:t>
        <a:bodyPr/>
        <a:lstStyle/>
        <a:p>
          <a:endParaRPr lang="en-US"/>
        </a:p>
      </dgm:t>
    </dgm:pt>
    <dgm:pt modelId="{510F6365-EE1D-4A45-95ED-1E4A362FD814}" type="sibTrans" cxnId="{7E0CC626-3A67-4E49-B3E9-E75EACD1C4C2}">
      <dgm:prSet/>
      <dgm:spPr/>
      <dgm:t>
        <a:bodyPr/>
        <a:lstStyle/>
        <a:p>
          <a:endParaRPr lang="en-US"/>
        </a:p>
      </dgm:t>
    </dgm:pt>
    <dgm:pt modelId="{EE56D8E6-0BEA-FC43-8E00-6CC3059AE1C5}">
      <dgm:prSet/>
      <dgm:spPr/>
      <dgm:t>
        <a:bodyPr/>
        <a:lstStyle/>
        <a:p>
          <a:pPr rtl="0"/>
          <a:r>
            <a:rPr lang="en-US" smtClean="0"/>
            <a:t>The 8088 was a variant of this processor and used in IBM’s first personal computer (securing the success of Intel</a:t>
          </a:r>
          <a:endParaRPr lang="en-US"/>
        </a:p>
      </dgm:t>
    </dgm:pt>
    <dgm:pt modelId="{B4D563CF-7218-7246-B0E7-B1D65AC792DE}" type="parTrans" cxnId="{D2AF63C7-0CAF-6E4A-8FEA-8B47EAA8BFD3}">
      <dgm:prSet/>
      <dgm:spPr/>
      <dgm:t>
        <a:bodyPr/>
        <a:lstStyle/>
        <a:p>
          <a:endParaRPr lang="en-US"/>
        </a:p>
      </dgm:t>
    </dgm:pt>
    <dgm:pt modelId="{6624AEE6-31F5-464D-B800-8D9E4E8D6B42}" type="sibTrans" cxnId="{D2AF63C7-0CAF-6E4A-8FEA-8B47EAA8BFD3}">
      <dgm:prSet/>
      <dgm:spPr/>
      <dgm:t>
        <a:bodyPr/>
        <a:lstStyle/>
        <a:p>
          <a:endParaRPr lang="en-US"/>
        </a:p>
      </dgm:t>
    </dgm:pt>
    <dgm:pt modelId="{61620D4D-B2D7-564C-AB73-FE68A430D868}">
      <dgm:prSet custT="1"/>
      <dgm:spPr/>
      <dgm:t>
        <a:bodyPr/>
        <a:lstStyle/>
        <a:p>
          <a:pPr rtl="0"/>
          <a:r>
            <a:rPr lang="en-US" sz="1800" dirty="0" smtClean="0"/>
            <a:t>80286</a:t>
          </a:r>
          <a:endParaRPr lang="en-US" sz="1800" dirty="0"/>
        </a:p>
      </dgm:t>
    </dgm:pt>
    <dgm:pt modelId="{EBBA3479-C7FF-FC4F-B6B6-55F479FFD2EE}" type="parTrans" cxnId="{F2841867-96C4-6548-AA40-43CA89CEC616}">
      <dgm:prSet/>
      <dgm:spPr/>
      <dgm:t>
        <a:bodyPr/>
        <a:lstStyle/>
        <a:p>
          <a:endParaRPr lang="en-US"/>
        </a:p>
      </dgm:t>
    </dgm:pt>
    <dgm:pt modelId="{14E97795-6F4D-294A-89BD-1E5BF3DB7FF3}" type="sibTrans" cxnId="{F2841867-96C4-6548-AA40-43CA89CEC616}">
      <dgm:prSet/>
      <dgm:spPr/>
      <dgm:t>
        <a:bodyPr/>
        <a:lstStyle/>
        <a:p>
          <a:endParaRPr lang="en-US"/>
        </a:p>
      </dgm:t>
    </dgm:pt>
    <dgm:pt modelId="{569F40F4-D001-2049-8492-EB93961CF23A}">
      <dgm:prSet/>
      <dgm:spPr/>
      <dgm:t>
        <a:bodyPr/>
        <a:lstStyle/>
        <a:p>
          <a:pPr rtl="0"/>
          <a:r>
            <a:rPr lang="en-US" dirty="0" smtClean="0"/>
            <a:t>Extension of the 8086 enabling addressing a 16-MB memory instead of just 1MB</a:t>
          </a:r>
          <a:endParaRPr lang="en-US" dirty="0"/>
        </a:p>
      </dgm:t>
    </dgm:pt>
    <dgm:pt modelId="{30D6D011-AB9B-5446-862C-1CF16F9C532C}" type="parTrans" cxnId="{BE71E49A-B00F-6D4E-957E-BD80C5CE541D}">
      <dgm:prSet/>
      <dgm:spPr/>
      <dgm:t>
        <a:bodyPr/>
        <a:lstStyle/>
        <a:p>
          <a:endParaRPr lang="en-US"/>
        </a:p>
      </dgm:t>
    </dgm:pt>
    <dgm:pt modelId="{0CC9D92F-AEC6-5A45-9B0E-15B8B13951FD}" type="sibTrans" cxnId="{BE71E49A-B00F-6D4E-957E-BD80C5CE541D}">
      <dgm:prSet/>
      <dgm:spPr/>
      <dgm:t>
        <a:bodyPr/>
        <a:lstStyle/>
        <a:p>
          <a:endParaRPr lang="en-US"/>
        </a:p>
      </dgm:t>
    </dgm:pt>
    <dgm:pt modelId="{BB576463-553D-A548-BEAF-DA87C1976BE8}">
      <dgm:prSet custT="1"/>
      <dgm:spPr/>
      <dgm:t>
        <a:bodyPr/>
        <a:lstStyle/>
        <a:p>
          <a:pPr rtl="0"/>
          <a:r>
            <a:rPr lang="en-US" sz="1800" dirty="0" smtClean="0"/>
            <a:t>80386</a:t>
          </a:r>
          <a:endParaRPr lang="en-US" sz="1800" dirty="0"/>
        </a:p>
      </dgm:t>
    </dgm:pt>
    <dgm:pt modelId="{FB089A6E-74CD-F843-BB35-820EEA2E4BC4}" type="parTrans" cxnId="{34D7580F-E0B3-4747-9D37-75622A470EC3}">
      <dgm:prSet/>
      <dgm:spPr/>
      <dgm:t>
        <a:bodyPr/>
        <a:lstStyle/>
        <a:p>
          <a:endParaRPr lang="en-US"/>
        </a:p>
      </dgm:t>
    </dgm:pt>
    <dgm:pt modelId="{34629C30-3BC1-FB4D-8FAE-E3E60948562A}" type="sibTrans" cxnId="{34D7580F-E0B3-4747-9D37-75622A470EC3}">
      <dgm:prSet/>
      <dgm:spPr/>
      <dgm:t>
        <a:bodyPr/>
        <a:lstStyle/>
        <a:p>
          <a:endParaRPr lang="en-US"/>
        </a:p>
      </dgm:t>
    </dgm:pt>
    <dgm:pt modelId="{89639C84-F68C-6745-AA17-DCC3FAA6A289}">
      <dgm:prSet/>
      <dgm:spPr/>
      <dgm:t>
        <a:bodyPr/>
        <a:lstStyle/>
        <a:p>
          <a:pPr rtl="0"/>
          <a:r>
            <a:rPr lang="en-US" smtClean="0"/>
            <a:t>Intel’s first 32-bit machine</a:t>
          </a:r>
          <a:endParaRPr lang="en-US"/>
        </a:p>
      </dgm:t>
    </dgm:pt>
    <dgm:pt modelId="{5A28C33A-EF28-474D-89A8-2AC545DEBE40}" type="parTrans" cxnId="{3938E283-6446-F042-AAB1-5755807BEBAB}">
      <dgm:prSet/>
      <dgm:spPr/>
      <dgm:t>
        <a:bodyPr/>
        <a:lstStyle/>
        <a:p>
          <a:endParaRPr lang="en-US"/>
        </a:p>
      </dgm:t>
    </dgm:pt>
    <dgm:pt modelId="{13F76DAF-6236-CE48-9E24-5DC49D92431E}" type="sibTrans" cxnId="{3938E283-6446-F042-AAB1-5755807BEBAB}">
      <dgm:prSet/>
      <dgm:spPr/>
      <dgm:t>
        <a:bodyPr/>
        <a:lstStyle/>
        <a:p>
          <a:endParaRPr lang="en-US"/>
        </a:p>
      </dgm:t>
    </dgm:pt>
    <dgm:pt modelId="{E5AE5780-D481-104F-8689-AA1A0A3183D5}">
      <dgm:prSet/>
      <dgm:spPr/>
      <dgm:t>
        <a:bodyPr/>
        <a:lstStyle/>
        <a:p>
          <a:pPr rtl="0"/>
          <a:r>
            <a:rPr lang="en-US" smtClean="0"/>
            <a:t>First Intel processor to support multitasking</a:t>
          </a:r>
          <a:endParaRPr lang="en-US"/>
        </a:p>
      </dgm:t>
    </dgm:pt>
    <dgm:pt modelId="{C761EA2F-099E-2647-8769-668F91D3FF9A}" type="parTrans" cxnId="{3956BDCC-5D6B-6945-B251-07904639A51E}">
      <dgm:prSet/>
      <dgm:spPr/>
      <dgm:t>
        <a:bodyPr/>
        <a:lstStyle/>
        <a:p>
          <a:endParaRPr lang="en-US"/>
        </a:p>
      </dgm:t>
    </dgm:pt>
    <dgm:pt modelId="{8529F21F-D231-F94C-AE0E-5EB1DD73B94D}" type="sibTrans" cxnId="{3956BDCC-5D6B-6945-B251-07904639A51E}">
      <dgm:prSet/>
      <dgm:spPr/>
      <dgm:t>
        <a:bodyPr/>
        <a:lstStyle/>
        <a:p>
          <a:endParaRPr lang="en-US"/>
        </a:p>
      </dgm:t>
    </dgm:pt>
    <dgm:pt modelId="{27C90F37-1A06-134D-88E5-5EAAA596B510}">
      <dgm:prSet custT="1"/>
      <dgm:spPr/>
      <dgm:t>
        <a:bodyPr/>
        <a:lstStyle/>
        <a:p>
          <a:pPr rtl="0"/>
          <a:r>
            <a:rPr lang="en-US" sz="1800" dirty="0" smtClean="0"/>
            <a:t>80486</a:t>
          </a:r>
          <a:endParaRPr lang="en-US" sz="1800" dirty="0"/>
        </a:p>
      </dgm:t>
    </dgm:pt>
    <dgm:pt modelId="{BCFC2BA6-04B9-0E48-87DE-0E833B1A2920}" type="parTrans" cxnId="{5593D22F-5619-6645-9EB4-D847E4155EB4}">
      <dgm:prSet/>
      <dgm:spPr/>
      <dgm:t>
        <a:bodyPr/>
        <a:lstStyle/>
        <a:p>
          <a:endParaRPr lang="en-US"/>
        </a:p>
      </dgm:t>
    </dgm:pt>
    <dgm:pt modelId="{D505A8F8-0E02-EB4C-9C22-0157B718976C}" type="sibTrans" cxnId="{5593D22F-5619-6645-9EB4-D847E4155EB4}">
      <dgm:prSet/>
      <dgm:spPr/>
      <dgm:t>
        <a:bodyPr/>
        <a:lstStyle/>
        <a:p>
          <a:endParaRPr lang="en-US"/>
        </a:p>
      </dgm:t>
    </dgm:pt>
    <dgm:pt modelId="{CA21BC0A-169A-4A42-8DCE-08C71148342A}">
      <dgm:prSet/>
      <dgm:spPr/>
      <dgm:t>
        <a:bodyPr/>
        <a:lstStyle/>
        <a:p>
          <a:pPr rtl="0"/>
          <a:r>
            <a:rPr lang="en-US" smtClean="0"/>
            <a:t>Introduced the use of much more sophisticated and powerful cache technology and sophisticated instruction pipelining</a:t>
          </a:r>
          <a:endParaRPr lang="en-US"/>
        </a:p>
      </dgm:t>
    </dgm:pt>
    <dgm:pt modelId="{438680BD-BDCE-B943-BC9D-E93F48EDFC7C}" type="parTrans" cxnId="{D1AEC51A-9249-2F42-84E7-7D18C5F375B8}">
      <dgm:prSet/>
      <dgm:spPr/>
      <dgm:t>
        <a:bodyPr/>
        <a:lstStyle/>
        <a:p>
          <a:endParaRPr lang="en-US"/>
        </a:p>
      </dgm:t>
    </dgm:pt>
    <dgm:pt modelId="{04463E89-EA8C-4149-BED0-57A5B7C62DCA}" type="sibTrans" cxnId="{D1AEC51A-9249-2F42-84E7-7D18C5F375B8}">
      <dgm:prSet/>
      <dgm:spPr/>
      <dgm:t>
        <a:bodyPr/>
        <a:lstStyle/>
        <a:p>
          <a:endParaRPr lang="en-US"/>
        </a:p>
      </dgm:t>
    </dgm:pt>
    <dgm:pt modelId="{A634DD83-14E4-A948-B5D7-2F856B6A65C3}">
      <dgm:prSet/>
      <dgm:spPr/>
      <dgm:t>
        <a:bodyPr/>
        <a:lstStyle/>
        <a:p>
          <a:pPr rtl="0"/>
          <a:r>
            <a:rPr lang="en-US" smtClean="0"/>
            <a:t>Also offered a built-in math coprocessor</a:t>
          </a:r>
          <a:endParaRPr lang="en-US"/>
        </a:p>
      </dgm:t>
    </dgm:pt>
    <dgm:pt modelId="{60C41DA8-7F8D-534C-A35B-35112F01C12E}" type="parTrans" cxnId="{C47EC74D-456F-2A4C-A7C5-7B6BA4CF424F}">
      <dgm:prSet/>
      <dgm:spPr/>
      <dgm:t>
        <a:bodyPr/>
        <a:lstStyle/>
        <a:p>
          <a:endParaRPr lang="en-US"/>
        </a:p>
      </dgm:t>
    </dgm:pt>
    <dgm:pt modelId="{56F2B9C5-F330-104D-9DEF-4A58F878B1A1}" type="sibTrans" cxnId="{C47EC74D-456F-2A4C-A7C5-7B6BA4CF424F}">
      <dgm:prSet/>
      <dgm:spPr/>
      <dgm:t>
        <a:bodyPr/>
        <a:lstStyle/>
        <a:p>
          <a:endParaRPr lang="en-US"/>
        </a:p>
      </dgm:t>
    </dgm:pt>
    <dgm:pt modelId="{677FF645-1B91-3D41-B59F-B81EA1AAE56F}" type="pres">
      <dgm:prSet presAssocID="{B127938E-50F4-C34B-B020-995D5DBE4B6C}" presName="Name0" presStyleCnt="0">
        <dgm:presLayoutVars>
          <dgm:dir/>
          <dgm:animLvl val="lvl"/>
          <dgm:resizeHandles val="exact"/>
        </dgm:presLayoutVars>
      </dgm:prSet>
      <dgm:spPr/>
      <dgm:t>
        <a:bodyPr/>
        <a:lstStyle/>
        <a:p>
          <a:endParaRPr lang="en-US"/>
        </a:p>
      </dgm:t>
    </dgm:pt>
    <dgm:pt modelId="{0FA82AC8-F473-C847-9F1E-32D1FC99A191}" type="pres">
      <dgm:prSet presAssocID="{977CAD81-6BA7-0743-8DC2-410DB7F6FCE2}" presName="composite" presStyleCnt="0"/>
      <dgm:spPr/>
      <dgm:t>
        <a:bodyPr/>
        <a:lstStyle/>
        <a:p>
          <a:endParaRPr lang="en-US"/>
        </a:p>
      </dgm:t>
    </dgm:pt>
    <dgm:pt modelId="{4F100454-1CF3-C942-BD65-DD76190E44C3}" type="pres">
      <dgm:prSet presAssocID="{977CAD81-6BA7-0743-8DC2-410DB7F6FCE2}" presName="parTx" presStyleLbl="alignNode1" presStyleIdx="0" presStyleCnt="5">
        <dgm:presLayoutVars>
          <dgm:chMax val="0"/>
          <dgm:chPref val="0"/>
          <dgm:bulletEnabled val="1"/>
        </dgm:presLayoutVars>
      </dgm:prSet>
      <dgm:spPr/>
      <dgm:t>
        <a:bodyPr/>
        <a:lstStyle/>
        <a:p>
          <a:endParaRPr lang="en-US"/>
        </a:p>
      </dgm:t>
    </dgm:pt>
    <dgm:pt modelId="{7BFBF2A3-0772-704B-A26B-0F9C645892BA}" type="pres">
      <dgm:prSet presAssocID="{977CAD81-6BA7-0743-8DC2-410DB7F6FCE2}" presName="desTx" presStyleLbl="alignAccFollowNode1" presStyleIdx="0" presStyleCnt="5">
        <dgm:presLayoutVars>
          <dgm:bulletEnabled val="1"/>
        </dgm:presLayoutVars>
      </dgm:prSet>
      <dgm:spPr/>
      <dgm:t>
        <a:bodyPr/>
        <a:lstStyle/>
        <a:p>
          <a:endParaRPr lang="en-US"/>
        </a:p>
      </dgm:t>
    </dgm:pt>
    <dgm:pt modelId="{6E9A6D94-E28E-6547-801E-C318CB9418F7}" type="pres">
      <dgm:prSet presAssocID="{A7CBA08D-62E9-F944-9123-3E977CA3A571}" presName="space" presStyleCnt="0"/>
      <dgm:spPr/>
      <dgm:t>
        <a:bodyPr/>
        <a:lstStyle/>
        <a:p>
          <a:endParaRPr lang="en-US"/>
        </a:p>
      </dgm:t>
    </dgm:pt>
    <dgm:pt modelId="{B8462EE4-188F-C141-9F29-0D8F2FCA7710}" type="pres">
      <dgm:prSet presAssocID="{ED28E796-E29E-F448-892A-C7E742AB37E6}" presName="composite" presStyleCnt="0"/>
      <dgm:spPr/>
      <dgm:t>
        <a:bodyPr/>
        <a:lstStyle/>
        <a:p>
          <a:endParaRPr lang="en-US"/>
        </a:p>
      </dgm:t>
    </dgm:pt>
    <dgm:pt modelId="{6F672CE8-FADD-B54B-9F24-7FD6B08E2F30}" type="pres">
      <dgm:prSet presAssocID="{ED28E796-E29E-F448-892A-C7E742AB37E6}" presName="parTx" presStyleLbl="alignNode1" presStyleIdx="1" presStyleCnt="5">
        <dgm:presLayoutVars>
          <dgm:chMax val="0"/>
          <dgm:chPref val="0"/>
          <dgm:bulletEnabled val="1"/>
        </dgm:presLayoutVars>
      </dgm:prSet>
      <dgm:spPr/>
      <dgm:t>
        <a:bodyPr/>
        <a:lstStyle/>
        <a:p>
          <a:endParaRPr lang="en-US"/>
        </a:p>
      </dgm:t>
    </dgm:pt>
    <dgm:pt modelId="{31BB9E97-7BDF-5A4E-BFC2-3F009BF2951D}" type="pres">
      <dgm:prSet presAssocID="{ED28E796-E29E-F448-892A-C7E742AB37E6}" presName="desTx" presStyleLbl="alignAccFollowNode1" presStyleIdx="1" presStyleCnt="5">
        <dgm:presLayoutVars>
          <dgm:bulletEnabled val="1"/>
        </dgm:presLayoutVars>
      </dgm:prSet>
      <dgm:spPr/>
      <dgm:t>
        <a:bodyPr/>
        <a:lstStyle/>
        <a:p>
          <a:endParaRPr lang="en-US"/>
        </a:p>
      </dgm:t>
    </dgm:pt>
    <dgm:pt modelId="{8A51E477-D974-504B-A3AE-39260E3CE2DD}" type="pres">
      <dgm:prSet presAssocID="{5C829C6A-EBC9-2A4E-9D53-39A4A316B729}" presName="space" presStyleCnt="0"/>
      <dgm:spPr/>
      <dgm:t>
        <a:bodyPr/>
        <a:lstStyle/>
        <a:p>
          <a:endParaRPr lang="en-US"/>
        </a:p>
      </dgm:t>
    </dgm:pt>
    <dgm:pt modelId="{DE9D162F-DE57-DC44-8EA4-1668F61BAE74}" type="pres">
      <dgm:prSet presAssocID="{61620D4D-B2D7-564C-AB73-FE68A430D868}" presName="composite" presStyleCnt="0"/>
      <dgm:spPr/>
      <dgm:t>
        <a:bodyPr/>
        <a:lstStyle/>
        <a:p>
          <a:endParaRPr lang="en-US"/>
        </a:p>
      </dgm:t>
    </dgm:pt>
    <dgm:pt modelId="{162916D5-5368-F64B-9D98-7DF7F300661F}" type="pres">
      <dgm:prSet presAssocID="{61620D4D-B2D7-564C-AB73-FE68A430D868}" presName="parTx" presStyleLbl="alignNode1" presStyleIdx="2" presStyleCnt="5">
        <dgm:presLayoutVars>
          <dgm:chMax val="0"/>
          <dgm:chPref val="0"/>
          <dgm:bulletEnabled val="1"/>
        </dgm:presLayoutVars>
      </dgm:prSet>
      <dgm:spPr/>
      <dgm:t>
        <a:bodyPr/>
        <a:lstStyle/>
        <a:p>
          <a:endParaRPr lang="en-US"/>
        </a:p>
      </dgm:t>
    </dgm:pt>
    <dgm:pt modelId="{CF06B9F9-B0F5-EA48-B4F6-6821AD3DAF4C}" type="pres">
      <dgm:prSet presAssocID="{61620D4D-B2D7-564C-AB73-FE68A430D868}" presName="desTx" presStyleLbl="alignAccFollowNode1" presStyleIdx="2" presStyleCnt="5">
        <dgm:presLayoutVars>
          <dgm:bulletEnabled val="1"/>
        </dgm:presLayoutVars>
      </dgm:prSet>
      <dgm:spPr/>
      <dgm:t>
        <a:bodyPr/>
        <a:lstStyle/>
        <a:p>
          <a:endParaRPr lang="en-US"/>
        </a:p>
      </dgm:t>
    </dgm:pt>
    <dgm:pt modelId="{DE77FE2E-A2A1-C040-817D-4C92F681191F}" type="pres">
      <dgm:prSet presAssocID="{14E97795-6F4D-294A-89BD-1E5BF3DB7FF3}" presName="space" presStyleCnt="0"/>
      <dgm:spPr/>
      <dgm:t>
        <a:bodyPr/>
        <a:lstStyle/>
        <a:p>
          <a:endParaRPr lang="en-US"/>
        </a:p>
      </dgm:t>
    </dgm:pt>
    <dgm:pt modelId="{5113940B-1167-0040-88FD-396C31B4449E}" type="pres">
      <dgm:prSet presAssocID="{BB576463-553D-A548-BEAF-DA87C1976BE8}" presName="composite" presStyleCnt="0"/>
      <dgm:spPr/>
      <dgm:t>
        <a:bodyPr/>
        <a:lstStyle/>
        <a:p>
          <a:endParaRPr lang="en-US"/>
        </a:p>
      </dgm:t>
    </dgm:pt>
    <dgm:pt modelId="{1B9ECA26-4EE1-5945-8D9E-8C0ABB9F2C37}" type="pres">
      <dgm:prSet presAssocID="{BB576463-553D-A548-BEAF-DA87C1976BE8}" presName="parTx" presStyleLbl="alignNode1" presStyleIdx="3" presStyleCnt="5">
        <dgm:presLayoutVars>
          <dgm:chMax val="0"/>
          <dgm:chPref val="0"/>
          <dgm:bulletEnabled val="1"/>
        </dgm:presLayoutVars>
      </dgm:prSet>
      <dgm:spPr/>
      <dgm:t>
        <a:bodyPr/>
        <a:lstStyle/>
        <a:p>
          <a:endParaRPr lang="en-US"/>
        </a:p>
      </dgm:t>
    </dgm:pt>
    <dgm:pt modelId="{424BCA7A-4E6A-294F-9EA3-ED3BAC2BC2A9}" type="pres">
      <dgm:prSet presAssocID="{BB576463-553D-A548-BEAF-DA87C1976BE8}" presName="desTx" presStyleLbl="alignAccFollowNode1" presStyleIdx="3" presStyleCnt="5">
        <dgm:presLayoutVars>
          <dgm:bulletEnabled val="1"/>
        </dgm:presLayoutVars>
      </dgm:prSet>
      <dgm:spPr/>
      <dgm:t>
        <a:bodyPr/>
        <a:lstStyle/>
        <a:p>
          <a:endParaRPr lang="en-US"/>
        </a:p>
      </dgm:t>
    </dgm:pt>
    <dgm:pt modelId="{2285FC04-2CF0-1C48-BD54-89DF5D94620D}" type="pres">
      <dgm:prSet presAssocID="{34629C30-3BC1-FB4D-8FAE-E3E60948562A}" presName="space" presStyleCnt="0"/>
      <dgm:spPr/>
      <dgm:t>
        <a:bodyPr/>
        <a:lstStyle/>
        <a:p>
          <a:endParaRPr lang="en-US"/>
        </a:p>
      </dgm:t>
    </dgm:pt>
    <dgm:pt modelId="{A0A47FED-53DC-8C47-A5BE-689837B224D9}" type="pres">
      <dgm:prSet presAssocID="{27C90F37-1A06-134D-88E5-5EAAA596B510}" presName="composite" presStyleCnt="0"/>
      <dgm:spPr/>
      <dgm:t>
        <a:bodyPr/>
        <a:lstStyle/>
        <a:p>
          <a:endParaRPr lang="en-US"/>
        </a:p>
      </dgm:t>
    </dgm:pt>
    <dgm:pt modelId="{5FA66C6E-3604-BC4D-A31B-AE01B8FB6C85}" type="pres">
      <dgm:prSet presAssocID="{27C90F37-1A06-134D-88E5-5EAAA596B510}" presName="parTx" presStyleLbl="alignNode1" presStyleIdx="4" presStyleCnt="5">
        <dgm:presLayoutVars>
          <dgm:chMax val="0"/>
          <dgm:chPref val="0"/>
          <dgm:bulletEnabled val="1"/>
        </dgm:presLayoutVars>
      </dgm:prSet>
      <dgm:spPr/>
      <dgm:t>
        <a:bodyPr/>
        <a:lstStyle/>
        <a:p>
          <a:endParaRPr lang="en-US"/>
        </a:p>
      </dgm:t>
    </dgm:pt>
    <dgm:pt modelId="{C65417AC-B100-5C48-AE72-EFF7D37FF1C8}" type="pres">
      <dgm:prSet presAssocID="{27C90F37-1A06-134D-88E5-5EAAA596B510}" presName="desTx" presStyleLbl="alignAccFollowNode1" presStyleIdx="4" presStyleCnt="5">
        <dgm:presLayoutVars>
          <dgm:bulletEnabled val="1"/>
        </dgm:presLayoutVars>
      </dgm:prSet>
      <dgm:spPr/>
      <dgm:t>
        <a:bodyPr/>
        <a:lstStyle/>
        <a:p>
          <a:endParaRPr lang="en-US"/>
        </a:p>
      </dgm:t>
    </dgm:pt>
  </dgm:ptLst>
  <dgm:cxnLst>
    <dgm:cxn modelId="{D32779C1-6DA9-3542-B999-40BFBD4E2311}" srcId="{B127938E-50F4-C34B-B020-995D5DBE4B6C}" destId="{977CAD81-6BA7-0743-8DC2-410DB7F6FCE2}" srcOrd="0" destOrd="0" parTransId="{869311D8-5CFF-BC45-A87A-85DF9F4A36F4}" sibTransId="{A7CBA08D-62E9-F944-9123-3E977CA3A571}"/>
    <dgm:cxn modelId="{26825B62-0775-824D-934F-3CE445B796DC}" type="presOf" srcId="{E5AE5780-D481-104F-8689-AA1A0A3183D5}" destId="{424BCA7A-4E6A-294F-9EA3-ED3BAC2BC2A9}" srcOrd="0" destOrd="1" presId="urn:microsoft.com/office/officeart/2005/8/layout/hList1"/>
    <dgm:cxn modelId="{85ACE212-3529-464E-9B24-6062E369EBD0}" srcId="{977CAD81-6BA7-0743-8DC2-410DB7F6FCE2}" destId="{67E7134E-2092-C843-B55E-C1D44D002BB1}" srcOrd="1" destOrd="0" parTransId="{59598C61-E5DE-A340-9880-E922417FCF5D}" sibTransId="{097D8F75-D211-EA4B-90EF-DA203109F914}"/>
    <dgm:cxn modelId="{C47EC74D-456F-2A4C-A7C5-7B6BA4CF424F}" srcId="{27C90F37-1A06-134D-88E5-5EAAA596B510}" destId="{A634DD83-14E4-A948-B5D7-2F856B6A65C3}" srcOrd="1" destOrd="0" parTransId="{60C41DA8-7F8D-534C-A35B-35112F01C12E}" sibTransId="{56F2B9C5-F330-104D-9DEF-4A58F878B1A1}"/>
    <dgm:cxn modelId="{34D7580F-E0B3-4747-9D37-75622A470EC3}" srcId="{B127938E-50F4-C34B-B020-995D5DBE4B6C}" destId="{BB576463-553D-A548-BEAF-DA87C1976BE8}" srcOrd="3" destOrd="0" parTransId="{FB089A6E-74CD-F843-BB35-820EEA2E4BC4}" sibTransId="{34629C30-3BC1-FB4D-8FAE-E3E60948562A}"/>
    <dgm:cxn modelId="{4EC605D3-8B8B-354A-AA8E-1B2C8F49F042}" type="presOf" srcId="{ED28E796-E29E-F448-892A-C7E742AB37E6}" destId="{6F672CE8-FADD-B54B-9F24-7FD6B08E2F30}" srcOrd="0" destOrd="0" presId="urn:microsoft.com/office/officeart/2005/8/layout/hList1"/>
    <dgm:cxn modelId="{82EA615A-F8FA-8844-BF8B-459DE7CB0798}" type="presOf" srcId="{EE56D8E6-0BEA-FC43-8E00-6CC3059AE1C5}" destId="{31BB9E97-7BDF-5A4E-BFC2-3F009BF2951D}" srcOrd="0" destOrd="3" presId="urn:microsoft.com/office/officeart/2005/8/layout/hList1"/>
    <dgm:cxn modelId="{CFBA583D-6876-4D40-93E7-9D7FC90ECA35}" type="presOf" srcId="{BB576463-553D-A548-BEAF-DA87C1976BE8}" destId="{1B9ECA26-4EE1-5945-8D9E-8C0ABB9F2C37}" srcOrd="0" destOrd="0" presId="urn:microsoft.com/office/officeart/2005/8/layout/hList1"/>
    <dgm:cxn modelId="{85B02EE9-0C72-8745-B697-87BA51F0BF2B}" type="presOf" srcId="{485E70F4-8345-CB4E-96E1-42CC6A880CAB}" destId="{31BB9E97-7BDF-5A4E-BFC2-3F009BF2951D}" srcOrd="0" destOrd="0" presId="urn:microsoft.com/office/officeart/2005/8/layout/hList1"/>
    <dgm:cxn modelId="{BE71E49A-B00F-6D4E-957E-BD80C5CE541D}" srcId="{61620D4D-B2D7-564C-AB73-FE68A430D868}" destId="{569F40F4-D001-2049-8492-EB93961CF23A}" srcOrd="0" destOrd="0" parTransId="{30D6D011-AB9B-5446-862C-1CF16F9C532C}" sibTransId="{0CC9D92F-AEC6-5A45-9B0E-15B8B13951FD}"/>
    <dgm:cxn modelId="{F2841867-96C4-6548-AA40-43CA89CEC616}" srcId="{B127938E-50F4-C34B-B020-995D5DBE4B6C}" destId="{61620D4D-B2D7-564C-AB73-FE68A430D868}" srcOrd="2" destOrd="0" parTransId="{EBBA3479-C7FF-FC4F-B6B6-55F479FFD2EE}" sibTransId="{14E97795-6F4D-294A-89BD-1E5BF3DB7FF3}"/>
    <dgm:cxn modelId="{4852E3FB-CFEC-0344-A35A-5B67DFB78765}" type="presOf" srcId="{977CAD81-6BA7-0743-8DC2-410DB7F6FCE2}" destId="{4F100454-1CF3-C942-BD65-DD76190E44C3}" srcOrd="0" destOrd="0" presId="urn:microsoft.com/office/officeart/2005/8/layout/hList1"/>
    <dgm:cxn modelId="{62B2A464-085E-344B-919F-8694CD838666}" srcId="{B127938E-50F4-C34B-B020-995D5DBE4B6C}" destId="{ED28E796-E29E-F448-892A-C7E742AB37E6}" srcOrd="1" destOrd="0" parTransId="{EE60372B-B201-7146-B294-6585778C2B42}" sibTransId="{5C829C6A-EBC9-2A4E-9D53-39A4A316B729}"/>
    <dgm:cxn modelId="{7FD524C6-737E-BF42-9772-A9F11C022CB0}" srcId="{ED28E796-E29E-F448-892A-C7E742AB37E6}" destId="{5364076C-1E31-D94E-809E-7C64943410AA}" srcOrd="1" destOrd="0" parTransId="{7A1E6B08-7AA7-374B-961D-38ACCECE2745}" sibTransId="{067D459F-6C2E-7B4C-B893-FA6F93A8E53A}"/>
    <dgm:cxn modelId="{3728A9AC-1863-5249-B6A1-ACB82BF90F30}" type="presOf" srcId="{A634DD83-14E4-A948-B5D7-2F856B6A65C3}" destId="{C65417AC-B100-5C48-AE72-EFF7D37FF1C8}" srcOrd="0" destOrd="1" presId="urn:microsoft.com/office/officeart/2005/8/layout/hList1"/>
    <dgm:cxn modelId="{D2CB3790-FB3E-5342-813D-FE4BB03854A2}" type="presOf" srcId="{67E7134E-2092-C843-B55E-C1D44D002BB1}" destId="{7BFBF2A3-0772-704B-A26B-0F9C645892BA}" srcOrd="0" destOrd="1" presId="urn:microsoft.com/office/officeart/2005/8/layout/hList1"/>
    <dgm:cxn modelId="{5593D22F-5619-6645-9EB4-D847E4155EB4}" srcId="{B127938E-50F4-C34B-B020-995D5DBE4B6C}" destId="{27C90F37-1A06-134D-88E5-5EAAA596B510}" srcOrd="4" destOrd="0" parTransId="{BCFC2BA6-04B9-0E48-87DE-0E833B1A2920}" sibTransId="{D505A8F8-0E02-EB4C-9C22-0157B718976C}"/>
    <dgm:cxn modelId="{2619DB37-8499-7146-B3AB-01323B087C6A}" type="presOf" srcId="{15D727A6-43A7-1146-93D3-4FC81E42B88C}" destId="{7BFBF2A3-0772-704B-A26B-0F9C645892BA}" srcOrd="0" destOrd="2" presId="urn:microsoft.com/office/officeart/2005/8/layout/hList1"/>
    <dgm:cxn modelId="{3956BDCC-5D6B-6945-B251-07904639A51E}" srcId="{BB576463-553D-A548-BEAF-DA87C1976BE8}" destId="{E5AE5780-D481-104F-8689-AA1A0A3183D5}" srcOrd="1" destOrd="0" parTransId="{C761EA2F-099E-2647-8769-668F91D3FF9A}" sibTransId="{8529F21F-D231-F94C-AE0E-5EB1DD73B94D}"/>
    <dgm:cxn modelId="{9E9BE206-F80B-D044-AA33-31A4B08891D3}" type="presOf" srcId="{569F40F4-D001-2049-8492-EB93961CF23A}" destId="{CF06B9F9-B0F5-EA48-B4F6-6821AD3DAF4C}" srcOrd="0" destOrd="0" presId="urn:microsoft.com/office/officeart/2005/8/layout/hList1"/>
    <dgm:cxn modelId="{FA9A6227-C258-2046-8410-56CE7CE5658A}" type="presOf" srcId="{61620D4D-B2D7-564C-AB73-FE68A430D868}" destId="{162916D5-5368-F64B-9D98-7DF7F300661F}" srcOrd="0" destOrd="0" presId="urn:microsoft.com/office/officeart/2005/8/layout/hList1"/>
    <dgm:cxn modelId="{3938E283-6446-F042-AAB1-5755807BEBAB}" srcId="{BB576463-553D-A548-BEAF-DA87C1976BE8}" destId="{89639C84-F68C-6745-AA17-DCC3FAA6A289}" srcOrd="0" destOrd="0" parTransId="{5A28C33A-EF28-474D-89A8-2AC545DEBE40}" sibTransId="{13F76DAF-6236-CE48-9E24-5DC49D92431E}"/>
    <dgm:cxn modelId="{14A345BC-A88F-2948-ABEA-244E0E97C60C}" type="presOf" srcId="{89639C84-F68C-6745-AA17-DCC3FAA6A289}" destId="{424BCA7A-4E6A-294F-9EA3-ED3BAC2BC2A9}" srcOrd="0" destOrd="0" presId="urn:microsoft.com/office/officeart/2005/8/layout/hList1"/>
    <dgm:cxn modelId="{6566EAE1-9A3B-3D4A-9BFA-A8E7ABC97B89}" srcId="{977CAD81-6BA7-0743-8DC2-410DB7F6FCE2}" destId="{DB13C6DD-1E52-1844-91D9-5E02FC8320AF}" srcOrd="0" destOrd="0" parTransId="{0F77ED43-D28F-E94F-A191-D7516FB57FE4}" sibTransId="{42CAAE1D-511C-5D43-9877-026EF8E6009D}"/>
    <dgm:cxn modelId="{7F848BE3-02C9-F84A-83AF-D0325BE180AC}" type="presOf" srcId="{7C64B1DB-8D93-C843-87A2-6112C6AA7236}" destId="{31BB9E97-7BDF-5A4E-BFC2-3F009BF2951D}" srcOrd="0" destOrd="2" presId="urn:microsoft.com/office/officeart/2005/8/layout/hList1"/>
    <dgm:cxn modelId="{D2AF63C7-0CAF-6E4A-8FEA-8B47EAA8BFD3}" srcId="{ED28E796-E29E-F448-892A-C7E742AB37E6}" destId="{EE56D8E6-0BEA-FC43-8E00-6CC3059AE1C5}" srcOrd="3" destOrd="0" parTransId="{B4D563CF-7218-7246-B0E7-B1D65AC792DE}" sibTransId="{6624AEE6-31F5-464D-B800-8D9E4E8D6B42}"/>
    <dgm:cxn modelId="{CB0CA212-289F-B240-B0CB-107D5109DBBE}" type="presOf" srcId="{CA21BC0A-169A-4A42-8DCE-08C71148342A}" destId="{C65417AC-B100-5C48-AE72-EFF7D37FF1C8}" srcOrd="0" destOrd="0" presId="urn:microsoft.com/office/officeart/2005/8/layout/hList1"/>
    <dgm:cxn modelId="{83E4E32B-596C-C247-8B6C-6CFD1DDD4E54}" type="presOf" srcId="{5364076C-1E31-D94E-809E-7C64943410AA}" destId="{31BB9E97-7BDF-5A4E-BFC2-3F009BF2951D}" srcOrd="0" destOrd="1" presId="urn:microsoft.com/office/officeart/2005/8/layout/hList1"/>
    <dgm:cxn modelId="{D1AEC51A-9249-2F42-84E7-7D18C5F375B8}" srcId="{27C90F37-1A06-134D-88E5-5EAAA596B510}" destId="{CA21BC0A-169A-4A42-8DCE-08C71148342A}" srcOrd="0" destOrd="0" parTransId="{438680BD-BDCE-B943-BC9D-E93F48EDFC7C}" sibTransId="{04463E89-EA8C-4149-BED0-57A5B7C62DCA}"/>
    <dgm:cxn modelId="{5026C8BF-0EC9-EB40-835D-6DE307F7B02B}" type="presOf" srcId="{27C90F37-1A06-134D-88E5-5EAAA596B510}" destId="{5FA66C6E-3604-BC4D-A31B-AE01B8FB6C85}" srcOrd="0" destOrd="0" presId="urn:microsoft.com/office/officeart/2005/8/layout/hList1"/>
    <dgm:cxn modelId="{0D617749-BAB4-9C4A-893E-990045073D25}" type="presOf" srcId="{DB13C6DD-1E52-1844-91D9-5E02FC8320AF}" destId="{7BFBF2A3-0772-704B-A26B-0F9C645892BA}" srcOrd="0" destOrd="0" presId="urn:microsoft.com/office/officeart/2005/8/layout/hList1"/>
    <dgm:cxn modelId="{B901CCE0-B64A-BC40-A6F3-FF3A642807BE}" srcId="{ED28E796-E29E-F448-892A-C7E742AB37E6}" destId="{485E70F4-8345-CB4E-96E1-42CC6A880CAB}" srcOrd="0" destOrd="0" parTransId="{A764361D-FE56-A34B-BA6C-6393724FE922}" sibTransId="{D1AE908B-786C-CC43-993E-209EF8B27F97}"/>
    <dgm:cxn modelId="{7E0CC626-3A67-4E49-B3E9-E75EACD1C4C2}" srcId="{ED28E796-E29E-F448-892A-C7E742AB37E6}" destId="{7C64B1DB-8D93-C843-87A2-6112C6AA7236}" srcOrd="2" destOrd="0" parTransId="{E14042B3-B281-2248-8EB7-4885D22D7091}" sibTransId="{510F6365-EE1D-4A45-95ED-1E4A362FD814}"/>
    <dgm:cxn modelId="{EE9E2D2B-B9C6-554C-826B-7C2435D3F9A2}" type="presOf" srcId="{B127938E-50F4-C34B-B020-995D5DBE4B6C}" destId="{677FF645-1B91-3D41-B59F-B81EA1AAE56F}" srcOrd="0" destOrd="0" presId="urn:microsoft.com/office/officeart/2005/8/layout/hList1"/>
    <dgm:cxn modelId="{DCFE8C33-C001-6F4F-9EEE-F52F98C0DF82}" srcId="{977CAD81-6BA7-0743-8DC2-410DB7F6FCE2}" destId="{15D727A6-43A7-1146-93D3-4FC81E42B88C}" srcOrd="2" destOrd="0" parTransId="{6DD4C616-CC21-EE41-A91D-B7E995DC93C7}" sibTransId="{41A138FB-CD59-0A47-877F-8D50B93C7AC8}"/>
    <dgm:cxn modelId="{3329FED7-77FD-CD48-814A-AD969CCAEB5A}" type="presParOf" srcId="{677FF645-1B91-3D41-B59F-B81EA1AAE56F}" destId="{0FA82AC8-F473-C847-9F1E-32D1FC99A191}" srcOrd="0" destOrd="0" presId="urn:microsoft.com/office/officeart/2005/8/layout/hList1"/>
    <dgm:cxn modelId="{0C50896C-2A32-8246-AAEE-55692DD7F88B}" type="presParOf" srcId="{0FA82AC8-F473-C847-9F1E-32D1FC99A191}" destId="{4F100454-1CF3-C942-BD65-DD76190E44C3}" srcOrd="0" destOrd="0" presId="urn:microsoft.com/office/officeart/2005/8/layout/hList1"/>
    <dgm:cxn modelId="{97B6A037-C37B-AE4D-AC5F-C4DDB69324EF}" type="presParOf" srcId="{0FA82AC8-F473-C847-9F1E-32D1FC99A191}" destId="{7BFBF2A3-0772-704B-A26B-0F9C645892BA}" srcOrd="1" destOrd="0" presId="urn:microsoft.com/office/officeart/2005/8/layout/hList1"/>
    <dgm:cxn modelId="{C8087137-7122-8C45-857C-A0C2193B3277}" type="presParOf" srcId="{677FF645-1B91-3D41-B59F-B81EA1AAE56F}" destId="{6E9A6D94-E28E-6547-801E-C318CB9418F7}" srcOrd="1" destOrd="0" presId="urn:microsoft.com/office/officeart/2005/8/layout/hList1"/>
    <dgm:cxn modelId="{0184E361-1F84-3045-9412-FBD62E72EBE4}" type="presParOf" srcId="{677FF645-1B91-3D41-B59F-B81EA1AAE56F}" destId="{B8462EE4-188F-C141-9F29-0D8F2FCA7710}" srcOrd="2" destOrd="0" presId="urn:microsoft.com/office/officeart/2005/8/layout/hList1"/>
    <dgm:cxn modelId="{29AEC615-DCD1-CF44-9C6A-CDE58780B44F}" type="presParOf" srcId="{B8462EE4-188F-C141-9F29-0D8F2FCA7710}" destId="{6F672CE8-FADD-B54B-9F24-7FD6B08E2F30}" srcOrd="0" destOrd="0" presId="urn:microsoft.com/office/officeart/2005/8/layout/hList1"/>
    <dgm:cxn modelId="{799A6EB9-B4D3-7148-8F2A-E531FB05CA84}" type="presParOf" srcId="{B8462EE4-188F-C141-9F29-0D8F2FCA7710}" destId="{31BB9E97-7BDF-5A4E-BFC2-3F009BF2951D}" srcOrd="1" destOrd="0" presId="urn:microsoft.com/office/officeart/2005/8/layout/hList1"/>
    <dgm:cxn modelId="{DDBBC4FF-569D-6B4C-B8A9-BF8E9AC78585}" type="presParOf" srcId="{677FF645-1B91-3D41-B59F-B81EA1AAE56F}" destId="{8A51E477-D974-504B-A3AE-39260E3CE2DD}" srcOrd="3" destOrd="0" presId="urn:microsoft.com/office/officeart/2005/8/layout/hList1"/>
    <dgm:cxn modelId="{B56EBE3B-0F65-E047-A14C-8AD4B752DFC5}" type="presParOf" srcId="{677FF645-1B91-3D41-B59F-B81EA1AAE56F}" destId="{DE9D162F-DE57-DC44-8EA4-1668F61BAE74}" srcOrd="4" destOrd="0" presId="urn:microsoft.com/office/officeart/2005/8/layout/hList1"/>
    <dgm:cxn modelId="{C577CB24-9EB4-DD47-9D93-F94BE31E7408}" type="presParOf" srcId="{DE9D162F-DE57-DC44-8EA4-1668F61BAE74}" destId="{162916D5-5368-F64B-9D98-7DF7F300661F}" srcOrd="0" destOrd="0" presId="urn:microsoft.com/office/officeart/2005/8/layout/hList1"/>
    <dgm:cxn modelId="{BA44A3E5-B1E6-6C47-AA20-75B450062F53}" type="presParOf" srcId="{DE9D162F-DE57-DC44-8EA4-1668F61BAE74}" destId="{CF06B9F9-B0F5-EA48-B4F6-6821AD3DAF4C}" srcOrd="1" destOrd="0" presId="urn:microsoft.com/office/officeart/2005/8/layout/hList1"/>
    <dgm:cxn modelId="{BC9DEE20-E269-A946-B364-7D22949321B6}" type="presParOf" srcId="{677FF645-1B91-3D41-B59F-B81EA1AAE56F}" destId="{DE77FE2E-A2A1-C040-817D-4C92F681191F}" srcOrd="5" destOrd="0" presId="urn:microsoft.com/office/officeart/2005/8/layout/hList1"/>
    <dgm:cxn modelId="{572952C5-1E8C-EB4C-9F77-9C489BD70F36}" type="presParOf" srcId="{677FF645-1B91-3D41-B59F-B81EA1AAE56F}" destId="{5113940B-1167-0040-88FD-396C31B4449E}" srcOrd="6" destOrd="0" presId="urn:microsoft.com/office/officeart/2005/8/layout/hList1"/>
    <dgm:cxn modelId="{47751F04-1853-4C47-A6BB-98491E88B4A6}" type="presParOf" srcId="{5113940B-1167-0040-88FD-396C31B4449E}" destId="{1B9ECA26-4EE1-5945-8D9E-8C0ABB9F2C37}" srcOrd="0" destOrd="0" presId="urn:microsoft.com/office/officeart/2005/8/layout/hList1"/>
    <dgm:cxn modelId="{6B5D0557-0D5B-7D47-B884-FA7E7292ECDA}" type="presParOf" srcId="{5113940B-1167-0040-88FD-396C31B4449E}" destId="{424BCA7A-4E6A-294F-9EA3-ED3BAC2BC2A9}" srcOrd="1" destOrd="0" presId="urn:microsoft.com/office/officeart/2005/8/layout/hList1"/>
    <dgm:cxn modelId="{220520B9-25D7-F942-92C5-20B69AAB02C6}" type="presParOf" srcId="{677FF645-1B91-3D41-B59F-B81EA1AAE56F}" destId="{2285FC04-2CF0-1C48-BD54-89DF5D94620D}" srcOrd="7" destOrd="0" presId="urn:microsoft.com/office/officeart/2005/8/layout/hList1"/>
    <dgm:cxn modelId="{D4B812BC-1699-0949-AD07-82D5E3D0D8A1}" type="presParOf" srcId="{677FF645-1B91-3D41-B59F-B81EA1AAE56F}" destId="{A0A47FED-53DC-8C47-A5BE-689837B224D9}" srcOrd="8" destOrd="0" presId="urn:microsoft.com/office/officeart/2005/8/layout/hList1"/>
    <dgm:cxn modelId="{77EB7D6C-CCD5-A645-88B8-437D70689EFE}" type="presParOf" srcId="{A0A47FED-53DC-8C47-A5BE-689837B224D9}" destId="{5FA66C6E-3604-BC4D-A31B-AE01B8FB6C85}" srcOrd="0" destOrd="0" presId="urn:microsoft.com/office/officeart/2005/8/layout/hList1"/>
    <dgm:cxn modelId="{5257C333-60E3-A64B-AE34-55D31C5EC2E7}" type="presParOf" srcId="{A0A47FED-53DC-8C47-A5BE-689837B224D9}" destId="{C65417AC-B100-5C48-AE72-EFF7D37FF1C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127938E-50F4-C34B-B020-995D5DBE4B6C}" type="doc">
      <dgm:prSet loTypeId="urn:microsoft.com/office/officeart/2005/8/layout/list1" loCatId="relationship" qsTypeId="urn:microsoft.com/office/officeart/2005/8/quickstyle/simple1" qsCatId="simple" csTypeId="urn:microsoft.com/office/officeart/2005/8/colors/colorful2" csCatId="colorful" phldr="1"/>
      <dgm:spPr/>
      <dgm:t>
        <a:bodyPr/>
        <a:lstStyle/>
        <a:p>
          <a:endParaRPr lang="en-US"/>
        </a:p>
      </dgm:t>
    </dgm:pt>
    <dgm:pt modelId="{569F40F4-D001-2049-8492-EB93961CF23A}">
      <dgm:prSet custT="1"/>
      <dgm:spPr/>
      <dgm:t>
        <a:bodyPr/>
        <a:lstStyle/>
        <a:p>
          <a:pPr rtl="0"/>
          <a:r>
            <a:rPr lang="en-US" sz="1600" dirty="0" smtClean="0"/>
            <a:t>Pentium</a:t>
          </a:r>
          <a:endParaRPr lang="en-US" sz="1600" dirty="0"/>
        </a:p>
      </dgm:t>
    </dgm:pt>
    <dgm:pt modelId="{30D6D011-AB9B-5446-862C-1CF16F9C532C}" type="parTrans" cxnId="{BE71E49A-B00F-6D4E-957E-BD80C5CE541D}">
      <dgm:prSet/>
      <dgm:spPr/>
      <dgm:t>
        <a:bodyPr/>
        <a:lstStyle/>
        <a:p>
          <a:endParaRPr lang="en-US"/>
        </a:p>
      </dgm:t>
    </dgm:pt>
    <dgm:pt modelId="{0CC9D92F-AEC6-5A45-9B0E-15B8B13951FD}" type="sibTrans" cxnId="{BE71E49A-B00F-6D4E-957E-BD80C5CE541D}">
      <dgm:prSet/>
      <dgm:spPr/>
      <dgm:t>
        <a:bodyPr/>
        <a:lstStyle/>
        <a:p>
          <a:endParaRPr lang="en-US"/>
        </a:p>
      </dgm:t>
    </dgm:pt>
    <dgm:pt modelId="{6A7BA4CB-D5FC-E841-BFAD-8C64E2BDA7A5}">
      <dgm:prSet custT="1"/>
      <dgm:spPr/>
      <dgm:t>
        <a:bodyPr/>
        <a:lstStyle/>
        <a:p>
          <a:pPr rtl="0"/>
          <a:r>
            <a:rPr lang="en-US" sz="1600" dirty="0" smtClean="0"/>
            <a:t>Pentium Pro</a:t>
          </a:r>
          <a:endParaRPr lang="en-US" sz="1600" dirty="0"/>
        </a:p>
      </dgm:t>
    </dgm:pt>
    <dgm:pt modelId="{2766593E-55A8-004A-8FDD-37EE80A4AE58}" type="parTrans" cxnId="{8E8DB0C3-0470-F24C-BD7B-9934C602F4E2}">
      <dgm:prSet/>
      <dgm:spPr/>
      <dgm:t>
        <a:bodyPr/>
        <a:lstStyle/>
        <a:p>
          <a:endParaRPr lang="en-US"/>
        </a:p>
      </dgm:t>
    </dgm:pt>
    <dgm:pt modelId="{87877A37-63D5-4544-B4AD-4A1F977F4EBF}" type="sibTrans" cxnId="{8E8DB0C3-0470-F24C-BD7B-9934C602F4E2}">
      <dgm:prSet/>
      <dgm:spPr/>
      <dgm:t>
        <a:bodyPr/>
        <a:lstStyle/>
        <a:p>
          <a:endParaRPr lang="en-US"/>
        </a:p>
      </dgm:t>
    </dgm:pt>
    <dgm:pt modelId="{44BDCDB9-7728-424C-B69B-2A96ABE9F763}">
      <dgm:prSet custT="1"/>
      <dgm:spPr/>
      <dgm:t>
        <a:bodyPr/>
        <a:lstStyle/>
        <a:p>
          <a:pPr rtl="0"/>
          <a:r>
            <a:rPr lang="en-US" sz="1600" dirty="0" smtClean="0"/>
            <a:t>Pentium II</a:t>
          </a:r>
          <a:endParaRPr lang="en-US" sz="1600" dirty="0"/>
        </a:p>
      </dgm:t>
    </dgm:pt>
    <dgm:pt modelId="{006E554D-E678-FB4C-80A9-A13A7F7F0183}" type="parTrans" cxnId="{879007A4-451B-074F-B2A7-3F544E8C5502}">
      <dgm:prSet/>
      <dgm:spPr/>
      <dgm:t>
        <a:bodyPr/>
        <a:lstStyle/>
        <a:p>
          <a:endParaRPr lang="en-US"/>
        </a:p>
      </dgm:t>
    </dgm:pt>
    <dgm:pt modelId="{46BC3C16-00B1-7E4E-A68C-06CE78B326F5}" type="sibTrans" cxnId="{879007A4-451B-074F-B2A7-3F544E8C5502}">
      <dgm:prSet/>
      <dgm:spPr/>
      <dgm:t>
        <a:bodyPr/>
        <a:lstStyle/>
        <a:p>
          <a:endParaRPr lang="en-US"/>
        </a:p>
      </dgm:t>
    </dgm:pt>
    <dgm:pt modelId="{03D78728-45C4-A348-953A-E0522B0F8C96}">
      <dgm:prSet custT="1"/>
      <dgm:spPr/>
      <dgm:t>
        <a:bodyPr/>
        <a:lstStyle/>
        <a:p>
          <a:pPr rtl="0"/>
          <a:r>
            <a:rPr lang="en-US" sz="1600" dirty="0" smtClean="0"/>
            <a:t>Pentium III</a:t>
          </a:r>
          <a:endParaRPr lang="en-US" sz="1600" dirty="0"/>
        </a:p>
      </dgm:t>
    </dgm:pt>
    <dgm:pt modelId="{140B9892-EA59-F340-989F-B27FCC6AD1C9}" type="parTrans" cxnId="{1EE5B1C5-AC79-D74D-8416-32A23541D66F}">
      <dgm:prSet/>
      <dgm:spPr/>
      <dgm:t>
        <a:bodyPr/>
        <a:lstStyle/>
        <a:p>
          <a:endParaRPr lang="en-US"/>
        </a:p>
      </dgm:t>
    </dgm:pt>
    <dgm:pt modelId="{62FB60B2-7341-B54C-ADE3-6E8F3FBA3CCE}" type="sibTrans" cxnId="{1EE5B1C5-AC79-D74D-8416-32A23541D66F}">
      <dgm:prSet/>
      <dgm:spPr/>
      <dgm:t>
        <a:bodyPr/>
        <a:lstStyle/>
        <a:p>
          <a:endParaRPr lang="en-US"/>
        </a:p>
      </dgm:t>
    </dgm:pt>
    <dgm:pt modelId="{339F5300-0DB9-9D41-8B69-9960F8E24072}">
      <dgm:prSet custT="1"/>
      <dgm:spPr/>
      <dgm:t>
        <a:bodyPr/>
        <a:lstStyle/>
        <a:p>
          <a:pPr rtl="0"/>
          <a:r>
            <a:rPr lang="en-US" sz="1600" dirty="0" smtClean="0"/>
            <a:t>Pentium 4</a:t>
          </a:r>
          <a:endParaRPr lang="en-US" sz="1600" dirty="0"/>
        </a:p>
      </dgm:t>
    </dgm:pt>
    <dgm:pt modelId="{D646A5FC-68D9-1040-90E9-4CB99DAFD171}" type="parTrans" cxnId="{9A3DEA7D-B9B3-4E44-9144-0BD38D441240}">
      <dgm:prSet/>
      <dgm:spPr/>
      <dgm:t>
        <a:bodyPr/>
        <a:lstStyle/>
        <a:p>
          <a:endParaRPr lang="en-US"/>
        </a:p>
      </dgm:t>
    </dgm:pt>
    <dgm:pt modelId="{9218AE72-C494-0940-ABF1-DB2A0C868BBF}" type="sibTrans" cxnId="{9A3DEA7D-B9B3-4E44-9144-0BD38D441240}">
      <dgm:prSet/>
      <dgm:spPr/>
      <dgm:t>
        <a:bodyPr/>
        <a:lstStyle/>
        <a:p>
          <a:endParaRPr lang="en-US"/>
        </a:p>
      </dgm:t>
    </dgm:pt>
    <dgm:pt modelId="{5D5E80AC-F885-7C43-9268-A36403B1250E}">
      <dgm:prSet custT="1"/>
      <dgm:spPr/>
      <dgm:t>
        <a:bodyPr/>
        <a:lstStyle/>
        <a:p>
          <a:pPr rtl="0"/>
          <a:r>
            <a:rPr lang="en-US" sz="1600" dirty="0" smtClean="0"/>
            <a:t>Core</a:t>
          </a:r>
          <a:endParaRPr lang="en-US" sz="1600" dirty="0"/>
        </a:p>
      </dgm:t>
    </dgm:pt>
    <dgm:pt modelId="{920E4C71-149A-B940-96D4-4E0F2F4E36F2}" type="parTrans" cxnId="{C220D081-C0B5-2348-B783-FBACE45EDA0A}">
      <dgm:prSet/>
      <dgm:spPr/>
      <dgm:t>
        <a:bodyPr/>
        <a:lstStyle/>
        <a:p>
          <a:endParaRPr lang="en-US"/>
        </a:p>
      </dgm:t>
    </dgm:pt>
    <dgm:pt modelId="{6645F16F-133A-9744-853C-95ED98390FDE}" type="sibTrans" cxnId="{C220D081-C0B5-2348-B783-FBACE45EDA0A}">
      <dgm:prSet/>
      <dgm:spPr/>
      <dgm:t>
        <a:bodyPr/>
        <a:lstStyle/>
        <a:p>
          <a:endParaRPr lang="en-US"/>
        </a:p>
      </dgm:t>
    </dgm:pt>
    <dgm:pt modelId="{C405D3A9-2378-494D-BF47-739DBC235730}">
      <dgm:prSet custT="1"/>
      <dgm:spPr/>
      <dgm:t>
        <a:bodyPr/>
        <a:lstStyle/>
        <a:p>
          <a:pPr rtl="0"/>
          <a:r>
            <a:rPr lang="en-US" sz="1600" dirty="0" smtClean="0"/>
            <a:t>Core 2</a:t>
          </a:r>
          <a:endParaRPr lang="en-US" sz="1600" dirty="0"/>
        </a:p>
      </dgm:t>
    </dgm:pt>
    <dgm:pt modelId="{6794EFD4-4C31-D849-943F-CA52C2420E32}" type="parTrans" cxnId="{6E9E6A2B-5B6F-3B49-85BB-11E41047921F}">
      <dgm:prSet/>
      <dgm:spPr/>
      <dgm:t>
        <a:bodyPr/>
        <a:lstStyle/>
        <a:p>
          <a:endParaRPr lang="en-US"/>
        </a:p>
      </dgm:t>
    </dgm:pt>
    <dgm:pt modelId="{B089544C-C433-144C-8210-EE0BA7B10C67}" type="sibTrans" cxnId="{6E9E6A2B-5B6F-3B49-85BB-11E41047921F}">
      <dgm:prSet/>
      <dgm:spPr/>
      <dgm:t>
        <a:bodyPr/>
        <a:lstStyle/>
        <a:p>
          <a:endParaRPr lang="en-US"/>
        </a:p>
      </dgm:t>
    </dgm:pt>
    <dgm:pt modelId="{5E8DC1D0-1295-D540-8DF5-3E2D07CAF092}">
      <dgm:prSet custT="1"/>
      <dgm:spPr/>
      <dgm:t>
        <a:bodyPr/>
        <a:lstStyle/>
        <a:p>
          <a:pPr rtl="0"/>
          <a:r>
            <a:rPr lang="en-US" sz="1200" dirty="0" smtClean="0"/>
            <a:t>Intel introduced the use of superscalar techniques, which allow multiple instructions to execute in parallel</a:t>
          </a:r>
          <a:endParaRPr lang="en-US" sz="1200" dirty="0"/>
        </a:p>
      </dgm:t>
    </dgm:pt>
    <dgm:pt modelId="{62F1AE2E-E52E-9B44-A41D-F0B380D0A622}" type="parTrans" cxnId="{A2A7EC56-5CEA-AF48-9833-74628C8F98C9}">
      <dgm:prSet/>
      <dgm:spPr/>
      <dgm:t>
        <a:bodyPr/>
        <a:lstStyle/>
        <a:p>
          <a:endParaRPr lang="en-US"/>
        </a:p>
      </dgm:t>
    </dgm:pt>
    <dgm:pt modelId="{4AE42F6F-87DB-174B-96A8-A0589840807A}" type="sibTrans" cxnId="{A2A7EC56-5CEA-AF48-9833-74628C8F98C9}">
      <dgm:prSet/>
      <dgm:spPr/>
      <dgm:t>
        <a:bodyPr/>
        <a:lstStyle/>
        <a:p>
          <a:endParaRPr lang="en-US"/>
        </a:p>
      </dgm:t>
    </dgm:pt>
    <dgm:pt modelId="{412936DE-44A7-8A47-B985-F8D0E7414BA5}">
      <dgm:prSet custT="1"/>
      <dgm:spPr/>
      <dgm:t>
        <a:bodyPr/>
        <a:lstStyle/>
        <a:p>
          <a:pPr rtl="0"/>
          <a:r>
            <a:rPr lang="en-US" sz="1200" dirty="0" smtClean="0"/>
            <a:t>Continued the move into superscalar organization with aggressive use of register renaming, branch prediction, data flow analysis, and speculative execution</a:t>
          </a:r>
          <a:endParaRPr lang="en-US" sz="1200" dirty="0"/>
        </a:p>
      </dgm:t>
    </dgm:pt>
    <dgm:pt modelId="{DDE61435-C888-5347-8CA9-2D6F96A54C5C}" type="parTrans" cxnId="{97D4A587-5616-5744-A0AF-1ACDA572E89D}">
      <dgm:prSet/>
      <dgm:spPr/>
      <dgm:t>
        <a:bodyPr/>
        <a:lstStyle/>
        <a:p>
          <a:endParaRPr lang="en-US"/>
        </a:p>
      </dgm:t>
    </dgm:pt>
    <dgm:pt modelId="{79C6E61C-0577-3C42-BB4E-2D0886C2A44A}" type="sibTrans" cxnId="{97D4A587-5616-5744-A0AF-1ACDA572E89D}">
      <dgm:prSet/>
      <dgm:spPr/>
      <dgm:t>
        <a:bodyPr/>
        <a:lstStyle/>
        <a:p>
          <a:endParaRPr lang="en-US"/>
        </a:p>
      </dgm:t>
    </dgm:pt>
    <dgm:pt modelId="{B10C4C9F-3EF7-6546-BE7F-B7F3622347D8}">
      <dgm:prSet custT="1"/>
      <dgm:spPr/>
      <dgm:t>
        <a:bodyPr/>
        <a:lstStyle/>
        <a:p>
          <a:pPr rtl="0"/>
          <a:r>
            <a:rPr lang="en-US" sz="1200" dirty="0" smtClean="0"/>
            <a:t>Incorporated Intel MMX technology, which is designed specifically to process video, audio, and graphics data efficiently</a:t>
          </a:r>
          <a:endParaRPr lang="en-US" sz="1200" dirty="0"/>
        </a:p>
      </dgm:t>
    </dgm:pt>
    <dgm:pt modelId="{871BEFE0-ECA8-8F40-9883-89B36B8266BD}" type="parTrans" cxnId="{CA125224-E6F4-D343-805D-00882DFB07D6}">
      <dgm:prSet/>
      <dgm:spPr/>
      <dgm:t>
        <a:bodyPr/>
        <a:lstStyle/>
        <a:p>
          <a:endParaRPr lang="en-US"/>
        </a:p>
      </dgm:t>
    </dgm:pt>
    <dgm:pt modelId="{4BAE4655-1BAA-D044-A4F4-CA82668ED604}" type="sibTrans" cxnId="{CA125224-E6F4-D343-805D-00882DFB07D6}">
      <dgm:prSet/>
      <dgm:spPr/>
      <dgm:t>
        <a:bodyPr/>
        <a:lstStyle/>
        <a:p>
          <a:endParaRPr lang="en-US"/>
        </a:p>
      </dgm:t>
    </dgm:pt>
    <dgm:pt modelId="{AAE39385-BF98-D947-B979-F5BD77CF6F71}">
      <dgm:prSet custT="1"/>
      <dgm:spPr/>
      <dgm:t>
        <a:bodyPr/>
        <a:lstStyle/>
        <a:p>
          <a:pPr rtl="0"/>
          <a:r>
            <a:rPr lang="en-US" sz="1100" dirty="0" smtClean="0"/>
            <a:t>Incorporated additional floating-point instructions</a:t>
          </a:r>
          <a:endParaRPr lang="en-US" sz="1100" dirty="0"/>
        </a:p>
      </dgm:t>
    </dgm:pt>
    <dgm:pt modelId="{995626E3-BB01-EF41-82F9-2FDB88CDA58D}" type="parTrans" cxnId="{1DCA2541-187C-CB45-A73B-B9AB44A7F46C}">
      <dgm:prSet/>
      <dgm:spPr/>
      <dgm:t>
        <a:bodyPr/>
        <a:lstStyle/>
        <a:p>
          <a:endParaRPr lang="en-US"/>
        </a:p>
      </dgm:t>
    </dgm:pt>
    <dgm:pt modelId="{A7898064-2EDF-E645-B6AB-3B2A5494014C}" type="sibTrans" cxnId="{1DCA2541-187C-CB45-A73B-B9AB44A7F46C}">
      <dgm:prSet/>
      <dgm:spPr/>
      <dgm:t>
        <a:bodyPr/>
        <a:lstStyle/>
        <a:p>
          <a:endParaRPr lang="en-US"/>
        </a:p>
      </dgm:t>
    </dgm:pt>
    <dgm:pt modelId="{47D34B6E-11DE-9A42-9EB7-69085D5DF75B}">
      <dgm:prSet custT="1"/>
      <dgm:spPr/>
      <dgm:t>
        <a:bodyPr/>
        <a:lstStyle/>
        <a:p>
          <a:pPr rtl="0"/>
          <a:r>
            <a:rPr lang="en-US" sz="1100" dirty="0" smtClean="0"/>
            <a:t>Streaming SIMD Extensions (SSE)</a:t>
          </a:r>
          <a:endParaRPr lang="en-US" sz="1100" dirty="0"/>
        </a:p>
      </dgm:t>
    </dgm:pt>
    <dgm:pt modelId="{3AEA75BA-C73E-B742-A3D1-9F8411B58091}" type="parTrans" cxnId="{BBE121FF-B78E-EC4A-9897-ABBE4FFD5C32}">
      <dgm:prSet/>
      <dgm:spPr/>
      <dgm:t>
        <a:bodyPr/>
        <a:lstStyle/>
        <a:p>
          <a:endParaRPr lang="en-US"/>
        </a:p>
      </dgm:t>
    </dgm:pt>
    <dgm:pt modelId="{3DF0D608-F0B0-6D45-A65D-00C6FB7B7933}" type="sibTrans" cxnId="{BBE121FF-B78E-EC4A-9897-ABBE4FFD5C32}">
      <dgm:prSet/>
      <dgm:spPr/>
      <dgm:t>
        <a:bodyPr/>
        <a:lstStyle/>
        <a:p>
          <a:endParaRPr lang="en-US"/>
        </a:p>
      </dgm:t>
    </dgm:pt>
    <dgm:pt modelId="{37A73B84-44FC-2645-9BBC-5780BDFB1398}">
      <dgm:prSet custT="1"/>
      <dgm:spPr/>
      <dgm:t>
        <a:bodyPr/>
        <a:lstStyle/>
        <a:p>
          <a:pPr rtl="0"/>
          <a:r>
            <a:rPr lang="en-US" sz="1200" dirty="0" smtClean="0"/>
            <a:t>Includes additional floating-point and other enhancements for multimedia</a:t>
          </a:r>
          <a:endParaRPr lang="en-US" sz="1200" dirty="0"/>
        </a:p>
      </dgm:t>
    </dgm:pt>
    <dgm:pt modelId="{D641B560-CCE0-0B4E-A4E6-460777EB0125}" type="parTrans" cxnId="{03B004DA-BEBF-2540-BA0C-2F2B9546E5C9}">
      <dgm:prSet/>
      <dgm:spPr/>
      <dgm:t>
        <a:bodyPr/>
        <a:lstStyle/>
        <a:p>
          <a:endParaRPr lang="en-US"/>
        </a:p>
      </dgm:t>
    </dgm:pt>
    <dgm:pt modelId="{82E2E51B-8AA8-104A-B6BB-AD8AC1239011}" type="sibTrans" cxnId="{03B004DA-BEBF-2540-BA0C-2F2B9546E5C9}">
      <dgm:prSet/>
      <dgm:spPr/>
      <dgm:t>
        <a:bodyPr/>
        <a:lstStyle/>
        <a:p>
          <a:endParaRPr lang="en-US"/>
        </a:p>
      </dgm:t>
    </dgm:pt>
    <dgm:pt modelId="{02DDEDD6-1B86-1446-A99C-1D81B4302A5C}">
      <dgm:prSet custT="1"/>
      <dgm:spPr/>
      <dgm:t>
        <a:bodyPr/>
        <a:lstStyle/>
        <a:p>
          <a:pPr rtl="0"/>
          <a:r>
            <a:rPr lang="en-US" sz="1200" dirty="0" smtClean="0"/>
            <a:t>First Intel x86 micro-core</a:t>
          </a:r>
          <a:endParaRPr lang="en-US" sz="1200" dirty="0"/>
        </a:p>
      </dgm:t>
    </dgm:pt>
    <dgm:pt modelId="{D134DFBD-81BC-534B-B21D-DBF70D7913C1}" type="parTrans" cxnId="{2966811C-C7C7-7B4D-B507-25F11B741878}">
      <dgm:prSet/>
      <dgm:spPr/>
      <dgm:t>
        <a:bodyPr/>
        <a:lstStyle/>
        <a:p>
          <a:endParaRPr lang="en-US"/>
        </a:p>
      </dgm:t>
    </dgm:pt>
    <dgm:pt modelId="{A37E4420-83B7-2C44-A779-7308AA9129F5}" type="sibTrans" cxnId="{2966811C-C7C7-7B4D-B507-25F11B741878}">
      <dgm:prSet/>
      <dgm:spPr/>
      <dgm:t>
        <a:bodyPr/>
        <a:lstStyle/>
        <a:p>
          <a:endParaRPr lang="en-US"/>
        </a:p>
      </dgm:t>
    </dgm:pt>
    <dgm:pt modelId="{A8240000-A112-F644-A117-C4116170132B}">
      <dgm:prSet custT="1"/>
      <dgm:spPr/>
      <dgm:t>
        <a:bodyPr/>
        <a:lstStyle/>
        <a:p>
          <a:pPr rtl="0"/>
          <a:r>
            <a:rPr lang="en-US" sz="1200" dirty="0" smtClean="0"/>
            <a:t>Extends the Core architecture to 64 bits</a:t>
          </a:r>
          <a:endParaRPr lang="en-US" sz="1200" dirty="0"/>
        </a:p>
      </dgm:t>
    </dgm:pt>
    <dgm:pt modelId="{D8F2830E-4C51-DA48-A560-3A4E61824D9C}" type="parTrans" cxnId="{381EA701-289F-AD4B-9FA4-8BC8928D7B00}">
      <dgm:prSet/>
      <dgm:spPr/>
      <dgm:t>
        <a:bodyPr/>
        <a:lstStyle/>
        <a:p>
          <a:endParaRPr lang="en-US"/>
        </a:p>
      </dgm:t>
    </dgm:pt>
    <dgm:pt modelId="{664F4C0B-A00E-EB4A-B76E-B6CED4ED1EEE}" type="sibTrans" cxnId="{381EA701-289F-AD4B-9FA4-8BC8928D7B00}">
      <dgm:prSet/>
      <dgm:spPr/>
      <dgm:t>
        <a:bodyPr/>
        <a:lstStyle/>
        <a:p>
          <a:endParaRPr lang="en-US"/>
        </a:p>
      </dgm:t>
    </dgm:pt>
    <dgm:pt modelId="{30CA52F9-53A3-3348-94AA-841006D35DDC}">
      <dgm:prSet custT="1"/>
      <dgm:spPr/>
      <dgm:t>
        <a:bodyPr/>
        <a:lstStyle/>
        <a:p>
          <a:pPr rtl="0"/>
          <a:r>
            <a:rPr lang="en-US" sz="1200" dirty="0" smtClean="0"/>
            <a:t>Core 2 Quad provides four cores on a single chip</a:t>
          </a:r>
          <a:endParaRPr lang="en-US" sz="1200" dirty="0"/>
        </a:p>
      </dgm:t>
    </dgm:pt>
    <dgm:pt modelId="{9DBE64CD-93A7-6A4F-805A-5FBADB9CC07C}" type="parTrans" cxnId="{DF7F3F78-DB6B-6C4B-B7EA-034DF0357CFB}">
      <dgm:prSet/>
      <dgm:spPr/>
      <dgm:t>
        <a:bodyPr/>
        <a:lstStyle/>
        <a:p>
          <a:endParaRPr lang="en-US"/>
        </a:p>
      </dgm:t>
    </dgm:pt>
    <dgm:pt modelId="{5978915E-69D3-8747-BD79-F810C40CE837}" type="sibTrans" cxnId="{DF7F3F78-DB6B-6C4B-B7EA-034DF0357CFB}">
      <dgm:prSet/>
      <dgm:spPr/>
      <dgm:t>
        <a:bodyPr/>
        <a:lstStyle/>
        <a:p>
          <a:endParaRPr lang="en-US"/>
        </a:p>
      </dgm:t>
    </dgm:pt>
    <dgm:pt modelId="{C44F6141-B029-B54E-9EB4-13B365A9AFB7}">
      <dgm:prSet custT="1"/>
      <dgm:spPr/>
      <dgm:t>
        <a:bodyPr/>
        <a:lstStyle/>
        <a:p>
          <a:pPr rtl="0"/>
          <a:r>
            <a:rPr lang="en-US" sz="1200" dirty="0" smtClean="0"/>
            <a:t>More recent Core offerings have up to 10 cores per chip</a:t>
          </a:r>
          <a:endParaRPr lang="en-US" sz="1200" dirty="0"/>
        </a:p>
      </dgm:t>
    </dgm:pt>
    <dgm:pt modelId="{8069DB9F-A878-744C-A4A1-E603CA4DC361}" type="parTrans" cxnId="{B845F216-DD23-8043-A38D-4634FB303C1B}">
      <dgm:prSet/>
      <dgm:spPr/>
      <dgm:t>
        <a:bodyPr/>
        <a:lstStyle/>
        <a:p>
          <a:endParaRPr lang="en-US"/>
        </a:p>
      </dgm:t>
    </dgm:pt>
    <dgm:pt modelId="{B57F7F3D-9490-3A43-8BE4-C782F6E8A093}" type="sibTrans" cxnId="{B845F216-DD23-8043-A38D-4634FB303C1B}">
      <dgm:prSet/>
      <dgm:spPr/>
      <dgm:t>
        <a:bodyPr/>
        <a:lstStyle/>
        <a:p>
          <a:endParaRPr lang="en-US"/>
        </a:p>
      </dgm:t>
    </dgm:pt>
    <dgm:pt modelId="{379F2049-138E-7846-8827-A017270CF4A2}">
      <dgm:prSet custT="1"/>
      <dgm:spPr/>
      <dgm:t>
        <a:bodyPr/>
        <a:lstStyle/>
        <a:p>
          <a:pPr rtl="0"/>
          <a:r>
            <a:rPr lang="en-US" sz="1200" dirty="0" smtClean="0"/>
            <a:t>An important addition to the architecture was the Advanced Vector Extensions instruction set</a:t>
          </a:r>
          <a:endParaRPr lang="en-US" sz="1200" dirty="0"/>
        </a:p>
      </dgm:t>
    </dgm:pt>
    <dgm:pt modelId="{34903CA0-00CE-144F-A3D9-D0C38B8F4BFC}" type="parTrans" cxnId="{FE7EFEC6-D425-FC4C-8438-5549ACEEFE8D}">
      <dgm:prSet/>
      <dgm:spPr/>
      <dgm:t>
        <a:bodyPr/>
        <a:lstStyle/>
        <a:p>
          <a:endParaRPr lang="en-US"/>
        </a:p>
      </dgm:t>
    </dgm:pt>
    <dgm:pt modelId="{6140778A-2D97-524E-88FD-47843E4F9B1B}" type="sibTrans" cxnId="{FE7EFEC6-D425-FC4C-8438-5549ACEEFE8D}">
      <dgm:prSet/>
      <dgm:spPr/>
      <dgm:t>
        <a:bodyPr/>
        <a:lstStyle/>
        <a:p>
          <a:endParaRPr lang="en-US"/>
        </a:p>
      </dgm:t>
    </dgm:pt>
    <dgm:pt modelId="{9D2D01CA-1D55-0F46-BC29-99A0F947701A}" type="pres">
      <dgm:prSet presAssocID="{B127938E-50F4-C34B-B020-995D5DBE4B6C}" presName="linear" presStyleCnt="0">
        <dgm:presLayoutVars>
          <dgm:dir/>
          <dgm:animLvl val="lvl"/>
          <dgm:resizeHandles val="exact"/>
        </dgm:presLayoutVars>
      </dgm:prSet>
      <dgm:spPr/>
      <dgm:t>
        <a:bodyPr/>
        <a:lstStyle/>
        <a:p>
          <a:endParaRPr lang="en-US"/>
        </a:p>
      </dgm:t>
    </dgm:pt>
    <dgm:pt modelId="{673E9EDD-1D12-4348-A869-17F135B64E15}" type="pres">
      <dgm:prSet presAssocID="{569F40F4-D001-2049-8492-EB93961CF23A}" presName="parentLin" presStyleCnt="0"/>
      <dgm:spPr/>
      <dgm:t>
        <a:bodyPr/>
        <a:lstStyle/>
        <a:p>
          <a:endParaRPr lang="en-US"/>
        </a:p>
      </dgm:t>
    </dgm:pt>
    <dgm:pt modelId="{D3F96DF1-E87F-884C-A16C-37C7589E4FA8}" type="pres">
      <dgm:prSet presAssocID="{569F40F4-D001-2049-8492-EB93961CF23A}" presName="parentLeftMargin" presStyleLbl="node1" presStyleIdx="0" presStyleCnt="7"/>
      <dgm:spPr/>
      <dgm:t>
        <a:bodyPr/>
        <a:lstStyle/>
        <a:p>
          <a:endParaRPr lang="en-US"/>
        </a:p>
      </dgm:t>
    </dgm:pt>
    <dgm:pt modelId="{926171EE-F438-0343-92FF-E27C41A5667F}" type="pres">
      <dgm:prSet presAssocID="{569F40F4-D001-2049-8492-EB93961CF23A}" presName="parentText" presStyleLbl="node1" presStyleIdx="0" presStyleCnt="7" custLinFactX="-2825" custLinFactNeighborX="-100000" custLinFactNeighborY="-24057">
        <dgm:presLayoutVars>
          <dgm:chMax val="0"/>
          <dgm:bulletEnabled val="1"/>
        </dgm:presLayoutVars>
      </dgm:prSet>
      <dgm:spPr/>
      <dgm:t>
        <a:bodyPr/>
        <a:lstStyle/>
        <a:p>
          <a:endParaRPr lang="en-US"/>
        </a:p>
      </dgm:t>
    </dgm:pt>
    <dgm:pt modelId="{5754B45F-0820-B645-B13A-4A40E63AD8F0}" type="pres">
      <dgm:prSet presAssocID="{569F40F4-D001-2049-8492-EB93961CF23A}" presName="negativeSpace" presStyleCnt="0"/>
      <dgm:spPr/>
      <dgm:t>
        <a:bodyPr/>
        <a:lstStyle/>
        <a:p>
          <a:endParaRPr lang="en-US"/>
        </a:p>
      </dgm:t>
    </dgm:pt>
    <dgm:pt modelId="{E5788940-4630-5F4E-998C-D3076EFFC840}" type="pres">
      <dgm:prSet presAssocID="{569F40F4-D001-2049-8492-EB93961CF23A}" presName="childText" presStyleLbl="conFgAcc1" presStyleIdx="0" presStyleCnt="7">
        <dgm:presLayoutVars>
          <dgm:bulletEnabled val="1"/>
        </dgm:presLayoutVars>
      </dgm:prSet>
      <dgm:spPr/>
      <dgm:t>
        <a:bodyPr/>
        <a:lstStyle/>
        <a:p>
          <a:endParaRPr lang="en-US"/>
        </a:p>
      </dgm:t>
    </dgm:pt>
    <dgm:pt modelId="{5A59E66C-6170-D548-A4C2-B3F1055FD119}" type="pres">
      <dgm:prSet presAssocID="{0CC9D92F-AEC6-5A45-9B0E-15B8B13951FD}" presName="spaceBetweenRectangles" presStyleCnt="0"/>
      <dgm:spPr/>
      <dgm:t>
        <a:bodyPr/>
        <a:lstStyle/>
        <a:p>
          <a:endParaRPr lang="en-US"/>
        </a:p>
      </dgm:t>
    </dgm:pt>
    <dgm:pt modelId="{73031C4F-D6C6-2C40-80DB-D69A38CE099E}" type="pres">
      <dgm:prSet presAssocID="{6A7BA4CB-D5FC-E841-BFAD-8C64E2BDA7A5}" presName="parentLin" presStyleCnt="0"/>
      <dgm:spPr/>
      <dgm:t>
        <a:bodyPr/>
        <a:lstStyle/>
        <a:p>
          <a:endParaRPr lang="en-US"/>
        </a:p>
      </dgm:t>
    </dgm:pt>
    <dgm:pt modelId="{3FA5681F-4DB5-394C-A05D-E513C59DEBC0}" type="pres">
      <dgm:prSet presAssocID="{6A7BA4CB-D5FC-E841-BFAD-8C64E2BDA7A5}" presName="parentLeftMargin" presStyleLbl="node1" presStyleIdx="0" presStyleCnt="7"/>
      <dgm:spPr/>
      <dgm:t>
        <a:bodyPr/>
        <a:lstStyle/>
        <a:p>
          <a:endParaRPr lang="en-US"/>
        </a:p>
      </dgm:t>
    </dgm:pt>
    <dgm:pt modelId="{87AF5CD5-0F4E-AE4E-ACEF-15012E170E95}" type="pres">
      <dgm:prSet presAssocID="{6A7BA4CB-D5FC-E841-BFAD-8C64E2BDA7A5}" presName="parentText" presStyleLbl="node1" presStyleIdx="1" presStyleCnt="7">
        <dgm:presLayoutVars>
          <dgm:chMax val="0"/>
          <dgm:bulletEnabled val="1"/>
        </dgm:presLayoutVars>
      </dgm:prSet>
      <dgm:spPr/>
      <dgm:t>
        <a:bodyPr/>
        <a:lstStyle/>
        <a:p>
          <a:endParaRPr lang="en-US"/>
        </a:p>
      </dgm:t>
    </dgm:pt>
    <dgm:pt modelId="{2EC22B64-02F5-4149-AA26-23AE628C33A9}" type="pres">
      <dgm:prSet presAssocID="{6A7BA4CB-D5FC-E841-BFAD-8C64E2BDA7A5}" presName="negativeSpace" presStyleCnt="0"/>
      <dgm:spPr/>
      <dgm:t>
        <a:bodyPr/>
        <a:lstStyle/>
        <a:p>
          <a:endParaRPr lang="en-US"/>
        </a:p>
      </dgm:t>
    </dgm:pt>
    <dgm:pt modelId="{DF8C5430-0B8A-3E4F-8CE4-876B02EC3DF9}" type="pres">
      <dgm:prSet presAssocID="{6A7BA4CB-D5FC-E841-BFAD-8C64E2BDA7A5}" presName="childText" presStyleLbl="conFgAcc1" presStyleIdx="1" presStyleCnt="7">
        <dgm:presLayoutVars>
          <dgm:bulletEnabled val="1"/>
        </dgm:presLayoutVars>
      </dgm:prSet>
      <dgm:spPr/>
      <dgm:t>
        <a:bodyPr/>
        <a:lstStyle/>
        <a:p>
          <a:endParaRPr lang="en-US"/>
        </a:p>
      </dgm:t>
    </dgm:pt>
    <dgm:pt modelId="{380EAE3E-7B46-B445-B01B-6F4E4E77A1EF}" type="pres">
      <dgm:prSet presAssocID="{87877A37-63D5-4544-B4AD-4A1F977F4EBF}" presName="spaceBetweenRectangles" presStyleCnt="0"/>
      <dgm:spPr/>
      <dgm:t>
        <a:bodyPr/>
        <a:lstStyle/>
        <a:p>
          <a:endParaRPr lang="en-US"/>
        </a:p>
      </dgm:t>
    </dgm:pt>
    <dgm:pt modelId="{1A914CAF-04A4-564A-AACC-A764A8CCEFEE}" type="pres">
      <dgm:prSet presAssocID="{44BDCDB9-7728-424C-B69B-2A96ABE9F763}" presName="parentLin" presStyleCnt="0"/>
      <dgm:spPr/>
      <dgm:t>
        <a:bodyPr/>
        <a:lstStyle/>
        <a:p>
          <a:endParaRPr lang="en-US"/>
        </a:p>
      </dgm:t>
    </dgm:pt>
    <dgm:pt modelId="{CA200294-5FB6-4F47-B825-5BD863ECE0F3}" type="pres">
      <dgm:prSet presAssocID="{44BDCDB9-7728-424C-B69B-2A96ABE9F763}" presName="parentLeftMargin" presStyleLbl="node1" presStyleIdx="1" presStyleCnt="7"/>
      <dgm:spPr/>
      <dgm:t>
        <a:bodyPr/>
        <a:lstStyle/>
        <a:p>
          <a:endParaRPr lang="en-US"/>
        </a:p>
      </dgm:t>
    </dgm:pt>
    <dgm:pt modelId="{BA480AEB-DDB8-9F42-94A4-E7766303C930}" type="pres">
      <dgm:prSet presAssocID="{44BDCDB9-7728-424C-B69B-2A96ABE9F763}" presName="parentText" presStyleLbl="node1" presStyleIdx="2" presStyleCnt="7">
        <dgm:presLayoutVars>
          <dgm:chMax val="0"/>
          <dgm:bulletEnabled val="1"/>
        </dgm:presLayoutVars>
      </dgm:prSet>
      <dgm:spPr/>
      <dgm:t>
        <a:bodyPr/>
        <a:lstStyle/>
        <a:p>
          <a:endParaRPr lang="en-US"/>
        </a:p>
      </dgm:t>
    </dgm:pt>
    <dgm:pt modelId="{F061FAAF-2E79-7248-ABC6-35D3C19FB480}" type="pres">
      <dgm:prSet presAssocID="{44BDCDB9-7728-424C-B69B-2A96ABE9F763}" presName="negativeSpace" presStyleCnt="0"/>
      <dgm:spPr/>
      <dgm:t>
        <a:bodyPr/>
        <a:lstStyle/>
        <a:p>
          <a:endParaRPr lang="en-US"/>
        </a:p>
      </dgm:t>
    </dgm:pt>
    <dgm:pt modelId="{FDA052D9-0AC9-C64B-B9C8-5D43FB2C70FA}" type="pres">
      <dgm:prSet presAssocID="{44BDCDB9-7728-424C-B69B-2A96ABE9F763}" presName="childText" presStyleLbl="conFgAcc1" presStyleIdx="2" presStyleCnt="7">
        <dgm:presLayoutVars>
          <dgm:bulletEnabled val="1"/>
        </dgm:presLayoutVars>
      </dgm:prSet>
      <dgm:spPr/>
      <dgm:t>
        <a:bodyPr/>
        <a:lstStyle/>
        <a:p>
          <a:endParaRPr lang="en-US"/>
        </a:p>
      </dgm:t>
    </dgm:pt>
    <dgm:pt modelId="{22501134-DBC1-DA46-BBF6-E475B0822BB9}" type="pres">
      <dgm:prSet presAssocID="{46BC3C16-00B1-7E4E-A68C-06CE78B326F5}" presName="spaceBetweenRectangles" presStyleCnt="0"/>
      <dgm:spPr/>
      <dgm:t>
        <a:bodyPr/>
        <a:lstStyle/>
        <a:p>
          <a:endParaRPr lang="en-US"/>
        </a:p>
      </dgm:t>
    </dgm:pt>
    <dgm:pt modelId="{F67C2DDB-E5EF-B247-976A-69D358E7D1D2}" type="pres">
      <dgm:prSet presAssocID="{03D78728-45C4-A348-953A-E0522B0F8C96}" presName="parentLin" presStyleCnt="0"/>
      <dgm:spPr/>
      <dgm:t>
        <a:bodyPr/>
        <a:lstStyle/>
        <a:p>
          <a:endParaRPr lang="en-US"/>
        </a:p>
      </dgm:t>
    </dgm:pt>
    <dgm:pt modelId="{1E0CE03A-38F5-7247-B032-DBFF7F2E8E34}" type="pres">
      <dgm:prSet presAssocID="{03D78728-45C4-A348-953A-E0522B0F8C96}" presName="parentLeftMargin" presStyleLbl="node1" presStyleIdx="2" presStyleCnt="7"/>
      <dgm:spPr/>
      <dgm:t>
        <a:bodyPr/>
        <a:lstStyle/>
        <a:p>
          <a:endParaRPr lang="en-US"/>
        </a:p>
      </dgm:t>
    </dgm:pt>
    <dgm:pt modelId="{4CE4F232-D387-414D-8CFB-85DC782FED43}" type="pres">
      <dgm:prSet presAssocID="{03D78728-45C4-A348-953A-E0522B0F8C96}" presName="parentText" presStyleLbl="node1" presStyleIdx="3" presStyleCnt="7">
        <dgm:presLayoutVars>
          <dgm:chMax val="0"/>
          <dgm:bulletEnabled val="1"/>
        </dgm:presLayoutVars>
      </dgm:prSet>
      <dgm:spPr/>
      <dgm:t>
        <a:bodyPr/>
        <a:lstStyle/>
        <a:p>
          <a:endParaRPr lang="en-US"/>
        </a:p>
      </dgm:t>
    </dgm:pt>
    <dgm:pt modelId="{DF63115A-71B3-F148-9F8C-48F6B8CF9F37}" type="pres">
      <dgm:prSet presAssocID="{03D78728-45C4-A348-953A-E0522B0F8C96}" presName="negativeSpace" presStyleCnt="0"/>
      <dgm:spPr/>
      <dgm:t>
        <a:bodyPr/>
        <a:lstStyle/>
        <a:p>
          <a:endParaRPr lang="en-US"/>
        </a:p>
      </dgm:t>
    </dgm:pt>
    <dgm:pt modelId="{49E369E3-E773-8142-BD42-3DF55CAC25A8}" type="pres">
      <dgm:prSet presAssocID="{03D78728-45C4-A348-953A-E0522B0F8C96}" presName="childText" presStyleLbl="conFgAcc1" presStyleIdx="3" presStyleCnt="7">
        <dgm:presLayoutVars>
          <dgm:bulletEnabled val="1"/>
        </dgm:presLayoutVars>
      </dgm:prSet>
      <dgm:spPr/>
      <dgm:t>
        <a:bodyPr/>
        <a:lstStyle/>
        <a:p>
          <a:endParaRPr lang="en-US"/>
        </a:p>
      </dgm:t>
    </dgm:pt>
    <dgm:pt modelId="{B3864F7F-AC4D-504E-9784-62B96FF70C88}" type="pres">
      <dgm:prSet presAssocID="{62FB60B2-7341-B54C-ADE3-6E8F3FBA3CCE}" presName="spaceBetweenRectangles" presStyleCnt="0"/>
      <dgm:spPr/>
      <dgm:t>
        <a:bodyPr/>
        <a:lstStyle/>
        <a:p>
          <a:endParaRPr lang="en-US"/>
        </a:p>
      </dgm:t>
    </dgm:pt>
    <dgm:pt modelId="{71DE48FE-8E62-D548-8C89-A1234A4BC1DC}" type="pres">
      <dgm:prSet presAssocID="{339F5300-0DB9-9D41-8B69-9960F8E24072}" presName="parentLin" presStyleCnt="0"/>
      <dgm:spPr/>
      <dgm:t>
        <a:bodyPr/>
        <a:lstStyle/>
        <a:p>
          <a:endParaRPr lang="en-US"/>
        </a:p>
      </dgm:t>
    </dgm:pt>
    <dgm:pt modelId="{64599F17-C088-3E45-ACBA-CEDD66CF1925}" type="pres">
      <dgm:prSet presAssocID="{339F5300-0DB9-9D41-8B69-9960F8E24072}" presName="parentLeftMargin" presStyleLbl="node1" presStyleIdx="3" presStyleCnt="7"/>
      <dgm:spPr/>
      <dgm:t>
        <a:bodyPr/>
        <a:lstStyle/>
        <a:p>
          <a:endParaRPr lang="en-US"/>
        </a:p>
      </dgm:t>
    </dgm:pt>
    <dgm:pt modelId="{817D5F10-0EA2-6F40-BE78-64E65F4C27C2}" type="pres">
      <dgm:prSet presAssocID="{339F5300-0DB9-9D41-8B69-9960F8E24072}" presName="parentText" presStyleLbl="node1" presStyleIdx="4" presStyleCnt="7">
        <dgm:presLayoutVars>
          <dgm:chMax val="0"/>
          <dgm:bulletEnabled val="1"/>
        </dgm:presLayoutVars>
      </dgm:prSet>
      <dgm:spPr/>
      <dgm:t>
        <a:bodyPr/>
        <a:lstStyle/>
        <a:p>
          <a:endParaRPr lang="en-US"/>
        </a:p>
      </dgm:t>
    </dgm:pt>
    <dgm:pt modelId="{3CCBE217-8199-7A4F-A3EE-57ABD16CBC96}" type="pres">
      <dgm:prSet presAssocID="{339F5300-0DB9-9D41-8B69-9960F8E24072}" presName="negativeSpace" presStyleCnt="0"/>
      <dgm:spPr/>
      <dgm:t>
        <a:bodyPr/>
        <a:lstStyle/>
        <a:p>
          <a:endParaRPr lang="en-US"/>
        </a:p>
      </dgm:t>
    </dgm:pt>
    <dgm:pt modelId="{48FDE051-F40E-8640-A8FC-01096C084078}" type="pres">
      <dgm:prSet presAssocID="{339F5300-0DB9-9D41-8B69-9960F8E24072}" presName="childText" presStyleLbl="conFgAcc1" presStyleIdx="4" presStyleCnt="7">
        <dgm:presLayoutVars>
          <dgm:bulletEnabled val="1"/>
        </dgm:presLayoutVars>
      </dgm:prSet>
      <dgm:spPr/>
      <dgm:t>
        <a:bodyPr/>
        <a:lstStyle/>
        <a:p>
          <a:endParaRPr lang="en-US"/>
        </a:p>
      </dgm:t>
    </dgm:pt>
    <dgm:pt modelId="{0CC17179-533E-504F-B06D-DBF621616B49}" type="pres">
      <dgm:prSet presAssocID="{9218AE72-C494-0940-ABF1-DB2A0C868BBF}" presName="spaceBetweenRectangles" presStyleCnt="0"/>
      <dgm:spPr/>
      <dgm:t>
        <a:bodyPr/>
        <a:lstStyle/>
        <a:p>
          <a:endParaRPr lang="en-US"/>
        </a:p>
      </dgm:t>
    </dgm:pt>
    <dgm:pt modelId="{DB68AA6C-F8BA-6743-82DF-3D94B4C15EE7}" type="pres">
      <dgm:prSet presAssocID="{5D5E80AC-F885-7C43-9268-A36403B1250E}" presName="parentLin" presStyleCnt="0"/>
      <dgm:spPr/>
      <dgm:t>
        <a:bodyPr/>
        <a:lstStyle/>
        <a:p>
          <a:endParaRPr lang="en-US"/>
        </a:p>
      </dgm:t>
    </dgm:pt>
    <dgm:pt modelId="{04622D2E-99E9-7F4D-BD32-033B1D5BF269}" type="pres">
      <dgm:prSet presAssocID="{5D5E80AC-F885-7C43-9268-A36403B1250E}" presName="parentLeftMargin" presStyleLbl="node1" presStyleIdx="4" presStyleCnt="7"/>
      <dgm:spPr/>
      <dgm:t>
        <a:bodyPr/>
        <a:lstStyle/>
        <a:p>
          <a:endParaRPr lang="en-US"/>
        </a:p>
      </dgm:t>
    </dgm:pt>
    <dgm:pt modelId="{874C754E-516A-9945-A098-B503B8D43702}" type="pres">
      <dgm:prSet presAssocID="{5D5E80AC-F885-7C43-9268-A36403B1250E}" presName="parentText" presStyleLbl="node1" presStyleIdx="5" presStyleCnt="7" custLinFactNeighborX="-91732" custLinFactNeighborY="-11699">
        <dgm:presLayoutVars>
          <dgm:chMax val="0"/>
          <dgm:bulletEnabled val="1"/>
        </dgm:presLayoutVars>
      </dgm:prSet>
      <dgm:spPr/>
      <dgm:t>
        <a:bodyPr/>
        <a:lstStyle/>
        <a:p>
          <a:endParaRPr lang="en-US"/>
        </a:p>
      </dgm:t>
    </dgm:pt>
    <dgm:pt modelId="{DDEC5539-67A3-8443-B4F3-7D952D829970}" type="pres">
      <dgm:prSet presAssocID="{5D5E80AC-F885-7C43-9268-A36403B1250E}" presName="negativeSpace" presStyleCnt="0"/>
      <dgm:spPr/>
      <dgm:t>
        <a:bodyPr/>
        <a:lstStyle/>
        <a:p>
          <a:endParaRPr lang="en-US"/>
        </a:p>
      </dgm:t>
    </dgm:pt>
    <dgm:pt modelId="{B8BC36A6-E728-5E43-8E36-6AF4256D47B0}" type="pres">
      <dgm:prSet presAssocID="{5D5E80AC-F885-7C43-9268-A36403B1250E}" presName="childText" presStyleLbl="conFgAcc1" presStyleIdx="5" presStyleCnt="7">
        <dgm:presLayoutVars>
          <dgm:bulletEnabled val="1"/>
        </dgm:presLayoutVars>
      </dgm:prSet>
      <dgm:spPr/>
      <dgm:t>
        <a:bodyPr/>
        <a:lstStyle/>
        <a:p>
          <a:endParaRPr lang="en-US"/>
        </a:p>
      </dgm:t>
    </dgm:pt>
    <dgm:pt modelId="{A10BAE88-AB82-0D4E-981D-01A7B68856A6}" type="pres">
      <dgm:prSet presAssocID="{6645F16F-133A-9744-853C-95ED98390FDE}" presName="spaceBetweenRectangles" presStyleCnt="0"/>
      <dgm:spPr/>
      <dgm:t>
        <a:bodyPr/>
        <a:lstStyle/>
        <a:p>
          <a:endParaRPr lang="en-US"/>
        </a:p>
      </dgm:t>
    </dgm:pt>
    <dgm:pt modelId="{BBCAA45D-C8D0-994B-B723-060A7F7A5466}" type="pres">
      <dgm:prSet presAssocID="{C405D3A9-2378-494D-BF47-739DBC235730}" presName="parentLin" presStyleCnt="0"/>
      <dgm:spPr/>
      <dgm:t>
        <a:bodyPr/>
        <a:lstStyle/>
        <a:p>
          <a:endParaRPr lang="en-US"/>
        </a:p>
      </dgm:t>
    </dgm:pt>
    <dgm:pt modelId="{C1F34418-7344-1841-B940-0F8221BCFD0F}" type="pres">
      <dgm:prSet presAssocID="{C405D3A9-2378-494D-BF47-739DBC235730}" presName="parentLeftMargin" presStyleLbl="node1" presStyleIdx="5" presStyleCnt="7"/>
      <dgm:spPr/>
      <dgm:t>
        <a:bodyPr/>
        <a:lstStyle/>
        <a:p>
          <a:endParaRPr lang="en-US"/>
        </a:p>
      </dgm:t>
    </dgm:pt>
    <dgm:pt modelId="{BC0D35F7-74B7-754E-83B9-9AB9D4918529}" type="pres">
      <dgm:prSet presAssocID="{C405D3A9-2378-494D-BF47-739DBC235730}" presName="parentText" presStyleLbl="node1" presStyleIdx="6" presStyleCnt="7">
        <dgm:presLayoutVars>
          <dgm:chMax val="0"/>
          <dgm:bulletEnabled val="1"/>
        </dgm:presLayoutVars>
      </dgm:prSet>
      <dgm:spPr/>
      <dgm:t>
        <a:bodyPr/>
        <a:lstStyle/>
        <a:p>
          <a:endParaRPr lang="en-US"/>
        </a:p>
      </dgm:t>
    </dgm:pt>
    <dgm:pt modelId="{6D7F1548-1599-BC48-8C27-77ECEFAA9475}" type="pres">
      <dgm:prSet presAssocID="{C405D3A9-2378-494D-BF47-739DBC235730}" presName="negativeSpace" presStyleCnt="0"/>
      <dgm:spPr/>
      <dgm:t>
        <a:bodyPr/>
        <a:lstStyle/>
        <a:p>
          <a:endParaRPr lang="en-US"/>
        </a:p>
      </dgm:t>
    </dgm:pt>
    <dgm:pt modelId="{6CAD52E7-AEAA-9A4C-9F8A-9E274D19AD28}" type="pres">
      <dgm:prSet presAssocID="{C405D3A9-2378-494D-BF47-739DBC235730}" presName="childText" presStyleLbl="conFgAcc1" presStyleIdx="6" presStyleCnt="7" custLinFactNeighborX="170" custLinFactNeighborY="6587">
        <dgm:presLayoutVars>
          <dgm:bulletEnabled val="1"/>
        </dgm:presLayoutVars>
      </dgm:prSet>
      <dgm:spPr/>
      <dgm:t>
        <a:bodyPr/>
        <a:lstStyle/>
        <a:p>
          <a:endParaRPr lang="en-US"/>
        </a:p>
      </dgm:t>
    </dgm:pt>
  </dgm:ptLst>
  <dgm:cxnLst>
    <dgm:cxn modelId="{6E9E6A2B-5B6F-3B49-85BB-11E41047921F}" srcId="{B127938E-50F4-C34B-B020-995D5DBE4B6C}" destId="{C405D3A9-2378-494D-BF47-739DBC235730}" srcOrd="6" destOrd="0" parTransId="{6794EFD4-4C31-D849-943F-CA52C2420E32}" sibTransId="{B089544C-C433-144C-8210-EE0BA7B10C67}"/>
    <dgm:cxn modelId="{8E4AD06E-ACE5-AB48-89A9-0727A9790240}" type="presOf" srcId="{339F5300-0DB9-9D41-8B69-9960F8E24072}" destId="{817D5F10-0EA2-6F40-BE78-64E65F4C27C2}" srcOrd="1" destOrd="0" presId="urn:microsoft.com/office/officeart/2005/8/layout/list1"/>
    <dgm:cxn modelId="{403DC97F-A40D-3E41-A3C7-F7A6F700FE76}" type="presOf" srcId="{C405D3A9-2378-494D-BF47-739DBC235730}" destId="{C1F34418-7344-1841-B940-0F8221BCFD0F}" srcOrd="0" destOrd="0" presId="urn:microsoft.com/office/officeart/2005/8/layout/list1"/>
    <dgm:cxn modelId="{D3374CBC-D34A-9B49-AC15-6536ACF57C99}" type="presOf" srcId="{379F2049-138E-7846-8827-A017270CF4A2}" destId="{6CAD52E7-AEAA-9A4C-9F8A-9E274D19AD28}" srcOrd="0" destOrd="3" presId="urn:microsoft.com/office/officeart/2005/8/layout/list1"/>
    <dgm:cxn modelId="{98CCAFC1-793B-1B45-8166-10C0E658ADDE}" type="presOf" srcId="{30CA52F9-53A3-3348-94AA-841006D35DDC}" destId="{6CAD52E7-AEAA-9A4C-9F8A-9E274D19AD28}" srcOrd="0" destOrd="1" presId="urn:microsoft.com/office/officeart/2005/8/layout/list1"/>
    <dgm:cxn modelId="{AA3AA15C-38B1-834B-A8DC-129A232EC00D}" type="presOf" srcId="{A8240000-A112-F644-A117-C4116170132B}" destId="{6CAD52E7-AEAA-9A4C-9F8A-9E274D19AD28}" srcOrd="0" destOrd="0" presId="urn:microsoft.com/office/officeart/2005/8/layout/list1"/>
    <dgm:cxn modelId="{97D4A587-5616-5744-A0AF-1ACDA572E89D}" srcId="{6A7BA4CB-D5FC-E841-BFAD-8C64E2BDA7A5}" destId="{412936DE-44A7-8A47-B985-F8D0E7414BA5}" srcOrd="0" destOrd="0" parTransId="{DDE61435-C888-5347-8CA9-2D6F96A54C5C}" sibTransId="{79C6E61C-0577-3C42-BB4E-2D0886C2A44A}"/>
    <dgm:cxn modelId="{F2A529FD-CE56-CF4C-8C12-433B7AA677CA}" type="presOf" srcId="{03D78728-45C4-A348-953A-E0522B0F8C96}" destId="{1E0CE03A-38F5-7247-B032-DBFF7F2E8E34}" srcOrd="0" destOrd="0" presId="urn:microsoft.com/office/officeart/2005/8/layout/list1"/>
    <dgm:cxn modelId="{381EA701-289F-AD4B-9FA4-8BC8928D7B00}" srcId="{C405D3A9-2378-494D-BF47-739DBC235730}" destId="{A8240000-A112-F644-A117-C4116170132B}" srcOrd="0" destOrd="0" parTransId="{D8F2830E-4C51-DA48-A560-3A4E61824D9C}" sibTransId="{664F4C0B-A00E-EB4A-B76E-B6CED4ED1EEE}"/>
    <dgm:cxn modelId="{C220D081-C0B5-2348-B783-FBACE45EDA0A}" srcId="{B127938E-50F4-C34B-B020-995D5DBE4B6C}" destId="{5D5E80AC-F885-7C43-9268-A36403B1250E}" srcOrd="5" destOrd="0" parTransId="{920E4C71-149A-B940-96D4-4E0F2F4E36F2}" sibTransId="{6645F16F-133A-9744-853C-95ED98390FDE}"/>
    <dgm:cxn modelId="{DA8B5AB1-E47A-3A4A-839B-C28C62A124A3}" type="presOf" srcId="{B127938E-50F4-C34B-B020-995D5DBE4B6C}" destId="{9D2D01CA-1D55-0F46-BC29-99A0F947701A}" srcOrd="0" destOrd="0" presId="urn:microsoft.com/office/officeart/2005/8/layout/list1"/>
    <dgm:cxn modelId="{F8153A87-B26D-0541-ABBD-ABBB9013D516}" type="presOf" srcId="{6A7BA4CB-D5FC-E841-BFAD-8C64E2BDA7A5}" destId="{87AF5CD5-0F4E-AE4E-ACEF-15012E170E95}" srcOrd="1" destOrd="0" presId="urn:microsoft.com/office/officeart/2005/8/layout/list1"/>
    <dgm:cxn modelId="{A2A7EC56-5CEA-AF48-9833-74628C8F98C9}" srcId="{569F40F4-D001-2049-8492-EB93961CF23A}" destId="{5E8DC1D0-1295-D540-8DF5-3E2D07CAF092}" srcOrd="0" destOrd="0" parTransId="{62F1AE2E-E52E-9B44-A41D-F0B380D0A622}" sibTransId="{4AE42F6F-87DB-174B-96A8-A0589840807A}"/>
    <dgm:cxn modelId="{1DCA2541-187C-CB45-A73B-B9AB44A7F46C}" srcId="{03D78728-45C4-A348-953A-E0522B0F8C96}" destId="{AAE39385-BF98-D947-B979-F5BD77CF6F71}" srcOrd="0" destOrd="0" parTransId="{995626E3-BB01-EF41-82F9-2FDB88CDA58D}" sibTransId="{A7898064-2EDF-E645-B6AB-3B2A5494014C}"/>
    <dgm:cxn modelId="{FE7EFEC6-D425-FC4C-8438-5549ACEEFE8D}" srcId="{C405D3A9-2378-494D-BF47-739DBC235730}" destId="{379F2049-138E-7846-8827-A017270CF4A2}" srcOrd="3" destOrd="0" parTransId="{34903CA0-00CE-144F-A3D9-D0C38B8F4BFC}" sibTransId="{6140778A-2D97-524E-88FD-47843E4F9B1B}"/>
    <dgm:cxn modelId="{DF7F3F78-DB6B-6C4B-B7EA-034DF0357CFB}" srcId="{C405D3A9-2378-494D-BF47-739DBC235730}" destId="{30CA52F9-53A3-3348-94AA-841006D35DDC}" srcOrd="1" destOrd="0" parTransId="{9DBE64CD-93A7-6A4F-805A-5FBADB9CC07C}" sibTransId="{5978915E-69D3-8747-BD79-F810C40CE837}"/>
    <dgm:cxn modelId="{41AB9853-0C52-944A-8FD7-A3B77A06C3DB}" type="presOf" srcId="{6A7BA4CB-D5FC-E841-BFAD-8C64E2BDA7A5}" destId="{3FA5681F-4DB5-394C-A05D-E513C59DEBC0}" srcOrd="0" destOrd="0" presId="urn:microsoft.com/office/officeart/2005/8/layout/list1"/>
    <dgm:cxn modelId="{40DA1C07-5878-BE49-BE34-9D33F12DCE32}" type="presOf" srcId="{AAE39385-BF98-D947-B979-F5BD77CF6F71}" destId="{49E369E3-E773-8142-BD42-3DF55CAC25A8}" srcOrd="0" destOrd="0" presId="urn:microsoft.com/office/officeart/2005/8/layout/list1"/>
    <dgm:cxn modelId="{2966811C-C7C7-7B4D-B507-25F11B741878}" srcId="{5D5E80AC-F885-7C43-9268-A36403B1250E}" destId="{02DDEDD6-1B86-1446-A99C-1D81B4302A5C}" srcOrd="0" destOrd="0" parTransId="{D134DFBD-81BC-534B-B21D-DBF70D7913C1}" sibTransId="{A37E4420-83B7-2C44-A779-7308AA9129F5}"/>
    <dgm:cxn modelId="{CA125224-E6F4-D343-805D-00882DFB07D6}" srcId="{44BDCDB9-7728-424C-B69B-2A96ABE9F763}" destId="{B10C4C9F-3EF7-6546-BE7F-B7F3622347D8}" srcOrd="0" destOrd="0" parTransId="{871BEFE0-ECA8-8F40-9883-89B36B8266BD}" sibTransId="{4BAE4655-1BAA-D044-A4F4-CA82668ED604}"/>
    <dgm:cxn modelId="{72D92534-80E8-3D46-A114-7B800DF1EFD7}" type="presOf" srcId="{02DDEDD6-1B86-1446-A99C-1D81B4302A5C}" destId="{B8BC36A6-E728-5E43-8E36-6AF4256D47B0}" srcOrd="0" destOrd="0" presId="urn:microsoft.com/office/officeart/2005/8/layout/list1"/>
    <dgm:cxn modelId="{2FA11463-157E-F44C-B49A-EC79CDC05277}" type="presOf" srcId="{5D5E80AC-F885-7C43-9268-A36403B1250E}" destId="{874C754E-516A-9945-A098-B503B8D43702}" srcOrd="1" destOrd="0" presId="urn:microsoft.com/office/officeart/2005/8/layout/list1"/>
    <dgm:cxn modelId="{03B004DA-BEBF-2540-BA0C-2F2B9546E5C9}" srcId="{339F5300-0DB9-9D41-8B69-9960F8E24072}" destId="{37A73B84-44FC-2645-9BBC-5780BDFB1398}" srcOrd="0" destOrd="0" parTransId="{D641B560-CCE0-0B4E-A4E6-460777EB0125}" sibTransId="{82E2E51B-8AA8-104A-B6BB-AD8AC1239011}"/>
    <dgm:cxn modelId="{B845F216-DD23-8043-A38D-4634FB303C1B}" srcId="{C405D3A9-2378-494D-BF47-739DBC235730}" destId="{C44F6141-B029-B54E-9EB4-13B365A9AFB7}" srcOrd="2" destOrd="0" parTransId="{8069DB9F-A878-744C-A4A1-E603CA4DC361}" sibTransId="{B57F7F3D-9490-3A43-8BE4-C782F6E8A093}"/>
    <dgm:cxn modelId="{4FB9BC85-E2AB-9346-A19D-74AEE32DB777}" type="presOf" srcId="{5D5E80AC-F885-7C43-9268-A36403B1250E}" destId="{04622D2E-99E9-7F4D-BD32-033B1D5BF269}" srcOrd="0" destOrd="0" presId="urn:microsoft.com/office/officeart/2005/8/layout/list1"/>
    <dgm:cxn modelId="{8CC63FCD-50CC-6B48-ADB0-6031EF4B310A}" type="presOf" srcId="{412936DE-44A7-8A47-B985-F8D0E7414BA5}" destId="{DF8C5430-0B8A-3E4F-8CE4-876B02EC3DF9}" srcOrd="0" destOrd="0" presId="urn:microsoft.com/office/officeart/2005/8/layout/list1"/>
    <dgm:cxn modelId="{49274609-0832-6C4E-9428-639E5E9A6868}" type="presOf" srcId="{44BDCDB9-7728-424C-B69B-2A96ABE9F763}" destId="{BA480AEB-DDB8-9F42-94A4-E7766303C930}" srcOrd="1" destOrd="0" presId="urn:microsoft.com/office/officeart/2005/8/layout/list1"/>
    <dgm:cxn modelId="{BBE121FF-B78E-EC4A-9897-ABBE4FFD5C32}" srcId="{03D78728-45C4-A348-953A-E0522B0F8C96}" destId="{47D34B6E-11DE-9A42-9EB7-69085D5DF75B}" srcOrd="1" destOrd="0" parTransId="{3AEA75BA-C73E-B742-A3D1-9F8411B58091}" sibTransId="{3DF0D608-F0B0-6D45-A65D-00C6FB7B7933}"/>
    <dgm:cxn modelId="{91EA4E4A-A005-4F49-885D-62E4DCC28ECA}" type="presOf" srcId="{44BDCDB9-7728-424C-B69B-2A96ABE9F763}" destId="{CA200294-5FB6-4F47-B825-5BD863ECE0F3}" srcOrd="0" destOrd="0" presId="urn:microsoft.com/office/officeart/2005/8/layout/list1"/>
    <dgm:cxn modelId="{06382747-01AB-EC46-929A-1286EF534158}" type="presOf" srcId="{569F40F4-D001-2049-8492-EB93961CF23A}" destId="{926171EE-F438-0343-92FF-E27C41A5667F}" srcOrd="1" destOrd="0" presId="urn:microsoft.com/office/officeart/2005/8/layout/list1"/>
    <dgm:cxn modelId="{1D8241DB-FD03-C345-8EC3-CF623A56B8BC}" type="presOf" srcId="{339F5300-0DB9-9D41-8B69-9960F8E24072}" destId="{64599F17-C088-3E45-ACBA-CEDD66CF1925}" srcOrd="0" destOrd="0" presId="urn:microsoft.com/office/officeart/2005/8/layout/list1"/>
    <dgm:cxn modelId="{4B403E2A-A71C-2F43-BB93-AD2CBD02EF22}" type="presOf" srcId="{5E8DC1D0-1295-D540-8DF5-3E2D07CAF092}" destId="{E5788940-4630-5F4E-998C-D3076EFFC840}" srcOrd="0" destOrd="0" presId="urn:microsoft.com/office/officeart/2005/8/layout/list1"/>
    <dgm:cxn modelId="{BB87DE03-6266-6943-8F5C-146856A4C4F4}" type="presOf" srcId="{47D34B6E-11DE-9A42-9EB7-69085D5DF75B}" destId="{49E369E3-E773-8142-BD42-3DF55CAC25A8}" srcOrd="0" destOrd="1" presId="urn:microsoft.com/office/officeart/2005/8/layout/list1"/>
    <dgm:cxn modelId="{EFE01D7F-C874-704E-B3A9-A2151D0B4E4C}" type="presOf" srcId="{37A73B84-44FC-2645-9BBC-5780BDFB1398}" destId="{48FDE051-F40E-8640-A8FC-01096C084078}" srcOrd="0" destOrd="0" presId="urn:microsoft.com/office/officeart/2005/8/layout/list1"/>
    <dgm:cxn modelId="{879007A4-451B-074F-B2A7-3F544E8C5502}" srcId="{B127938E-50F4-C34B-B020-995D5DBE4B6C}" destId="{44BDCDB9-7728-424C-B69B-2A96ABE9F763}" srcOrd="2" destOrd="0" parTransId="{006E554D-E678-FB4C-80A9-A13A7F7F0183}" sibTransId="{46BC3C16-00B1-7E4E-A68C-06CE78B326F5}"/>
    <dgm:cxn modelId="{8E8DB0C3-0470-F24C-BD7B-9934C602F4E2}" srcId="{B127938E-50F4-C34B-B020-995D5DBE4B6C}" destId="{6A7BA4CB-D5FC-E841-BFAD-8C64E2BDA7A5}" srcOrd="1" destOrd="0" parTransId="{2766593E-55A8-004A-8FDD-37EE80A4AE58}" sibTransId="{87877A37-63D5-4544-B4AD-4A1F977F4EBF}"/>
    <dgm:cxn modelId="{565D8FE6-3E21-9E4F-9B86-93DD6BA63DB9}" type="presOf" srcId="{569F40F4-D001-2049-8492-EB93961CF23A}" destId="{D3F96DF1-E87F-884C-A16C-37C7589E4FA8}" srcOrd="0" destOrd="0" presId="urn:microsoft.com/office/officeart/2005/8/layout/list1"/>
    <dgm:cxn modelId="{CA785438-A5F8-3B46-96E0-2E300D15704D}" type="presOf" srcId="{C405D3A9-2378-494D-BF47-739DBC235730}" destId="{BC0D35F7-74B7-754E-83B9-9AB9D4918529}" srcOrd="1" destOrd="0" presId="urn:microsoft.com/office/officeart/2005/8/layout/list1"/>
    <dgm:cxn modelId="{96B06069-C271-194F-8D48-F00E4C424C34}" type="presOf" srcId="{03D78728-45C4-A348-953A-E0522B0F8C96}" destId="{4CE4F232-D387-414D-8CFB-85DC782FED43}" srcOrd="1" destOrd="0" presId="urn:microsoft.com/office/officeart/2005/8/layout/list1"/>
    <dgm:cxn modelId="{7D3C5D5B-8322-5741-9D28-88BA8785B203}" type="presOf" srcId="{B10C4C9F-3EF7-6546-BE7F-B7F3622347D8}" destId="{FDA052D9-0AC9-C64B-B9C8-5D43FB2C70FA}" srcOrd="0" destOrd="0" presId="urn:microsoft.com/office/officeart/2005/8/layout/list1"/>
    <dgm:cxn modelId="{0FC56165-750D-8346-B194-8F007D74C15D}" type="presOf" srcId="{C44F6141-B029-B54E-9EB4-13B365A9AFB7}" destId="{6CAD52E7-AEAA-9A4C-9F8A-9E274D19AD28}" srcOrd="0" destOrd="2" presId="urn:microsoft.com/office/officeart/2005/8/layout/list1"/>
    <dgm:cxn modelId="{1EE5B1C5-AC79-D74D-8416-32A23541D66F}" srcId="{B127938E-50F4-C34B-B020-995D5DBE4B6C}" destId="{03D78728-45C4-A348-953A-E0522B0F8C96}" srcOrd="3" destOrd="0" parTransId="{140B9892-EA59-F340-989F-B27FCC6AD1C9}" sibTransId="{62FB60B2-7341-B54C-ADE3-6E8F3FBA3CCE}"/>
    <dgm:cxn modelId="{BE71E49A-B00F-6D4E-957E-BD80C5CE541D}" srcId="{B127938E-50F4-C34B-B020-995D5DBE4B6C}" destId="{569F40F4-D001-2049-8492-EB93961CF23A}" srcOrd="0" destOrd="0" parTransId="{30D6D011-AB9B-5446-862C-1CF16F9C532C}" sibTransId="{0CC9D92F-AEC6-5A45-9B0E-15B8B13951FD}"/>
    <dgm:cxn modelId="{9A3DEA7D-B9B3-4E44-9144-0BD38D441240}" srcId="{B127938E-50F4-C34B-B020-995D5DBE4B6C}" destId="{339F5300-0DB9-9D41-8B69-9960F8E24072}" srcOrd="4" destOrd="0" parTransId="{D646A5FC-68D9-1040-90E9-4CB99DAFD171}" sibTransId="{9218AE72-C494-0940-ABF1-DB2A0C868BBF}"/>
    <dgm:cxn modelId="{FBA4632F-2960-0546-B4E2-F76EEF1B1E8A}" type="presParOf" srcId="{9D2D01CA-1D55-0F46-BC29-99A0F947701A}" destId="{673E9EDD-1D12-4348-A869-17F135B64E15}" srcOrd="0" destOrd="0" presId="urn:microsoft.com/office/officeart/2005/8/layout/list1"/>
    <dgm:cxn modelId="{F919124F-DD82-3A4B-AC38-08F07483A24B}" type="presParOf" srcId="{673E9EDD-1D12-4348-A869-17F135B64E15}" destId="{D3F96DF1-E87F-884C-A16C-37C7589E4FA8}" srcOrd="0" destOrd="0" presId="urn:microsoft.com/office/officeart/2005/8/layout/list1"/>
    <dgm:cxn modelId="{ED69A719-263B-3244-8532-D5E31C97A0B1}" type="presParOf" srcId="{673E9EDD-1D12-4348-A869-17F135B64E15}" destId="{926171EE-F438-0343-92FF-E27C41A5667F}" srcOrd="1" destOrd="0" presId="urn:microsoft.com/office/officeart/2005/8/layout/list1"/>
    <dgm:cxn modelId="{9C87298C-1FD9-894A-8C06-D601CBDF8E68}" type="presParOf" srcId="{9D2D01CA-1D55-0F46-BC29-99A0F947701A}" destId="{5754B45F-0820-B645-B13A-4A40E63AD8F0}" srcOrd="1" destOrd="0" presId="urn:microsoft.com/office/officeart/2005/8/layout/list1"/>
    <dgm:cxn modelId="{5CB3E7BC-3837-3448-9FCC-CBE0750DB7E7}" type="presParOf" srcId="{9D2D01CA-1D55-0F46-BC29-99A0F947701A}" destId="{E5788940-4630-5F4E-998C-D3076EFFC840}" srcOrd="2" destOrd="0" presId="urn:microsoft.com/office/officeart/2005/8/layout/list1"/>
    <dgm:cxn modelId="{D9F9E9E9-CCFC-CC4B-9AD9-A11692CDE6DA}" type="presParOf" srcId="{9D2D01CA-1D55-0F46-BC29-99A0F947701A}" destId="{5A59E66C-6170-D548-A4C2-B3F1055FD119}" srcOrd="3" destOrd="0" presId="urn:microsoft.com/office/officeart/2005/8/layout/list1"/>
    <dgm:cxn modelId="{DA2B43B2-C498-454D-B272-E16C52FAFB49}" type="presParOf" srcId="{9D2D01CA-1D55-0F46-BC29-99A0F947701A}" destId="{73031C4F-D6C6-2C40-80DB-D69A38CE099E}" srcOrd="4" destOrd="0" presId="urn:microsoft.com/office/officeart/2005/8/layout/list1"/>
    <dgm:cxn modelId="{BE02D9EB-7C11-6744-A2DE-F6899BF12192}" type="presParOf" srcId="{73031C4F-D6C6-2C40-80DB-D69A38CE099E}" destId="{3FA5681F-4DB5-394C-A05D-E513C59DEBC0}" srcOrd="0" destOrd="0" presId="urn:microsoft.com/office/officeart/2005/8/layout/list1"/>
    <dgm:cxn modelId="{39268314-84BD-A344-B18F-6BE574D38189}" type="presParOf" srcId="{73031C4F-D6C6-2C40-80DB-D69A38CE099E}" destId="{87AF5CD5-0F4E-AE4E-ACEF-15012E170E95}" srcOrd="1" destOrd="0" presId="urn:microsoft.com/office/officeart/2005/8/layout/list1"/>
    <dgm:cxn modelId="{E257EB2A-7324-F14D-B855-FE121F56944A}" type="presParOf" srcId="{9D2D01CA-1D55-0F46-BC29-99A0F947701A}" destId="{2EC22B64-02F5-4149-AA26-23AE628C33A9}" srcOrd="5" destOrd="0" presId="urn:microsoft.com/office/officeart/2005/8/layout/list1"/>
    <dgm:cxn modelId="{42EA0113-7F65-4048-B73D-5E5AE9068C08}" type="presParOf" srcId="{9D2D01CA-1D55-0F46-BC29-99A0F947701A}" destId="{DF8C5430-0B8A-3E4F-8CE4-876B02EC3DF9}" srcOrd="6" destOrd="0" presId="urn:microsoft.com/office/officeart/2005/8/layout/list1"/>
    <dgm:cxn modelId="{2E27C12C-2D0B-B446-8A41-B3D7D1558472}" type="presParOf" srcId="{9D2D01CA-1D55-0F46-BC29-99A0F947701A}" destId="{380EAE3E-7B46-B445-B01B-6F4E4E77A1EF}" srcOrd="7" destOrd="0" presId="urn:microsoft.com/office/officeart/2005/8/layout/list1"/>
    <dgm:cxn modelId="{DAC5A22F-9C26-1145-ADF7-9A07C15B68C4}" type="presParOf" srcId="{9D2D01CA-1D55-0F46-BC29-99A0F947701A}" destId="{1A914CAF-04A4-564A-AACC-A764A8CCEFEE}" srcOrd="8" destOrd="0" presId="urn:microsoft.com/office/officeart/2005/8/layout/list1"/>
    <dgm:cxn modelId="{FBCF9F95-4EB3-B241-8440-68418E1F6816}" type="presParOf" srcId="{1A914CAF-04A4-564A-AACC-A764A8CCEFEE}" destId="{CA200294-5FB6-4F47-B825-5BD863ECE0F3}" srcOrd="0" destOrd="0" presId="urn:microsoft.com/office/officeart/2005/8/layout/list1"/>
    <dgm:cxn modelId="{1A914409-E741-4445-896F-B4378170023C}" type="presParOf" srcId="{1A914CAF-04A4-564A-AACC-A764A8CCEFEE}" destId="{BA480AEB-DDB8-9F42-94A4-E7766303C930}" srcOrd="1" destOrd="0" presId="urn:microsoft.com/office/officeart/2005/8/layout/list1"/>
    <dgm:cxn modelId="{DB4E0692-ED12-FE45-985B-5DBAC7777D3B}" type="presParOf" srcId="{9D2D01CA-1D55-0F46-BC29-99A0F947701A}" destId="{F061FAAF-2E79-7248-ABC6-35D3C19FB480}" srcOrd="9" destOrd="0" presId="urn:microsoft.com/office/officeart/2005/8/layout/list1"/>
    <dgm:cxn modelId="{263923F1-146D-5944-AA8E-8D6C9CE452F7}" type="presParOf" srcId="{9D2D01CA-1D55-0F46-BC29-99A0F947701A}" destId="{FDA052D9-0AC9-C64B-B9C8-5D43FB2C70FA}" srcOrd="10" destOrd="0" presId="urn:microsoft.com/office/officeart/2005/8/layout/list1"/>
    <dgm:cxn modelId="{B3E3A118-61A5-B749-B344-B5BCF7CD0248}" type="presParOf" srcId="{9D2D01CA-1D55-0F46-BC29-99A0F947701A}" destId="{22501134-DBC1-DA46-BBF6-E475B0822BB9}" srcOrd="11" destOrd="0" presId="urn:microsoft.com/office/officeart/2005/8/layout/list1"/>
    <dgm:cxn modelId="{4083CC65-DA08-AE4A-B995-E3DCE22E7777}" type="presParOf" srcId="{9D2D01CA-1D55-0F46-BC29-99A0F947701A}" destId="{F67C2DDB-E5EF-B247-976A-69D358E7D1D2}" srcOrd="12" destOrd="0" presId="urn:microsoft.com/office/officeart/2005/8/layout/list1"/>
    <dgm:cxn modelId="{7BABEA95-9913-0F4E-B4E4-C4432BEE961C}" type="presParOf" srcId="{F67C2DDB-E5EF-B247-976A-69D358E7D1D2}" destId="{1E0CE03A-38F5-7247-B032-DBFF7F2E8E34}" srcOrd="0" destOrd="0" presId="urn:microsoft.com/office/officeart/2005/8/layout/list1"/>
    <dgm:cxn modelId="{E841E399-9F01-5945-B6BB-07AE7F8EF176}" type="presParOf" srcId="{F67C2DDB-E5EF-B247-976A-69D358E7D1D2}" destId="{4CE4F232-D387-414D-8CFB-85DC782FED43}" srcOrd="1" destOrd="0" presId="urn:microsoft.com/office/officeart/2005/8/layout/list1"/>
    <dgm:cxn modelId="{4B4B1CA7-7DAF-EA42-857B-1245A9ABB5FB}" type="presParOf" srcId="{9D2D01CA-1D55-0F46-BC29-99A0F947701A}" destId="{DF63115A-71B3-F148-9F8C-48F6B8CF9F37}" srcOrd="13" destOrd="0" presId="urn:microsoft.com/office/officeart/2005/8/layout/list1"/>
    <dgm:cxn modelId="{47BD15E9-ABEB-EA4B-8995-71188621B222}" type="presParOf" srcId="{9D2D01CA-1D55-0F46-BC29-99A0F947701A}" destId="{49E369E3-E773-8142-BD42-3DF55CAC25A8}" srcOrd="14" destOrd="0" presId="urn:microsoft.com/office/officeart/2005/8/layout/list1"/>
    <dgm:cxn modelId="{8B7FA081-56C4-844B-8ECA-FB3DB7F02128}" type="presParOf" srcId="{9D2D01CA-1D55-0F46-BC29-99A0F947701A}" destId="{B3864F7F-AC4D-504E-9784-62B96FF70C88}" srcOrd="15" destOrd="0" presId="urn:microsoft.com/office/officeart/2005/8/layout/list1"/>
    <dgm:cxn modelId="{D6029360-9F78-8745-B0FE-E7A61AB5DE0C}" type="presParOf" srcId="{9D2D01CA-1D55-0F46-BC29-99A0F947701A}" destId="{71DE48FE-8E62-D548-8C89-A1234A4BC1DC}" srcOrd="16" destOrd="0" presId="urn:microsoft.com/office/officeart/2005/8/layout/list1"/>
    <dgm:cxn modelId="{A5BEFC95-2CD0-DE4E-94DD-27501D84640B}" type="presParOf" srcId="{71DE48FE-8E62-D548-8C89-A1234A4BC1DC}" destId="{64599F17-C088-3E45-ACBA-CEDD66CF1925}" srcOrd="0" destOrd="0" presId="urn:microsoft.com/office/officeart/2005/8/layout/list1"/>
    <dgm:cxn modelId="{21E8F106-062C-0B47-9B8B-6A240418ADA1}" type="presParOf" srcId="{71DE48FE-8E62-D548-8C89-A1234A4BC1DC}" destId="{817D5F10-0EA2-6F40-BE78-64E65F4C27C2}" srcOrd="1" destOrd="0" presId="urn:microsoft.com/office/officeart/2005/8/layout/list1"/>
    <dgm:cxn modelId="{679F1E71-8C66-EA4D-850A-6B0B654F4A39}" type="presParOf" srcId="{9D2D01CA-1D55-0F46-BC29-99A0F947701A}" destId="{3CCBE217-8199-7A4F-A3EE-57ABD16CBC96}" srcOrd="17" destOrd="0" presId="urn:microsoft.com/office/officeart/2005/8/layout/list1"/>
    <dgm:cxn modelId="{DD2943BA-13CD-144A-84E6-821DE4826EE0}" type="presParOf" srcId="{9D2D01CA-1D55-0F46-BC29-99A0F947701A}" destId="{48FDE051-F40E-8640-A8FC-01096C084078}" srcOrd="18" destOrd="0" presId="urn:microsoft.com/office/officeart/2005/8/layout/list1"/>
    <dgm:cxn modelId="{3C6AD34C-C501-774E-98DC-E515227720A7}" type="presParOf" srcId="{9D2D01CA-1D55-0F46-BC29-99A0F947701A}" destId="{0CC17179-533E-504F-B06D-DBF621616B49}" srcOrd="19" destOrd="0" presId="urn:microsoft.com/office/officeart/2005/8/layout/list1"/>
    <dgm:cxn modelId="{CB2231B3-8C3B-E842-8A76-F748BCA3F3CF}" type="presParOf" srcId="{9D2D01CA-1D55-0F46-BC29-99A0F947701A}" destId="{DB68AA6C-F8BA-6743-82DF-3D94B4C15EE7}" srcOrd="20" destOrd="0" presId="urn:microsoft.com/office/officeart/2005/8/layout/list1"/>
    <dgm:cxn modelId="{F5F7F775-E220-964E-A0B3-11D059779E54}" type="presParOf" srcId="{DB68AA6C-F8BA-6743-82DF-3D94B4C15EE7}" destId="{04622D2E-99E9-7F4D-BD32-033B1D5BF269}" srcOrd="0" destOrd="0" presId="urn:microsoft.com/office/officeart/2005/8/layout/list1"/>
    <dgm:cxn modelId="{D8A5CDE3-BECC-3B44-9C34-2F1080344709}" type="presParOf" srcId="{DB68AA6C-F8BA-6743-82DF-3D94B4C15EE7}" destId="{874C754E-516A-9945-A098-B503B8D43702}" srcOrd="1" destOrd="0" presId="urn:microsoft.com/office/officeart/2005/8/layout/list1"/>
    <dgm:cxn modelId="{0E3E63BA-ADDC-EA40-975B-23FACABDBB4F}" type="presParOf" srcId="{9D2D01CA-1D55-0F46-BC29-99A0F947701A}" destId="{DDEC5539-67A3-8443-B4F3-7D952D829970}" srcOrd="21" destOrd="0" presId="urn:microsoft.com/office/officeart/2005/8/layout/list1"/>
    <dgm:cxn modelId="{018DE34F-39DD-0F42-8D86-E20773CB5659}" type="presParOf" srcId="{9D2D01CA-1D55-0F46-BC29-99A0F947701A}" destId="{B8BC36A6-E728-5E43-8E36-6AF4256D47B0}" srcOrd="22" destOrd="0" presId="urn:microsoft.com/office/officeart/2005/8/layout/list1"/>
    <dgm:cxn modelId="{78330D5B-F9A3-8F48-BDAF-1FD8766CBB36}" type="presParOf" srcId="{9D2D01CA-1D55-0F46-BC29-99A0F947701A}" destId="{A10BAE88-AB82-0D4E-981D-01A7B68856A6}" srcOrd="23" destOrd="0" presId="urn:microsoft.com/office/officeart/2005/8/layout/list1"/>
    <dgm:cxn modelId="{09CA2363-F26A-4C43-B908-7CF30CC023B1}" type="presParOf" srcId="{9D2D01CA-1D55-0F46-BC29-99A0F947701A}" destId="{BBCAA45D-C8D0-994B-B723-060A7F7A5466}" srcOrd="24" destOrd="0" presId="urn:microsoft.com/office/officeart/2005/8/layout/list1"/>
    <dgm:cxn modelId="{C000664A-2318-CA4A-AB6A-E6792B6BA00B}" type="presParOf" srcId="{BBCAA45D-C8D0-994B-B723-060A7F7A5466}" destId="{C1F34418-7344-1841-B940-0F8221BCFD0F}" srcOrd="0" destOrd="0" presId="urn:microsoft.com/office/officeart/2005/8/layout/list1"/>
    <dgm:cxn modelId="{CF5E7AA4-B4AB-9D4F-A89A-48A44426CF21}" type="presParOf" srcId="{BBCAA45D-C8D0-994B-B723-060A7F7A5466}" destId="{BC0D35F7-74B7-754E-83B9-9AB9D4918529}" srcOrd="1" destOrd="0" presId="urn:microsoft.com/office/officeart/2005/8/layout/list1"/>
    <dgm:cxn modelId="{2FB79DFE-80B2-8C40-96A4-B441AF414243}" type="presParOf" srcId="{9D2D01CA-1D55-0F46-BC29-99A0F947701A}" destId="{6D7F1548-1599-BC48-8C27-77ECEFAA9475}" srcOrd="25" destOrd="0" presId="urn:microsoft.com/office/officeart/2005/8/layout/list1"/>
    <dgm:cxn modelId="{4C69CA82-19AC-B840-8F6B-7E232BF2E50D}" type="presParOf" srcId="{9D2D01CA-1D55-0F46-BC29-99A0F947701A}" destId="{6CAD52E7-AEAA-9A4C-9F8A-9E274D19AD28}"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BF2892F-FCF7-3A4B-98FF-B2F4650C826A}" type="doc">
      <dgm:prSet loTypeId="urn:microsoft.com/office/officeart/2005/8/layout/target3" loCatId="relationship" qsTypeId="urn:microsoft.com/office/officeart/2005/8/quickstyle/simple4" qsCatId="simple" csTypeId="urn:microsoft.com/office/officeart/2005/8/colors/accent1_2" csCatId="accent1"/>
      <dgm:spPr/>
      <dgm:t>
        <a:bodyPr/>
        <a:lstStyle/>
        <a:p>
          <a:endParaRPr lang="en-US"/>
        </a:p>
      </dgm:t>
    </dgm:pt>
    <dgm:pt modelId="{1123246F-22CB-4443-8352-EA007740BEA0}">
      <dgm:prSet/>
      <dgm:spPr/>
      <dgm:t>
        <a:bodyPr/>
        <a:lstStyle/>
        <a:p>
          <a:pPr rtl="0"/>
          <a:r>
            <a:rPr lang="en-US" smtClean="0"/>
            <a:t>Refers to a processor architecture that has evolved from RISC design principles and is used in embedded systems</a:t>
          </a:r>
          <a:endParaRPr lang="en-US"/>
        </a:p>
      </dgm:t>
    </dgm:pt>
    <dgm:pt modelId="{597042A9-26FA-5C48-B0FB-ED65414BA098}" type="parTrans" cxnId="{0B9B3273-E083-6D47-9605-D038113B76FD}">
      <dgm:prSet/>
      <dgm:spPr/>
      <dgm:t>
        <a:bodyPr/>
        <a:lstStyle/>
        <a:p>
          <a:endParaRPr lang="en-US"/>
        </a:p>
      </dgm:t>
    </dgm:pt>
    <dgm:pt modelId="{07B2F954-0EBC-2943-B6CB-B4F187E74277}" type="sibTrans" cxnId="{0B9B3273-E083-6D47-9605-D038113B76FD}">
      <dgm:prSet/>
      <dgm:spPr/>
      <dgm:t>
        <a:bodyPr/>
        <a:lstStyle/>
        <a:p>
          <a:endParaRPr lang="en-US"/>
        </a:p>
      </dgm:t>
    </dgm:pt>
    <dgm:pt modelId="{E741DB30-206C-774F-9FE4-22DEB55538FF}">
      <dgm:prSet/>
      <dgm:spPr/>
      <dgm:t>
        <a:bodyPr/>
        <a:lstStyle/>
        <a:p>
          <a:pPr rtl="0"/>
          <a:r>
            <a:rPr lang="en-US" dirty="0" smtClean="0"/>
            <a:t>Family of RISC-based microprocessors and microcontrollers designed by ARM Holdings, Cambridge, England</a:t>
          </a:r>
          <a:endParaRPr lang="en-US" dirty="0"/>
        </a:p>
      </dgm:t>
    </dgm:pt>
    <dgm:pt modelId="{E11DF189-81A0-DE40-BFC0-797A523C3E95}" type="parTrans" cxnId="{73551A1C-1254-4A42-AF91-0B2DC4A56449}">
      <dgm:prSet/>
      <dgm:spPr/>
      <dgm:t>
        <a:bodyPr/>
        <a:lstStyle/>
        <a:p>
          <a:endParaRPr lang="en-US"/>
        </a:p>
      </dgm:t>
    </dgm:pt>
    <dgm:pt modelId="{FF06B8F3-1F86-8140-9B9F-E235AE5E10C5}" type="sibTrans" cxnId="{73551A1C-1254-4A42-AF91-0B2DC4A56449}">
      <dgm:prSet/>
      <dgm:spPr/>
      <dgm:t>
        <a:bodyPr/>
        <a:lstStyle/>
        <a:p>
          <a:endParaRPr lang="en-US"/>
        </a:p>
      </dgm:t>
    </dgm:pt>
    <dgm:pt modelId="{E24C8E8A-770D-5B42-9276-16CAD8070F05}">
      <dgm:prSet/>
      <dgm:spPr/>
      <dgm:t>
        <a:bodyPr/>
        <a:lstStyle/>
        <a:p>
          <a:pPr rtl="0"/>
          <a:r>
            <a:rPr lang="en-US" smtClean="0"/>
            <a:t>Chips are high-speed processors that are known for their small die size and low power requirements</a:t>
          </a:r>
          <a:endParaRPr lang="en-US"/>
        </a:p>
      </dgm:t>
    </dgm:pt>
    <dgm:pt modelId="{7B4DA492-5B82-0C40-94A2-C1B1175CF320}" type="parTrans" cxnId="{A380C853-BD63-ED44-8CB7-78C75020B6A9}">
      <dgm:prSet/>
      <dgm:spPr/>
      <dgm:t>
        <a:bodyPr/>
        <a:lstStyle/>
        <a:p>
          <a:endParaRPr lang="en-US"/>
        </a:p>
      </dgm:t>
    </dgm:pt>
    <dgm:pt modelId="{482C19A7-4BEC-7642-A198-D0ABB1202A63}" type="sibTrans" cxnId="{A380C853-BD63-ED44-8CB7-78C75020B6A9}">
      <dgm:prSet/>
      <dgm:spPr/>
      <dgm:t>
        <a:bodyPr/>
        <a:lstStyle/>
        <a:p>
          <a:endParaRPr lang="en-US"/>
        </a:p>
      </dgm:t>
    </dgm:pt>
    <dgm:pt modelId="{6E0E09CF-535C-9F4A-9D42-DCA4647452B0}">
      <dgm:prSet/>
      <dgm:spPr/>
      <dgm:t>
        <a:bodyPr/>
        <a:lstStyle/>
        <a:p>
          <a:pPr rtl="0"/>
          <a:r>
            <a:rPr lang="en-US" smtClean="0"/>
            <a:t>Probably the most widely used embedded processor architecture and indeed the most widely used processor architecture of any kind in the world</a:t>
          </a:r>
          <a:endParaRPr lang="en-US"/>
        </a:p>
      </dgm:t>
    </dgm:pt>
    <dgm:pt modelId="{0FA56BE3-C9E3-CF45-9C91-DCD16A1C680C}" type="parTrans" cxnId="{0583210F-6658-E941-97B5-990E4BF53B0E}">
      <dgm:prSet/>
      <dgm:spPr/>
      <dgm:t>
        <a:bodyPr/>
        <a:lstStyle/>
        <a:p>
          <a:endParaRPr lang="en-US"/>
        </a:p>
      </dgm:t>
    </dgm:pt>
    <dgm:pt modelId="{913AF2FA-D9DD-6A44-BACF-81C7590E85C8}" type="sibTrans" cxnId="{0583210F-6658-E941-97B5-990E4BF53B0E}">
      <dgm:prSet/>
      <dgm:spPr/>
      <dgm:t>
        <a:bodyPr/>
        <a:lstStyle/>
        <a:p>
          <a:endParaRPr lang="en-US"/>
        </a:p>
      </dgm:t>
    </dgm:pt>
    <dgm:pt modelId="{4C699249-4DD6-B04C-8DE1-FD90DFF21924}">
      <dgm:prSet/>
      <dgm:spPr/>
      <dgm:t>
        <a:bodyPr/>
        <a:lstStyle/>
        <a:p>
          <a:pPr rtl="0"/>
          <a:r>
            <a:rPr lang="en-US" smtClean="0"/>
            <a:t>Acorn RISC Machine/Advanced RISC Machine</a:t>
          </a:r>
          <a:endParaRPr lang="en-US"/>
        </a:p>
      </dgm:t>
    </dgm:pt>
    <dgm:pt modelId="{641C02CC-C464-5749-9F00-88CCBC3A2BF1}" type="parTrans" cxnId="{D9427F64-74F0-3748-8569-AD6417A0EB19}">
      <dgm:prSet/>
      <dgm:spPr/>
      <dgm:t>
        <a:bodyPr/>
        <a:lstStyle/>
        <a:p>
          <a:endParaRPr lang="en-US"/>
        </a:p>
      </dgm:t>
    </dgm:pt>
    <dgm:pt modelId="{5FB25D44-B2D6-FE42-8282-DC4B82756DF5}" type="sibTrans" cxnId="{D9427F64-74F0-3748-8569-AD6417A0EB19}">
      <dgm:prSet/>
      <dgm:spPr/>
      <dgm:t>
        <a:bodyPr/>
        <a:lstStyle/>
        <a:p>
          <a:endParaRPr lang="en-US"/>
        </a:p>
      </dgm:t>
    </dgm:pt>
    <dgm:pt modelId="{4CAA11AB-C3B6-7742-B856-B8BEE4690829}" type="pres">
      <dgm:prSet presAssocID="{FBF2892F-FCF7-3A4B-98FF-B2F4650C826A}" presName="Name0" presStyleCnt="0">
        <dgm:presLayoutVars>
          <dgm:chMax val="7"/>
          <dgm:dir/>
          <dgm:animLvl val="lvl"/>
          <dgm:resizeHandles val="exact"/>
        </dgm:presLayoutVars>
      </dgm:prSet>
      <dgm:spPr/>
      <dgm:t>
        <a:bodyPr/>
        <a:lstStyle/>
        <a:p>
          <a:endParaRPr lang="en-US"/>
        </a:p>
      </dgm:t>
    </dgm:pt>
    <dgm:pt modelId="{7E5E71E9-02DD-8F4B-A764-3EE25B482476}" type="pres">
      <dgm:prSet presAssocID="{1123246F-22CB-4443-8352-EA007740BEA0}" presName="circle1" presStyleLbl="node1" presStyleIdx="0" presStyleCnt="5"/>
      <dgm:spPr/>
    </dgm:pt>
    <dgm:pt modelId="{A339D49C-3675-ED44-AA24-21007938E703}" type="pres">
      <dgm:prSet presAssocID="{1123246F-22CB-4443-8352-EA007740BEA0}" presName="space" presStyleCnt="0"/>
      <dgm:spPr/>
    </dgm:pt>
    <dgm:pt modelId="{CA2649DD-3136-744F-8618-39E3378CD44E}" type="pres">
      <dgm:prSet presAssocID="{1123246F-22CB-4443-8352-EA007740BEA0}" presName="rect1" presStyleLbl="alignAcc1" presStyleIdx="0" presStyleCnt="5" custLinFactNeighborX="-259" custLinFactNeighborY="2337"/>
      <dgm:spPr/>
      <dgm:t>
        <a:bodyPr/>
        <a:lstStyle/>
        <a:p>
          <a:endParaRPr lang="en-US"/>
        </a:p>
      </dgm:t>
    </dgm:pt>
    <dgm:pt modelId="{86564882-C43B-5F44-9E2B-7C3273C25D25}" type="pres">
      <dgm:prSet presAssocID="{E741DB30-206C-774F-9FE4-22DEB55538FF}" presName="vertSpace2" presStyleLbl="node1" presStyleIdx="0" presStyleCnt="5"/>
      <dgm:spPr/>
    </dgm:pt>
    <dgm:pt modelId="{30FF8077-7F83-324F-B1D6-2D388D1A859E}" type="pres">
      <dgm:prSet presAssocID="{E741DB30-206C-774F-9FE4-22DEB55538FF}" presName="circle2" presStyleLbl="node1" presStyleIdx="1" presStyleCnt="5"/>
      <dgm:spPr/>
    </dgm:pt>
    <dgm:pt modelId="{52EA27E7-5658-A04C-872B-736FE36E95B9}" type="pres">
      <dgm:prSet presAssocID="{E741DB30-206C-774F-9FE4-22DEB55538FF}" presName="rect2" presStyleLbl="alignAcc1" presStyleIdx="1" presStyleCnt="5"/>
      <dgm:spPr/>
      <dgm:t>
        <a:bodyPr/>
        <a:lstStyle/>
        <a:p>
          <a:endParaRPr lang="en-US"/>
        </a:p>
      </dgm:t>
    </dgm:pt>
    <dgm:pt modelId="{D286EAF9-10A1-BC48-90B9-9EF3F0252513}" type="pres">
      <dgm:prSet presAssocID="{E24C8E8A-770D-5B42-9276-16CAD8070F05}" presName="vertSpace3" presStyleLbl="node1" presStyleIdx="1" presStyleCnt="5"/>
      <dgm:spPr/>
    </dgm:pt>
    <dgm:pt modelId="{890FD210-37B1-924A-ACE3-EC4AF3723DA8}" type="pres">
      <dgm:prSet presAssocID="{E24C8E8A-770D-5B42-9276-16CAD8070F05}" presName="circle3" presStyleLbl="node1" presStyleIdx="2" presStyleCnt="5"/>
      <dgm:spPr/>
    </dgm:pt>
    <dgm:pt modelId="{8E427BFD-68F7-9144-84C4-B6F555C3E9C2}" type="pres">
      <dgm:prSet presAssocID="{E24C8E8A-770D-5B42-9276-16CAD8070F05}" presName="rect3" presStyleLbl="alignAcc1" presStyleIdx="2" presStyleCnt="5"/>
      <dgm:spPr/>
      <dgm:t>
        <a:bodyPr/>
        <a:lstStyle/>
        <a:p>
          <a:endParaRPr lang="en-US"/>
        </a:p>
      </dgm:t>
    </dgm:pt>
    <dgm:pt modelId="{88B52972-5B56-814E-9276-2870F1EFB52E}" type="pres">
      <dgm:prSet presAssocID="{6E0E09CF-535C-9F4A-9D42-DCA4647452B0}" presName="vertSpace4" presStyleLbl="node1" presStyleIdx="2" presStyleCnt="5"/>
      <dgm:spPr/>
    </dgm:pt>
    <dgm:pt modelId="{CB5F8675-4706-0A49-8834-410E77301F2D}" type="pres">
      <dgm:prSet presAssocID="{6E0E09CF-535C-9F4A-9D42-DCA4647452B0}" presName="circle4" presStyleLbl="node1" presStyleIdx="3" presStyleCnt="5"/>
      <dgm:spPr/>
    </dgm:pt>
    <dgm:pt modelId="{278E313F-4732-FB48-ADB3-EB7BAA2F0AD8}" type="pres">
      <dgm:prSet presAssocID="{6E0E09CF-535C-9F4A-9D42-DCA4647452B0}" presName="rect4" presStyleLbl="alignAcc1" presStyleIdx="3" presStyleCnt="5"/>
      <dgm:spPr/>
      <dgm:t>
        <a:bodyPr/>
        <a:lstStyle/>
        <a:p>
          <a:endParaRPr lang="en-US"/>
        </a:p>
      </dgm:t>
    </dgm:pt>
    <dgm:pt modelId="{B3CB6F7B-4AF8-884B-A770-14D7D179D48F}" type="pres">
      <dgm:prSet presAssocID="{4C699249-4DD6-B04C-8DE1-FD90DFF21924}" presName="vertSpace5" presStyleLbl="node1" presStyleIdx="3" presStyleCnt="5"/>
      <dgm:spPr/>
    </dgm:pt>
    <dgm:pt modelId="{EC44F69B-9D2C-2143-B459-8D67124DB16C}" type="pres">
      <dgm:prSet presAssocID="{4C699249-4DD6-B04C-8DE1-FD90DFF21924}" presName="circle5" presStyleLbl="node1" presStyleIdx="4" presStyleCnt="5"/>
      <dgm:spPr/>
    </dgm:pt>
    <dgm:pt modelId="{F3DE286F-F91F-864B-883C-CE6534E57A45}" type="pres">
      <dgm:prSet presAssocID="{4C699249-4DD6-B04C-8DE1-FD90DFF21924}" presName="rect5" presStyleLbl="alignAcc1" presStyleIdx="4" presStyleCnt="5"/>
      <dgm:spPr/>
      <dgm:t>
        <a:bodyPr/>
        <a:lstStyle/>
        <a:p>
          <a:endParaRPr lang="en-US"/>
        </a:p>
      </dgm:t>
    </dgm:pt>
    <dgm:pt modelId="{5EB9BD66-219F-E345-B2D4-09DF848DC51E}" type="pres">
      <dgm:prSet presAssocID="{1123246F-22CB-4443-8352-EA007740BEA0}" presName="rect1ParTxNoCh" presStyleLbl="alignAcc1" presStyleIdx="4" presStyleCnt="5">
        <dgm:presLayoutVars>
          <dgm:chMax val="1"/>
          <dgm:bulletEnabled val="1"/>
        </dgm:presLayoutVars>
      </dgm:prSet>
      <dgm:spPr/>
      <dgm:t>
        <a:bodyPr/>
        <a:lstStyle/>
        <a:p>
          <a:endParaRPr lang="en-US"/>
        </a:p>
      </dgm:t>
    </dgm:pt>
    <dgm:pt modelId="{28E0102D-7B8E-4743-80D0-4499ED8E83EE}" type="pres">
      <dgm:prSet presAssocID="{E741DB30-206C-774F-9FE4-22DEB55538FF}" presName="rect2ParTxNoCh" presStyleLbl="alignAcc1" presStyleIdx="4" presStyleCnt="5">
        <dgm:presLayoutVars>
          <dgm:chMax val="1"/>
          <dgm:bulletEnabled val="1"/>
        </dgm:presLayoutVars>
      </dgm:prSet>
      <dgm:spPr/>
      <dgm:t>
        <a:bodyPr/>
        <a:lstStyle/>
        <a:p>
          <a:endParaRPr lang="en-US"/>
        </a:p>
      </dgm:t>
    </dgm:pt>
    <dgm:pt modelId="{E43BF79D-E91E-6B40-B0A9-7EFFBAEB7024}" type="pres">
      <dgm:prSet presAssocID="{E24C8E8A-770D-5B42-9276-16CAD8070F05}" presName="rect3ParTxNoCh" presStyleLbl="alignAcc1" presStyleIdx="4" presStyleCnt="5">
        <dgm:presLayoutVars>
          <dgm:chMax val="1"/>
          <dgm:bulletEnabled val="1"/>
        </dgm:presLayoutVars>
      </dgm:prSet>
      <dgm:spPr/>
      <dgm:t>
        <a:bodyPr/>
        <a:lstStyle/>
        <a:p>
          <a:endParaRPr lang="en-US"/>
        </a:p>
      </dgm:t>
    </dgm:pt>
    <dgm:pt modelId="{FB4F0F7E-15B0-AC45-9F8C-21DEA43E32D0}" type="pres">
      <dgm:prSet presAssocID="{6E0E09CF-535C-9F4A-9D42-DCA4647452B0}" presName="rect4ParTxNoCh" presStyleLbl="alignAcc1" presStyleIdx="4" presStyleCnt="5">
        <dgm:presLayoutVars>
          <dgm:chMax val="1"/>
          <dgm:bulletEnabled val="1"/>
        </dgm:presLayoutVars>
      </dgm:prSet>
      <dgm:spPr/>
      <dgm:t>
        <a:bodyPr/>
        <a:lstStyle/>
        <a:p>
          <a:endParaRPr lang="en-US"/>
        </a:p>
      </dgm:t>
    </dgm:pt>
    <dgm:pt modelId="{ACF4BA02-BC30-DC45-BCBE-34FC27F21B0B}" type="pres">
      <dgm:prSet presAssocID="{4C699249-4DD6-B04C-8DE1-FD90DFF21924}" presName="rect5ParTxNoCh" presStyleLbl="alignAcc1" presStyleIdx="4" presStyleCnt="5">
        <dgm:presLayoutVars>
          <dgm:chMax val="1"/>
          <dgm:bulletEnabled val="1"/>
        </dgm:presLayoutVars>
      </dgm:prSet>
      <dgm:spPr/>
      <dgm:t>
        <a:bodyPr/>
        <a:lstStyle/>
        <a:p>
          <a:endParaRPr lang="en-US"/>
        </a:p>
      </dgm:t>
    </dgm:pt>
  </dgm:ptLst>
  <dgm:cxnLst>
    <dgm:cxn modelId="{0583210F-6658-E941-97B5-990E4BF53B0E}" srcId="{FBF2892F-FCF7-3A4B-98FF-B2F4650C826A}" destId="{6E0E09CF-535C-9F4A-9D42-DCA4647452B0}" srcOrd="3" destOrd="0" parTransId="{0FA56BE3-C9E3-CF45-9C91-DCD16A1C680C}" sibTransId="{913AF2FA-D9DD-6A44-BACF-81C7590E85C8}"/>
    <dgm:cxn modelId="{C177F86B-266F-234E-B64D-7491F903933A}" type="presOf" srcId="{E741DB30-206C-774F-9FE4-22DEB55538FF}" destId="{28E0102D-7B8E-4743-80D0-4499ED8E83EE}" srcOrd="1" destOrd="0" presId="urn:microsoft.com/office/officeart/2005/8/layout/target3"/>
    <dgm:cxn modelId="{225AAFB6-5353-BB4D-B5EA-1466613E9E1F}" type="presOf" srcId="{E741DB30-206C-774F-9FE4-22DEB55538FF}" destId="{52EA27E7-5658-A04C-872B-736FE36E95B9}" srcOrd="0" destOrd="0" presId="urn:microsoft.com/office/officeart/2005/8/layout/target3"/>
    <dgm:cxn modelId="{D87E2FCE-3BB4-B54A-A6D3-26469E50F659}" type="presOf" srcId="{4C699249-4DD6-B04C-8DE1-FD90DFF21924}" destId="{F3DE286F-F91F-864B-883C-CE6534E57A45}" srcOrd="0" destOrd="0" presId="urn:microsoft.com/office/officeart/2005/8/layout/target3"/>
    <dgm:cxn modelId="{D9427F64-74F0-3748-8569-AD6417A0EB19}" srcId="{FBF2892F-FCF7-3A4B-98FF-B2F4650C826A}" destId="{4C699249-4DD6-B04C-8DE1-FD90DFF21924}" srcOrd="4" destOrd="0" parTransId="{641C02CC-C464-5749-9F00-88CCBC3A2BF1}" sibTransId="{5FB25D44-B2D6-FE42-8282-DC4B82756DF5}"/>
    <dgm:cxn modelId="{A380C853-BD63-ED44-8CB7-78C75020B6A9}" srcId="{FBF2892F-FCF7-3A4B-98FF-B2F4650C826A}" destId="{E24C8E8A-770D-5B42-9276-16CAD8070F05}" srcOrd="2" destOrd="0" parTransId="{7B4DA492-5B82-0C40-94A2-C1B1175CF320}" sibTransId="{482C19A7-4BEC-7642-A198-D0ABB1202A63}"/>
    <dgm:cxn modelId="{D726C8D6-A049-CE4B-9077-148EC6B7FC28}" type="presOf" srcId="{1123246F-22CB-4443-8352-EA007740BEA0}" destId="{CA2649DD-3136-744F-8618-39E3378CD44E}" srcOrd="0" destOrd="0" presId="urn:microsoft.com/office/officeart/2005/8/layout/target3"/>
    <dgm:cxn modelId="{564D1861-B1CF-4045-9322-5745E3574076}" type="presOf" srcId="{6E0E09CF-535C-9F4A-9D42-DCA4647452B0}" destId="{FB4F0F7E-15B0-AC45-9F8C-21DEA43E32D0}" srcOrd="1" destOrd="0" presId="urn:microsoft.com/office/officeart/2005/8/layout/target3"/>
    <dgm:cxn modelId="{F99231BF-6395-1A47-9E13-C9CE92C7B24B}" type="presOf" srcId="{6E0E09CF-535C-9F4A-9D42-DCA4647452B0}" destId="{278E313F-4732-FB48-ADB3-EB7BAA2F0AD8}" srcOrd="0" destOrd="0" presId="urn:microsoft.com/office/officeart/2005/8/layout/target3"/>
    <dgm:cxn modelId="{FC6BEAE3-48E4-1D49-AAB1-000AB76294C9}" type="presOf" srcId="{4C699249-4DD6-B04C-8DE1-FD90DFF21924}" destId="{ACF4BA02-BC30-DC45-BCBE-34FC27F21B0B}" srcOrd="1" destOrd="0" presId="urn:microsoft.com/office/officeart/2005/8/layout/target3"/>
    <dgm:cxn modelId="{D3A57248-CF94-1A4D-855C-E5EA8DB9801D}" type="presOf" srcId="{FBF2892F-FCF7-3A4B-98FF-B2F4650C826A}" destId="{4CAA11AB-C3B6-7742-B856-B8BEE4690829}" srcOrd="0" destOrd="0" presId="urn:microsoft.com/office/officeart/2005/8/layout/target3"/>
    <dgm:cxn modelId="{976C7BB7-6029-5943-8A6C-4A27C6D90CD1}" type="presOf" srcId="{1123246F-22CB-4443-8352-EA007740BEA0}" destId="{5EB9BD66-219F-E345-B2D4-09DF848DC51E}" srcOrd="1" destOrd="0" presId="urn:microsoft.com/office/officeart/2005/8/layout/target3"/>
    <dgm:cxn modelId="{D22365B5-C5E5-2D45-BC29-A1F99CB9CAEC}" type="presOf" srcId="{E24C8E8A-770D-5B42-9276-16CAD8070F05}" destId="{8E427BFD-68F7-9144-84C4-B6F555C3E9C2}" srcOrd="0" destOrd="0" presId="urn:microsoft.com/office/officeart/2005/8/layout/target3"/>
    <dgm:cxn modelId="{0B9B3273-E083-6D47-9605-D038113B76FD}" srcId="{FBF2892F-FCF7-3A4B-98FF-B2F4650C826A}" destId="{1123246F-22CB-4443-8352-EA007740BEA0}" srcOrd="0" destOrd="0" parTransId="{597042A9-26FA-5C48-B0FB-ED65414BA098}" sibTransId="{07B2F954-0EBC-2943-B6CB-B4F187E74277}"/>
    <dgm:cxn modelId="{18137EBC-9CB8-B54F-BBFF-437631269049}" type="presOf" srcId="{E24C8E8A-770D-5B42-9276-16CAD8070F05}" destId="{E43BF79D-E91E-6B40-B0A9-7EFFBAEB7024}" srcOrd="1" destOrd="0" presId="urn:microsoft.com/office/officeart/2005/8/layout/target3"/>
    <dgm:cxn modelId="{73551A1C-1254-4A42-AF91-0B2DC4A56449}" srcId="{FBF2892F-FCF7-3A4B-98FF-B2F4650C826A}" destId="{E741DB30-206C-774F-9FE4-22DEB55538FF}" srcOrd="1" destOrd="0" parTransId="{E11DF189-81A0-DE40-BFC0-797A523C3E95}" sibTransId="{FF06B8F3-1F86-8140-9B9F-E235AE5E10C5}"/>
    <dgm:cxn modelId="{D609580D-09FF-E042-A49F-E07B63F101FE}" type="presParOf" srcId="{4CAA11AB-C3B6-7742-B856-B8BEE4690829}" destId="{7E5E71E9-02DD-8F4B-A764-3EE25B482476}" srcOrd="0" destOrd="0" presId="urn:microsoft.com/office/officeart/2005/8/layout/target3"/>
    <dgm:cxn modelId="{428DCE99-FEDC-EA41-96B0-2FD499858A11}" type="presParOf" srcId="{4CAA11AB-C3B6-7742-B856-B8BEE4690829}" destId="{A339D49C-3675-ED44-AA24-21007938E703}" srcOrd="1" destOrd="0" presId="urn:microsoft.com/office/officeart/2005/8/layout/target3"/>
    <dgm:cxn modelId="{35E28F33-B25C-264F-B5FA-46D5948A98CB}" type="presParOf" srcId="{4CAA11AB-C3B6-7742-B856-B8BEE4690829}" destId="{CA2649DD-3136-744F-8618-39E3378CD44E}" srcOrd="2" destOrd="0" presId="urn:microsoft.com/office/officeart/2005/8/layout/target3"/>
    <dgm:cxn modelId="{A0D02778-A63D-094F-A833-FB5AB2F45372}" type="presParOf" srcId="{4CAA11AB-C3B6-7742-B856-B8BEE4690829}" destId="{86564882-C43B-5F44-9E2B-7C3273C25D25}" srcOrd="3" destOrd="0" presId="urn:microsoft.com/office/officeart/2005/8/layout/target3"/>
    <dgm:cxn modelId="{262A6666-1A81-7944-B3BE-D2B4A2507212}" type="presParOf" srcId="{4CAA11AB-C3B6-7742-B856-B8BEE4690829}" destId="{30FF8077-7F83-324F-B1D6-2D388D1A859E}" srcOrd="4" destOrd="0" presId="urn:microsoft.com/office/officeart/2005/8/layout/target3"/>
    <dgm:cxn modelId="{5F7B434B-5A92-414B-A1B9-4D7448A0B1BA}" type="presParOf" srcId="{4CAA11AB-C3B6-7742-B856-B8BEE4690829}" destId="{52EA27E7-5658-A04C-872B-736FE36E95B9}" srcOrd="5" destOrd="0" presId="urn:microsoft.com/office/officeart/2005/8/layout/target3"/>
    <dgm:cxn modelId="{9E95219E-D9F6-5B41-A2AB-1AB6BA130EE9}" type="presParOf" srcId="{4CAA11AB-C3B6-7742-B856-B8BEE4690829}" destId="{D286EAF9-10A1-BC48-90B9-9EF3F0252513}" srcOrd="6" destOrd="0" presId="urn:microsoft.com/office/officeart/2005/8/layout/target3"/>
    <dgm:cxn modelId="{6D073BB1-7132-A646-A32C-216ED4DC3332}" type="presParOf" srcId="{4CAA11AB-C3B6-7742-B856-B8BEE4690829}" destId="{890FD210-37B1-924A-ACE3-EC4AF3723DA8}" srcOrd="7" destOrd="0" presId="urn:microsoft.com/office/officeart/2005/8/layout/target3"/>
    <dgm:cxn modelId="{EF2AD3E3-6CBA-0347-95BA-3B17EFCCF1BB}" type="presParOf" srcId="{4CAA11AB-C3B6-7742-B856-B8BEE4690829}" destId="{8E427BFD-68F7-9144-84C4-B6F555C3E9C2}" srcOrd="8" destOrd="0" presId="urn:microsoft.com/office/officeart/2005/8/layout/target3"/>
    <dgm:cxn modelId="{A8B8D065-73AF-9A49-901F-94347A3A90CD}" type="presParOf" srcId="{4CAA11AB-C3B6-7742-B856-B8BEE4690829}" destId="{88B52972-5B56-814E-9276-2870F1EFB52E}" srcOrd="9" destOrd="0" presId="urn:microsoft.com/office/officeart/2005/8/layout/target3"/>
    <dgm:cxn modelId="{5ACFB274-49F3-4F47-87E8-A514763538AD}" type="presParOf" srcId="{4CAA11AB-C3B6-7742-B856-B8BEE4690829}" destId="{CB5F8675-4706-0A49-8834-410E77301F2D}" srcOrd="10" destOrd="0" presId="urn:microsoft.com/office/officeart/2005/8/layout/target3"/>
    <dgm:cxn modelId="{8FD1CB43-0104-5C4A-AA16-9DF5D05265D1}" type="presParOf" srcId="{4CAA11AB-C3B6-7742-B856-B8BEE4690829}" destId="{278E313F-4732-FB48-ADB3-EB7BAA2F0AD8}" srcOrd="11" destOrd="0" presId="urn:microsoft.com/office/officeart/2005/8/layout/target3"/>
    <dgm:cxn modelId="{59DD2532-EE15-2946-98E2-DA12EE01D05F}" type="presParOf" srcId="{4CAA11AB-C3B6-7742-B856-B8BEE4690829}" destId="{B3CB6F7B-4AF8-884B-A770-14D7D179D48F}" srcOrd="12" destOrd="0" presId="urn:microsoft.com/office/officeart/2005/8/layout/target3"/>
    <dgm:cxn modelId="{268E34D0-EBC7-0549-A4C9-99084C6ECBC4}" type="presParOf" srcId="{4CAA11AB-C3B6-7742-B856-B8BEE4690829}" destId="{EC44F69B-9D2C-2143-B459-8D67124DB16C}" srcOrd="13" destOrd="0" presId="urn:microsoft.com/office/officeart/2005/8/layout/target3"/>
    <dgm:cxn modelId="{729EC047-FAFB-2E4A-B06E-9D437173CDD3}" type="presParOf" srcId="{4CAA11AB-C3B6-7742-B856-B8BEE4690829}" destId="{F3DE286F-F91F-864B-883C-CE6534E57A45}" srcOrd="14" destOrd="0" presId="urn:microsoft.com/office/officeart/2005/8/layout/target3"/>
    <dgm:cxn modelId="{5BD0046F-2151-8940-8C9E-8AEF4E4EDF1B}" type="presParOf" srcId="{4CAA11AB-C3B6-7742-B856-B8BEE4690829}" destId="{5EB9BD66-219F-E345-B2D4-09DF848DC51E}" srcOrd="15" destOrd="0" presId="urn:microsoft.com/office/officeart/2005/8/layout/target3"/>
    <dgm:cxn modelId="{995D0144-58C0-1345-B852-6184F95A6849}" type="presParOf" srcId="{4CAA11AB-C3B6-7742-B856-B8BEE4690829}" destId="{28E0102D-7B8E-4743-80D0-4499ED8E83EE}" srcOrd="16" destOrd="0" presId="urn:microsoft.com/office/officeart/2005/8/layout/target3"/>
    <dgm:cxn modelId="{25B675BE-F5A8-B647-A997-FE158D3FCFD4}" type="presParOf" srcId="{4CAA11AB-C3B6-7742-B856-B8BEE4690829}" destId="{E43BF79D-E91E-6B40-B0A9-7EFFBAEB7024}" srcOrd="17" destOrd="0" presId="urn:microsoft.com/office/officeart/2005/8/layout/target3"/>
    <dgm:cxn modelId="{F0C8FB9D-18EF-EE49-8AA1-277BF984FDAB}" type="presParOf" srcId="{4CAA11AB-C3B6-7742-B856-B8BEE4690829}" destId="{FB4F0F7E-15B0-AC45-9F8C-21DEA43E32D0}" srcOrd="18" destOrd="0" presId="urn:microsoft.com/office/officeart/2005/8/layout/target3"/>
    <dgm:cxn modelId="{6C70895F-E435-9642-A2B0-C862FAEF8648}" type="presParOf" srcId="{4CAA11AB-C3B6-7742-B856-B8BEE4690829}" destId="{ACF4BA02-BC30-DC45-BCBE-34FC27F21B0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4244595-40B8-0C44-AB01-36C07C7C032F}" type="doc">
      <dgm:prSet loTypeId="urn:microsoft.com/office/officeart/2009/3/layout/StepUpProcess" loCatId="relationship" qsTypeId="urn:microsoft.com/office/officeart/2005/8/quickstyle/simple4" qsCatId="simple" csTypeId="urn:microsoft.com/office/officeart/2005/8/colors/accent1_2" csCatId="accent1"/>
      <dgm:spPr/>
      <dgm:t>
        <a:bodyPr/>
        <a:lstStyle/>
        <a:p>
          <a:endParaRPr lang="en-US"/>
        </a:p>
      </dgm:t>
    </dgm:pt>
    <dgm:pt modelId="{9972BBDB-889F-9344-B3C7-098CE51925FC}">
      <dgm:prSet/>
      <dgm:spPr/>
      <dgm:t>
        <a:bodyPr/>
        <a:lstStyle/>
        <a:p>
          <a:pPr rtl="0"/>
          <a:r>
            <a:rPr lang="en-US" smtClean="0"/>
            <a:t>Cortex-A/Cortex-A50</a:t>
          </a:r>
          <a:endParaRPr lang="en-US"/>
        </a:p>
      </dgm:t>
    </dgm:pt>
    <dgm:pt modelId="{02F33E88-1CA8-1849-A059-F1F13661286D}" type="parTrans" cxnId="{1BCC1A9F-183A-1C47-8E31-24B48C550775}">
      <dgm:prSet/>
      <dgm:spPr/>
      <dgm:t>
        <a:bodyPr/>
        <a:lstStyle/>
        <a:p>
          <a:endParaRPr lang="en-US"/>
        </a:p>
      </dgm:t>
    </dgm:pt>
    <dgm:pt modelId="{5FA7183A-15C0-EE43-A9D1-7B812FC22867}" type="sibTrans" cxnId="{1BCC1A9F-183A-1C47-8E31-24B48C550775}">
      <dgm:prSet/>
      <dgm:spPr/>
      <dgm:t>
        <a:bodyPr/>
        <a:lstStyle/>
        <a:p>
          <a:endParaRPr lang="en-US"/>
        </a:p>
      </dgm:t>
    </dgm:pt>
    <dgm:pt modelId="{BEC033E2-AC9A-FF4F-AB54-E16960F6D766}">
      <dgm:prSet/>
      <dgm:spPr/>
      <dgm:t>
        <a:bodyPr/>
        <a:lstStyle/>
        <a:p>
          <a:pPr rtl="0"/>
          <a:r>
            <a:rPr lang="en-US" smtClean="0"/>
            <a:t>Cortex-R</a:t>
          </a:r>
          <a:endParaRPr lang="en-US"/>
        </a:p>
      </dgm:t>
    </dgm:pt>
    <dgm:pt modelId="{4511412A-7C47-2642-8C3D-2536C66A69C0}" type="parTrans" cxnId="{36BF6ED1-991C-064E-B658-560C3B935438}">
      <dgm:prSet/>
      <dgm:spPr/>
      <dgm:t>
        <a:bodyPr/>
        <a:lstStyle/>
        <a:p>
          <a:endParaRPr lang="en-US"/>
        </a:p>
      </dgm:t>
    </dgm:pt>
    <dgm:pt modelId="{23DAB6B6-5B95-6043-940D-29241B3419B5}" type="sibTrans" cxnId="{36BF6ED1-991C-064E-B658-560C3B935438}">
      <dgm:prSet/>
      <dgm:spPr/>
      <dgm:t>
        <a:bodyPr/>
        <a:lstStyle/>
        <a:p>
          <a:endParaRPr lang="en-US"/>
        </a:p>
      </dgm:t>
    </dgm:pt>
    <dgm:pt modelId="{C5DE4E15-3294-6440-AE71-1692C1B22026}">
      <dgm:prSet/>
      <dgm:spPr/>
      <dgm:t>
        <a:bodyPr/>
        <a:lstStyle/>
        <a:p>
          <a:pPr rtl="0"/>
          <a:r>
            <a:rPr lang="en-US" smtClean="0"/>
            <a:t>Cortex-M</a:t>
          </a:r>
          <a:endParaRPr lang="en-US"/>
        </a:p>
      </dgm:t>
    </dgm:pt>
    <dgm:pt modelId="{F8270A97-BFC2-B941-8E0D-763AC7C45356}" type="parTrans" cxnId="{5935EA6D-5400-E146-807E-1B9B32CA1DBC}">
      <dgm:prSet/>
      <dgm:spPr/>
      <dgm:t>
        <a:bodyPr/>
        <a:lstStyle/>
        <a:p>
          <a:endParaRPr lang="en-US"/>
        </a:p>
      </dgm:t>
    </dgm:pt>
    <dgm:pt modelId="{70F196F0-F938-8949-9887-643668E20A06}" type="sibTrans" cxnId="{5935EA6D-5400-E146-807E-1B9B32CA1DBC}">
      <dgm:prSet/>
      <dgm:spPr/>
      <dgm:t>
        <a:bodyPr/>
        <a:lstStyle/>
        <a:p>
          <a:endParaRPr lang="en-US"/>
        </a:p>
      </dgm:t>
    </dgm:pt>
    <dgm:pt modelId="{B3624D79-F1C1-DA4D-95FD-B4050C309303}">
      <dgm:prSet/>
      <dgm:spPr/>
      <dgm:t>
        <a:bodyPr/>
        <a:lstStyle/>
        <a:p>
          <a:pPr rtl="0"/>
          <a:r>
            <a:rPr lang="en-US" smtClean="0"/>
            <a:t>Cortex-M0</a:t>
          </a:r>
          <a:endParaRPr lang="en-US"/>
        </a:p>
      </dgm:t>
    </dgm:pt>
    <dgm:pt modelId="{996D892B-574A-454E-96B3-CA5FAE7E93F1}" type="parTrans" cxnId="{8D3F7BD9-095A-EB4E-BD01-8D02E07C544A}">
      <dgm:prSet/>
      <dgm:spPr/>
      <dgm:t>
        <a:bodyPr/>
        <a:lstStyle/>
        <a:p>
          <a:endParaRPr lang="en-US"/>
        </a:p>
      </dgm:t>
    </dgm:pt>
    <dgm:pt modelId="{6D564A4A-F9E1-964B-9BAB-BFCFE72084EC}" type="sibTrans" cxnId="{8D3F7BD9-095A-EB4E-BD01-8D02E07C544A}">
      <dgm:prSet/>
      <dgm:spPr/>
      <dgm:t>
        <a:bodyPr/>
        <a:lstStyle/>
        <a:p>
          <a:endParaRPr lang="en-US"/>
        </a:p>
      </dgm:t>
    </dgm:pt>
    <dgm:pt modelId="{FBECF0E3-9602-9443-82CC-519BB77001DF}">
      <dgm:prSet/>
      <dgm:spPr/>
      <dgm:t>
        <a:bodyPr/>
        <a:lstStyle/>
        <a:p>
          <a:pPr rtl="0"/>
          <a:r>
            <a:rPr lang="en-US" smtClean="0"/>
            <a:t>Cortex-M0+</a:t>
          </a:r>
          <a:endParaRPr lang="en-US"/>
        </a:p>
      </dgm:t>
    </dgm:pt>
    <dgm:pt modelId="{FED445DB-EDC6-3346-B338-981C71C8E77F}" type="parTrans" cxnId="{D0A4BDED-C468-9B49-A2F9-D1B917033ED2}">
      <dgm:prSet/>
      <dgm:spPr/>
      <dgm:t>
        <a:bodyPr/>
        <a:lstStyle/>
        <a:p>
          <a:endParaRPr lang="en-US"/>
        </a:p>
      </dgm:t>
    </dgm:pt>
    <dgm:pt modelId="{0E2EB7D7-EB84-4549-AFC2-8E633600E035}" type="sibTrans" cxnId="{D0A4BDED-C468-9B49-A2F9-D1B917033ED2}">
      <dgm:prSet/>
      <dgm:spPr/>
      <dgm:t>
        <a:bodyPr/>
        <a:lstStyle/>
        <a:p>
          <a:endParaRPr lang="en-US"/>
        </a:p>
      </dgm:t>
    </dgm:pt>
    <dgm:pt modelId="{B5D517DB-5BE9-F74A-B8E1-06334ED04690}">
      <dgm:prSet/>
      <dgm:spPr/>
      <dgm:t>
        <a:bodyPr/>
        <a:lstStyle/>
        <a:p>
          <a:pPr rtl="0"/>
          <a:r>
            <a:rPr lang="en-US" smtClean="0"/>
            <a:t>Cortex-M3</a:t>
          </a:r>
          <a:endParaRPr lang="en-US"/>
        </a:p>
      </dgm:t>
    </dgm:pt>
    <dgm:pt modelId="{B74274B9-839B-974C-8EF8-FA5B6B637461}" type="parTrans" cxnId="{D40CE18F-4D76-514A-8CA6-36933BF06C8F}">
      <dgm:prSet/>
      <dgm:spPr/>
      <dgm:t>
        <a:bodyPr/>
        <a:lstStyle/>
        <a:p>
          <a:endParaRPr lang="en-US"/>
        </a:p>
      </dgm:t>
    </dgm:pt>
    <dgm:pt modelId="{DA2A9467-BA12-F142-8739-80E7E11F66A0}" type="sibTrans" cxnId="{D40CE18F-4D76-514A-8CA6-36933BF06C8F}">
      <dgm:prSet/>
      <dgm:spPr/>
      <dgm:t>
        <a:bodyPr/>
        <a:lstStyle/>
        <a:p>
          <a:endParaRPr lang="en-US"/>
        </a:p>
      </dgm:t>
    </dgm:pt>
    <dgm:pt modelId="{B6BAC66E-1C7B-7C4F-9C20-C379BE76DD50}">
      <dgm:prSet/>
      <dgm:spPr/>
      <dgm:t>
        <a:bodyPr/>
        <a:lstStyle/>
        <a:p>
          <a:pPr rtl="0"/>
          <a:r>
            <a:rPr lang="en-US" smtClean="0"/>
            <a:t>Cortex-M4</a:t>
          </a:r>
          <a:endParaRPr lang="en-US"/>
        </a:p>
      </dgm:t>
    </dgm:pt>
    <dgm:pt modelId="{359C1D31-CFC5-9A4F-A4AE-D31EED7291A3}" type="parTrans" cxnId="{0A42961E-003A-9441-8892-8960B157762D}">
      <dgm:prSet/>
      <dgm:spPr/>
      <dgm:t>
        <a:bodyPr/>
        <a:lstStyle/>
        <a:p>
          <a:endParaRPr lang="en-US"/>
        </a:p>
      </dgm:t>
    </dgm:pt>
    <dgm:pt modelId="{34941DD6-24EE-534F-8B81-1550FD3B6431}" type="sibTrans" cxnId="{0A42961E-003A-9441-8892-8960B157762D}">
      <dgm:prSet/>
      <dgm:spPr/>
      <dgm:t>
        <a:bodyPr/>
        <a:lstStyle/>
        <a:p>
          <a:endParaRPr lang="en-US"/>
        </a:p>
      </dgm:t>
    </dgm:pt>
    <dgm:pt modelId="{88DEEDEA-3D43-B94E-A8BE-2B6F2CC171CC}" type="pres">
      <dgm:prSet presAssocID="{64244595-40B8-0C44-AB01-36C07C7C032F}" presName="rootnode" presStyleCnt="0">
        <dgm:presLayoutVars>
          <dgm:chMax/>
          <dgm:chPref/>
          <dgm:dir/>
          <dgm:animLvl val="lvl"/>
        </dgm:presLayoutVars>
      </dgm:prSet>
      <dgm:spPr/>
      <dgm:t>
        <a:bodyPr/>
        <a:lstStyle/>
        <a:p>
          <a:endParaRPr lang="en-US"/>
        </a:p>
      </dgm:t>
    </dgm:pt>
    <dgm:pt modelId="{830C26F3-CEAB-464A-9BB6-746675F569C8}" type="pres">
      <dgm:prSet presAssocID="{9972BBDB-889F-9344-B3C7-098CE51925FC}" presName="composite" presStyleCnt="0"/>
      <dgm:spPr/>
    </dgm:pt>
    <dgm:pt modelId="{0A48A44B-ACFF-2245-AEEB-A5DDDCC8C496}" type="pres">
      <dgm:prSet presAssocID="{9972BBDB-889F-9344-B3C7-098CE51925FC}" presName="LShape" presStyleLbl="alignNode1" presStyleIdx="0" presStyleCnt="5"/>
      <dgm:spPr/>
    </dgm:pt>
    <dgm:pt modelId="{2A519228-43C1-C040-B33A-097341431CE2}" type="pres">
      <dgm:prSet presAssocID="{9972BBDB-889F-9344-B3C7-098CE51925FC}" presName="ParentText" presStyleLbl="revTx" presStyleIdx="0" presStyleCnt="3">
        <dgm:presLayoutVars>
          <dgm:chMax val="0"/>
          <dgm:chPref val="0"/>
          <dgm:bulletEnabled val="1"/>
        </dgm:presLayoutVars>
      </dgm:prSet>
      <dgm:spPr/>
      <dgm:t>
        <a:bodyPr/>
        <a:lstStyle/>
        <a:p>
          <a:endParaRPr lang="en-US"/>
        </a:p>
      </dgm:t>
    </dgm:pt>
    <dgm:pt modelId="{47794180-F9F3-EE4B-A723-D9EC2A211089}" type="pres">
      <dgm:prSet presAssocID="{9972BBDB-889F-9344-B3C7-098CE51925FC}" presName="Triangle" presStyleLbl="alignNode1" presStyleIdx="1" presStyleCnt="5"/>
      <dgm:spPr/>
    </dgm:pt>
    <dgm:pt modelId="{CA2E6E44-B8E7-844C-A330-D89650D6039A}" type="pres">
      <dgm:prSet presAssocID="{5FA7183A-15C0-EE43-A9D1-7B812FC22867}" presName="sibTrans" presStyleCnt="0"/>
      <dgm:spPr/>
    </dgm:pt>
    <dgm:pt modelId="{60473021-6AD7-5E46-82D5-DEE1BCAFFA4D}" type="pres">
      <dgm:prSet presAssocID="{5FA7183A-15C0-EE43-A9D1-7B812FC22867}" presName="space" presStyleCnt="0"/>
      <dgm:spPr/>
    </dgm:pt>
    <dgm:pt modelId="{CFFAFEA4-C7E3-DF4B-B4D7-2A38CF8EC7CB}" type="pres">
      <dgm:prSet presAssocID="{BEC033E2-AC9A-FF4F-AB54-E16960F6D766}" presName="composite" presStyleCnt="0"/>
      <dgm:spPr/>
    </dgm:pt>
    <dgm:pt modelId="{1CA04008-96F3-564A-B46E-6B87073615C5}" type="pres">
      <dgm:prSet presAssocID="{BEC033E2-AC9A-FF4F-AB54-E16960F6D766}" presName="LShape" presStyleLbl="alignNode1" presStyleIdx="2" presStyleCnt="5"/>
      <dgm:spPr/>
    </dgm:pt>
    <dgm:pt modelId="{5614FA6C-291A-254E-9375-7FDF93864951}" type="pres">
      <dgm:prSet presAssocID="{BEC033E2-AC9A-FF4F-AB54-E16960F6D766}" presName="ParentText" presStyleLbl="revTx" presStyleIdx="1" presStyleCnt="3">
        <dgm:presLayoutVars>
          <dgm:chMax val="0"/>
          <dgm:chPref val="0"/>
          <dgm:bulletEnabled val="1"/>
        </dgm:presLayoutVars>
      </dgm:prSet>
      <dgm:spPr/>
      <dgm:t>
        <a:bodyPr/>
        <a:lstStyle/>
        <a:p>
          <a:endParaRPr lang="en-US"/>
        </a:p>
      </dgm:t>
    </dgm:pt>
    <dgm:pt modelId="{3331A2A3-1F64-8B4F-8B60-EA1062A7E831}" type="pres">
      <dgm:prSet presAssocID="{BEC033E2-AC9A-FF4F-AB54-E16960F6D766}" presName="Triangle" presStyleLbl="alignNode1" presStyleIdx="3" presStyleCnt="5"/>
      <dgm:spPr/>
    </dgm:pt>
    <dgm:pt modelId="{0F8ED890-79FA-E44F-BE37-948D6532D1B7}" type="pres">
      <dgm:prSet presAssocID="{23DAB6B6-5B95-6043-940D-29241B3419B5}" presName="sibTrans" presStyleCnt="0"/>
      <dgm:spPr/>
    </dgm:pt>
    <dgm:pt modelId="{489BD653-FCB7-2042-9913-50E27DA8F68B}" type="pres">
      <dgm:prSet presAssocID="{23DAB6B6-5B95-6043-940D-29241B3419B5}" presName="space" presStyleCnt="0"/>
      <dgm:spPr/>
    </dgm:pt>
    <dgm:pt modelId="{934A9BCB-07A4-6B4B-94AE-2D7D15F37D5D}" type="pres">
      <dgm:prSet presAssocID="{C5DE4E15-3294-6440-AE71-1692C1B22026}" presName="composite" presStyleCnt="0"/>
      <dgm:spPr/>
    </dgm:pt>
    <dgm:pt modelId="{070F56ED-CC42-AC46-8D66-3EE13232BDAF}" type="pres">
      <dgm:prSet presAssocID="{C5DE4E15-3294-6440-AE71-1692C1B22026}" presName="LShape" presStyleLbl="alignNode1" presStyleIdx="4" presStyleCnt="5"/>
      <dgm:spPr/>
    </dgm:pt>
    <dgm:pt modelId="{903C2039-EA74-B740-BBFD-F3C0B5FCAA3D}" type="pres">
      <dgm:prSet presAssocID="{C5DE4E15-3294-6440-AE71-1692C1B22026}" presName="ParentText" presStyleLbl="revTx" presStyleIdx="2" presStyleCnt="3">
        <dgm:presLayoutVars>
          <dgm:chMax val="0"/>
          <dgm:chPref val="0"/>
          <dgm:bulletEnabled val="1"/>
        </dgm:presLayoutVars>
      </dgm:prSet>
      <dgm:spPr/>
      <dgm:t>
        <a:bodyPr/>
        <a:lstStyle/>
        <a:p>
          <a:endParaRPr lang="en-US"/>
        </a:p>
      </dgm:t>
    </dgm:pt>
  </dgm:ptLst>
  <dgm:cxnLst>
    <dgm:cxn modelId="{0A42961E-003A-9441-8892-8960B157762D}" srcId="{C5DE4E15-3294-6440-AE71-1692C1B22026}" destId="{B6BAC66E-1C7B-7C4F-9C20-C379BE76DD50}" srcOrd="3" destOrd="0" parTransId="{359C1D31-CFC5-9A4F-A4AE-D31EED7291A3}" sibTransId="{34941DD6-24EE-534F-8B81-1550FD3B6431}"/>
    <dgm:cxn modelId="{F6308CD0-2315-7744-8DA9-C34C6133007F}" type="presOf" srcId="{B5D517DB-5BE9-F74A-B8E1-06334ED04690}" destId="{903C2039-EA74-B740-BBFD-F3C0B5FCAA3D}" srcOrd="0" destOrd="3" presId="urn:microsoft.com/office/officeart/2009/3/layout/StepUpProcess"/>
    <dgm:cxn modelId="{5935EA6D-5400-E146-807E-1B9B32CA1DBC}" srcId="{64244595-40B8-0C44-AB01-36C07C7C032F}" destId="{C5DE4E15-3294-6440-AE71-1692C1B22026}" srcOrd="2" destOrd="0" parTransId="{F8270A97-BFC2-B941-8E0D-763AC7C45356}" sibTransId="{70F196F0-F938-8949-9887-643668E20A06}"/>
    <dgm:cxn modelId="{D0A4BDED-C468-9B49-A2F9-D1B917033ED2}" srcId="{C5DE4E15-3294-6440-AE71-1692C1B22026}" destId="{FBECF0E3-9602-9443-82CC-519BB77001DF}" srcOrd="1" destOrd="0" parTransId="{FED445DB-EDC6-3346-B338-981C71C8E77F}" sibTransId="{0E2EB7D7-EB84-4549-AFC2-8E633600E035}"/>
    <dgm:cxn modelId="{39CE7460-656E-C04A-A22A-00F81DF5C364}" type="presOf" srcId="{B6BAC66E-1C7B-7C4F-9C20-C379BE76DD50}" destId="{903C2039-EA74-B740-BBFD-F3C0B5FCAA3D}" srcOrd="0" destOrd="4" presId="urn:microsoft.com/office/officeart/2009/3/layout/StepUpProcess"/>
    <dgm:cxn modelId="{FB1ECD7A-FB0F-FD4A-9560-64720393018E}" type="presOf" srcId="{FBECF0E3-9602-9443-82CC-519BB77001DF}" destId="{903C2039-EA74-B740-BBFD-F3C0B5FCAA3D}" srcOrd="0" destOrd="2" presId="urn:microsoft.com/office/officeart/2009/3/layout/StepUpProcess"/>
    <dgm:cxn modelId="{1BCC1A9F-183A-1C47-8E31-24B48C550775}" srcId="{64244595-40B8-0C44-AB01-36C07C7C032F}" destId="{9972BBDB-889F-9344-B3C7-098CE51925FC}" srcOrd="0" destOrd="0" parTransId="{02F33E88-1CA8-1849-A059-F1F13661286D}" sibTransId="{5FA7183A-15C0-EE43-A9D1-7B812FC22867}"/>
    <dgm:cxn modelId="{36BF6ED1-991C-064E-B658-560C3B935438}" srcId="{64244595-40B8-0C44-AB01-36C07C7C032F}" destId="{BEC033E2-AC9A-FF4F-AB54-E16960F6D766}" srcOrd="1" destOrd="0" parTransId="{4511412A-7C47-2642-8C3D-2536C66A69C0}" sibTransId="{23DAB6B6-5B95-6043-940D-29241B3419B5}"/>
    <dgm:cxn modelId="{95274DB3-B1B9-2A42-8921-92D3FF0A2BB9}" type="presOf" srcId="{BEC033E2-AC9A-FF4F-AB54-E16960F6D766}" destId="{5614FA6C-291A-254E-9375-7FDF93864951}" srcOrd="0" destOrd="0" presId="urn:microsoft.com/office/officeart/2009/3/layout/StepUpProcess"/>
    <dgm:cxn modelId="{0B786707-4A91-B642-A9C2-4B9C23048876}" type="presOf" srcId="{B3624D79-F1C1-DA4D-95FD-B4050C309303}" destId="{903C2039-EA74-B740-BBFD-F3C0B5FCAA3D}" srcOrd="0" destOrd="1" presId="urn:microsoft.com/office/officeart/2009/3/layout/StepUpProcess"/>
    <dgm:cxn modelId="{D40CE18F-4D76-514A-8CA6-36933BF06C8F}" srcId="{C5DE4E15-3294-6440-AE71-1692C1B22026}" destId="{B5D517DB-5BE9-F74A-B8E1-06334ED04690}" srcOrd="2" destOrd="0" parTransId="{B74274B9-839B-974C-8EF8-FA5B6B637461}" sibTransId="{DA2A9467-BA12-F142-8739-80E7E11F66A0}"/>
    <dgm:cxn modelId="{788336E1-854F-1848-A623-292C815A39FD}" type="presOf" srcId="{9972BBDB-889F-9344-B3C7-098CE51925FC}" destId="{2A519228-43C1-C040-B33A-097341431CE2}" srcOrd="0" destOrd="0" presId="urn:microsoft.com/office/officeart/2009/3/layout/StepUpProcess"/>
    <dgm:cxn modelId="{8D3F7BD9-095A-EB4E-BD01-8D02E07C544A}" srcId="{C5DE4E15-3294-6440-AE71-1692C1B22026}" destId="{B3624D79-F1C1-DA4D-95FD-B4050C309303}" srcOrd="0" destOrd="0" parTransId="{996D892B-574A-454E-96B3-CA5FAE7E93F1}" sibTransId="{6D564A4A-F9E1-964B-9BAB-BFCFE72084EC}"/>
    <dgm:cxn modelId="{C41DB588-C206-1C46-B5AF-918E6298BC98}" type="presOf" srcId="{64244595-40B8-0C44-AB01-36C07C7C032F}" destId="{88DEEDEA-3D43-B94E-A8BE-2B6F2CC171CC}" srcOrd="0" destOrd="0" presId="urn:microsoft.com/office/officeart/2009/3/layout/StepUpProcess"/>
    <dgm:cxn modelId="{96353BCA-89D9-184C-883C-B70E0C75C0A1}" type="presOf" srcId="{C5DE4E15-3294-6440-AE71-1692C1B22026}" destId="{903C2039-EA74-B740-BBFD-F3C0B5FCAA3D}" srcOrd="0" destOrd="0" presId="urn:microsoft.com/office/officeart/2009/3/layout/StepUpProcess"/>
    <dgm:cxn modelId="{A2A6534B-939F-4D47-AAB4-07970F1D1172}" type="presParOf" srcId="{88DEEDEA-3D43-B94E-A8BE-2B6F2CC171CC}" destId="{830C26F3-CEAB-464A-9BB6-746675F569C8}" srcOrd="0" destOrd="0" presId="urn:microsoft.com/office/officeart/2009/3/layout/StepUpProcess"/>
    <dgm:cxn modelId="{FA01A321-DDAD-6742-A04A-A829890ED196}" type="presParOf" srcId="{830C26F3-CEAB-464A-9BB6-746675F569C8}" destId="{0A48A44B-ACFF-2245-AEEB-A5DDDCC8C496}" srcOrd="0" destOrd="0" presId="urn:microsoft.com/office/officeart/2009/3/layout/StepUpProcess"/>
    <dgm:cxn modelId="{97D18404-2041-BA48-A0D4-3BABD5EA1D7F}" type="presParOf" srcId="{830C26F3-CEAB-464A-9BB6-746675F569C8}" destId="{2A519228-43C1-C040-B33A-097341431CE2}" srcOrd="1" destOrd="0" presId="urn:microsoft.com/office/officeart/2009/3/layout/StepUpProcess"/>
    <dgm:cxn modelId="{577E57E0-74CB-AA40-B60D-10399AEA4AEE}" type="presParOf" srcId="{830C26F3-CEAB-464A-9BB6-746675F569C8}" destId="{47794180-F9F3-EE4B-A723-D9EC2A211089}" srcOrd="2" destOrd="0" presId="urn:microsoft.com/office/officeart/2009/3/layout/StepUpProcess"/>
    <dgm:cxn modelId="{4B64BABE-092B-BD41-914D-EBA9FFDA968B}" type="presParOf" srcId="{88DEEDEA-3D43-B94E-A8BE-2B6F2CC171CC}" destId="{CA2E6E44-B8E7-844C-A330-D89650D6039A}" srcOrd="1" destOrd="0" presId="urn:microsoft.com/office/officeart/2009/3/layout/StepUpProcess"/>
    <dgm:cxn modelId="{FFE28C6D-43EE-EA4E-9C37-B28096F700B8}" type="presParOf" srcId="{CA2E6E44-B8E7-844C-A330-D89650D6039A}" destId="{60473021-6AD7-5E46-82D5-DEE1BCAFFA4D}" srcOrd="0" destOrd="0" presId="urn:microsoft.com/office/officeart/2009/3/layout/StepUpProcess"/>
    <dgm:cxn modelId="{18ACBC8E-8306-3B48-A5D0-6C35E1579F23}" type="presParOf" srcId="{88DEEDEA-3D43-B94E-A8BE-2B6F2CC171CC}" destId="{CFFAFEA4-C7E3-DF4B-B4D7-2A38CF8EC7CB}" srcOrd="2" destOrd="0" presId="urn:microsoft.com/office/officeart/2009/3/layout/StepUpProcess"/>
    <dgm:cxn modelId="{82B8BA04-9C70-C340-9AB6-638B52C604C0}" type="presParOf" srcId="{CFFAFEA4-C7E3-DF4B-B4D7-2A38CF8EC7CB}" destId="{1CA04008-96F3-564A-B46E-6B87073615C5}" srcOrd="0" destOrd="0" presId="urn:microsoft.com/office/officeart/2009/3/layout/StepUpProcess"/>
    <dgm:cxn modelId="{A401E569-60B2-B64D-9887-8EBDD7C1CAAE}" type="presParOf" srcId="{CFFAFEA4-C7E3-DF4B-B4D7-2A38CF8EC7CB}" destId="{5614FA6C-291A-254E-9375-7FDF93864951}" srcOrd="1" destOrd="0" presId="urn:microsoft.com/office/officeart/2009/3/layout/StepUpProcess"/>
    <dgm:cxn modelId="{9BFA7693-45F6-5C45-966F-F31986370D3C}" type="presParOf" srcId="{CFFAFEA4-C7E3-DF4B-B4D7-2A38CF8EC7CB}" destId="{3331A2A3-1F64-8B4F-8B60-EA1062A7E831}" srcOrd="2" destOrd="0" presId="urn:microsoft.com/office/officeart/2009/3/layout/StepUpProcess"/>
    <dgm:cxn modelId="{9ED23ED3-953B-9A47-B646-58A8D9D20DA8}" type="presParOf" srcId="{88DEEDEA-3D43-B94E-A8BE-2B6F2CC171CC}" destId="{0F8ED890-79FA-E44F-BE37-948D6532D1B7}" srcOrd="3" destOrd="0" presId="urn:microsoft.com/office/officeart/2009/3/layout/StepUpProcess"/>
    <dgm:cxn modelId="{9DA25616-4E1A-E94A-B9F4-C93B6C06D0A3}" type="presParOf" srcId="{0F8ED890-79FA-E44F-BE37-948D6532D1B7}" destId="{489BD653-FCB7-2042-9913-50E27DA8F68B}" srcOrd="0" destOrd="0" presId="urn:microsoft.com/office/officeart/2009/3/layout/StepUpProcess"/>
    <dgm:cxn modelId="{7CEC5DD2-4277-B647-BDDE-4190BF513238}" type="presParOf" srcId="{88DEEDEA-3D43-B94E-A8BE-2B6F2CC171CC}" destId="{934A9BCB-07A4-6B4B-94AE-2D7D15F37D5D}" srcOrd="4" destOrd="0" presId="urn:microsoft.com/office/officeart/2009/3/layout/StepUpProcess"/>
    <dgm:cxn modelId="{905C904F-94E5-3441-92FD-DA0A5E8D50A2}" type="presParOf" srcId="{934A9BCB-07A4-6B4B-94AE-2D7D15F37D5D}" destId="{070F56ED-CC42-AC46-8D66-3EE13232BDAF}" srcOrd="0" destOrd="0" presId="urn:microsoft.com/office/officeart/2009/3/layout/StepUpProcess"/>
    <dgm:cxn modelId="{3501581F-F116-8D42-9AA0-17DF445CBF65}" type="presParOf" srcId="{934A9BCB-07A4-6B4B-94AE-2D7D15F37D5D}" destId="{903C2039-EA74-B740-BBFD-F3C0B5FCAA3D}"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BAEE847-EAD2-FE40-8C84-DA512223181C}" type="doc">
      <dgm:prSet loTypeId="urn:microsoft.com/office/officeart/2005/8/layout/target3" loCatId="relationship" qsTypeId="urn:microsoft.com/office/officeart/2005/8/quickstyle/simple4" qsCatId="simple" csTypeId="urn:microsoft.com/office/officeart/2005/8/colors/accent1_2" csCatId="accent1" phldr="1"/>
      <dgm:spPr/>
      <dgm:t>
        <a:bodyPr/>
        <a:lstStyle/>
        <a:p>
          <a:endParaRPr lang="en-US"/>
        </a:p>
      </dgm:t>
    </dgm:pt>
    <dgm:pt modelId="{1F9DFB5F-DB72-3648-AF91-4FECE9B6B05B}">
      <dgm:prSet/>
      <dgm:spPr/>
      <dgm:t>
        <a:bodyPr/>
        <a:lstStyle/>
        <a:p>
          <a:pPr rtl="0"/>
          <a:r>
            <a:rPr lang="en-US" dirty="0" smtClean="0"/>
            <a:t>Pipelining</a:t>
          </a:r>
          <a:endParaRPr lang="en-US" dirty="0"/>
        </a:p>
      </dgm:t>
    </dgm:pt>
    <dgm:pt modelId="{4AE55039-A559-5B46-940A-75ACC4386115}" type="parTrans" cxnId="{D4A65260-D363-034C-BC13-9724735933CB}">
      <dgm:prSet/>
      <dgm:spPr/>
      <dgm:t>
        <a:bodyPr/>
        <a:lstStyle/>
        <a:p>
          <a:endParaRPr lang="en-US"/>
        </a:p>
      </dgm:t>
    </dgm:pt>
    <dgm:pt modelId="{E8DDD59A-4B47-2445-810B-652711BDAF3F}" type="sibTrans" cxnId="{D4A65260-D363-034C-BC13-9724735933CB}">
      <dgm:prSet/>
      <dgm:spPr/>
      <dgm:t>
        <a:bodyPr/>
        <a:lstStyle/>
        <a:p>
          <a:endParaRPr lang="en-US"/>
        </a:p>
      </dgm:t>
    </dgm:pt>
    <dgm:pt modelId="{D0904AE8-993E-5942-97B6-306A66DF04F0}">
      <dgm:prSet/>
      <dgm:spPr/>
      <dgm:t>
        <a:bodyPr/>
        <a:lstStyle/>
        <a:p>
          <a:pPr rtl="0"/>
          <a:r>
            <a:rPr lang="en-US" dirty="0" smtClean="0"/>
            <a:t>Processor moves data or instructions into a conceptual pipe with all stages of the pipe processing simultaneously</a:t>
          </a:r>
          <a:endParaRPr lang="en-US" dirty="0"/>
        </a:p>
      </dgm:t>
    </dgm:pt>
    <dgm:pt modelId="{9F75FF9E-95F7-3A42-86AC-D87CBB9B2829}" type="parTrans" cxnId="{3F703D20-B38D-0440-87DC-35CF43E74087}">
      <dgm:prSet/>
      <dgm:spPr/>
      <dgm:t>
        <a:bodyPr/>
        <a:lstStyle/>
        <a:p>
          <a:endParaRPr lang="en-US"/>
        </a:p>
      </dgm:t>
    </dgm:pt>
    <dgm:pt modelId="{C6C74CB0-07D1-2444-933E-62ABDDE156FE}" type="sibTrans" cxnId="{3F703D20-B38D-0440-87DC-35CF43E74087}">
      <dgm:prSet/>
      <dgm:spPr/>
      <dgm:t>
        <a:bodyPr/>
        <a:lstStyle/>
        <a:p>
          <a:endParaRPr lang="en-US"/>
        </a:p>
      </dgm:t>
    </dgm:pt>
    <dgm:pt modelId="{9CFA17D8-46EF-D540-AC03-B1D783B08EBB}">
      <dgm:prSet/>
      <dgm:spPr/>
      <dgm:t>
        <a:bodyPr/>
        <a:lstStyle/>
        <a:p>
          <a:pPr rtl="0"/>
          <a:r>
            <a:rPr lang="en-US" dirty="0" smtClean="0"/>
            <a:t>Branch prediction</a:t>
          </a:r>
          <a:endParaRPr lang="en-US" dirty="0"/>
        </a:p>
      </dgm:t>
    </dgm:pt>
    <dgm:pt modelId="{76F69678-778B-5942-BA13-4C4F290378CC}" type="parTrans" cxnId="{2EC13DCA-044A-5F4E-BFC5-433958E2AAB6}">
      <dgm:prSet/>
      <dgm:spPr/>
      <dgm:t>
        <a:bodyPr/>
        <a:lstStyle/>
        <a:p>
          <a:endParaRPr lang="en-US"/>
        </a:p>
      </dgm:t>
    </dgm:pt>
    <dgm:pt modelId="{C9D2CDA4-3B56-B44E-9256-FA215816FA39}" type="sibTrans" cxnId="{2EC13DCA-044A-5F4E-BFC5-433958E2AAB6}">
      <dgm:prSet/>
      <dgm:spPr/>
      <dgm:t>
        <a:bodyPr/>
        <a:lstStyle/>
        <a:p>
          <a:endParaRPr lang="en-US"/>
        </a:p>
      </dgm:t>
    </dgm:pt>
    <dgm:pt modelId="{39E21E8D-BCE6-874A-8E05-4FFC68AFADA3}">
      <dgm:prSet/>
      <dgm:spPr/>
      <dgm:t>
        <a:bodyPr/>
        <a:lstStyle/>
        <a:p>
          <a:pPr rtl="0"/>
          <a:r>
            <a:rPr lang="en-US" dirty="0" smtClean="0"/>
            <a:t>Processor looks ahead in the instruction code fetched from memory and predicts which branches, or groups of instructions, are likely to be processed next</a:t>
          </a:r>
          <a:endParaRPr lang="en-US" dirty="0"/>
        </a:p>
      </dgm:t>
    </dgm:pt>
    <dgm:pt modelId="{D7E8EFC3-C4E7-A34B-B349-9059739AD4BB}" type="parTrans" cxnId="{D89EA3E6-2CA9-904E-B95E-CE3A420575DE}">
      <dgm:prSet/>
      <dgm:spPr/>
      <dgm:t>
        <a:bodyPr/>
        <a:lstStyle/>
        <a:p>
          <a:endParaRPr lang="en-US"/>
        </a:p>
      </dgm:t>
    </dgm:pt>
    <dgm:pt modelId="{A8B5980D-5E5F-7D4B-B523-AC127D7ABF5F}" type="sibTrans" cxnId="{D89EA3E6-2CA9-904E-B95E-CE3A420575DE}">
      <dgm:prSet/>
      <dgm:spPr/>
      <dgm:t>
        <a:bodyPr/>
        <a:lstStyle/>
        <a:p>
          <a:endParaRPr lang="en-US"/>
        </a:p>
      </dgm:t>
    </dgm:pt>
    <dgm:pt modelId="{30C97FF5-6C28-2047-A086-66AB02D8C9E6}">
      <dgm:prSet/>
      <dgm:spPr/>
      <dgm:t>
        <a:bodyPr/>
        <a:lstStyle/>
        <a:p>
          <a:pPr rtl="0"/>
          <a:r>
            <a:rPr lang="en-US" dirty="0" smtClean="0"/>
            <a:t>Data flow analysis</a:t>
          </a:r>
          <a:endParaRPr lang="en-US" dirty="0"/>
        </a:p>
      </dgm:t>
    </dgm:pt>
    <dgm:pt modelId="{8B33C48A-2DB3-7044-9606-73F5DE3532D7}" type="parTrans" cxnId="{8F91E62B-0F7C-5A42-841A-E7940D3EE6E8}">
      <dgm:prSet/>
      <dgm:spPr/>
      <dgm:t>
        <a:bodyPr/>
        <a:lstStyle/>
        <a:p>
          <a:endParaRPr lang="en-US"/>
        </a:p>
      </dgm:t>
    </dgm:pt>
    <dgm:pt modelId="{39F20121-8F60-EF4F-86A6-AFD0374E46AF}" type="sibTrans" cxnId="{8F91E62B-0F7C-5A42-841A-E7940D3EE6E8}">
      <dgm:prSet/>
      <dgm:spPr/>
      <dgm:t>
        <a:bodyPr/>
        <a:lstStyle/>
        <a:p>
          <a:endParaRPr lang="en-US"/>
        </a:p>
      </dgm:t>
    </dgm:pt>
    <dgm:pt modelId="{1ADEEF36-6D40-D44F-9B35-90E0CDA42AB8}">
      <dgm:prSet/>
      <dgm:spPr/>
      <dgm:t>
        <a:bodyPr/>
        <a:lstStyle/>
        <a:p>
          <a:pPr rtl="0"/>
          <a:r>
            <a:rPr lang="en-US" dirty="0" smtClean="0"/>
            <a:t>Processor analyzes which instructions are dependent on each other’s results, or data, to create an optimized schedule of instructions</a:t>
          </a:r>
          <a:endParaRPr lang="en-US" dirty="0"/>
        </a:p>
      </dgm:t>
    </dgm:pt>
    <dgm:pt modelId="{8BF2F0E2-2B88-9D4E-9A6B-A4483BF6CDE4}" type="parTrans" cxnId="{46F765FF-7156-694C-984E-6EAE0E5C28A5}">
      <dgm:prSet/>
      <dgm:spPr/>
      <dgm:t>
        <a:bodyPr/>
        <a:lstStyle/>
        <a:p>
          <a:endParaRPr lang="en-US"/>
        </a:p>
      </dgm:t>
    </dgm:pt>
    <dgm:pt modelId="{81FDBB88-0681-8E4E-8D8B-BB30C3BAFA65}" type="sibTrans" cxnId="{46F765FF-7156-694C-984E-6EAE0E5C28A5}">
      <dgm:prSet/>
      <dgm:spPr/>
      <dgm:t>
        <a:bodyPr/>
        <a:lstStyle/>
        <a:p>
          <a:endParaRPr lang="en-US"/>
        </a:p>
      </dgm:t>
    </dgm:pt>
    <dgm:pt modelId="{96FA048A-5310-FE4D-81B2-9D70B7C257AA}">
      <dgm:prSet/>
      <dgm:spPr/>
      <dgm:t>
        <a:bodyPr/>
        <a:lstStyle/>
        <a:p>
          <a:pPr rtl="0"/>
          <a:r>
            <a:rPr lang="en-US" dirty="0" smtClean="0"/>
            <a:t>Speculative execution</a:t>
          </a:r>
          <a:endParaRPr lang="en-US" dirty="0"/>
        </a:p>
      </dgm:t>
    </dgm:pt>
    <dgm:pt modelId="{E46BF334-3C6C-F643-8363-F7310281F45D}" type="parTrans" cxnId="{1950FF33-8146-2642-B11E-74530D295442}">
      <dgm:prSet/>
      <dgm:spPr/>
      <dgm:t>
        <a:bodyPr/>
        <a:lstStyle/>
        <a:p>
          <a:endParaRPr lang="en-US"/>
        </a:p>
      </dgm:t>
    </dgm:pt>
    <dgm:pt modelId="{AC35690D-9D17-014B-8008-2A5C688BF974}" type="sibTrans" cxnId="{1950FF33-8146-2642-B11E-74530D295442}">
      <dgm:prSet/>
      <dgm:spPr/>
      <dgm:t>
        <a:bodyPr/>
        <a:lstStyle/>
        <a:p>
          <a:endParaRPr lang="en-US"/>
        </a:p>
      </dgm:t>
    </dgm:pt>
    <dgm:pt modelId="{0DA0EBF7-C177-5C4F-9EAE-1A180967A483}">
      <dgm:prSet/>
      <dgm:spPr/>
      <dgm:t>
        <a:bodyPr/>
        <a:lstStyle/>
        <a:p>
          <a:pPr rtl="0"/>
          <a:r>
            <a:rPr lang="en-US" dirty="0" smtClean="0"/>
            <a:t>Using branch prediction and data flow analysis, some processors speculatively execute instructions ahead of their actual appearance in the program execution, holding the results in temporary locations, keeping execution engines as busy as possible</a:t>
          </a:r>
          <a:endParaRPr lang="en-US" dirty="0"/>
        </a:p>
      </dgm:t>
    </dgm:pt>
    <dgm:pt modelId="{4A466D16-CBA1-5143-B43C-964C8F088F9E}" type="parTrans" cxnId="{CB9B861B-73E3-1449-BB22-CAF83A6C153E}">
      <dgm:prSet/>
      <dgm:spPr/>
      <dgm:t>
        <a:bodyPr/>
        <a:lstStyle/>
        <a:p>
          <a:endParaRPr lang="en-US"/>
        </a:p>
      </dgm:t>
    </dgm:pt>
    <dgm:pt modelId="{2CF877C0-D3B3-774A-BDC9-CCB09F6CE2DF}" type="sibTrans" cxnId="{CB9B861B-73E3-1449-BB22-CAF83A6C153E}">
      <dgm:prSet/>
      <dgm:spPr/>
      <dgm:t>
        <a:bodyPr/>
        <a:lstStyle/>
        <a:p>
          <a:endParaRPr lang="en-US"/>
        </a:p>
      </dgm:t>
    </dgm:pt>
    <dgm:pt modelId="{8A26F3A1-AB6C-5049-B361-FAF4609B2616}">
      <dgm:prSet/>
      <dgm:spPr/>
      <dgm:t>
        <a:bodyPr/>
        <a:lstStyle/>
        <a:p>
          <a:pPr rtl="0"/>
          <a:r>
            <a:rPr lang="en-US" dirty="0" smtClean="0"/>
            <a:t>Superscalar execution</a:t>
          </a:r>
          <a:endParaRPr lang="en-US" dirty="0"/>
        </a:p>
      </dgm:t>
    </dgm:pt>
    <dgm:pt modelId="{AC6437F1-8798-1544-BB20-AB95D8409774}" type="parTrans" cxnId="{760301D8-6D8F-3C4B-A4AB-150C60644331}">
      <dgm:prSet/>
      <dgm:spPr/>
      <dgm:t>
        <a:bodyPr/>
        <a:lstStyle/>
        <a:p>
          <a:endParaRPr lang="en-US"/>
        </a:p>
      </dgm:t>
    </dgm:pt>
    <dgm:pt modelId="{1EE08078-6E4D-7842-9B72-3F0C7C3378C4}" type="sibTrans" cxnId="{760301D8-6D8F-3C4B-A4AB-150C60644331}">
      <dgm:prSet/>
      <dgm:spPr/>
      <dgm:t>
        <a:bodyPr/>
        <a:lstStyle/>
        <a:p>
          <a:endParaRPr lang="en-US"/>
        </a:p>
      </dgm:t>
    </dgm:pt>
    <dgm:pt modelId="{CE02E82E-38D7-9F49-B76A-A9DEA9406EA8}">
      <dgm:prSet/>
      <dgm:spPr/>
      <dgm:t>
        <a:bodyPr/>
        <a:lstStyle/>
        <a:p>
          <a:pPr rtl="0"/>
          <a:r>
            <a:rPr lang="en-US" dirty="0" smtClean="0"/>
            <a:t>This is the ability to issue more than one instruction in every processor clock cycle. (In effect, multiple parallel pipelines are used.)</a:t>
          </a:r>
          <a:endParaRPr lang="en-US" dirty="0"/>
        </a:p>
      </dgm:t>
    </dgm:pt>
    <dgm:pt modelId="{E3906516-8F1C-4E44-BF3B-DE1A16420EAE}" type="parTrans" cxnId="{A9BAD250-28CD-0A43-8EEB-F79FC2853276}">
      <dgm:prSet/>
      <dgm:spPr/>
      <dgm:t>
        <a:bodyPr/>
        <a:lstStyle/>
        <a:p>
          <a:endParaRPr lang="en-US"/>
        </a:p>
      </dgm:t>
    </dgm:pt>
    <dgm:pt modelId="{D0DB07B7-D114-984D-A8F2-E3D6867CD40F}" type="sibTrans" cxnId="{A9BAD250-28CD-0A43-8EEB-F79FC2853276}">
      <dgm:prSet/>
      <dgm:spPr/>
      <dgm:t>
        <a:bodyPr/>
        <a:lstStyle/>
        <a:p>
          <a:endParaRPr lang="en-US"/>
        </a:p>
      </dgm:t>
    </dgm:pt>
    <dgm:pt modelId="{B5438589-107F-BE44-8E79-B96C087882C3}" type="pres">
      <dgm:prSet presAssocID="{8BAEE847-EAD2-FE40-8C84-DA512223181C}" presName="Name0" presStyleCnt="0">
        <dgm:presLayoutVars>
          <dgm:chMax val="7"/>
          <dgm:dir/>
          <dgm:animLvl val="lvl"/>
          <dgm:resizeHandles val="exact"/>
        </dgm:presLayoutVars>
      </dgm:prSet>
      <dgm:spPr/>
      <dgm:t>
        <a:bodyPr/>
        <a:lstStyle/>
        <a:p>
          <a:endParaRPr lang="en-US"/>
        </a:p>
      </dgm:t>
    </dgm:pt>
    <dgm:pt modelId="{8F8399CD-6D80-A04B-A73D-FAE536245E54}" type="pres">
      <dgm:prSet presAssocID="{1F9DFB5F-DB72-3648-AF91-4FECE9B6B05B}" presName="circle1" presStyleLbl="node1" presStyleIdx="0" presStyleCnt="5"/>
      <dgm:spPr/>
    </dgm:pt>
    <dgm:pt modelId="{C8351538-822B-924A-B1CC-4E89FE8D8B98}" type="pres">
      <dgm:prSet presAssocID="{1F9DFB5F-DB72-3648-AF91-4FECE9B6B05B}" presName="space" presStyleCnt="0"/>
      <dgm:spPr/>
    </dgm:pt>
    <dgm:pt modelId="{1C95AEB3-1C20-5849-B1AE-D3E218984151}" type="pres">
      <dgm:prSet presAssocID="{1F9DFB5F-DB72-3648-AF91-4FECE9B6B05B}" presName="rect1" presStyleLbl="alignAcc1" presStyleIdx="0" presStyleCnt="5"/>
      <dgm:spPr/>
      <dgm:t>
        <a:bodyPr/>
        <a:lstStyle/>
        <a:p>
          <a:endParaRPr lang="en-US"/>
        </a:p>
      </dgm:t>
    </dgm:pt>
    <dgm:pt modelId="{E5E6FCE1-34FD-AE40-955F-2C56C6769BE6}" type="pres">
      <dgm:prSet presAssocID="{9CFA17D8-46EF-D540-AC03-B1D783B08EBB}" presName="vertSpace2" presStyleLbl="node1" presStyleIdx="0" presStyleCnt="5"/>
      <dgm:spPr/>
    </dgm:pt>
    <dgm:pt modelId="{95965867-777A-B244-9440-59A3ABA67E2E}" type="pres">
      <dgm:prSet presAssocID="{9CFA17D8-46EF-D540-AC03-B1D783B08EBB}" presName="circle2" presStyleLbl="node1" presStyleIdx="1" presStyleCnt="5"/>
      <dgm:spPr/>
    </dgm:pt>
    <dgm:pt modelId="{62C26FB8-F960-704B-9B69-4C5DA54F634F}" type="pres">
      <dgm:prSet presAssocID="{9CFA17D8-46EF-D540-AC03-B1D783B08EBB}" presName="rect2" presStyleLbl="alignAcc1" presStyleIdx="1" presStyleCnt="5"/>
      <dgm:spPr/>
      <dgm:t>
        <a:bodyPr/>
        <a:lstStyle/>
        <a:p>
          <a:endParaRPr lang="en-US"/>
        </a:p>
      </dgm:t>
    </dgm:pt>
    <dgm:pt modelId="{21097EEF-7F32-5B40-849F-5D64D8FB6490}" type="pres">
      <dgm:prSet presAssocID="{8A26F3A1-AB6C-5049-B361-FAF4609B2616}" presName="vertSpace3" presStyleLbl="node1" presStyleIdx="1" presStyleCnt="5"/>
      <dgm:spPr/>
    </dgm:pt>
    <dgm:pt modelId="{8980E4CE-FAE8-4640-865E-DD474CAE12ED}" type="pres">
      <dgm:prSet presAssocID="{8A26F3A1-AB6C-5049-B361-FAF4609B2616}" presName="circle3" presStyleLbl="node1" presStyleIdx="2" presStyleCnt="5"/>
      <dgm:spPr/>
    </dgm:pt>
    <dgm:pt modelId="{8A0AD6EA-0B5C-914A-9F0A-CC84B3884EAA}" type="pres">
      <dgm:prSet presAssocID="{8A26F3A1-AB6C-5049-B361-FAF4609B2616}" presName="rect3" presStyleLbl="alignAcc1" presStyleIdx="2" presStyleCnt="5"/>
      <dgm:spPr/>
      <dgm:t>
        <a:bodyPr/>
        <a:lstStyle/>
        <a:p>
          <a:endParaRPr lang="en-US"/>
        </a:p>
      </dgm:t>
    </dgm:pt>
    <dgm:pt modelId="{C5C34AE3-0941-7F41-AEFA-33EA5ED8EA8E}" type="pres">
      <dgm:prSet presAssocID="{30C97FF5-6C28-2047-A086-66AB02D8C9E6}" presName="vertSpace4" presStyleLbl="node1" presStyleIdx="2" presStyleCnt="5"/>
      <dgm:spPr/>
    </dgm:pt>
    <dgm:pt modelId="{8FC3D4C7-6020-F347-A658-FE974C7C2633}" type="pres">
      <dgm:prSet presAssocID="{30C97FF5-6C28-2047-A086-66AB02D8C9E6}" presName="circle4" presStyleLbl="node1" presStyleIdx="3" presStyleCnt="5"/>
      <dgm:spPr/>
    </dgm:pt>
    <dgm:pt modelId="{3912B40C-E4AB-4443-8E49-43D36F560895}" type="pres">
      <dgm:prSet presAssocID="{30C97FF5-6C28-2047-A086-66AB02D8C9E6}" presName="rect4" presStyleLbl="alignAcc1" presStyleIdx="3" presStyleCnt="5"/>
      <dgm:spPr/>
      <dgm:t>
        <a:bodyPr/>
        <a:lstStyle/>
        <a:p>
          <a:endParaRPr lang="en-US"/>
        </a:p>
      </dgm:t>
    </dgm:pt>
    <dgm:pt modelId="{8D91002D-285F-B140-9CB7-BDD1A1FA0E36}" type="pres">
      <dgm:prSet presAssocID="{96FA048A-5310-FE4D-81B2-9D70B7C257AA}" presName="vertSpace5" presStyleLbl="node1" presStyleIdx="3" presStyleCnt="5"/>
      <dgm:spPr/>
    </dgm:pt>
    <dgm:pt modelId="{8CA8964D-0088-5C41-B5B6-C7928BBF95DC}" type="pres">
      <dgm:prSet presAssocID="{96FA048A-5310-FE4D-81B2-9D70B7C257AA}" presName="circle5" presStyleLbl="node1" presStyleIdx="4" presStyleCnt="5"/>
      <dgm:spPr/>
    </dgm:pt>
    <dgm:pt modelId="{4E35B49C-BBBC-DB45-BDFD-E61EAF99AC87}" type="pres">
      <dgm:prSet presAssocID="{96FA048A-5310-FE4D-81B2-9D70B7C257AA}" presName="rect5" presStyleLbl="alignAcc1" presStyleIdx="4" presStyleCnt="5"/>
      <dgm:spPr/>
      <dgm:t>
        <a:bodyPr/>
        <a:lstStyle/>
        <a:p>
          <a:endParaRPr lang="en-US"/>
        </a:p>
      </dgm:t>
    </dgm:pt>
    <dgm:pt modelId="{FDF68C10-93C2-9847-8923-5DAB69061B5C}" type="pres">
      <dgm:prSet presAssocID="{1F9DFB5F-DB72-3648-AF91-4FECE9B6B05B}" presName="rect1ParTx" presStyleLbl="alignAcc1" presStyleIdx="4" presStyleCnt="5">
        <dgm:presLayoutVars>
          <dgm:chMax val="1"/>
          <dgm:bulletEnabled val="1"/>
        </dgm:presLayoutVars>
      </dgm:prSet>
      <dgm:spPr/>
      <dgm:t>
        <a:bodyPr/>
        <a:lstStyle/>
        <a:p>
          <a:endParaRPr lang="en-US"/>
        </a:p>
      </dgm:t>
    </dgm:pt>
    <dgm:pt modelId="{9625A8A9-4E22-1C45-8780-F620536E0AB6}" type="pres">
      <dgm:prSet presAssocID="{1F9DFB5F-DB72-3648-AF91-4FECE9B6B05B}" presName="rect1ChTx" presStyleLbl="alignAcc1" presStyleIdx="4" presStyleCnt="5">
        <dgm:presLayoutVars>
          <dgm:bulletEnabled val="1"/>
        </dgm:presLayoutVars>
      </dgm:prSet>
      <dgm:spPr/>
      <dgm:t>
        <a:bodyPr/>
        <a:lstStyle/>
        <a:p>
          <a:endParaRPr lang="en-US"/>
        </a:p>
      </dgm:t>
    </dgm:pt>
    <dgm:pt modelId="{1296813F-D39B-814D-848B-44B53BD6057E}" type="pres">
      <dgm:prSet presAssocID="{9CFA17D8-46EF-D540-AC03-B1D783B08EBB}" presName="rect2ParTx" presStyleLbl="alignAcc1" presStyleIdx="4" presStyleCnt="5">
        <dgm:presLayoutVars>
          <dgm:chMax val="1"/>
          <dgm:bulletEnabled val="1"/>
        </dgm:presLayoutVars>
      </dgm:prSet>
      <dgm:spPr/>
      <dgm:t>
        <a:bodyPr/>
        <a:lstStyle/>
        <a:p>
          <a:endParaRPr lang="en-US"/>
        </a:p>
      </dgm:t>
    </dgm:pt>
    <dgm:pt modelId="{B8C4BD7A-9494-904F-8FD8-EAB30AD1C9C2}" type="pres">
      <dgm:prSet presAssocID="{9CFA17D8-46EF-D540-AC03-B1D783B08EBB}" presName="rect2ChTx" presStyleLbl="alignAcc1" presStyleIdx="4" presStyleCnt="5">
        <dgm:presLayoutVars>
          <dgm:bulletEnabled val="1"/>
        </dgm:presLayoutVars>
      </dgm:prSet>
      <dgm:spPr/>
      <dgm:t>
        <a:bodyPr/>
        <a:lstStyle/>
        <a:p>
          <a:endParaRPr lang="en-US"/>
        </a:p>
      </dgm:t>
    </dgm:pt>
    <dgm:pt modelId="{4CD70E50-5CB8-974F-99E3-860FEAB27838}" type="pres">
      <dgm:prSet presAssocID="{8A26F3A1-AB6C-5049-B361-FAF4609B2616}" presName="rect3ParTx" presStyleLbl="alignAcc1" presStyleIdx="4" presStyleCnt="5">
        <dgm:presLayoutVars>
          <dgm:chMax val="1"/>
          <dgm:bulletEnabled val="1"/>
        </dgm:presLayoutVars>
      </dgm:prSet>
      <dgm:spPr/>
      <dgm:t>
        <a:bodyPr/>
        <a:lstStyle/>
        <a:p>
          <a:endParaRPr lang="en-US"/>
        </a:p>
      </dgm:t>
    </dgm:pt>
    <dgm:pt modelId="{9D7E2566-676D-9E41-99C2-0953099D924D}" type="pres">
      <dgm:prSet presAssocID="{8A26F3A1-AB6C-5049-B361-FAF4609B2616}" presName="rect3ChTx" presStyleLbl="alignAcc1" presStyleIdx="4" presStyleCnt="5">
        <dgm:presLayoutVars>
          <dgm:bulletEnabled val="1"/>
        </dgm:presLayoutVars>
      </dgm:prSet>
      <dgm:spPr/>
      <dgm:t>
        <a:bodyPr/>
        <a:lstStyle/>
        <a:p>
          <a:endParaRPr lang="en-US"/>
        </a:p>
      </dgm:t>
    </dgm:pt>
    <dgm:pt modelId="{C047E8FF-ABA5-3248-AA1A-9A4239A7E3E6}" type="pres">
      <dgm:prSet presAssocID="{30C97FF5-6C28-2047-A086-66AB02D8C9E6}" presName="rect4ParTx" presStyleLbl="alignAcc1" presStyleIdx="4" presStyleCnt="5">
        <dgm:presLayoutVars>
          <dgm:chMax val="1"/>
          <dgm:bulletEnabled val="1"/>
        </dgm:presLayoutVars>
      </dgm:prSet>
      <dgm:spPr/>
      <dgm:t>
        <a:bodyPr/>
        <a:lstStyle/>
        <a:p>
          <a:endParaRPr lang="en-US"/>
        </a:p>
      </dgm:t>
    </dgm:pt>
    <dgm:pt modelId="{B4AAA73C-1031-C544-BDD6-9B9C29452A80}" type="pres">
      <dgm:prSet presAssocID="{30C97FF5-6C28-2047-A086-66AB02D8C9E6}" presName="rect4ChTx" presStyleLbl="alignAcc1" presStyleIdx="4" presStyleCnt="5">
        <dgm:presLayoutVars>
          <dgm:bulletEnabled val="1"/>
        </dgm:presLayoutVars>
      </dgm:prSet>
      <dgm:spPr/>
      <dgm:t>
        <a:bodyPr/>
        <a:lstStyle/>
        <a:p>
          <a:endParaRPr lang="en-US"/>
        </a:p>
      </dgm:t>
    </dgm:pt>
    <dgm:pt modelId="{67BD0849-4A79-D541-90FC-E48AB8D34DEE}" type="pres">
      <dgm:prSet presAssocID="{96FA048A-5310-FE4D-81B2-9D70B7C257AA}" presName="rect5ParTx" presStyleLbl="alignAcc1" presStyleIdx="4" presStyleCnt="5">
        <dgm:presLayoutVars>
          <dgm:chMax val="1"/>
          <dgm:bulletEnabled val="1"/>
        </dgm:presLayoutVars>
      </dgm:prSet>
      <dgm:spPr/>
      <dgm:t>
        <a:bodyPr/>
        <a:lstStyle/>
        <a:p>
          <a:endParaRPr lang="en-US"/>
        </a:p>
      </dgm:t>
    </dgm:pt>
    <dgm:pt modelId="{BB5D0C00-E641-934E-AE39-CCC5D85D9568}" type="pres">
      <dgm:prSet presAssocID="{96FA048A-5310-FE4D-81B2-9D70B7C257AA}" presName="rect5ChTx" presStyleLbl="alignAcc1" presStyleIdx="4" presStyleCnt="5">
        <dgm:presLayoutVars>
          <dgm:bulletEnabled val="1"/>
        </dgm:presLayoutVars>
      </dgm:prSet>
      <dgm:spPr/>
      <dgm:t>
        <a:bodyPr/>
        <a:lstStyle/>
        <a:p>
          <a:endParaRPr lang="en-US"/>
        </a:p>
      </dgm:t>
    </dgm:pt>
  </dgm:ptLst>
  <dgm:cxnLst>
    <dgm:cxn modelId="{97423DD5-2B0D-ED49-A726-E649080C84EC}" type="presOf" srcId="{9CFA17D8-46EF-D540-AC03-B1D783B08EBB}" destId="{62C26FB8-F960-704B-9B69-4C5DA54F634F}" srcOrd="0" destOrd="0" presId="urn:microsoft.com/office/officeart/2005/8/layout/target3"/>
    <dgm:cxn modelId="{D89EA3E6-2CA9-904E-B95E-CE3A420575DE}" srcId="{9CFA17D8-46EF-D540-AC03-B1D783B08EBB}" destId="{39E21E8D-BCE6-874A-8E05-4FFC68AFADA3}" srcOrd="0" destOrd="0" parTransId="{D7E8EFC3-C4E7-A34B-B349-9059739AD4BB}" sibTransId="{A8B5980D-5E5F-7D4B-B523-AC127D7ABF5F}"/>
    <dgm:cxn modelId="{9EA4899C-801D-5844-8093-9EE9020D6B92}" type="presOf" srcId="{8BAEE847-EAD2-FE40-8C84-DA512223181C}" destId="{B5438589-107F-BE44-8E79-B96C087882C3}" srcOrd="0" destOrd="0" presId="urn:microsoft.com/office/officeart/2005/8/layout/target3"/>
    <dgm:cxn modelId="{760301D8-6D8F-3C4B-A4AB-150C60644331}" srcId="{8BAEE847-EAD2-FE40-8C84-DA512223181C}" destId="{8A26F3A1-AB6C-5049-B361-FAF4609B2616}" srcOrd="2" destOrd="0" parTransId="{AC6437F1-8798-1544-BB20-AB95D8409774}" sibTransId="{1EE08078-6E4D-7842-9B72-3F0C7C3378C4}"/>
    <dgm:cxn modelId="{301294FF-4AF4-D043-8E38-F8EB23367CB3}" type="presOf" srcId="{8A26F3A1-AB6C-5049-B361-FAF4609B2616}" destId="{8A0AD6EA-0B5C-914A-9F0A-CC84B3884EAA}" srcOrd="0" destOrd="0" presId="urn:microsoft.com/office/officeart/2005/8/layout/target3"/>
    <dgm:cxn modelId="{D4A65260-D363-034C-BC13-9724735933CB}" srcId="{8BAEE847-EAD2-FE40-8C84-DA512223181C}" destId="{1F9DFB5F-DB72-3648-AF91-4FECE9B6B05B}" srcOrd="0" destOrd="0" parTransId="{4AE55039-A559-5B46-940A-75ACC4386115}" sibTransId="{E8DDD59A-4B47-2445-810B-652711BDAF3F}"/>
    <dgm:cxn modelId="{A9BAD250-28CD-0A43-8EEB-F79FC2853276}" srcId="{8A26F3A1-AB6C-5049-B361-FAF4609B2616}" destId="{CE02E82E-38D7-9F49-B76A-A9DEA9406EA8}" srcOrd="0" destOrd="0" parTransId="{E3906516-8F1C-4E44-BF3B-DE1A16420EAE}" sibTransId="{D0DB07B7-D114-984D-A8F2-E3D6867CD40F}"/>
    <dgm:cxn modelId="{0543E415-2607-204C-A468-518EB5E730BA}" type="presOf" srcId="{30C97FF5-6C28-2047-A086-66AB02D8C9E6}" destId="{C047E8FF-ABA5-3248-AA1A-9A4239A7E3E6}" srcOrd="1" destOrd="0" presId="urn:microsoft.com/office/officeart/2005/8/layout/target3"/>
    <dgm:cxn modelId="{205C9DE3-2B2A-374C-A313-28A852AD70DF}" type="presOf" srcId="{1ADEEF36-6D40-D44F-9B35-90E0CDA42AB8}" destId="{B4AAA73C-1031-C544-BDD6-9B9C29452A80}" srcOrd="0" destOrd="0" presId="urn:microsoft.com/office/officeart/2005/8/layout/target3"/>
    <dgm:cxn modelId="{46F765FF-7156-694C-984E-6EAE0E5C28A5}" srcId="{30C97FF5-6C28-2047-A086-66AB02D8C9E6}" destId="{1ADEEF36-6D40-D44F-9B35-90E0CDA42AB8}" srcOrd="0" destOrd="0" parTransId="{8BF2F0E2-2B88-9D4E-9A6B-A4483BF6CDE4}" sibTransId="{81FDBB88-0681-8E4E-8D8B-BB30C3BAFA65}"/>
    <dgm:cxn modelId="{B5E7D4A8-5E1B-B541-96F4-801FA261EC47}" type="presOf" srcId="{96FA048A-5310-FE4D-81B2-9D70B7C257AA}" destId="{67BD0849-4A79-D541-90FC-E48AB8D34DEE}" srcOrd="1" destOrd="0" presId="urn:microsoft.com/office/officeart/2005/8/layout/target3"/>
    <dgm:cxn modelId="{70761CD2-A649-644E-9CB9-F7DC2012EE36}" type="presOf" srcId="{9CFA17D8-46EF-D540-AC03-B1D783B08EBB}" destId="{1296813F-D39B-814D-848B-44B53BD6057E}" srcOrd="1" destOrd="0" presId="urn:microsoft.com/office/officeart/2005/8/layout/target3"/>
    <dgm:cxn modelId="{4FD956BC-F778-8147-824F-46C487539D26}" type="presOf" srcId="{1F9DFB5F-DB72-3648-AF91-4FECE9B6B05B}" destId="{1C95AEB3-1C20-5849-B1AE-D3E218984151}" srcOrd="0" destOrd="0" presId="urn:microsoft.com/office/officeart/2005/8/layout/target3"/>
    <dgm:cxn modelId="{DBA6C5A0-FE3E-9842-A01C-F83FB7771255}" type="presOf" srcId="{D0904AE8-993E-5942-97B6-306A66DF04F0}" destId="{9625A8A9-4E22-1C45-8780-F620536E0AB6}" srcOrd="0" destOrd="0" presId="urn:microsoft.com/office/officeart/2005/8/layout/target3"/>
    <dgm:cxn modelId="{8C44C30A-E064-7744-B4A2-1C94E483A490}" type="presOf" srcId="{CE02E82E-38D7-9F49-B76A-A9DEA9406EA8}" destId="{9D7E2566-676D-9E41-99C2-0953099D924D}" srcOrd="0" destOrd="0" presId="urn:microsoft.com/office/officeart/2005/8/layout/target3"/>
    <dgm:cxn modelId="{1F75482D-39EF-5641-9DD0-57C267687981}" type="presOf" srcId="{8A26F3A1-AB6C-5049-B361-FAF4609B2616}" destId="{4CD70E50-5CB8-974F-99E3-860FEAB27838}" srcOrd="1" destOrd="0" presId="urn:microsoft.com/office/officeart/2005/8/layout/target3"/>
    <dgm:cxn modelId="{2EC13DCA-044A-5F4E-BFC5-433958E2AAB6}" srcId="{8BAEE847-EAD2-FE40-8C84-DA512223181C}" destId="{9CFA17D8-46EF-D540-AC03-B1D783B08EBB}" srcOrd="1" destOrd="0" parTransId="{76F69678-778B-5942-BA13-4C4F290378CC}" sibTransId="{C9D2CDA4-3B56-B44E-9256-FA215816FA39}"/>
    <dgm:cxn modelId="{3F703D20-B38D-0440-87DC-35CF43E74087}" srcId="{1F9DFB5F-DB72-3648-AF91-4FECE9B6B05B}" destId="{D0904AE8-993E-5942-97B6-306A66DF04F0}" srcOrd="0" destOrd="0" parTransId="{9F75FF9E-95F7-3A42-86AC-D87CBB9B2829}" sibTransId="{C6C74CB0-07D1-2444-933E-62ABDDE156FE}"/>
    <dgm:cxn modelId="{493CC3A7-89C9-FC4D-AA12-8C4FCAA641E6}" type="presOf" srcId="{1F9DFB5F-DB72-3648-AF91-4FECE9B6B05B}" destId="{FDF68C10-93C2-9847-8923-5DAB69061B5C}" srcOrd="1" destOrd="0" presId="urn:microsoft.com/office/officeart/2005/8/layout/target3"/>
    <dgm:cxn modelId="{3DFF21E3-F2C8-4C49-9D7F-7E92EB9D4F2C}" type="presOf" srcId="{96FA048A-5310-FE4D-81B2-9D70B7C257AA}" destId="{4E35B49C-BBBC-DB45-BDFD-E61EAF99AC87}" srcOrd="0" destOrd="0" presId="urn:microsoft.com/office/officeart/2005/8/layout/target3"/>
    <dgm:cxn modelId="{C517610C-5B74-2F41-A242-FA5CFF08BF4A}" type="presOf" srcId="{0DA0EBF7-C177-5C4F-9EAE-1A180967A483}" destId="{BB5D0C00-E641-934E-AE39-CCC5D85D9568}" srcOrd="0" destOrd="0" presId="urn:microsoft.com/office/officeart/2005/8/layout/target3"/>
    <dgm:cxn modelId="{8F91E62B-0F7C-5A42-841A-E7940D3EE6E8}" srcId="{8BAEE847-EAD2-FE40-8C84-DA512223181C}" destId="{30C97FF5-6C28-2047-A086-66AB02D8C9E6}" srcOrd="3" destOrd="0" parTransId="{8B33C48A-2DB3-7044-9606-73F5DE3532D7}" sibTransId="{39F20121-8F60-EF4F-86A6-AFD0374E46AF}"/>
    <dgm:cxn modelId="{3124647B-CEF8-0348-A8DC-6017A38138EE}" type="presOf" srcId="{39E21E8D-BCE6-874A-8E05-4FFC68AFADA3}" destId="{B8C4BD7A-9494-904F-8FD8-EAB30AD1C9C2}" srcOrd="0" destOrd="0" presId="urn:microsoft.com/office/officeart/2005/8/layout/target3"/>
    <dgm:cxn modelId="{AA4077E6-98AB-8548-A1A9-4EDCD357F6AF}" type="presOf" srcId="{30C97FF5-6C28-2047-A086-66AB02D8C9E6}" destId="{3912B40C-E4AB-4443-8E49-43D36F560895}" srcOrd="0" destOrd="0" presId="urn:microsoft.com/office/officeart/2005/8/layout/target3"/>
    <dgm:cxn modelId="{CB9B861B-73E3-1449-BB22-CAF83A6C153E}" srcId="{96FA048A-5310-FE4D-81B2-9D70B7C257AA}" destId="{0DA0EBF7-C177-5C4F-9EAE-1A180967A483}" srcOrd="0" destOrd="0" parTransId="{4A466D16-CBA1-5143-B43C-964C8F088F9E}" sibTransId="{2CF877C0-D3B3-774A-BDC9-CCB09F6CE2DF}"/>
    <dgm:cxn modelId="{1950FF33-8146-2642-B11E-74530D295442}" srcId="{8BAEE847-EAD2-FE40-8C84-DA512223181C}" destId="{96FA048A-5310-FE4D-81B2-9D70B7C257AA}" srcOrd="4" destOrd="0" parTransId="{E46BF334-3C6C-F643-8363-F7310281F45D}" sibTransId="{AC35690D-9D17-014B-8008-2A5C688BF974}"/>
    <dgm:cxn modelId="{9337C14B-1017-AC44-91CB-F0CA4DC8148D}" type="presParOf" srcId="{B5438589-107F-BE44-8E79-B96C087882C3}" destId="{8F8399CD-6D80-A04B-A73D-FAE536245E54}" srcOrd="0" destOrd="0" presId="urn:microsoft.com/office/officeart/2005/8/layout/target3"/>
    <dgm:cxn modelId="{163E5219-EE5D-1B4E-ACD5-9CE2B956510E}" type="presParOf" srcId="{B5438589-107F-BE44-8E79-B96C087882C3}" destId="{C8351538-822B-924A-B1CC-4E89FE8D8B98}" srcOrd="1" destOrd="0" presId="urn:microsoft.com/office/officeart/2005/8/layout/target3"/>
    <dgm:cxn modelId="{9D8077DD-7DA2-594D-B3F3-BC397BEA446A}" type="presParOf" srcId="{B5438589-107F-BE44-8E79-B96C087882C3}" destId="{1C95AEB3-1C20-5849-B1AE-D3E218984151}" srcOrd="2" destOrd="0" presId="urn:microsoft.com/office/officeart/2005/8/layout/target3"/>
    <dgm:cxn modelId="{EF9A5943-94B4-EC45-80D5-9D88AB543EB2}" type="presParOf" srcId="{B5438589-107F-BE44-8E79-B96C087882C3}" destId="{E5E6FCE1-34FD-AE40-955F-2C56C6769BE6}" srcOrd="3" destOrd="0" presId="urn:microsoft.com/office/officeart/2005/8/layout/target3"/>
    <dgm:cxn modelId="{3769CB35-6124-BE47-82AD-A1EEF720959C}" type="presParOf" srcId="{B5438589-107F-BE44-8E79-B96C087882C3}" destId="{95965867-777A-B244-9440-59A3ABA67E2E}" srcOrd="4" destOrd="0" presId="urn:microsoft.com/office/officeart/2005/8/layout/target3"/>
    <dgm:cxn modelId="{1CA8701D-C0A4-DC41-A43A-88918726A5B6}" type="presParOf" srcId="{B5438589-107F-BE44-8E79-B96C087882C3}" destId="{62C26FB8-F960-704B-9B69-4C5DA54F634F}" srcOrd="5" destOrd="0" presId="urn:microsoft.com/office/officeart/2005/8/layout/target3"/>
    <dgm:cxn modelId="{2838EB30-9379-E042-8BA4-A0A280417150}" type="presParOf" srcId="{B5438589-107F-BE44-8E79-B96C087882C3}" destId="{21097EEF-7F32-5B40-849F-5D64D8FB6490}" srcOrd="6" destOrd="0" presId="urn:microsoft.com/office/officeart/2005/8/layout/target3"/>
    <dgm:cxn modelId="{9BB45B1D-656D-FC4D-9532-5278DBE01C23}" type="presParOf" srcId="{B5438589-107F-BE44-8E79-B96C087882C3}" destId="{8980E4CE-FAE8-4640-865E-DD474CAE12ED}" srcOrd="7" destOrd="0" presId="urn:microsoft.com/office/officeart/2005/8/layout/target3"/>
    <dgm:cxn modelId="{0CCBD73A-C2E5-B247-AE15-32F655193A9D}" type="presParOf" srcId="{B5438589-107F-BE44-8E79-B96C087882C3}" destId="{8A0AD6EA-0B5C-914A-9F0A-CC84B3884EAA}" srcOrd="8" destOrd="0" presId="urn:microsoft.com/office/officeart/2005/8/layout/target3"/>
    <dgm:cxn modelId="{C0F6B8D5-8098-5D4C-98D6-A7F9626720DB}" type="presParOf" srcId="{B5438589-107F-BE44-8E79-B96C087882C3}" destId="{C5C34AE3-0941-7F41-AEFA-33EA5ED8EA8E}" srcOrd="9" destOrd="0" presId="urn:microsoft.com/office/officeart/2005/8/layout/target3"/>
    <dgm:cxn modelId="{C0125645-5CD3-8746-BA79-4184EA7DA9E1}" type="presParOf" srcId="{B5438589-107F-BE44-8E79-B96C087882C3}" destId="{8FC3D4C7-6020-F347-A658-FE974C7C2633}" srcOrd="10" destOrd="0" presId="urn:microsoft.com/office/officeart/2005/8/layout/target3"/>
    <dgm:cxn modelId="{B522517D-4297-C44E-9B0D-4039E46AFA24}" type="presParOf" srcId="{B5438589-107F-BE44-8E79-B96C087882C3}" destId="{3912B40C-E4AB-4443-8E49-43D36F560895}" srcOrd="11" destOrd="0" presId="urn:microsoft.com/office/officeart/2005/8/layout/target3"/>
    <dgm:cxn modelId="{E161E772-0EA3-794C-B896-92A24A2298EC}" type="presParOf" srcId="{B5438589-107F-BE44-8E79-B96C087882C3}" destId="{8D91002D-285F-B140-9CB7-BDD1A1FA0E36}" srcOrd="12" destOrd="0" presId="urn:microsoft.com/office/officeart/2005/8/layout/target3"/>
    <dgm:cxn modelId="{08386E96-D699-CF41-AE08-2AAD0B39FB45}" type="presParOf" srcId="{B5438589-107F-BE44-8E79-B96C087882C3}" destId="{8CA8964D-0088-5C41-B5B6-C7928BBF95DC}" srcOrd="13" destOrd="0" presId="urn:microsoft.com/office/officeart/2005/8/layout/target3"/>
    <dgm:cxn modelId="{5969DB80-B243-0341-9494-70E131A79C21}" type="presParOf" srcId="{B5438589-107F-BE44-8E79-B96C087882C3}" destId="{4E35B49C-BBBC-DB45-BDFD-E61EAF99AC87}" srcOrd="14" destOrd="0" presId="urn:microsoft.com/office/officeart/2005/8/layout/target3"/>
    <dgm:cxn modelId="{5DD8A149-6B30-7548-A206-FC2CA8546DD3}" type="presParOf" srcId="{B5438589-107F-BE44-8E79-B96C087882C3}" destId="{FDF68C10-93C2-9847-8923-5DAB69061B5C}" srcOrd="15" destOrd="0" presId="urn:microsoft.com/office/officeart/2005/8/layout/target3"/>
    <dgm:cxn modelId="{80F29C6B-BB39-8A49-BB25-7D13885F5DD2}" type="presParOf" srcId="{B5438589-107F-BE44-8E79-B96C087882C3}" destId="{9625A8A9-4E22-1C45-8780-F620536E0AB6}" srcOrd="16" destOrd="0" presId="urn:microsoft.com/office/officeart/2005/8/layout/target3"/>
    <dgm:cxn modelId="{13F5F08D-CE69-8342-9A37-43AE6D23DDB6}" type="presParOf" srcId="{B5438589-107F-BE44-8E79-B96C087882C3}" destId="{1296813F-D39B-814D-848B-44B53BD6057E}" srcOrd="17" destOrd="0" presId="urn:microsoft.com/office/officeart/2005/8/layout/target3"/>
    <dgm:cxn modelId="{0F98E1D4-37E0-6E43-B731-D970A6053B92}" type="presParOf" srcId="{B5438589-107F-BE44-8E79-B96C087882C3}" destId="{B8C4BD7A-9494-904F-8FD8-EAB30AD1C9C2}" srcOrd="18" destOrd="0" presId="urn:microsoft.com/office/officeart/2005/8/layout/target3"/>
    <dgm:cxn modelId="{FC9C352E-88E2-1649-896D-A2F9EE815967}" type="presParOf" srcId="{B5438589-107F-BE44-8E79-B96C087882C3}" destId="{4CD70E50-5CB8-974F-99E3-860FEAB27838}" srcOrd="19" destOrd="0" presId="urn:microsoft.com/office/officeart/2005/8/layout/target3"/>
    <dgm:cxn modelId="{DDDE13AE-CC34-8446-9A0C-A649F9F6223A}" type="presParOf" srcId="{B5438589-107F-BE44-8E79-B96C087882C3}" destId="{9D7E2566-676D-9E41-99C2-0953099D924D}" srcOrd="20" destOrd="0" presId="urn:microsoft.com/office/officeart/2005/8/layout/target3"/>
    <dgm:cxn modelId="{F97C5BBA-6C8E-924D-9834-74B9C0B99ECA}" type="presParOf" srcId="{B5438589-107F-BE44-8E79-B96C087882C3}" destId="{C047E8FF-ABA5-3248-AA1A-9A4239A7E3E6}" srcOrd="21" destOrd="0" presId="urn:microsoft.com/office/officeart/2005/8/layout/target3"/>
    <dgm:cxn modelId="{5D083E1E-D0C1-0645-A810-66B443A8962C}" type="presParOf" srcId="{B5438589-107F-BE44-8E79-B96C087882C3}" destId="{B4AAA73C-1031-C544-BDD6-9B9C29452A80}" srcOrd="22" destOrd="0" presId="urn:microsoft.com/office/officeart/2005/8/layout/target3"/>
    <dgm:cxn modelId="{7AEA94CD-3EDF-F340-9697-00E5D0134088}" type="presParOf" srcId="{B5438589-107F-BE44-8E79-B96C087882C3}" destId="{67BD0849-4A79-D541-90FC-E48AB8D34DEE}" srcOrd="23" destOrd="0" presId="urn:microsoft.com/office/officeart/2005/8/layout/target3"/>
    <dgm:cxn modelId="{DAB33B87-0516-414F-B1FE-7F17EDBB379D}" type="presParOf" srcId="{B5438589-107F-BE44-8E79-B96C087882C3}" destId="{BB5D0C00-E641-934E-AE39-CCC5D85D9568}" srcOrd="2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DEEB0FD-18FA-9C4A-92E6-3737DBB7AA4C}" type="doc">
      <dgm:prSet loTypeId="urn:microsoft.com/office/officeart/2005/8/layout/pyramid4" loCatId="pyramid" qsTypeId="urn:microsoft.com/office/officeart/2005/8/quickstyle/3D2" qsCatId="3D" csTypeId="urn:microsoft.com/office/officeart/2005/8/colors/colorful3" csCatId="colorful" phldr="1"/>
      <dgm:spPr/>
      <dgm:t>
        <a:bodyPr/>
        <a:lstStyle/>
        <a:p>
          <a:endParaRPr lang="en-US"/>
        </a:p>
      </dgm:t>
    </dgm:pt>
    <dgm:pt modelId="{9AB80C6C-0116-6D42-BEF1-145881EFCDD8}">
      <dgm:prSet/>
      <dgm:spPr/>
      <dgm:t>
        <a:bodyPr/>
        <a:lstStyle/>
        <a:p>
          <a:pPr rtl="0"/>
          <a:r>
            <a:rPr lang="en-US" b="1" dirty="0" smtClean="0">
              <a:solidFill>
                <a:schemeClr val="accent1">
                  <a:lumMod val="50000"/>
                </a:schemeClr>
              </a:solidFill>
              <a:effectLst/>
            </a:rPr>
            <a:t>Increase the number of bits that are retrieved at one time by making DRAMs “wider” rather than “deeper” and by using wide bus data paths</a:t>
          </a:r>
          <a:endParaRPr lang="en-US" b="1" dirty="0">
            <a:solidFill>
              <a:schemeClr val="accent1">
                <a:lumMod val="50000"/>
              </a:schemeClr>
            </a:solidFill>
            <a:effectLst/>
          </a:endParaRPr>
        </a:p>
      </dgm:t>
    </dgm:pt>
    <dgm:pt modelId="{219CBE61-046A-C14E-9F2A-A7F188540FD5}" type="parTrans" cxnId="{3DC90812-5372-B44E-B807-A2A6DBC308B4}">
      <dgm:prSet/>
      <dgm:spPr/>
      <dgm:t>
        <a:bodyPr/>
        <a:lstStyle/>
        <a:p>
          <a:endParaRPr lang="en-US"/>
        </a:p>
      </dgm:t>
    </dgm:pt>
    <dgm:pt modelId="{A5F16F68-5B59-0646-99B8-4F8D2538E024}" type="sibTrans" cxnId="{3DC90812-5372-B44E-B807-A2A6DBC308B4}">
      <dgm:prSet/>
      <dgm:spPr/>
      <dgm:t>
        <a:bodyPr/>
        <a:lstStyle/>
        <a:p>
          <a:endParaRPr lang="en-US"/>
        </a:p>
      </dgm:t>
    </dgm:pt>
    <dgm:pt modelId="{58D11B8A-235D-384E-BEB1-50D9E38003F6}">
      <dgm:prSet/>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en-US" b="1" dirty="0" smtClean="0">
              <a:solidFill>
                <a:schemeClr val="accent1">
                  <a:lumMod val="50000"/>
                </a:schemeClr>
              </a:solidFill>
              <a:effectLst/>
            </a:rPr>
            <a:t>Change the DRAM interface to make it more efficient by including a cache or other buffering scheme on the DRAM chip</a:t>
          </a:r>
        </a:p>
        <a:p>
          <a:pPr defTabSz="533400" rtl="0">
            <a:lnSpc>
              <a:spcPct val="90000"/>
            </a:lnSpc>
            <a:spcBef>
              <a:spcPct val="0"/>
            </a:spcBef>
            <a:spcAft>
              <a:spcPct val="35000"/>
            </a:spcAft>
          </a:pPr>
          <a:endParaRPr lang="en-US" b="0" dirty="0">
            <a:solidFill>
              <a:schemeClr val="accent1">
                <a:lumMod val="50000"/>
              </a:schemeClr>
            </a:solidFill>
            <a:effectLst/>
          </a:endParaRPr>
        </a:p>
      </dgm:t>
    </dgm:pt>
    <dgm:pt modelId="{1399630F-5625-0B4F-B985-30C271E8C3CD}" type="parTrans" cxnId="{2B27EE7B-137C-254C-A50A-54003056AFFB}">
      <dgm:prSet/>
      <dgm:spPr/>
      <dgm:t>
        <a:bodyPr/>
        <a:lstStyle/>
        <a:p>
          <a:endParaRPr lang="en-US"/>
        </a:p>
      </dgm:t>
    </dgm:pt>
    <dgm:pt modelId="{BAC94ACA-983F-5746-B7E9-AB18C92270DF}" type="sibTrans" cxnId="{2B27EE7B-137C-254C-A50A-54003056AFFB}">
      <dgm:prSet/>
      <dgm:spPr/>
      <dgm:t>
        <a:bodyPr/>
        <a:lstStyle/>
        <a:p>
          <a:endParaRPr lang="en-US"/>
        </a:p>
      </dgm:t>
    </dgm:pt>
    <dgm:pt modelId="{85787AF2-CDD5-224D-8D0C-D3E9575DABBC}">
      <dgm:prSet/>
      <dgm:spPr/>
      <dgm:t>
        <a:bodyPr/>
        <a:lstStyle/>
        <a:p>
          <a:pPr rtl="0"/>
          <a:r>
            <a:rPr lang="en-US" b="1" dirty="0" smtClean="0">
              <a:solidFill>
                <a:schemeClr val="accent1">
                  <a:lumMod val="50000"/>
                </a:schemeClr>
              </a:solidFill>
              <a:effectLst/>
            </a:rPr>
            <a:t>Reduce the frequency of memory access by incorporating increasingly complex and efficient cache structures between the processor and main memory</a:t>
          </a:r>
          <a:endParaRPr lang="en-US" b="1" dirty="0">
            <a:solidFill>
              <a:schemeClr val="accent1">
                <a:lumMod val="50000"/>
              </a:schemeClr>
            </a:solidFill>
            <a:effectLst/>
          </a:endParaRPr>
        </a:p>
      </dgm:t>
    </dgm:pt>
    <dgm:pt modelId="{982793AE-DF07-484E-8B21-6D87EA215CA4}" type="parTrans" cxnId="{E1096F67-31E5-B345-AE30-109043DB01B6}">
      <dgm:prSet/>
      <dgm:spPr/>
      <dgm:t>
        <a:bodyPr/>
        <a:lstStyle/>
        <a:p>
          <a:endParaRPr lang="en-US"/>
        </a:p>
      </dgm:t>
    </dgm:pt>
    <dgm:pt modelId="{D3800628-CD07-AC4D-B025-9171D4C09D3F}" type="sibTrans" cxnId="{E1096F67-31E5-B345-AE30-109043DB01B6}">
      <dgm:prSet/>
      <dgm:spPr/>
      <dgm:t>
        <a:bodyPr/>
        <a:lstStyle/>
        <a:p>
          <a:endParaRPr lang="en-US"/>
        </a:p>
      </dgm:t>
    </dgm:pt>
    <dgm:pt modelId="{7B7EFF02-432F-784A-A578-52320D8CBDB0}">
      <dgm:prSet/>
      <dgm:spPr/>
      <dgm:t>
        <a:bodyPr/>
        <a:lstStyle/>
        <a:p>
          <a:pPr rtl="0"/>
          <a:r>
            <a:rPr lang="en-US" b="1" dirty="0" smtClean="0">
              <a:solidFill>
                <a:schemeClr val="accent1">
                  <a:lumMod val="50000"/>
                </a:schemeClr>
              </a:solidFill>
              <a:effectLst/>
            </a:rPr>
            <a:t>Increase the interconnect bandwidth between processors and memory by using higher speed buses and a hierarchy of buses to buffer and structure data flow</a:t>
          </a:r>
          <a:endParaRPr lang="en-US" b="1" dirty="0">
            <a:solidFill>
              <a:schemeClr val="accent1">
                <a:lumMod val="50000"/>
              </a:schemeClr>
            </a:solidFill>
            <a:effectLst/>
          </a:endParaRPr>
        </a:p>
      </dgm:t>
    </dgm:pt>
    <dgm:pt modelId="{E059F15A-8972-E040-A1A5-78A71B1D47C4}" type="parTrans" cxnId="{E14C333A-C5D2-324B-A86B-D4D99F86F770}">
      <dgm:prSet/>
      <dgm:spPr/>
      <dgm:t>
        <a:bodyPr/>
        <a:lstStyle/>
        <a:p>
          <a:endParaRPr lang="en-US"/>
        </a:p>
      </dgm:t>
    </dgm:pt>
    <dgm:pt modelId="{1119042D-6266-3441-931E-58ECBAE202A5}" type="sibTrans" cxnId="{E14C333A-C5D2-324B-A86B-D4D99F86F770}">
      <dgm:prSet/>
      <dgm:spPr/>
      <dgm:t>
        <a:bodyPr/>
        <a:lstStyle/>
        <a:p>
          <a:endParaRPr lang="en-US"/>
        </a:p>
      </dgm:t>
    </dgm:pt>
    <dgm:pt modelId="{2A4E3D9D-0DD4-4146-8C2F-D5E40C8FC794}" type="pres">
      <dgm:prSet presAssocID="{DDEEB0FD-18FA-9C4A-92E6-3737DBB7AA4C}" presName="compositeShape" presStyleCnt="0">
        <dgm:presLayoutVars>
          <dgm:chMax val="9"/>
          <dgm:dir/>
          <dgm:resizeHandles val="exact"/>
        </dgm:presLayoutVars>
      </dgm:prSet>
      <dgm:spPr/>
      <dgm:t>
        <a:bodyPr/>
        <a:lstStyle/>
        <a:p>
          <a:endParaRPr lang="en-US"/>
        </a:p>
      </dgm:t>
    </dgm:pt>
    <dgm:pt modelId="{94E1869E-B08B-E84C-BE54-79A5CFDF5A04}" type="pres">
      <dgm:prSet presAssocID="{DDEEB0FD-18FA-9C4A-92E6-3737DBB7AA4C}" presName="triangle1" presStyleLbl="node1" presStyleIdx="0" presStyleCnt="4">
        <dgm:presLayoutVars>
          <dgm:bulletEnabled val="1"/>
        </dgm:presLayoutVars>
      </dgm:prSet>
      <dgm:spPr/>
      <dgm:t>
        <a:bodyPr/>
        <a:lstStyle/>
        <a:p>
          <a:endParaRPr lang="en-US"/>
        </a:p>
      </dgm:t>
    </dgm:pt>
    <dgm:pt modelId="{4A58DB61-09B5-E94D-AEC1-6280D22B2A8E}" type="pres">
      <dgm:prSet presAssocID="{DDEEB0FD-18FA-9C4A-92E6-3737DBB7AA4C}" presName="triangle2" presStyleLbl="node1" presStyleIdx="1" presStyleCnt="4">
        <dgm:presLayoutVars>
          <dgm:bulletEnabled val="1"/>
        </dgm:presLayoutVars>
      </dgm:prSet>
      <dgm:spPr/>
      <dgm:t>
        <a:bodyPr/>
        <a:lstStyle/>
        <a:p>
          <a:endParaRPr lang="en-US"/>
        </a:p>
      </dgm:t>
    </dgm:pt>
    <dgm:pt modelId="{200ABC57-7D7F-C84D-A1A6-CF6A59C98A27}" type="pres">
      <dgm:prSet presAssocID="{DDEEB0FD-18FA-9C4A-92E6-3737DBB7AA4C}" presName="triangle3" presStyleLbl="node1" presStyleIdx="2" presStyleCnt="4">
        <dgm:presLayoutVars>
          <dgm:bulletEnabled val="1"/>
        </dgm:presLayoutVars>
      </dgm:prSet>
      <dgm:spPr/>
      <dgm:t>
        <a:bodyPr/>
        <a:lstStyle/>
        <a:p>
          <a:endParaRPr lang="en-US"/>
        </a:p>
      </dgm:t>
    </dgm:pt>
    <dgm:pt modelId="{4CEF2A95-22F9-8B4C-8350-C2D662044B6C}" type="pres">
      <dgm:prSet presAssocID="{DDEEB0FD-18FA-9C4A-92E6-3737DBB7AA4C}" presName="triangle4" presStyleLbl="node1" presStyleIdx="3" presStyleCnt="4" custScaleX="104445">
        <dgm:presLayoutVars>
          <dgm:bulletEnabled val="1"/>
        </dgm:presLayoutVars>
      </dgm:prSet>
      <dgm:spPr/>
      <dgm:t>
        <a:bodyPr/>
        <a:lstStyle/>
        <a:p>
          <a:endParaRPr lang="en-US"/>
        </a:p>
      </dgm:t>
    </dgm:pt>
  </dgm:ptLst>
  <dgm:cxnLst>
    <dgm:cxn modelId="{EF9D0D07-833C-6C4B-8744-26C1075F7D3E}" type="presOf" srcId="{58D11B8A-235D-384E-BEB1-50D9E38003F6}" destId="{4A58DB61-09B5-E94D-AEC1-6280D22B2A8E}" srcOrd="0" destOrd="0" presId="urn:microsoft.com/office/officeart/2005/8/layout/pyramid4"/>
    <dgm:cxn modelId="{A6DA1E00-57D3-7B48-8A38-00999C78F3BC}" type="presOf" srcId="{DDEEB0FD-18FA-9C4A-92E6-3737DBB7AA4C}" destId="{2A4E3D9D-0DD4-4146-8C2F-D5E40C8FC794}" srcOrd="0" destOrd="0" presId="urn:microsoft.com/office/officeart/2005/8/layout/pyramid4"/>
    <dgm:cxn modelId="{E1096F67-31E5-B345-AE30-109043DB01B6}" srcId="{DDEEB0FD-18FA-9C4A-92E6-3737DBB7AA4C}" destId="{85787AF2-CDD5-224D-8D0C-D3E9575DABBC}" srcOrd="2" destOrd="0" parTransId="{982793AE-DF07-484E-8B21-6D87EA215CA4}" sibTransId="{D3800628-CD07-AC4D-B025-9171D4C09D3F}"/>
    <dgm:cxn modelId="{2B27EE7B-137C-254C-A50A-54003056AFFB}" srcId="{DDEEB0FD-18FA-9C4A-92E6-3737DBB7AA4C}" destId="{58D11B8A-235D-384E-BEB1-50D9E38003F6}" srcOrd="1" destOrd="0" parTransId="{1399630F-5625-0B4F-B985-30C271E8C3CD}" sibTransId="{BAC94ACA-983F-5746-B7E9-AB18C92270DF}"/>
    <dgm:cxn modelId="{E5BCAF89-F36C-A64D-867A-B6A7B74F0731}" type="presOf" srcId="{7B7EFF02-432F-784A-A578-52320D8CBDB0}" destId="{4CEF2A95-22F9-8B4C-8350-C2D662044B6C}" srcOrd="0" destOrd="0" presId="urn:microsoft.com/office/officeart/2005/8/layout/pyramid4"/>
    <dgm:cxn modelId="{3DC90812-5372-B44E-B807-A2A6DBC308B4}" srcId="{DDEEB0FD-18FA-9C4A-92E6-3737DBB7AA4C}" destId="{9AB80C6C-0116-6D42-BEF1-145881EFCDD8}" srcOrd="0" destOrd="0" parTransId="{219CBE61-046A-C14E-9F2A-A7F188540FD5}" sibTransId="{A5F16F68-5B59-0646-99B8-4F8D2538E024}"/>
    <dgm:cxn modelId="{FDE3816E-074A-EF49-9253-B4A579594108}" type="presOf" srcId="{85787AF2-CDD5-224D-8D0C-D3E9575DABBC}" destId="{200ABC57-7D7F-C84D-A1A6-CF6A59C98A27}" srcOrd="0" destOrd="0" presId="urn:microsoft.com/office/officeart/2005/8/layout/pyramid4"/>
    <dgm:cxn modelId="{CCC74236-1B0F-2743-A907-518B2BF271A3}" type="presOf" srcId="{9AB80C6C-0116-6D42-BEF1-145881EFCDD8}" destId="{94E1869E-B08B-E84C-BE54-79A5CFDF5A04}" srcOrd="0" destOrd="0" presId="urn:microsoft.com/office/officeart/2005/8/layout/pyramid4"/>
    <dgm:cxn modelId="{E14C333A-C5D2-324B-A86B-D4D99F86F770}" srcId="{DDEEB0FD-18FA-9C4A-92E6-3737DBB7AA4C}" destId="{7B7EFF02-432F-784A-A578-52320D8CBDB0}" srcOrd="3" destOrd="0" parTransId="{E059F15A-8972-E040-A1A5-78A71B1D47C4}" sibTransId="{1119042D-6266-3441-931E-58ECBAE202A5}"/>
    <dgm:cxn modelId="{AEEB7F44-93AB-6C42-9203-C522C09A9C84}" type="presParOf" srcId="{2A4E3D9D-0DD4-4146-8C2F-D5E40C8FC794}" destId="{94E1869E-B08B-E84C-BE54-79A5CFDF5A04}" srcOrd="0" destOrd="0" presId="urn:microsoft.com/office/officeart/2005/8/layout/pyramid4"/>
    <dgm:cxn modelId="{89A32B5F-749D-544A-80D6-CC2AC49E9DB4}" type="presParOf" srcId="{2A4E3D9D-0DD4-4146-8C2F-D5E40C8FC794}" destId="{4A58DB61-09B5-E94D-AEC1-6280D22B2A8E}" srcOrd="1" destOrd="0" presId="urn:microsoft.com/office/officeart/2005/8/layout/pyramid4"/>
    <dgm:cxn modelId="{4F9FA992-5DE0-E045-8203-DBDF85056381}" type="presParOf" srcId="{2A4E3D9D-0DD4-4146-8C2F-D5E40C8FC794}" destId="{200ABC57-7D7F-C84D-A1A6-CF6A59C98A27}" srcOrd="2" destOrd="0" presId="urn:microsoft.com/office/officeart/2005/8/layout/pyramid4"/>
    <dgm:cxn modelId="{B003EE11-C783-4C46-8478-1BAB19FB0217}" type="presParOf" srcId="{2A4E3D9D-0DD4-4146-8C2F-D5E40C8FC794}" destId="{4CEF2A95-22F9-8B4C-8350-C2D662044B6C}"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8302B29-DF7B-CE48-A8D2-94069316D1C3}" type="doc">
      <dgm:prSet loTypeId="urn:microsoft.com/office/officeart/2005/8/layout/target1" loCatId="relationship" qsTypeId="urn:microsoft.com/office/officeart/2005/8/quickstyle/3D2" qsCatId="3D" csTypeId="urn:microsoft.com/office/officeart/2005/8/colors/accent2_4" csCatId="accent2"/>
      <dgm:spPr/>
      <dgm:t>
        <a:bodyPr/>
        <a:lstStyle/>
        <a:p>
          <a:endParaRPr lang="en-US"/>
        </a:p>
      </dgm:t>
    </dgm:pt>
    <dgm:pt modelId="{C19F7702-5F4C-F44B-9333-C56759486144}">
      <dgm:prSet/>
      <dgm:spPr/>
      <dgm:t>
        <a:bodyPr/>
        <a:lstStyle/>
        <a:p>
          <a:pPr rtl="0"/>
          <a:r>
            <a:rPr lang="en-US" dirty="0" smtClean="0"/>
            <a:t>The use of multiple processors on the same chip provides the potential to increase performance without increasing the clock rate</a:t>
          </a:r>
          <a:endParaRPr lang="en-US" dirty="0"/>
        </a:p>
      </dgm:t>
    </dgm:pt>
    <dgm:pt modelId="{A70B69E9-4AAC-D24E-AF8E-9E3927E157EF}" type="parTrans" cxnId="{46B638DB-5077-8F47-B532-560C4EEBB34E}">
      <dgm:prSet/>
      <dgm:spPr/>
      <dgm:t>
        <a:bodyPr/>
        <a:lstStyle/>
        <a:p>
          <a:endParaRPr lang="en-US"/>
        </a:p>
      </dgm:t>
    </dgm:pt>
    <dgm:pt modelId="{4562A5FB-A475-444C-82E8-04D61A9E986C}" type="sibTrans" cxnId="{46B638DB-5077-8F47-B532-560C4EEBB34E}">
      <dgm:prSet/>
      <dgm:spPr/>
      <dgm:t>
        <a:bodyPr/>
        <a:lstStyle/>
        <a:p>
          <a:endParaRPr lang="en-US"/>
        </a:p>
      </dgm:t>
    </dgm:pt>
    <dgm:pt modelId="{E155F29C-A5B5-0E46-A2C7-79E6A500D145}">
      <dgm:prSet/>
      <dgm:spPr/>
      <dgm:t>
        <a:bodyPr/>
        <a:lstStyle/>
        <a:p>
          <a:pPr rtl="0"/>
          <a:r>
            <a:rPr lang="en-US" dirty="0" smtClean="0"/>
            <a:t>Strategy is to use two simpler processors on the chip rather than one more complex processor</a:t>
          </a:r>
          <a:endParaRPr lang="en-US" dirty="0"/>
        </a:p>
      </dgm:t>
    </dgm:pt>
    <dgm:pt modelId="{8055BD00-F1C8-7846-B466-65DE4011FD8C}" type="parTrans" cxnId="{68C16891-8D07-2645-B752-FE205353DCD5}">
      <dgm:prSet/>
      <dgm:spPr/>
      <dgm:t>
        <a:bodyPr/>
        <a:lstStyle/>
        <a:p>
          <a:endParaRPr lang="en-US"/>
        </a:p>
      </dgm:t>
    </dgm:pt>
    <dgm:pt modelId="{FCDFAB97-D041-E548-96BC-411DF7EC694B}" type="sibTrans" cxnId="{68C16891-8D07-2645-B752-FE205353DCD5}">
      <dgm:prSet/>
      <dgm:spPr/>
      <dgm:t>
        <a:bodyPr/>
        <a:lstStyle/>
        <a:p>
          <a:endParaRPr lang="en-US"/>
        </a:p>
      </dgm:t>
    </dgm:pt>
    <dgm:pt modelId="{8CAB68A3-B26F-2B4B-B51A-0CF38939513F}">
      <dgm:prSet/>
      <dgm:spPr/>
      <dgm:t>
        <a:bodyPr/>
        <a:lstStyle/>
        <a:p>
          <a:pPr rtl="0"/>
          <a:r>
            <a:rPr lang="en-US" dirty="0" smtClean="0"/>
            <a:t>With two processors larger caches are justified</a:t>
          </a:r>
          <a:endParaRPr lang="en-US" dirty="0"/>
        </a:p>
      </dgm:t>
    </dgm:pt>
    <dgm:pt modelId="{6ACB63A5-1C58-524A-A160-886341F60C0C}" type="parTrans" cxnId="{4A4B1846-5DC4-C84A-A863-9D344E7D707C}">
      <dgm:prSet/>
      <dgm:spPr/>
      <dgm:t>
        <a:bodyPr/>
        <a:lstStyle/>
        <a:p>
          <a:endParaRPr lang="en-US"/>
        </a:p>
      </dgm:t>
    </dgm:pt>
    <dgm:pt modelId="{3E669834-DB2C-7641-B14E-DFD1B4C62083}" type="sibTrans" cxnId="{4A4B1846-5DC4-C84A-A863-9D344E7D707C}">
      <dgm:prSet/>
      <dgm:spPr/>
      <dgm:t>
        <a:bodyPr/>
        <a:lstStyle/>
        <a:p>
          <a:endParaRPr lang="en-US"/>
        </a:p>
      </dgm:t>
    </dgm:pt>
    <dgm:pt modelId="{2BB322CA-E42D-4846-BC15-76177995191D}">
      <dgm:prSet/>
      <dgm:spPr/>
      <dgm:t>
        <a:bodyPr/>
        <a:lstStyle/>
        <a:p>
          <a:pPr rtl="0"/>
          <a:r>
            <a:rPr lang="en-US" dirty="0" smtClean="0"/>
            <a:t>As caches became larger it made performance sense to create two and then three levels of cache on a chip</a:t>
          </a:r>
          <a:endParaRPr lang="en-US" dirty="0"/>
        </a:p>
      </dgm:t>
    </dgm:pt>
    <dgm:pt modelId="{85853BED-64B9-CF48-99D4-E806CF0298B4}" type="parTrans" cxnId="{1C69D18B-4D6D-C54F-9524-6177246C5F7D}">
      <dgm:prSet/>
      <dgm:spPr/>
      <dgm:t>
        <a:bodyPr/>
        <a:lstStyle/>
        <a:p>
          <a:endParaRPr lang="en-US"/>
        </a:p>
      </dgm:t>
    </dgm:pt>
    <dgm:pt modelId="{035B4B6C-BBF5-0D4D-86D8-A0562E242151}" type="sibTrans" cxnId="{1C69D18B-4D6D-C54F-9524-6177246C5F7D}">
      <dgm:prSet/>
      <dgm:spPr/>
      <dgm:t>
        <a:bodyPr/>
        <a:lstStyle/>
        <a:p>
          <a:endParaRPr lang="en-US"/>
        </a:p>
      </dgm:t>
    </dgm:pt>
    <dgm:pt modelId="{67DFE038-8E3D-C649-A5BB-9B3C0EE1B407}" type="pres">
      <dgm:prSet presAssocID="{48302B29-DF7B-CE48-A8D2-94069316D1C3}" presName="composite" presStyleCnt="0">
        <dgm:presLayoutVars>
          <dgm:chMax val="5"/>
          <dgm:dir/>
          <dgm:resizeHandles val="exact"/>
        </dgm:presLayoutVars>
      </dgm:prSet>
      <dgm:spPr/>
      <dgm:t>
        <a:bodyPr/>
        <a:lstStyle/>
        <a:p>
          <a:endParaRPr lang="en-US"/>
        </a:p>
      </dgm:t>
    </dgm:pt>
    <dgm:pt modelId="{CAE743AE-6431-1E40-A97F-5F24D5B60547}" type="pres">
      <dgm:prSet presAssocID="{C19F7702-5F4C-F44B-9333-C56759486144}" presName="circle1" presStyleLbl="lnNode1" presStyleIdx="0" presStyleCnt="4"/>
      <dgm:spPr/>
      <dgm:t>
        <a:bodyPr/>
        <a:lstStyle/>
        <a:p>
          <a:endParaRPr lang="en-US"/>
        </a:p>
      </dgm:t>
    </dgm:pt>
    <dgm:pt modelId="{AB119BD4-C127-B449-BD7B-2FB3093D572E}" type="pres">
      <dgm:prSet presAssocID="{C19F7702-5F4C-F44B-9333-C56759486144}" presName="text1" presStyleLbl="revTx" presStyleIdx="0" presStyleCnt="4">
        <dgm:presLayoutVars>
          <dgm:bulletEnabled val="1"/>
        </dgm:presLayoutVars>
      </dgm:prSet>
      <dgm:spPr/>
      <dgm:t>
        <a:bodyPr/>
        <a:lstStyle/>
        <a:p>
          <a:endParaRPr lang="en-US"/>
        </a:p>
      </dgm:t>
    </dgm:pt>
    <dgm:pt modelId="{34B48968-EEAE-C24A-A838-020141B43AD6}" type="pres">
      <dgm:prSet presAssocID="{C19F7702-5F4C-F44B-9333-C56759486144}" presName="line1" presStyleLbl="callout" presStyleIdx="0" presStyleCnt="8"/>
      <dgm:spPr/>
      <dgm:t>
        <a:bodyPr/>
        <a:lstStyle/>
        <a:p>
          <a:endParaRPr lang="en-US"/>
        </a:p>
      </dgm:t>
    </dgm:pt>
    <dgm:pt modelId="{DDA5D090-4EDE-CC46-88A9-94E77850F40F}" type="pres">
      <dgm:prSet presAssocID="{C19F7702-5F4C-F44B-9333-C56759486144}" presName="d1" presStyleLbl="callout" presStyleIdx="1" presStyleCnt="8"/>
      <dgm:spPr/>
      <dgm:t>
        <a:bodyPr/>
        <a:lstStyle/>
        <a:p>
          <a:endParaRPr lang="en-US"/>
        </a:p>
      </dgm:t>
    </dgm:pt>
    <dgm:pt modelId="{EAFBFBDD-6B2F-6542-A0F4-55DD8CB829AA}" type="pres">
      <dgm:prSet presAssocID="{E155F29C-A5B5-0E46-A2C7-79E6A500D145}" presName="circle2" presStyleLbl="lnNode1" presStyleIdx="1" presStyleCnt="4"/>
      <dgm:spPr/>
      <dgm:t>
        <a:bodyPr/>
        <a:lstStyle/>
        <a:p>
          <a:endParaRPr lang="en-US"/>
        </a:p>
      </dgm:t>
    </dgm:pt>
    <dgm:pt modelId="{513BC700-EE34-1A44-899C-A6CEEACA89E1}" type="pres">
      <dgm:prSet presAssocID="{E155F29C-A5B5-0E46-A2C7-79E6A500D145}" presName="text2" presStyleLbl="revTx" presStyleIdx="1" presStyleCnt="4">
        <dgm:presLayoutVars>
          <dgm:bulletEnabled val="1"/>
        </dgm:presLayoutVars>
      </dgm:prSet>
      <dgm:spPr/>
      <dgm:t>
        <a:bodyPr/>
        <a:lstStyle/>
        <a:p>
          <a:endParaRPr lang="en-US"/>
        </a:p>
      </dgm:t>
    </dgm:pt>
    <dgm:pt modelId="{CD79B02B-ADDF-1141-8C86-45D10350966D}" type="pres">
      <dgm:prSet presAssocID="{E155F29C-A5B5-0E46-A2C7-79E6A500D145}" presName="line2" presStyleLbl="callout" presStyleIdx="2" presStyleCnt="8"/>
      <dgm:spPr/>
      <dgm:t>
        <a:bodyPr/>
        <a:lstStyle/>
        <a:p>
          <a:endParaRPr lang="en-US"/>
        </a:p>
      </dgm:t>
    </dgm:pt>
    <dgm:pt modelId="{816E5757-0CAD-CD46-B964-B653CB3D2F71}" type="pres">
      <dgm:prSet presAssocID="{E155F29C-A5B5-0E46-A2C7-79E6A500D145}" presName="d2" presStyleLbl="callout" presStyleIdx="3" presStyleCnt="8"/>
      <dgm:spPr/>
      <dgm:t>
        <a:bodyPr/>
        <a:lstStyle/>
        <a:p>
          <a:endParaRPr lang="en-US"/>
        </a:p>
      </dgm:t>
    </dgm:pt>
    <dgm:pt modelId="{09E5408D-8A11-C349-983A-FF27A4CD0E3B}" type="pres">
      <dgm:prSet presAssocID="{8CAB68A3-B26F-2B4B-B51A-0CF38939513F}" presName="circle3" presStyleLbl="lnNode1" presStyleIdx="2" presStyleCnt="4"/>
      <dgm:spPr/>
      <dgm:t>
        <a:bodyPr/>
        <a:lstStyle/>
        <a:p>
          <a:endParaRPr lang="en-US"/>
        </a:p>
      </dgm:t>
    </dgm:pt>
    <dgm:pt modelId="{64D028ED-D856-004F-82AE-25A1792DF594}" type="pres">
      <dgm:prSet presAssocID="{8CAB68A3-B26F-2B4B-B51A-0CF38939513F}" presName="text3" presStyleLbl="revTx" presStyleIdx="2" presStyleCnt="4">
        <dgm:presLayoutVars>
          <dgm:bulletEnabled val="1"/>
        </dgm:presLayoutVars>
      </dgm:prSet>
      <dgm:spPr/>
      <dgm:t>
        <a:bodyPr/>
        <a:lstStyle/>
        <a:p>
          <a:endParaRPr lang="en-US"/>
        </a:p>
      </dgm:t>
    </dgm:pt>
    <dgm:pt modelId="{844D6AD4-814E-9A49-8479-BBC4355D2906}" type="pres">
      <dgm:prSet presAssocID="{8CAB68A3-B26F-2B4B-B51A-0CF38939513F}" presName="line3" presStyleLbl="callout" presStyleIdx="4" presStyleCnt="8"/>
      <dgm:spPr/>
      <dgm:t>
        <a:bodyPr/>
        <a:lstStyle/>
        <a:p>
          <a:endParaRPr lang="en-US"/>
        </a:p>
      </dgm:t>
    </dgm:pt>
    <dgm:pt modelId="{09E031DD-5B6F-B149-9EF5-9E627F32C5E0}" type="pres">
      <dgm:prSet presAssocID="{8CAB68A3-B26F-2B4B-B51A-0CF38939513F}" presName="d3" presStyleLbl="callout" presStyleIdx="5" presStyleCnt="8"/>
      <dgm:spPr/>
      <dgm:t>
        <a:bodyPr/>
        <a:lstStyle/>
        <a:p>
          <a:endParaRPr lang="en-US"/>
        </a:p>
      </dgm:t>
    </dgm:pt>
    <dgm:pt modelId="{F85D9B43-A645-1046-AAFB-474175001081}" type="pres">
      <dgm:prSet presAssocID="{2BB322CA-E42D-4846-BC15-76177995191D}" presName="circle4" presStyleLbl="lnNode1" presStyleIdx="3" presStyleCnt="4"/>
      <dgm:spPr/>
      <dgm:t>
        <a:bodyPr/>
        <a:lstStyle/>
        <a:p>
          <a:endParaRPr lang="en-US"/>
        </a:p>
      </dgm:t>
    </dgm:pt>
    <dgm:pt modelId="{7DB2A403-2088-DF4C-B961-D8DCC748BA56}" type="pres">
      <dgm:prSet presAssocID="{2BB322CA-E42D-4846-BC15-76177995191D}" presName="text4" presStyleLbl="revTx" presStyleIdx="3" presStyleCnt="4">
        <dgm:presLayoutVars>
          <dgm:bulletEnabled val="1"/>
        </dgm:presLayoutVars>
      </dgm:prSet>
      <dgm:spPr/>
      <dgm:t>
        <a:bodyPr/>
        <a:lstStyle/>
        <a:p>
          <a:endParaRPr lang="en-US"/>
        </a:p>
      </dgm:t>
    </dgm:pt>
    <dgm:pt modelId="{DEF37567-F691-5D47-8D86-7EF938ACCD23}" type="pres">
      <dgm:prSet presAssocID="{2BB322CA-E42D-4846-BC15-76177995191D}" presName="line4" presStyleLbl="callout" presStyleIdx="6" presStyleCnt="8"/>
      <dgm:spPr/>
      <dgm:t>
        <a:bodyPr/>
        <a:lstStyle/>
        <a:p>
          <a:endParaRPr lang="en-US"/>
        </a:p>
      </dgm:t>
    </dgm:pt>
    <dgm:pt modelId="{C5CA4BDE-6447-5546-B9F5-65BD75E05390}" type="pres">
      <dgm:prSet presAssocID="{2BB322CA-E42D-4846-BC15-76177995191D}" presName="d4" presStyleLbl="callout" presStyleIdx="7" presStyleCnt="8"/>
      <dgm:spPr/>
      <dgm:t>
        <a:bodyPr/>
        <a:lstStyle/>
        <a:p>
          <a:endParaRPr lang="en-US"/>
        </a:p>
      </dgm:t>
    </dgm:pt>
  </dgm:ptLst>
  <dgm:cxnLst>
    <dgm:cxn modelId="{1C69D18B-4D6D-C54F-9524-6177246C5F7D}" srcId="{48302B29-DF7B-CE48-A8D2-94069316D1C3}" destId="{2BB322CA-E42D-4846-BC15-76177995191D}" srcOrd="3" destOrd="0" parTransId="{85853BED-64B9-CF48-99D4-E806CF0298B4}" sibTransId="{035B4B6C-BBF5-0D4D-86D8-A0562E242151}"/>
    <dgm:cxn modelId="{68C16891-8D07-2645-B752-FE205353DCD5}" srcId="{48302B29-DF7B-CE48-A8D2-94069316D1C3}" destId="{E155F29C-A5B5-0E46-A2C7-79E6A500D145}" srcOrd="1" destOrd="0" parTransId="{8055BD00-F1C8-7846-B466-65DE4011FD8C}" sibTransId="{FCDFAB97-D041-E548-96BC-411DF7EC694B}"/>
    <dgm:cxn modelId="{4B6C9305-9663-8143-81A0-3E9955214B81}" type="presOf" srcId="{E155F29C-A5B5-0E46-A2C7-79E6A500D145}" destId="{513BC700-EE34-1A44-899C-A6CEEACA89E1}" srcOrd="0" destOrd="0" presId="urn:microsoft.com/office/officeart/2005/8/layout/target1"/>
    <dgm:cxn modelId="{46B638DB-5077-8F47-B532-560C4EEBB34E}" srcId="{48302B29-DF7B-CE48-A8D2-94069316D1C3}" destId="{C19F7702-5F4C-F44B-9333-C56759486144}" srcOrd="0" destOrd="0" parTransId="{A70B69E9-4AAC-D24E-AF8E-9E3927E157EF}" sibTransId="{4562A5FB-A475-444C-82E8-04D61A9E986C}"/>
    <dgm:cxn modelId="{217BF1EC-0D44-B94C-924C-945A9E06B6F1}" type="presOf" srcId="{2BB322CA-E42D-4846-BC15-76177995191D}" destId="{7DB2A403-2088-DF4C-B961-D8DCC748BA56}" srcOrd="0" destOrd="0" presId="urn:microsoft.com/office/officeart/2005/8/layout/target1"/>
    <dgm:cxn modelId="{4A4B1846-5DC4-C84A-A863-9D344E7D707C}" srcId="{48302B29-DF7B-CE48-A8D2-94069316D1C3}" destId="{8CAB68A3-B26F-2B4B-B51A-0CF38939513F}" srcOrd="2" destOrd="0" parTransId="{6ACB63A5-1C58-524A-A160-886341F60C0C}" sibTransId="{3E669834-DB2C-7641-B14E-DFD1B4C62083}"/>
    <dgm:cxn modelId="{171A6A42-3C17-7748-A842-8CCB1915C2B8}" type="presOf" srcId="{C19F7702-5F4C-F44B-9333-C56759486144}" destId="{AB119BD4-C127-B449-BD7B-2FB3093D572E}" srcOrd="0" destOrd="0" presId="urn:microsoft.com/office/officeart/2005/8/layout/target1"/>
    <dgm:cxn modelId="{1AA003D7-C481-3A42-AA00-C72307ACAD34}" type="presOf" srcId="{8CAB68A3-B26F-2B4B-B51A-0CF38939513F}" destId="{64D028ED-D856-004F-82AE-25A1792DF594}" srcOrd="0" destOrd="0" presId="urn:microsoft.com/office/officeart/2005/8/layout/target1"/>
    <dgm:cxn modelId="{019DB62C-AF38-6F4D-9BB2-199E8BA3C067}" type="presOf" srcId="{48302B29-DF7B-CE48-A8D2-94069316D1C3}" destId="{67DFE038-8E3D-C649-A5BB-9B3C0EE1B407}" srcOrd="0" destOrd="0" presId="urn:microsoft.com/office/officeart/2005/8/layout/target1"/>
    <dgm:cxn modelId="{1FCC9E07-AA87-E64F-9072-85950E151E9B}" type="presParOf" srcId="{67DFE038-8E3D-C649-A5BB-9B3C0EE1B407}" destId="{CAE743AE-6431-1E40-A97F-5F24D5B60547}" srcOrd="0" destOrd="0" presId="urn:microsoft.com/office/officeart/2005/8/layout/target1"/>
    <dgm:cxn modelId="{B312B154-9FC1-8341-B8F7-465DBDC5F91D}" type="presParOf" srcId="{67DFE038-8E3D-C649-A5BB-9B3C0EE1B407}" destId="{AB119BD4-C127-B449-BD7B-2FB3093D572E}" srcOrd="1" destOrd="0" presId="urn:microsoft.com/office/officeart/2005/8/layout/target1"/>
    <dgm:cxn modelId="{A68EC521-5EFD-C747-8343-1B923810951F}" type="presParOf" srcId="{67DFE038-8E3D-C649-A5BB-9B3C0EE1B407}" destId="{34B48968-EEAE-C24A-A838-020141B43AD6}" srcOrd="2" destOrd="0" presId="urn:microsoft.com/office/officeart/2005/8/layout/target1"/>
    <dgm:cxn modelId="{49879328-35EC-A944-81C3-2A49F1C5E66B}" type="presParOf" srcId="{67DFE038-8E3D-C649-A5BB-9B3C0EE1B407}" destId="{DDA5D090-4EDE-CC46-88A9-94E77850F40F}" srcOrd="3" destOrd="0" presId="urn:microsoft.com/office/officeart/2005/8/layout/target1"/>
    <dgm:cxn modelId="{419233AA-A062-014B-94FC-1172D2BCCCEC}" type="presParOf" srcId="{67DFE038-8E3D-C649-A5BB-9B3C0EE1B407}" destId="{EAFBFBDD-6B2F-6542-A0F4-55DD8CB829AA}" srcOrd="4" destOrd="0" presId="urn:microsoft.com/office/officeart/2005/8/layout/target1"/>
    <dgm:cxn modelId="{BCBE20E3-240C-874B-A132-3934F75D0B77}" type="presParOf" srcId="{67DFE038-8E3D-C649-A5BB-9B3C0EE1B407}" destId="{513BC700-EE34-1A44-899C-A6CEEACA89E1}" srcOrd="5" destOrd="0" presId="urn:microsoft.com/office/officeart/2005/8/layout/target1"/>
    <dgm:cxn modelId="{F681055D-923A-D44A-B20B-E630B78B52EF}" type="presParOf" srcId="{67DFE038-8E3D-C649-A5BB-9B3C0EE1B407}" destId="{CD79B02B-ADDF-1141-8C86-45D10350966D}" srcOrd="6" destOrd="0" presId="urn:microsoft.com/office/officeart/2005/8/layout/target1"/>
    <dgm:cxn modelId="{05F61CE4-F3C6-1549-9C08-8735F7134DB1}" type="presParOf" srcId="{67DFE038-8E3D-C649-A5BB-9B3C0EE1B407}" destId="{816E5757-0CAD-CD46-B964-B653CB3D2F71}" srcOrd="7" destOrd="0" presId="urn:microsoft.com/office/officeart/2005/8/layout/target1"/>
    <dgm:cxn modelId="{57EF3DA7-8614-DE44-994C-8B8008F3DC84}" type="presParOf" srcId="{67DFE038-8E3D-C649-A5BB-9B3C0EE1B407}" destId="{09E5408D-8A11-C349-983A-FF27A4CD0E3B}" srcOrd="8" destOrd="0" presId="urn:microsoft.com/office/officeart/2005/8/layout/target1"/>
    <dgm:cxn modelId="{715A600E-11DA-044B-A3DA-384A55E6DA9C}" type="presParOf" srcId="{67DFE038-8E3D-C649-A5BB-9B3C0EE1B407}" destId="{64D028ED-D856-004F-82AE-25A1792DF594}" srcOrd="9" destOrd="0" presId="urn:microsoft.com/office/officeart/2005/8/layout/target1"/>
    <dgm:cxn modelId="{EBE12B9E-E7DC-3B4D-A525-CBF46CD0EF22}" type="presParOf" srcId="{67DFE038-8E3D-C649-A5BB-9B3C0EE1B407}" destId="{844D6AD4-814E-9A49-8479-BBC4355D2906}" srcOrd="10" destOrd="0" presId="urn:microsoft.com/office/officeart/2005/8/layout/target1"/>
    <dgm:cxn modelId="{45073F24-BDEA-A44F-928F-58D775E3409B}" type="presParOf" srcId="{67DFE038-8E3D-C649-A5BB-9B3C0EE1B407}" destId="{09E031DD-5B6F-B149-9EF5-9E627F32C5E0}" srcOrd="11" destOrd="0" presId="urn:microsoft.com/office/officeart/2005/8/layout/target1"/>
    <dgm:cxn modelId="{9E4047F7-2ACA-AA41-B926-46A2DE42BDF2}" type="presParOf" srcId="{67DFE038-8E3D-C649-A5BB-9B3C0EE1B407}" destId="{F85D9B43-A645-1046-AAFB-474175001081}" srcOrd="12" destOrd="0" presId="urn:microsoft.com/office/officeart/2005/8/layout/target1"/>
    <dgm:cxn modelId="{FBE53C4A-D092-E84C-938D-3A496E8B6665}" type="presParOf" srcId="{67DFE038-8E3D-C649-A5BB-9B3C0EE1B407}" destId="{7DB2A403-2088-DF4C-B961-D8DCC748BA56}" srcOrd="13" destOrd="0" presId="urn:microsoft.com/office/officeart/2005/8/layout/target1"/>
    <dgm:cxn modelId="{8C37571A-B911-EB43-80B5-B862A55E4F9A}" type="presParOf" srcId="{67DFE038-8E3D-C649-A5BB-9B3C0EE1B407}" destId="{DEF37567-F691-5D47-8D86-7EF938ACCD23}" srcOrd="14" destOrd="0" presId="urn:microsoft.com/office/officeart/2005/8/layout/target1"/>
    <dgm:cxn modelId="{FC3B03F4-13C2-014D-A1C0-61500825C10A}" type="presParOf" srcId="{67DFE038-8E3D-C649-A5BB-9B3C0EE1B407}" destId="{C5CA4BDE-6447-5546-B9F5-65BD75E05390}" srcOrd="15" destOrd="0" presId="urn:microsoft.com/office/officeart/2005/8/layout/target1"/>
  </dgm:cxnLst>
  <dgm:bg/>
  <dgm:whole>
    <a:ln>
      <a:solidFill>
        <a:schemeClr val="accent1">
          <a:lumMod val="50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7ECCD5E-80E2-3A44-B11A-8C361097630C}" type="doc">
      <dgm:prSet loTypeId="urn:microsoft.com/office/officeart/2009/3/layout/RandomtoResultProcess" loCatId="" qsTypeId="urn:microsoft.com/office/officeart/2005/8/quickstyle/simple4" qsCatId="simple" csTypeId="urn:microsoft.com/office/officeart/2005/8/colors/accent1_2" csCatId="accent1" phldr="1"/>
      <dgm:spPr/>
      <dgm:t>
        <a:bodyPr/>
        <a:lstStyle/>
        <a:p>
          <a:endParaRPr lang="en-US"/>
        </a:p>
      </dgm:t>
    </dgm:pt>
    <dgm:pt modelId="{F373D96E-277A-F248-BEFC-BB05999BA7D2}">
      <dgm:prSet custT="1"/>
      <dgm:spPr/>
      <dgm:t>
        <a:bodyPr/>
        <a:lstStyle/>
        <a:p>
          <a:pPr rtl="0"/>
          <a:r>
            <a:rPr lang="en-US" sz="1600" dirty="0" smtClean="0"/>
            <a:t>The use of benchmarks to compare systems involves calculating the mean value of a set of data points related to execution time</a:t>
          </a:r>
          <a:endParaRPr lang="en-US" sz="1600" dirty="0"/>
        </a:p>
      </dgm:t>
    </dgm:pt>
    <dgm:pt modelId="{3E485428-A086-5B49-A5F5-1D1F6B08FB16}" type="parTrans" cxnId="{15DAF72D-C0B5-5142-B363-68780831E5D5}">
      <dgm:prSet/>
      <dgm:spPr/>
      <dgm:t>
        <a:bodyPr/>
        <a:lstStyle/>
        <a:p>
          <a:endParaRPr lang="en-US"/>
        </a:p>
      </dgm:t>
    </dgm:pt>
    <dgm:pt modelId="{5659C211-EEC4-F347-A4A8-5D723C736BEF}" type="sibTrans" cxnId="{15DAF72D-C0B5-5142-B363-68780831E5D5}">
      <dgm:prSet/>
      <dgm:spPr/>
      <dgm:t>
        <a:bodyPr/>
        <a:lstStyle/>
        <a:p>
          <a:endParaRPr lang="en-US"/>
        </a:p>
      </dgm:t>
    </dgm:pt>
    <dgm:pt modelId="{DD0F4F60-6631-6B40-8686-B004367C4D92}">
      <dgm:prSet/>
      <dgm:spPr/>
      <dgm:t>
        <a:bodyPr/>
        <a:lstStyle/>
        <a:p>
          <a:pPr rtl="0"/>
          <a:r>
            <a:rPr lang="en-US" dirty="0" smtClean="0"/>
            <a:t>The three common formulas used for calculating a mean are:</a:t>
          </a:r>
          <a:endParaRPr lang="en-US" dirty="0"/>
        </a:p>
      </dgm:t>
    </dgm:pt>
    <dgm:pt modelId="{DD55C5D8-E030-BB47-8945-A05D7CFE88C9}" type="parTrans" cxnId="{47ED93B6-8084-9E49-81A7-B5013E48762C}">
      <dgm:prSet/>
      <dgm:spPr/>
      <dgm:t>
        <a:bodyPr/>
        <a:lstStyle/>
        <a:p>
          <a:endParaRPr lang="en-US"/>
        </a:p>
      </dgm:t>
    </dgm:pt>
    <dgm:pt modelId="{39AD8E6F-8E50-EC4B-85D5-9DB8D83B68C3}" type="sibTrans" cxnId="{47ED93B6-8084-9E49-81A7-B5013E48762C}">
      <dgm:prSet/>
      <dgm:spPr/>
      <dgm:t>
        <a:bodyPr/>
        <a:lstStyle/>
        <a:p>
          <a:endParaRPr lang="en-US"/>
        </a:p>
      </dgm:t>
    </dgm:pt>
    <dgm:pt modelId="{B2FBCD6A-54FE-B542-9519-67E274874FF1}">
      <dgm:prSet/>
      <dgm:spPr/>
      <dgm:t>
        <a:bodyPr/>
        <a:lstStyle/>
        <a:p>
          <a:pPr rtl="0"/>
          <a:r>
            <a:rPr lang="en-US" smtClean="0"/>
            <a:t>Arithmetic</a:t>
          </a:r>
          <a:endParaRPr lang="en-US"/>
        </a:p>
      </dgm:t>
    </dgm:pt>
    <dgm:pt modelId="{E0C72D82-0310-B04B-A25A-8BE48CC74923}" type="parTrans" cxnId="{717AEADA-8864-DB47-BB24-C3B1C1ABF1B3}">
      <dgm:prSet/>
      <dgm:spPr/>
      <dgm:t>
        <a:bodyPr/>
        <a:lstStyle/>
        <a:p>
          <a:endParaRPr lang="en-US"/>
        </a:p>
      </dgm:t>
    </dgm:pt>
    <dgm:pt modelId="{8129F492-23AF-DC46-B490-3C4D734D091B}" type="sibTrans" cxnId="{717AEADA-8864-DB47-BB24-C3B1C1ABF1B3}">
      <dgm:prSet/>
      <dgm:spPr/>
      <dgm:t>
        <a:bodyPr/>
        <a:lstStyle/>
        <a:p>
          <a:endParaRPr lang="en-US"/>
        </a:p>
      </dgm:t>
    </dgm:pt>
    <dgm:pt modelId="{DC73189C-2B2C-414E-A825-F28086CDF68F}">
      <dgm:prSet/>
      <dgm:spPr/>
      <dgm:t>
        <a:bodyPr/>
        <a:lstStyle/>
        <a:p>
          <a:pPr rtl="0"/>
          <a:r>
            <a:rPr lang="en-US" dirty="0" smtClean="0"/>
            <a:t>Geometric</a:t>
          </a:r>
          <a:endParaRPr lang="en-US" dirty="0"/>
        </a:p>
      </dgm:t>
    </dgm:pt>
    <dgm:pt modelId="{89608E38-E90D-484B-B1B0-7436F70EE348}" type="parTrans" cxnId="{C06991C3-310D-6248-8B13-E7FB3C195213}">
      <dgm:prSet/>
      <dgm:spPr/>
      <dgm:t>
        <a:bodyPr/>
        <a:lstStyle/>
        <a:p>
          <a:endParaRPr lang="en-US"/>
        </a:p>
      </dgm:t>
    </dgm:pt>
    <dgm:pt modelId="{FC371C7E-A10F-4241-8EF0-6627D157ED69}" type="sibTrans" cxnId="{C06991C3-310D-6248-8B13-E7FB3C195213}">
      <dgm:prSet/>
      <dgm:spPr/>
      <dgm:t>
        <a:bodyPr/>
        <a:lstStyle/>
        <a:p>
          <a:endParaRPr lang="en-US"/>
        </a:p>
      </dgm:t>
    </dgm:pt>
    <dgm:pt modelId="{0E05BFA2-8617-0F43-B214-7C00AF34B1A7}">
      <dgm:prSet/>
      <dgm:spPr/>
      <dgm:t>
        <a:bodyPr/>
        <a:lstStyle/>
        <a:p>
          <a:pPr rtl="0"/>
          <a:r>
            <a:rPr lang="en-US" smtClean="0"/>
            <a:t>Harmonic</a:t>
          </a:r>
          <a:endParaRPr lang="en-US"/>
        </a:p>
      </dgm:t>
    </dgm:pt>
    <dgm:pt modelId="{1FB4FD77-A42B-1640-85C6-A86171FBCDD8}" type="parTrans" cxnId="{FDE142B4-009A-A541-9924-BCFB2F782CC5}">
      <dgm:prSet/>
      <dgm:spPr/>
      <dgm:t>
        <a:bodyPr/>
        <a:lstStyle/>
        <a:p>
          <a:endParaRPr lang="en-US"/>
        </a:p>
      </dgm:t>
    </dgm:pt>
    <dgm:pt modelId="{A54BC4C2-CCE8-994A-963F-A12932673626}" type="sibTrans" cxnId="{FDE142B4-009A-A541-9924-BCFB2F782CC5}">
      <dgm:prSet/>
      <dgm:spPr/>
      <dgm:t>
        <a:bodyPr/>
        <a:lstStyle/>
        <a:p>
          <a:endParaRPr lang="en-US"/>
        </a:p>
      </dgm:t>
    </dgm:pt>
    <dgm:pt modelId="{F58F0E2F-AAB6-5342-BFF8-991D4516B3BE}" type="pres">
      <dgm:prSet presAssocID="{97ECCD5E-80E2-3A44-B11A-8C361097630C}" presName="Name0" presStyleCnt="0">
        <dgm:presLayoutVars>
          <dgm:dir/>
          <dgm:animOne val="branch"/>
          <dgm:animLvl val="lvl"/>
        </dgm:presLayoutVars>
      </dgm:prSet>
      <dgm:spPr/>
      <dgm:t>
        <a:bodyPr/>
        <a:lstStyle/>
        <a:p>
          <a:endParaRPr lang="en-US"/>
        </a:p>
      </dgm:t>
    </dgm:pt>
    <dgm:pt modelId="{3B44DD63-D2E4-5948-866C-79E85685C6F8}" type="pres">
      <dgm:prSet presAssocID="{F373D96E-277A-F248-BEFC-BB05999BA7D2}" presName="chaos" presStyleCnt="0"/>
      <dgm:spPr/>
    </dgm:pt>
    <dgm:pt modelId="{6FE1CAF1-52FE-7046-B81F-BDF191BD9C70}" type="pres">
      <dgm:prSet presAssocID="{F373D96E-277A-F248-BEFC-BB05999BA7D2}" presName="parTx1" presStyleLbl="revTx" presStyleIdx="0" presStyleCnt="2" custScaleX="99503" custScaleY="179758" custLinFactNeighborX="-912" custLinFactNeighborY="9689"/>
      <dgm:spPr/>
      <dgm:t>
        <a:bodyPr/>
        <a:lstStyle/>
        <a:p>
          <a:endParaRPr lang="en-US"/>
        </a:p>
      </dgm:t>
    </dgm:pt>
    <dgm:pt modelId="{23EC8D5F-12D7-3045-824E-1EBE6EC0DA87}" type="pres">
      <dgm:prSet presAssocID="{F373D96E-277A-F248-BEFC-BB05999BA7D2}" presName="c1" presStyleLbl="node1" presStyleIdx="0" presStyleCnt="19"/>
      <dgm:spPr/>
    </dgm:pt>
    <dgm:pt modelId="{65EBE8AA-496A-9044-9166-227A1A95ACA7}" type="pres">
      <dgm:prSet presAssocID="{F373D96E-277A-F248-BEFC-BB05999BA7D2}" presName="c2" presStyleLbl="node1" presStyleIdx="1" presStyleCnt="19"/>
      <dgm:spPr/>
    </dgm:pt>
    <dgm:pt modelId="{C7BA6B76-FC1F-7440-AD23-69366A167E9E}" type="pres">
      <dgm:prSet presAssocID="{F373D96E-277A-F248-BEFC-BB05999BA7D2}" presName="c3" presStyleLbl="node1" presStyleIdx="2" presStyleCnt="19"/>
      <dgm:spPr/>
    </dgm:pt>
    <dgm:pt modelId="{761D4602-FCF1-EC44-BAEB-D29BB52E79F5}" type="pres">
      <dgm:prSet presAssocID="{F373D96E-277A-F248-BEFC-BB05999BA7D2}" presName="c4" presStyleLbl="node1" presStyleIdx="3" presStyleCnt="19"/>
      <dgm:spPr/>
    </dgm:pt>
    <dgm:pt modelId="{B6634AE5-4E64-4545-A50C-BF76EC66CDF5}" type="pres">
      <dgm:prSet presAssocID="{F373D96E-277A-F248-BEFC-BB05999BA7D2}" presName="c5" presStyleLbl="node1" presStyleIdx="4" presStyleCnt="19"/>
      <dgm:spPr/>
    </dgm:pt>
    <dgm:pt modelId="{F5020ECF-6948-F043-A3D9-8653C554B1EE}" type="pres">
      <dgm:prSet presAssocID="{F373D96E-277A-F248-BEFC-BB05999BA7D2}" presName="c6" presStyleLbl="node1" presStyleIdx="5" presStyleCnt="19"/>
      <dgm:spPr/>
    </dgm:pt>
    <dgm:pt modelId="{414DC0AD-94CE-164F-A295-2821BE0536AE}" type="pres">
      <dgm:prSet presAssocID="{F373D96E-277A-F248-BEFC-BB05999BA7D2}" presName="c7" presStyleLbl="node1" presStyleIdx="6" presStyleCnt="19"/>
      <dgm:spPr/>
    </dgm:pt>
    <dgm:pt modelId="{9C7E3514-3776-924B-80C3-ED188849CC01}" type="pres">
      <dgm:prSet presAssocID="{F373D96E-277A-F248-BEFC-BB05999BA7D2}" presName="c8" presStyleLbl="node1" presStyleIdx="7" presStyleCnt="19"/>
      <dgm:spPr/>
    </dgm:pt>
    <dgm:pt modelId="{F17861A7-FB72-5C46-8083-46FD5CBF931A}" type="pres">
      <dgm:prSet presAssocID="{F373D96E-277A-F248-BEFC-BB05999BA7D2}" presName="c9" presStyleLbl="node1" presStyleIdx="8" presStyleCnt="19"/>
      <dgm:spPr/>
    </dgm:pt>
    <dgm:pt modelId="{3FF2B306-AD03-A340-BC52-DA8268BB7D1C}" type="pres">
      <dgm:prSet presAssocID="{F373D96E-277A-F248-BEFC-BB05999BA7D2}" presName="c10" presStyleLbl="node1" presStyleIdx="9" presStyleCnt="19"/>
      <dgm:spPr/>
    </dgm:pt>
    <dgm:pt modelId="{98CC96C8-CA9F-164A-A764-0A28899BCBA0}" type="pres">
      <dgm:prSet presAssocID="{F373D96E-277A-F248-BEFC-BB05999BA7D2}" presName="c11" presStyleLbl="node1" presStyleIdx="10" presStyleCnt="19"/>
      <dgm:spPr/>
    </dgm:pt>
    <dgm:pt modelId="{3D7B22FF-1E11-0244-8A4F-C7B8463BE01D}" type="pres">
      <dgm:prSet presAssocID="{F373D96E-277A-F248-BEFC-BB05999BA7D2}" presName="c12" presStyleLbl="node1" presStyleIdx="11" presStyleCnt="19"/>
      <dgm:spPr/>
    </dgm:pt>
    <dgm:pt modelId="{83DFAB88-1950-D744-9663-84F4CF065671}" type="pres">
      <dgm:prSet presAssocID="{F373D96E-277A-F248-BEFC-BB05999BA7D2}" presName="c13" presStyleLbl="node1" presStyleIdx="12" presStyleCnt="19"/>
      <dgm:spPr/>
    </dgm:pt>
    <dgm:pt modelId="{8F36C34B-D575-3040-B173-F80081FED309}" type="pres">
      <dgm:prSet presAssocID="{F373D96E-277A-F248-BEFC-BB05999BA7D2}" presName="c14" presStyleLbl="node1" presStyleIdx="13" presStyleCnt="19"/>
      <dgm:spPr/>
    </dgm:pt>
    <dgm:pt modelId="{E859EDBF-6A62-0849-91EC-978FDDF45A74}" type="pres">
      <dgm:prSet presAssocID="{F373D96E-277A-F248-BEFC-BB05999BA7D2}" presName="c15" presStyleLbl="node1" presStyleIdx="14" presStyleCnt="19"/>
      <dgm:spPr/>
    </dgm:pt>
    <dgm:pt modelId="{43386A97-175D-2B44-9449-F09E5EAD36AC}" type="pres">
      <dgm:prSet presAssocID="{F373D96E-277A-F248-BEFC-BB05999BA7D2}" presName="c16" presStyleLbl="node1" presStyleIdx="15" presStyleCnt="19"/>
      <dgm:spPr/>
    </dgm:pt>
    <dgm:pt modelId="{AF113925-8077-3643-8A5A-06D494DD0C3D}" type="pres">
      <dgm:prSet presAssocID="{F373D96E-277A-F248-BEFC-BB05999BA7D2}" presName="c17" presStyleLbl="node1" presStyleIdx="16" presStyleCnt="19"/>
      <dgm:spPr/>
    </dgm:pt>
    <dgm:pt modelId="{0FD71A2A-0BB1-2E49-B85B-4BCFA3DFF50D}" type="pres">
      <dgm:prSet presAssocID="{F373D96E-277A-F248-BEFC-BB05999BA7D2}" presName="c18" presStyleLbl="node1" presStyleIdx="17" presStyleCnt="19"/>
      <dgm:spPr/>
    </dgm:pt>
    <dgm:pt modelId="{513A4637-92BB-D34C-BFDA-5A5F903DDE44}" type="pres">
      <dgm:prSet presAssocID="{5659C211-EEC4-F347-A4A8-5D723C736BEF}" presName="chevronComposite1" presStyleCnt="0"/>
      <dgm:spPr/>
    </dgm:pt>
    <dgm:pt modelId="{CEB6D211-22A7-2040-BC3E-A98146FE7836}" type="pres">
      <dgm:prSet presAssocID="{5659C211-EEC4-F347-A4A8-5D723C736BEF}" presName="chevron1" presStyleLbl="sibTrans2D1" presStyleIdx="0" presStyleCnt="2"/>
      <dgm:spPr/>
    </dgm:pt>
    <dgm:pt modelId="{7B5F403B-D41E-474D-8CEF-4E0DB2BDDBEB}" type="pres">
      <dgm:prSet presAssocID="{5659C211-EEC4-F347-A4A8-5D723C736BEF}" presName="spChevron1" presStyleCnt="0"/>
      <dgm:spPr/>
    </dgm:pt>
    <dgm:pt modelId="{F8D0FFB0-7C35-0844-8F40-4DEB16322365}" type="pres">
      <dgm:prSet presAssocID="{5659C211-EEC4-F347-A4A8-5D723C736BEF}" presName="overlap" presStyleCnt="0"/>
      <dgm:spPr/>
    </dgm:pt>
    <dgm:pt modelId="{4FD40165-9380-FF4A-A85D-EF442391D52B}" type="pres">
      <dgm:prSet presAssocID="{5659C211-EEC4-F347-A4A8-5D723C736BEF}" presName="chevronComposite2" presStyleCnt="0"/>
      <dgm:spPr/>
    </dgm:pt>
    <dgm:pt modelId="{2BA67F08-4E4D-1143-BA40-F8ED51B66E93}" type="pres">
      <dgm:prSet presAssocID="{5659C211-EEC4-F347-A4A8-5D723C736BEF}" presName="chevron2" presStyleLbl="sibTrans2D1" presStyleIdx="1" presStyleCnt="2"/>
      <dgm:spPr/>
    </dgm:pt>
    <dgm:pt modelId="{7E0DC2B9-5A13-2244-8201-AE69728BECA9}" type="pres">
      <dgm:prSet presAssocID="{5659C211-EEC4-F347-A4A8-5D723C736BEF}" presName="spChevron2" presStyleCnt="0"/>
      <dgm:spPr/>
    </dgm:pt>
    <dgm:pt modelId="{A0071241-ECE5-C442-94C3-4158E749CF1C}" type="pres">
      <dgm:prSet presAssocID="{DD0F4F60-6631-6B40-8686-B004367C4D92}" presName="last" presStyleCnt="0"/>
      <dgm:spPr/>
    </dgm:pt>
    <dgm:pt modelId="{6EBE1EB4-9C2A-8542-9125-CFA06C031778}" type="pres">
      <dgm:prSet presAssocID="{DD0F4F60-6631-6B40-8686-B004367C4D92}" presName="circleTx" presStyleLbl="node1" presStyleIdx="18" presStyleCnt="19"/>
      <dgm:spPr/>
      <dgm:t>
        <a:bodyPr/>
        <a:lstStyle/>
        <a:p>
          <a:endParaRPr lang="en-US"/>
        </a:p>
      </dgm:t>
    </dgm:pt>
    <dgm:pt modelId="{82557D34-A17C-864B-8E1C-F04F3DBB2468}" type="pres">
      <dgm:prSet presAssocID="{DD0F4F60-6631-6B40-8686-B004367C4D92}" presName="desTxN" presStyleLbl="revTx" presStyleIdx="1" presStyleCnt="2">
        <dgm:presLayoutVars>
          <dgm:bulletEnabled val="1"/>
        </dgm:presLayoutVars>
      </dgm:prSet>
      <dgm:spPr/>
      <dgm:t>
        <a:bodyPr/>
        <a:lstStyle/>
        <a:p>
          <a:endParaRPr lang="en-US"/>
        </a:p>
      </dgm:t>
    </dgm:pt>
    <dgm:pt modelId="{B789CB38-A2E3-EB41-8529-519BE65D568D}" type="pres">
      <dgm:prSet presAssocID="{DD0F4F60-6631-6B40-8686-B004367C4D92}" presName="spN" presStyleCnt="0"/>
      <dgm:spPr/>
    </dgm:pt>
  </dgm:ptLst>
  <dgm:cxnLst>
    <dgm:cxn modelId="{5039B785-C2CC-FF4C-BAF5-AFB02A8240EC}" type="presOf" srcId="{F373D96E-277A-F248-BEFC-BB05999BA7D2}" destId="{6FE1CAF1-52FE-7046-B81F-BDF191BD9C70}" srcOrd="0" destOrd="0" presId="urn:microsoft.com/office/officeart/2009/3/layout/RandomtoResultProcess"/>
    <dgm:cxn modelId="{4AD033FA-4C3C-EB44-BEBB-07DC19C2D63A}" type="presOf" srcId="{B2FBCD6A-54FE-B542-9519-67E274874FF1}" destId="{82557D34-A17C-864B-8E1C-F04F3DBB2468}" srcOrd="0" destOrd="0" presId="urn:microsoft.com/office/officeart/2009/3/layout/RandomtoResultProcess"/>
    <dgm:cxn modelId="{363B0804-D068-4744-9255-3B8B018C0A10}" type="presOf" srcId="{DC73189C-2B2C-414E-A825-F28086CDF68F}" destId="{82557D34-A17C-864B-8E1C-F04F3DBB2468}" srcOrd="0" destOrd="1" presId="urn:microsoft.com/office/officeart/2009/3/layout/RandomtoResultProcess"/>
    <dgm:cxn modelId="{47ED93B6-8084-9E49-81A7-B5013E48762C}" srcId="{97ECCD5E-80E2-3A44-B11A-8C361097630C}" destId="{DD0F4F60-6631-6B40-8686-B004367C4D92}" srcOrd="1" destOrd="0" parTransId="{DD55C5D8-E030-BB47-8945-A05D7CFE88C9}" sibTransId="{39AD8E6F-8E50-EC4B-85D5-9DB8D83B68C3}"/>
    <dgm:cxn modelId="{E20B2229-FE46-FF47-B211-AA6F10041D18}" type="presOf" srcId="{DD0F4F60-6631-6B40-8686-B004367C4D92}" destId="{6EBE1EB4-9C2A-8542-9125-CFA06C031778}" srcOrd="0" destOrd="0" presId="urn:microsoft.com/office/officeart/2009/3/layout/RandomtoResultProcess"/>
    <dgm:cxn modelId="{0E391D03-9CAD-AE4A-8DC7-8B28ED989B48}" type="presOf" srcId="{97ECCD5E-80E2-3A44-B11A-8C361097630C}" destId="{F58F0E2F-AAB6-5342-BFF8-991D4516B3BE}" srcOrd="0" destOrd="0" presId="urn:microsoft.com/office/officeart/2009/3/layout/RandomtoResultProcess"/>
    <dgm:cxn modelId="{717AEADA-8864-DB47-BB24-C3B1C1ABF1B3}" srcId="{DD0F4F60-6631-6B40-8686-B004367C4D92}" destId="{B2FBCD6A-54FE-B542-9519-67E274874FF1}" srcOrd="0" destOrd="0" parTransId="{E0C72D82-0310-B04B-A25A-8BE48CC74923}" sibTransId="{8129F492-23AF-DC46-B490-3C4D734D091B}"/>
    <dgm:cxn modelId="{81FE9804-C5EA-E042-BFFE-B86A5BB7AAB3}" type="presOf" srcId="{0E05BFA2-8617-0F43-B214-7C00AF34B1A7}" destId="{82557D34-A17C-864B-8E1C-F04F3DBB2468}" srcOrd="0" destOrd="2" presId="urn:microsoft.com/office/officeart/2009/3/layout/RandomtoResultProcess"/>
    <dgm:cxn modelId="{C06991C3-310D-6248-8B13-E7FB3C195213}" srcId="{DD0F4F60-6631-6B40-8686-B004367C4D92}" destId="{DC73189C-2B2C-414E-A825-F28086CDF68F}" srcOrd="1" destOrd="0" parTransId="{89608E38-E90D-484B-B1B0-7436F70EE348}" sibTransId="{FC371C7E-A10F-4241-8EF0-6627D157ED69}"/>
    <dgm:cxn modelId="{15DAF72D-C0B5-5142-B363-68780831E5D5}" srcId="{97ECCD5E-80E2-3A44-B11A-8C361097630C}" destId="{F373D96E-277A-F248-BEFC-BB05999BA7D2}" srcOrd="0" destOrd="0" parTransId="{3E485428-A086-5B49-A5F5-1D1F6B08FB16}" sibTransId="{5659C211-EEC4-F347-A4A8-5D723C736BEF}"/>
    <dgm:cxn modelId="{FDE142B4-009A-A541-9924-BCFB2F782CC5}" srcId="{DD0F4F60-6631-6B40-8686-B004367C4D92}" destId="{0E05BFA2-8617-0F43-B214-7C00AF34B1A7}" srcOrd="2" destOrd="0" parTransId="{1FB4FD77-A42B-1640-85C6-A86171FBCDD8}" sibTransId="{A54BC4C2-CCE8-994A-963F-A12932673626}"/>
    <dgm:cxn modelId="{6043C595-FDEC-0C45-9CC1-200BB14BB5AB}" type="presParOf" srcId="{F58F0E2F-AAB6-5342-BFF8-991D4516B3BE}" destId="{3B44DD63-D2E4-5948-866C-79E85685C6F8}" srcOrd="0" destOrd="0" presId="urn:microsoft.com/office/officeart/2009/3/layout/RandomtoResultProcess"/>
    <dgm:cxn modelId="{A8E37244-CBD0-8544-83D3-583A67C1A2BB}" type="presParOf" srcId="{3B44DD63-D2E4-5948-866C-79E85685C6F8}" destId="{6FE1CAF1-52FE-7046-B81F-BDF191BD9C70}" srcOrd="0" destOrd="0" presId="urn:microsoft.com/office/officeart/2009/3/layout/RandomtoResultProcess"/>
    <dgm:cxn modelId="{D6116657-EBFB-AE42-8616-866D6EB8F67B}" type="presParOf" srcId="{3B44DD63-D2E4-5948-866C-79E85685C6F8}" destId="{23EC8D5F-12D7-3045-824E-1EBE6EC0DA87}" srcOrd="1" destOrd="0" presId="urn:microsoft.com/office/officeart/2009/3/layout/RandomtoResultProcess"/>
    <dgm:cxn modelId="{955EFDA8-6F98-6D48-A90B-E84294A2E882}" type="presParOf" srcId="{3B44DD63-D2E4-5948-866C-79E85685C6F8}" destId="{65EBE8AA-496A-9044-9166-227A1A95ACA7}" srcOrd="2" destOrd="0" presId="urn:microsoft.com/office/officeart/2009/3/layout/RandomtoResultProcess"/>
    <dgm:cxn modelId="{571952BA-47B7-7841-A9F7-C028C9B62CD6}" type="presParOf" srcId="{3B44DD63-D2E4-5948-866C-79E85685C6F8}" destId="{C7BA6B76-FC1F-7440-AD23-69366A167E9E}" srcOrd="3" destOrd="0" presId="urn:microsoft.com/office/officeart/2009/3/layout/RandomtoResultProcess"/>
    <dgm:cxn modelId="{F7CF99B1-6488-B24E-971D-5409698C6317}" type="presParOf" srcId="{3B44DD63-D2E4-5948-866C-79E85685C6F8}" destId="{761D4602-FCF1-EC44-BAEB-D29BB52E79F5}" srcOrd="4" destOrd="0" presId="urn:microsoft.com/office/officeart/2009/3/layout/RandomtoResultProcess"/>
    <dgm:cxn modelId="{4420EDA4-81ED-9C49-A483-C0E96F537EAE}" type="presParOf" srcId="{3B44DD63-D2E4-5948-866C-79E85685C6F8}" destId="{B6634AE5-4E64-4545-A50C-BF76EC66CDF5}" srcOrd="5" destOrd="0" presId="urn:microsoft.com/office/officeart/2009/3/layout/RandomtoResultProcess"/>
    <dgm:cxn modelId="{55AECE8E-84B7-C64D-B434-A5C850D86F13}" type="presParOf" srcId="{3B44DD63-D2E4-5948-866C-79E85685C6F8}" destId="{F5020ECF-6948-F043-A3D9-8653C554B1EE}" srcOrd="6" destOrd="0" presId="urn:microsoft.com/office/officeart/2009/3/layout/RandomtoResultProcess"/>
    <dgm:cxn modelId="{A304D2E1-7A01-F945-8E20-4E6568777349}" type="presParOf" srcId="{3B44DD63-D2E4-5948-866C-79E85685C6F8}" destId="{414DC0AD-94CE-164F-A295-2821BE0536AE}" srcOrd="7" destOrd="0" presId="urn:microsoft.com/office/officeart/2009/3/layout/RandomtoResultProcess"/>
    <dgm:cxn modelId="{D962579D-3CF4-D54F-9CEC-F74F5C444344}" type="presParOf" srcId="{3B44DD63-D2E4-5948-866C-79E85685C6F8}" destId="{9C7E3514-3776-924B-80C3-ED188849CC01}" srcOrd="8" destOrd="0" presId="urn:microsoft.com/office/officeart/2009/3/layout/RandomtoResultProcess"/>
    <dgm:cxn modelId="{AA88B85A-34F4-C44B-84CB-79516AADD7C0}" type="presParOf" srcId="{3B44DD63-D2E4-5948-866C-79E85685C6F8}" destId="{F17861A7-FB72-5C46-8083-46FD5CBF931A}" srcOrd="9" destOrd="0" presId="urn:microsoft.com/office/officeart/2009/3/layout/RandomtoResultProcess"/>
    <dgm:cxn modelId="{2F9344D5-1C64-3542-B0AD-66B95E93B748}" type="presParOf" srcId="{3B44DD63-D2E4-5948-866C-79E85685C6F8}" destId="{3FF2B306-AD03-A340-BC52-DA8268BB7D1C}" srcOrd="10" destOrd="0" presId="urn:microsoft.com/office/officeart/2009/3/layout/RandomtoResultProcess"/>
    <dgm:cxn modelId="{02974578-B194-BF4E-98FA-7E6907273F6E}" type="presParOf" srcId="{3B44DD63-D2E4-5948-866C-79E85685C6F8}" destId="{98CC96C8-CA9F-164A-A764-0A28899BCBA0}" srcOrd="11" destOrd="0" presId="urn:microsoft.com/office/officeart/2009/3/layout/RandomtoResultProcess"/>
    <dgm:cxn modelId="{4F2A55E6-8A85-BA46-B76F-E12C6B2225D2}" type="presParOf" srcId="{3B44DD63-D2E4-5948-866C-79E85685C6F8}" destId="{3D7B22FF-1E11-0244-8A4F-C7B8463BE01D}" srcOrd="12" destOrd="0" presId="urn:microsoft.com/office/officeart/2009/3/layout/RandomtoResultProcess"/>
    <dgm:cxn modelId="{73295004-F9EE-CB4A-A229-C31183F96397}" type="presParOf" srcId="{3B44DD63-D2E4-5948-866C-79E85685C6F8}" destId="{83DFAB88-1950-D744-9663-84F4CF065671}" srcOrd="13" destOrd="0" presId="urn:microsoft.com/office/officeart/2009/3/layout/RandomtoResultProcess"/>
    <dgm:cxn modelId="{8E591365-E215-2047-A1E7-08F851BFF9C8}" type="presParOf" srcId="{3B44DD63-D2E4-5948-866C-79E85685C6F8}" destId="{8F36C34B-D575-3040-B173-F80081FED309}" srcOrd="14" destOrd="0" presId="urn:microsoft.com/office/officeart/2009/3/layout/RandomtoResultProcess"/>
    <dgm:cxn modelId="{85050316-164C-504E-BE89-52B92F19CB4B}" type="presParOf" srcId="{3B44DD63-D2E4-5948-866C-79E85685C6F8}" destId="{E859EDBF-6A62-0849-91EC-978FDDF45A74}" srcOrd="15" destOrd="0" presId="urn:microsoft.com/office/officeart/2009/3/layout/RandomtoResultProcess"/>
    <dgm:cxn modelId="{3126FA68-25ED-8E4C-B613-E3E5BD4E4FDC}" type="presParOf" srcId="{3B44DD63-D2E4-5948-866C-79E85685C6F8}" destId="{43386A97-175D-2B44-9449-F09E5EAD36AC}" srcOrd="16" destOrd="0" presId="urn:microsoft.com/office/officeart/2009/3/layout/RandomtoResultProcess"/>
    <dgm:cxn modelId="{AACBF2C7-C5C1-4040-82D8-99288BFA405A}" type="presParOf" srcId="{3B44DD63-D2E4-5948-866C-79E85685C6F8}" destId="{AF113925-8077-3643-8A5A-06D494DD0C3D}" srcOrd="17" destOrd="0" presId="urn:microsoft.com/office/officeart/2009/3/layout/RandomtoResultProcess"/>
    <dgm:cxn modelId="{C2D29361-52A8-ED43-B9C6-F6E7293E1A92}" type="presParOf" srcId="{3B44DD63-D2E4-5948-866C-79E85685C6F8}" destId="{0FD71A2A-0BB1-2E49-B85B-4BCFA3DFF50D}" srcOrd="18" destOrd="0" presId="urn:microsoft.com/office/officeart/2009/3/layout/RandomtoResultProcess"/>
    <dgm:cxn modelId="{43993C24-C9D5-1445-AFD0-8509314CDF8D}" type="presParOf" srcId="{F58F0E2F-AAB6-5342-BFF8-991D4516B3BE}" destId="{513A4637-92BB-D34C-BFDA-5A5F903DDE44}" srcOrd="1" destOrd="0" presId="urn:microsoft.com/office/officeart/2009/3/layout/RandomtoResultProcess"/>
    <dgm:cxn modelId="{1A6FAD5B-1028-8F4F-A275-9F090DFD0B7B}" type="presParOf" srcId="{513A4637-92BB-D34C-BFDA-5A5F903DDE44}" destId="{CEB6D211-22A7-2040-BC3E-A98146FE7836}" srcOrd="0" destOrd="0" presId="urn:microsoft.com/office/officeart/2009/3/layout/RandomtoResultProcess"/>
    <dgm:cxn modelId="{41EB8739-51CE-C948-9D07-E0741226F415}" type="presParOf" srcId="{513A4637-92BB-D34C-BFDA-5A5F903DDE44}" destId="{7B5F403B-D41E-474D-8CEF-4E0DB2BDDBEB}" srcOrd="1" destOrd="0" presId="urn:microsoft.com/office/officeart/2009/3/layout/RandomtoResultProcess"/>
    <dgm:cxn modelId="{43E6E48B-C913-6E49-9507-89017FEAD5B1}" type="presParOf" srcId="{F58F0E2F-AAB6-5342-BFF8-991D4516B3BE}" destId="{F8D0FFB0-7C35-0844-8F40-4DEB16322365}" srcOrd="2" destOrd="0" presId="urn:microsoft.com/office/officeart/2009/3/layout/RandomtoResultProcess"/>
    <dgm:cxn modelId="{553D2488-62FB-474D-B2A2-5340CDE8F6E3}" type="presParOf" srcId="{F58F0E2F-AAB6-5342-BFF8-991D4516B3BE}" destId="{4FD40165-9380-FF4A-A85D-EF442391D52B}" srcOrd="3" destOrd="0" presId="urn:microsoft.com/office/officeart/2009/3/layout/RandomtoResultProcess"/>
    <dgm:cxn modelId="{5297DFB4-E531-6B4A-8257-E7E741823959}" type="presParOf" srcId="{4FD40165-9380-FF4A-A85D-EF442391D52B}" destId="{2BA67F08-4E4D-1143-BA40-F8ED51B66E93}" srcOrd="0" destOrd="0" presId="urn:microsoft.com/office/officeart/2009/3/layout/RandomtoResultProcess"/>
    <dgm:cxn modelId="{B630E08E-888D-5841-A78C-69550CF9CC08}" type="presParOf" srcId="{4FD40165-9380-FF4A-A85D-EF442391D52B}" destId="{7E0DC2B9-5A13-2244-8201-AE69728BECA9}" srcOrd="1" destOrd="0" presId="urn:microsoft.com/office/officeart/2009/3/layout/RandomtoResultProcess"/>
    <dgm:cxn modelId="{225AAFB3-CBC3-C94B-8820-031E519E7381}" type="presParOf" srcId="{F58F0E2F-AAB6-5342-BFF8-991D4516B3BE}" destId="{A0071241-ECE5-C442-94C3-4158E749CF1C}" srcOrd="4" destOrd="0" presId="urn:microsoft.com/office/officeart/2009/3/layout/RandomtoResultProcess"/>
    <dgm:cxn modelId="{28D3153F-83A6-1D46-9FF1-18EA8EB63A44}" type="presParOf" srcId="{A0071241-ECE5-C442-94C3-4158E749CF1C}" destId="{6EBE1EB4-9C2A-8542-9125-CFA06C031778}" srcOrd="0" destOrd="0" presId="urn:microsoft.com/office/officeart/2009/3/layout/RandomtoResultProcess"/>
    <dgm:cxn modelId="{F181B10A-4109-3F42-B49D-4FAEC6B76516}" type="presParOf" srcId="{A0071241-ECE5-C442-94C3-4158E749CF1C}" destId="{82557D34-A17C-864B-8E1C-F04F3DBB2468}" srcOrd="1" destOrd="0" presId="urn:microsoft.com/office/officeart/2009/3/layout/RandomtoResultProcess"/>
    <dgm:cxn modelId="{83C6F41D-237E-FA4A-8EAF-12095920AC63}" type="presParOf" srcId="{A0071241-ECE5-C442-94C3-4158E749CF1C}" destId="{B789CB38-A2E3-EB41-8529-519BE65D568D}" srcOrd="2" destOrd="0" presId="urn:microsoft.com/office/officeart/2009/3/layout/RandomtoResult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B243E3-6A78-9746-BEE9-84ACAEA02E36}">
      <dsp:nvSpPr>
        <dsp:cNvPr id="0" name=""/>
        <dsp:cNvSpPr/>
      </dsp:nvSpPr>
      <dsp:spPr>
        <a:xfrm>
          <a:off x="5334000" y="3419855"/>
          <a:ext cx="2484424" cy="160934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rtl="0">
            <a:lnSpc>
              <a:spcPct val="90000"/>
            </a:lnSpc>
            <a:spcBef>
              <a:spcPct val="0"/>
            </a:spcBef>
            <a:spcAft>
              <a:spcPct val="15000"/>
            </a:spcAft>
            <a:buChar char="••"/>
          </a:pPr>
          <a:r>
            <a:rPr lang="en-US" sz="1000" kern="1200" dirty="0" smtClean="0"/>
            <a:t>The operational units and their interconnections that realize the architectural specifications</a:t>
          </a:r>
          <a:endParaRPr lang="en-US" sz="1000" kern="1200" dirty="0"/>
        </a:p>
      </dsp:txBody>
      <dsp:txXfrm>
        <a:off x="6114680" y="3857543"/>
        <a:ext cx="1668393" cy="1136304"/>
      </dsp:txXfrm>
    </dsp:sp>
    <dsp:sp modelId="{82886FAE-83A2-704D-92D1-F4CC571A92A1}">
      <dsp:nvSpPr>
        <dsp:cNvPr id="0" name=""/>
        <dsp:cNvSpPr/>
      </dsp:nvSpPr>
      <dsp:spPr>
        <a:xfrm>
          <a:off x="1004570" y="3419855"/>
          <a:ext cx="2484424" cy="160934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rtl="0">
            <a:lnSpc>
              <a:spcPct val="90000"/>
            </a:lnSpc>
            <a:spcBef>
              <a:spcPct val="0"/>
            </a:spcBef>
            <a:spcAft>
              <a:spcPct val="15000"/>
            </a:spcAft>
            <a:buChar char="••"/>
          </a:pPr>
          <a:r>
            <a:rPr lang="en-US" sz="1000" kern="1200" dirty="0" smtClean="0"/>
            <a:t>Hardware details transparent to the programmer, control signals, interfaces between the computer and peripherals, memory technology used</a:t>
          </a:r>
          <a:endParaRPr lang="en-US" sz="1000" kern="1200" dirty="0"/>
        </a:p>
      </dsp:txBody>
      <dsp:txXfrm>
        <a:off x="1039922" y="3857543"/>
        <a:ext cx="1668393" cy="1136304"/>
      </dsp:txXfrm>
    </dsp:sp>
    <dsp:sp modelId="{D6EE7FF3-03D5-1248-B164-AC203683EA31}">
      <dsp:nvSpPr>
        <dsp:cNvPr id="0" name=""/>
        <dsp:cNvSpPr/>
      </dsp:nvSpPr>
      <dsp:spPr>
        <a:xfrm>
          <a:off x="5058105" y="0"/>
          <a:ext cx="2484424" cy="160934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rtl="0">
            <a:lnSpc>
              <a:spcPct val="90000"/>
            </a:lnSpc>
            <a:spcBef>
              <a:spcPct val="0"/>
            </a:spcBef>
            <a:spcAft>
              <a:spcPct val="15000"/>
            </a:spcAft>
            <a:buChar char="••"/>
          </a:pPr>
          <a:r>
            <a:rPr lang="en-US" sz="1000" kern="1200" dirty="0" smtClean="0"/>
            <a:t>Instruction set, number of bits used to represent various data types,   I/O mechanisms, techniques for addressing memory</a:t>
          </a:r>
          <a:endParaRPr lang="en-US" sz="1000" kern="1200" dirty="0"/>
        </a:p>
      </dsp:txBody>
      <dsp:txXfrm>
        <a:off x="5838784" y="35352"/>
        <a:ext cx="1668393" cy="1136304"/>
      </dsp:txXfrm>
    </dsp:sp>
    <dsp:sp modelId="{EAF475D4-71BA-AC4A-A978-8E1A58675943}">
      <dsp:nvSpPr>
        <dsp:cNvPr id="0" name=""/>
        <dsp:cNvSpPr/>
      </dsp:nvSpPr>
      <dsp:spPr>
        <a:xfrm>
          <a:off x="1004570" y="0"/>
          <a:ext cx="2484424" cy="160934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57150" lvl="1" indent="-57150" algn="l" defTabSz="444500" rtl="0">
            <a:lnSpc>
              <a:spcPct val="90000"/>
            </a:lnSpc>
            <a:spcBef>
              <a:spcPct val="0"/>
            </a:spcBef>
            <a:spcAft>
              <a:spcPct val="15000"/>
            </a:spcAft>
            <a:buChar char="••"/>
          </a:pPr>
          <a:r>
            <a:rPr lang="en-US" sz="1000" kern="1200" dirty="0" smtClean="0"/>
            <a:t>Attributes of a system visible to the programmer</a:t>
          </a:r>
          <a:endParaRPr lang="en-US" sz="1000" kern="1200" dirty="0"/>
        </a:p>
        <a:p>
          <a:pPr marL="57150" lvl="1" indent="-57150" algn="l" defTabSz="444500" rtl="0">
            <a:lnSpc>
              <a:spcPct val="90000"/>
            </a:lnSpc>
            <a:spcBef>
              <a:spcPct val="0"/>
            </a:spcBef>
            <a:spcAft>
              <a:spcPct val="15000"/>
            </a:spcAft>
            <a:buChar char="••"/>
          </a:pPr>
          <a:r>
            <a:rPr lang="en-US" sz="1000" kern="1200" dirty="0" smtClean="0"/>
            <a:t>Have a direct impact on the logical execution of a program</a:t>
          </a:r>
          <a:endParaRPr lang="en-US" sz="1000" kern="1200" dirty="0"/>
        </a:p>
      </dsp:txBody>
      <dsp:txXfrm>
        <a:off x="1039922" y="35352"/>
        <a:ext cx="1668393" cy="1136304"/>
      </dsp:txXfrm>
    </dsp:sp>
    <dsp:sp modelId="{0995DE62-81B9-0E4E-9982-90865C30B506}">
      <dsp:nvSpPr>
        <dsp:cNvPr id="0" name=""/>
        <dsp:cNvSpPr/>
      </dsp:nvSpPr>
      <dsp:spPr>
        <a:xfrm>
          <a:off x="2045614" y="286664"/>
          <a:ext cx="2177643" cy="2177643"/>
        </a:xfrm>
        <a:prstGeom prst="pieWedg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US" sz="1400" b="1" kern="1200" dirty="0" smtClean="0">
              <a:effectLst>
                <a:outerShdw blurRad="38100" dist="38100" dir="2700000" algn="tl">
                  <a:srgbClr val="000000">
                    <a:alpha val="43137"/>
                  </a:srgbClr>
                </a:outerShdw>
              </a:effectLst>
            </a:rPr>
            <a:t>Computer Architecture</a:t>
          </a:r>
          <a:endParaRPr lang="en-US" sz="1400" b="1" kern="1200" dirty="0">
            <a:effectLst>
              <a:outerShdw blurRad="38100" dist="38100" dir="2700000" algn="tl">
                <a:srgbClr val="000000">
                  <a:alpha val="43137"/>
                </a:srgbClr>
              </a:outerShdw>
            </a:effectLst>
          </a:endParaRPr>
        </a:p>
      </dsp:txBody>
      <dsp:txXfrm>
        <a:off x="2683431" y="924481"/>
        <a:ext cx="1539826" cy="1539826"/>
      </dsp:txXfrm>
    </dsp:sp>
    <dsp:sp modelId="{E56301CE-27B0-6744-BFE7-3637DF690F07}">
      <dsp:nvSpPr>
        <dsp:cNvPr id="0" name=""/>
        <dsp:cNvSpPr/>
      </dsp:nvSpPr>
      <dsp:spPr>
        <a:xfrm rot="5400000">
          <a:off x="4323842" y="286664"/>
          <a:ext cx="2177643" cy="2177643"/>
        </a:xfrm>
        <a:prstGeom prst="pieWedg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US" sz="1400" b="1" kern="1200" dirty="0" smtClean="0">
              <a:effectLst>
                <a:outerShdw blurRad="38100" dist="38100" dir="2700000" algn="tl">
                  <a:srgbClr val="000000">
                    <a:alpha val="43137"/>
                  </a:srgbClr>
                </a:outerShdw>
              </a:effectLst>
            </a:rPr>
            <a:t>Architectural attributes include:</a:t>
          </a:r>
          <a:endParaRPr lang="en-US" sz="1400" b="1" kern="1200" dirty="0">
            <a:effectLst>
              <a:outerShdw blurRad="38100" dist="38100" dir="2700000" algn="tl">
                <a:srgbClr val="000000">
                  <a:alpha val="43137"/>
                </a:srgbClr>
              </a:outerShdw>
            </a:effectLst>
          </a:endParaRPr>
        </a:p>
      </dsp:txBody>
      <dsp:txXfrm rot="-5400000">
        <a:off x="4323842" y="924481"/>
        <a:ext cx="1539826" cy="1539826"/>
      </dsp:txXfrm>
    </dsp:sp>
    <dsp:sp modelId="{48FC8C78-AEC8-1E4B-9265-AE1BCBD2AB12}">
      <dsp:nvSpPr>
        <dsp:cNvPr id="0" name=""/>
        <dsp:cNvSpPr/>
      </dsp:nvSpPr>
      <dsp:spPr>
        <a:xfrm rot="10800000">
          <a:off x="4323842" y="2564892"/>
          <a:ext cx="2177643" cy="2177643"/>
        </a:xfrm>
        <a:prstGeom prst="pieWedg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US" sz="1400" b="1" kern="1200" dirty="0" smtClean="0">
              <a:effectLst>
                <a:outerShdw blurRad="38100" dist="38100" dir="2700000" algn="tl">
                  <a:srgbClr val="000000">
                    <a:alpha val="43137"/>
                  </a:srgbClr>
                </a:outerShdw>
              </a:effectLst>
            </a:rPr>
            <a:t>Computer Organization </a:t>
          </a:r>
          <a:endParaRPr lang="en-US" sz="1400" b="1" kern="1200" dirty="0">
            <a:effectLst>
              <a:outerShdw blurRad="38100" dist="38100" dir="2700000" algn="tl">
                <a:srgbClr val="000000">
                  <a:alpha val="43137"/>
                </a:srgbClr>
              </a:outerShdw>
            </a:effectLst>
          </a:endParaRPr>
        </a:p>
      </dsp:txBody>
      <dsp:txXfrm rot="10800000">
        <a:off x="4323842" y="2564892"/>
        <a:ext cx="1539826" cy="1539826"/>
      </dsp:txXfrm>
    </dsp:sp>
    <dsp:sp modelId="{84C6FD03-EE72-914E-B7C9-68870374A795}">
      <dsp:nvSpPr>
        <dsp:cNvPr id="0" name=""/>
        <dsp:cNvSpPr/>
      </dsp:nvSpPr>
      <dsp:spPr>
        <a:xfrm rot="16200000">
          <a:off x="2045614" y="2564892"/>
          <a:ext cx="2177643" cy="2177643"/>
        </a:xfrm>
        <a:prstGeom prst="pieWedg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US" sz="1400" b="1" kern="1200" dirty="0" smtClean="0">
              <a:effectLst>
                <a:outerShdw blurRad="38100" dist="38100" dir="2700000" algn="tl">
                  <a:srgbClr val="000000">
                    <a:alpha val="43137"/>
                  </a:srgbClr>
                </a:outerShdw>
              </a:effectLst>
            </a:rPr>
            <a:t>Organizational attributes include:</a:t>
          </a:r>
          <a:endParaRPr lang="en-US" sz="1400" b="1" kern="1200" dirty="0">
            <a:effectLst>
              <a:outerShdw blurRad="38100" dist="38100" dir="2700000" algn="tl">
                <a:srgbClr val="000000">
                  <a:alpha val="43137"/>
                </a:srgbClr>
              </a:outerShdw>
            </a:effectLst>
          </a:endParaRPr>
        </a:p>
      </dsp:txBody>
      <dsp:txXfrm rot="5400000">
        <a:off x="2683431" y="2564892"/>
        <a:ext cx="1539826" cy="1539826"/>
      </dsp:txXfrm>
    </dsp:sp>
    <dsp:sp modelId="{1A971C7A-02BC-2144-9C44-48A4E03337B1}">
      <dsp:nvSpPr>
        <dsp:cNvPr id="0" name=""/>
        <dsp:cNvSpPr/>
      </dsp:nvSpPr>
      <dsp:spPr>
        <a:xfrm>
          <a:off x="3897617" y="2061972"/>
          <a:ext cx="751865" cy="653795"/>
        </a:xfrm>
        <a:prstGeom prst="circularArrow">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dsp:style>
    </dsp:sp>
    <dsp:sp modelId="{290E4CF8-E8EE-584A-BC6F-814759FDAB7A}">
      <dsp:nvSpPr>
        <dsp:cNvPr id="0" name=""/>
        <dsp:cNvSpPr/>
      </dsp:nvSpPr>
      <dsp:spPr>
        <a:xfrm rot="10800000">
          <a:off x="3897617" y="2313432"/>
          <a:ext cx="751865" cy="653795"/>
        </a:xfrm>
        <a:prstGeom prst="circularArrow">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497F74-E56D-D54A-A32A-EBB4F6B3EB59}">
      <dsp:nvSpPr>
        <dsp:cNvPr id="0" name=""/>
        <dsp:cNvSpPr/>
      </dsp:nvSpPr>
      <dsp:spPr>
        <a:xfrm rot="5400000">
          <a:off x="4746527" y="-1973908"/>
          <a:ext cx="662880" cy="4779264"/>
        </a:xfrm>
        <a:prstGeom prst="round2Same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rtl="0">
            <a:lnSpc>
              <a:spcPct val="90000"/>
            </a:lnSpc>
            <a:spcBef>
              <a:spcPct val="0"/>
            </a:spcBef>
            <a:spcAft>
              <a:spcPct val="15000"/>
            </a:spcAft>
            <a:buChar char="••"/>
          </a:pPr>
          <a:r>
            <a:rPr lang="en-US" sz="1300" kern="1200" dirty="0" smtClean="0">
              <a:effectLst>
                <a:outerShdw blurRad="38100" dist="38100" dir="2700000" algn="tl">
                  <a:srgbClr val="000000">
                    <a:alpha val="43137"/>
                  </a:srgbClr>
                </a:outerShdw>
              </a:effectLst>
            </a:rPr>
            <a:t>Contains a word to be stored in memory or sent to the  I/O unit</a:t>
          </a:r>
          <a:endParaRPr lang="en-US" sz="1300" kern="1200" dirty="0">
            <a:effectLst>
              <a:outerShdw blurRad="38100" dist="38100" dir="2700000" algn="tl">
                <a:srgbClr val="000000">
                  <a:alpha val="43137"/>
                </a:srgbClr>
              </a:outerShdw>
            </a:effectLst>
          </a:endParaRPr>
        </a:p>
        <a:p>
          <a:pPr marL="114300" lvl="1" indent="-114300" algn="l" defTabSz="577850" rtl="0">
            <a:lnSpc>
              <a:spcPct val="90000"/>
            </a:lnSpc>
            <a:spcBef>
              <a:spcPct val="0"/>
            </a:spcBef>
            <a:spcAft>
              <a:spcPct val="15000"/>
            </a:spcAft>
            <a:buChar char="••"/>
          </a:pPr>
          <a:r>
            <a:rPr lang="en-US" sz="1300" kern="1200" dirty="0" smtClean="0">
              <a:effectLst>
                <a:outerShdw blurRad="38100" dist="38100" dir="2700000" algn="tl">
                  <a:srgbClr val="000000">
                    <a:alpha val="43137"/>
                  </a:srgbClr>
                </a:outerShdw>
              </a:effectLst>
            </a:rPr>
            <a:t>Or is used to receive a word from memory or from the I/O unit</a:t>
          </a:r>
          <a:endParaRPr lang="en-US" sz="1300" kern="1200" dirty="0">
            <a:effectLst>
              <a:outerShdw blurRad="38100" dist="38100" dir="2700000" algn="tl">
                <a:srgbClr val="000000">
                  <a:alpha val="43137"/>
                </a:srgbClr>
              </a:outerShdw>
            </a:effectLst>
          </a:endParaRPr>
        </a:p>
      </dsp:txBody>
      <dsp:txXfrm rot="-5400000">
        <a:off x="2688336" y="116642"/>
        <a:ext cx="4746905" cy="598162"/>
      </dsp:txXfrm>
    </dsp:sp>
    <dsp:sp modelId="{0CFA3958-9CCA-714D-80C2-D920A4C3B568}">
      <dsp:nvSpPr>
        <dsp:cNvPr id="0" name=""/>
        <dsp:cNvSpPr/>
      </dsp:nvSpPr>
      <dsp:spPr>
        <a:xfrm>
          <a:off x="0" y="1423"/>
          <a:ext cx="2688336" cy="82860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rPr>
            <a:t>Memory buffer register (MBR)</a:t>
          </a:r>
          <a:endParaRPr lang="en-US" sz="1600" b="1" kern="1200" dirty="0">
            <a:effectLst>
              <a:outerShdw blurRad="38100" dist="38100" dir="2700000" algn="tl">
                <a:srgbClr val="000000">
                  <a:alpha val="43137"/>
                </a:srgbClr>
              </a:outerShdw>
            </a:effectLst>
          </a:endParaRPr>
        </a:p>
      </dsp:txBody>
      <dsp:txXfrm>
        <a:off x="40449" y="41872"/>
        <a:ext cx="2607438" cy="747702"/>
      </dsp:txXfrm>
    </dsp:sp>
    <dsp:sp modelId="{BE17F6E8-5455-3B44-880E-E877A6004AF4}">
      <dsp:nvSpPr>
        <dsp:cNvPr id="0" name=""/>
        <dsp:cNvSpPr/>
      </dsp:nvSpPr>
      <dsp:spPr>
        <a:xfrm rot="5400000">
          <a:off x="4746527" y="-1103877"/>
          <a:ext cx="662880" cy="4779264"/>
        </a:xfrm>
        <a:prstGeom prst="round2Same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rtl="0">
            <a:lnSpc>
              <a:spcPct val="90000"/>
            </a:lnSpc>
            <a:spcBef>
              <a:spcPct val="0"/>
            </a:spcBef>
            <a:spcAft>
              <a:spcPct val="15000"/>
            </a:spcAft>
            <a:buChar char="••"/>
          </a:pPr>
          <a:r>
            <a:rPr lang="en-US" sz="1300" kern="1200" dirty="0" smtClean="0">
              <a:effectLst>
                <a:outerShdw blurRad="38100" dist="38100" dir="2700000" algn="tl">
                  <a:srgbClr val="000000">
                    <a:alpha val="43137"/>
                  </a:srgbClr>
                </a:outerShdw>
              </a:effectLst>
            </a:rPr>
            <a:t>Specifies the address in memory of the word to be written from or read into the MBR</a:t>
          </a:r>
          <a:endParaRPr lang="en-US" sz="1300" kern="1200" dirty="0">
            <a:effectLst>
              <a:outerShdw blurRad="38100" dist="38100" dir="2700000" algn="tl">
                <a:srgbClr val="000000">
                  <a:alpha val="43137"/>
                </a:srgbClr>
              </a:outerShdw>
            </a:effectLst>
          </a:endParaRPr>
        </a:p>
      </dsp:txBody>
      <dsp:txXfrm rot="-5400000">
        <a:off x="2688336" y="986673"/>
        <a:ext cx="4746905" cy="598162"/>
      </dsp:txXfrm>
    </dsp:sp>
    <dsp:sp modelId="{48A8FEC9-0511-B347-8FBE-EBA2B7357690}">
      <dsp:nvSpPr>
        <dsp:cNvPr id="0" name=""/>
        <dsp:cNvSpPr/>
      </dsp:nvSpPr>
      <dsp:spPr>
        <a:xfrm>
          <a:off x="0" y="871453"/>
          <a:ext cx="2688336" cy="82860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rPr>
            <a:t>Memory address register (MAR)</a:t>
          </a:r>
        </a:p>
      </dsp:txBody>
      <dsp:txXfrm>
        <a:off x="40449" y="911902"/>
        <a:ext cx="2607438" cy="747702"/>
      </dsp:txXfrm>
    </dsp:sp>
    <dsp:sp modelId="{7153501E-395B-E940-A6F0-A2B38B4DD9DA}">
      <dsp:nvSpPr>
        <dsp:cNvPr id="0" name=""/>
        <dsp:cNvSpPr/>
      </dsp:nvSpPr>
      <dsp:spPr>
        <a:xfrm rot="5400000">
          <a:off x="4746527" y="-233847"/>
          <a:ext cx="662880" cy="4779264"/>
        </a:xfrm>
        <a:prstGeom prst="round2Same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rtl="0">
            <a:lnSpc>
              <a:spcPct val="90000"/>
            </a:lnSpc>
            <a:spcBef>
              <a:spcPct val="0"/>
            </a:spcBef>
            <a:spcAft>
              <a:spcPct val="15000"/>
            </a:spcAft>
            <a:buChar char="••"/>
          </a:pPr>
          <a:r>
            <a:rPr lang="en-US" sz="1300" kern="1200" dirty="0" smtClean="0">
              <a:effectLst>
                <a:outerShdw blurRad="38100" dist="38100" dir="2700000" algn="tl">
                  <a:srgbClr val="000000">
                    <a:alpha val="43137"/>
                  </a:srgbClr>
                </a:outerShdw>
              </a:effectLst>
            </a:rPr>
            <a:t>Contains the 8-bit opcode instruction being executed</a:t>
          </a:r>
          <a:endParaRPr lang="en-US" sz="1300" kern="1200" dirty="0">
            <a:effectLst>
              <a:outerShdw blurRad="38100" dist="38100" dir="2700000" algn="tl">
                <a:srgbClr val="000000">
                  <a:alpha val="43137"/>
                </a:srgbClr>
              </a:outerShdw>
            </a:effectLst>
          </a:endParaRPr>
        </a:p>
      </dsp:txBody>
      <dsp:txXfrm rot="-5400000">
        <a:off x="2688336" y="1856703"/>
        <a:ext cx="4746905" cy="598162"/>
      </dsp:txXfrm>
    </dsp:sp>
    <dsp:sp modelId="{7766074F-B532-BA4A-B509-BE407CA8E0EF}">
      <dsp:nvSpPr>
        <dsp:cNvPr id="0" name=""/>
        <dsp:cNvSpPr/>
      </dsp:nvSpPr>
      <dsp:spPr>
        <a:xfrm>
          <a:off x="0" y="1741484"/>
          <a:ext cx="2688336" cy="82860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rPr>
            <a:t>Instruction register (IR)</a:t>
          </a:r>
        </a:p>
      </dsp:txBody>
      <dsp:txXfrm>
        <a:off x="40449" y="1781933"/>
        <a:ext cx="2607438" cy="747702"/>
      </dsp:txXfrm>
    </dsp:sp>
    <dsp:sp modelId="{5DCB971D-C09B-EE4E-84F5-7EF86105255A}">
      <dsp:nvSpPr>
        <dsp:cNvPr id="0" name=""/>
        <dsp:cNvSpPr/>
      </dsp:nvSpPr>
      <dsp:spPr>
        <a:xfrm rot="5400000">
          <a:off x="4746527" y="636183"/>
          <a:ext cx="662880" cy="4779264"/>
        </a:xfrm>
        <a:prstGeom prst="round2Same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rtl="0">
            <a:lnSpc>
              <a:spcPct val="90000"/>
            </a:lnSpc>
            <a:spcBef>
              <a:spcPct val="0"/>
            </a:spcBef>
            <a:spcAft>
              <a:spcPct val="15000"/>
            </a:spcAft>
            <a:buChar char="••"/>
          </a:pPr>
          <a:r>
            <a:rPr lang="en-US" sz="1300" kern="1200" dirty="0" smtClean="0">
              <a:effectLst>
                <a:outerShdw blurRad="38100" dist="38100" dir="2700000" algn="tl">
                  <a:srgbClr val="000000">
                    <a:alpha val="43137"/>
                  </a:srgbClr>
                </a:outerShdw>
              </a:effectLst>
            </a:rPr>
            <a:t>Employed to temporarily hold the right-hand instruction from a word in memory</a:t>
          </a:r>
          <a:endParaRPr lang="en-US" sz="1300" kern="1200" dirty="0">
            <a:effectLst>
              <a:outerShdw blurRad="38100" dist="38100" dir="2700000" algn="tl">
                <a:srgbClr val="000000">
                  <a:alpha val="43137"/>
                </a:srgbClr>
              </a:outerShdw>
            </a:effectLst>
          </a:endParaRPr>
        </a:p>
      </dsp:txBody>
      <dsp:txXfrm rot="-5400000">
        <a:off x="2688336" y="2726734"/>
        <a:ext cx="4746905" cy="598162"/>
      </dsp:txXfrm>
    </dsp:sp>
    <dsp:sp modelId="{D62165FB-07F8-BB41-AD94-3FC196D4B89A}">
      <dsp:nvSpPr>
        <dsp:cNvPr id="0" name=""/>
        <dsp:cNvSpPr/>
      </dsp:nvSpPr>
      <dsp:spPr>
        <a:xfrm>
          <a:off x="0" y="2611515"/>
          <a:ext cx="2688336" cy="82860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rPr>
            <a:t>Instruction buffer register (IBR)</a:t>
          </a:r>
        </a:p>
      </dsp:txBody>
      <dsp:txXfrm>
        <a:off x="40449" y="2651964"/>
        <a:ext cx="2607438" cy="747702"/>
      </dsp:txXfrm>
    </dsp:sp>
    <dsp:sp modelId="{99C0F29E-E6D4-594F-87A8-EF664CEC31E3}">
      <dsp:nvSpPr>
        <dsp:cNvPr id="0" name=""/>
        <dsp:cNvSpPr/>
      </dsp:nvSpPr>
      <dsp:spPr>
        <a:xfrm rot="5400000">
          <a:off x="4746527" y="1506213"/>
          <a:ext cx="662880" cy="4779264"/>
        </a:xfrm>
        <a:prstGeom prst="round2Same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rtl="0">
            <a:lnSpc>
              <a:spcPct val="90000"/>
            </a:lnSpc>
            <a:spcBef>
              <a:spcPct val="0"/>
            </a:spcBef>
            <a:spcAft>
              <a:spcPct val="15000"/>
            </a:spcAft>
            <a:buChar char="••"/>
          </a:pPr>
          <a:r>
            <a:rPr lang="en-US" sz="1300" kern="1200" dirty="0" smtClean="0">
              <a:effectLst>
                <a:outerShdw blurRad="38100" dist="38100" dir="2700000" algn="tl">
                  <a:srgbClr val="000000">
                    <a:alpha val="43137"/>
                  </a:srgbClr>
                </a:outerShdw>
              </a:effectLst>
            </a:rPr>
            <a:t>Contains the address of the next instruction pair to be fetched from memory</a:t>
          </a:r>
          <a:endParaRPr lang="en-US" sz="1300" kern="1200" dirty="0">
            <a:effectLst>
              <a:outerShdw blurRad="38100" dist="38100" dir="2700000" algn="tl">
                <a:srgbClr val="000000">
                  <a:alpha val="43137"/>
                </a:srgbClr>
              </a:outerShdw>
            </a:effectLst>
          </a:endParaRPr>
        </a:p>
      </dsp:txBody>
      <dsp:txXfrm rot="-5400000">
        <a:off x="2688336" y="3596764"/>
        <a:ext cx="4746905" cy="598162"/>
      </dsp:txXfrm>
    </dsp:sp>
    <dsp:sp modelId="{5184DBB6-5A0C-6745-8BDB-B2A811578BEF}">
      <dsp:nvSpPr>
        <dsp:cNvPr id="0" name=""/>
        <dsp:cNvSpPr/>
      </dsp:nvSpPr>
      <dsp:spPr>
        <a:xfrm>
          <a:off x="0" y="3481545"/>
          <a:ext cx="2688336" cy="82860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rPr>
            <a:t>Program counter (PC)</a:t>
          </a:r>
        </a:p>
      </dsp:txBody>
      <dsp:txXfrm>
        <a:off x="40449" y="3521994"/>
        <a:ext cx="2607438" cy="747702"/>
      </dsp:txXfrm>
    </dsp:sp>
    <dsp:sp modelId="{7951A7FF-1A7B-4147-A464-EEADD31946FA}">
      <dsp:nvSpPr>
        <dsp:cNvPr id="0" name=""/>
        <dsp:cNvSpPr/>
      </dsp:nvSpPr>
      <dsp:spPr>
        <a:xfrm rot="5400000">
          <a:off x="4746527" y="2376244"/>
          <a:ext cx="662880" cy="4779264"/>
        </a:xfrm>
        <a:prstGeom prst="round2Same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rtl="0">
            <a:lnSpc>
              <a:spcPct val="90000"/>
            </a:lnSpc>
            <a:spcBef>
              <a:spcPct val="0"/>
            </a:spcBef>
            <a:spcAft>
              <a:spcPct val="15000"/>
            </a:spcAft>
            <a:buChar char="••"/>
          </a:pPr>
          <a:r>
            <a:rPr lang="en-US" sz="1300" kern="1200" dirty="0" smtClean="0">
              <a:effectLst>
                <a:outerShdw blurRad="38100" dist="38100" dir="2700000" algn="tl">
                  <a:srgbClr val="000000">
                    <a:alpha val="43137"/>
                  </a:srgbClr>
                </a:outerShdw>
              </a:effectLst>
            </a:rPr>
            <a:t>Employed to temporarily hold operands and results of ALU operations</a:t>
          </a:r>
          <a:endParaRPr lang="en-US" sz="1300" kern="1200" dirty="0">
            <a:effectLst>
              <a:outerShdw blurRad="38100" dist="38100" dir="2700000" algn="tl">
                <a:srgbClr val="000000">
                  <a:alpha val="43137"/>
                </a:srgbClr>
              </a:outerShdw>
            </a:effectLst>
          </a:endParaRPr>
        </a:p>
      </dsp:txBody>
      <dsp:txXfrm rot="-5400000">
        <a:off x="2688336" y="4466795"/>
        <a:ext cx="4746905" cy="598162"/>
      </dsp:txXfrm>
    </dsp:sp>
    <dsp:sp modelId="{5D289608-FBD2-6445-968F-32CDE3AA653D}">
      <dsp:nvSpPr>
        <dsp:cNvPr id="0" name=""/>
        <dsp:cNvSpPr/>
      </dsp:nvSpPr>
      <dsp:spPr>
        <a:xfrm>
          <a:off x="0" y="4351576"/>
          <a:ext cx="2688336" cy="82860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en-US" sz="1600" b="1" kern="1200" dirty="0" smtClean="0">
              <a:effectLst>
                <a:outerShdw blurRad="38100" dist="38100" dir="2700000" algn="tl">
                  <a:srgbClr val="000000">
                    <a:alpha val="43137"/>
                  </a:srgbClr>
                </a:outerShdw>
              </a:effectLst>
            </a:rPr>
            <a:t>Accumulator (AC) and multiplier quotient (MQ)</a:t>
          </a:r>
        </a:p>
      </dsp:txBody>
      <dsp:txXfrm>
        <a:off x="40449" y="4392025"/>
        <a:ext cx="2607438" cy="7477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554690-5023-454D-81BF-0F8EF7FE64E8}">
      <dsp:nvSpPr>
        <dsp:cNvPr id="0" name=""/>
        <dsp:cNvSpPr/>
      </dsp:nvSpPr>
      <dsp:spPr>
        <a:xfrm>
          <a:off x="0" y="0"/>
          <a:ext cx="8686559" cy="5535303"/>
        </a:xfrm>
        <a:prstGeom prst="roundRect">
          <a:avLst>
            <a:gd name="adj" fmla="val 8500"/>
          </a:avLst>
        </a:prstGeom>
        <a:solidFill>
          <a:schemeClr val="accent1"/>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4296010" numCol="1" spcCol="1270" anchor="t" anchorCtr="0">
          <a:noAutofit/>
        </a:bodyPr>
        <a:lstStyle/>
        <a:p>
          <a:pPr lvl="0" algn="l" defTabSz="1377950" rtl="0">
            <a:lnSpc>
              <a:spcPct val="90000"/>
            </a:lnSpc>
            <a:spcBef>
              <a:spcPct val="0"/>
            </a:spcBef>
            <a:spcAft>
              <a:spcPct val="35000"/>
            </a:spcAft>
          </a:pPr>
          <a:r>
            <a:rPr lang="en-US" sz="3100" kern="1200" dirty="0" smtClean="0">
              <a:effectLst>
                <a:outerShdw blurRad="38100" dist="38100" dir="2700000" algn="tl">
                  <a:srgbClr val="000000">
                    <a:alpha val="43137"/>
                  </a:srgbClr>
                </a:outerShdw>
              </a:effectLst>
            </a:rPr>
            <a:t>1965; Gordon Moore – co-founder of Intel</a:t>
          </a:r>
          <a:endParaRPr lang="en-US" sz="3100" kern="1200" dirty="0">
            <a:effectLst>
              <a:outerShdw blurRad="38100" dist="38100" dir="2700000" algn="tl">
                <a:srgbClr val="000000">
                  <a:alpha val="43137"/>
                </a:srgbClr>
              </a:outerShdw>
            </a:effectLst>
          </a:endParaRPr>
        </a:p>
      </dsp:txBody>
      <dsp:txXfrm>
        <a:off x="137805" y="137805"/>
        <a:ext cx="8410949" cy="5259693"/>
      </dsp:txXfrm>
    </dsp:sp>
    <dsp:sp modelId="{B4B2A9B5-CBBA-C949-942A-35DE101CCDFE}">
      <dsp:nvSpPr>
        <dsp:cNvPr id="0" name=""/>
        <dsp:cNvSpPr/>
      </dsp:nvSpPr>
      <dsp:spPr>
        <a:xfrm>
          <a:off x="217163" y="1383825"/>
          <a:ext cx="8252231" cy="3874712"/>
        </a:xfrm>
        <a:prstGeom prst="roundRect">
          <a:avLst>
            <a:gd name="adj" fmla="val 10500"/>
          </a:avLst>
        </a:prstGeom>
        <a:solidFill>
          <a:schemeClr val="accent4"/>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2460442" numCol="1" spcCol="1270" anchor="t" anchorCtr="0">
          <a:noAutofit/>
        </a:bodyPr>
        <a:lstStyle/>
        <a:p>
          <a:pPr lvl="0" algn="l" defTabSz="1377950" rtl="0">
            <a:lnSpc>
              <a:spcPct val="90000"/>
            </a:lnSpc>
            <a:spcBef>
              <a:spcPct val="0"/>
            </a:spcBef>
            <a:spcAft>
              <a:spcPct val="35000"/>
            </a:spcAft>
          </a:pPr>
          <a:r>
            <a:rPr lang="en-US" sz="3100" kern="1200" dirty="0" smtClean="0">
              <a:effectLst>
                <a:outerShdw blurRad="38100" dist="38100" dir="2700000" algn="tl">
                  <a:srgbClr val="000000">
                    <a:alpha val="43137"/>
                  </a:srgbClr>
                </a:outerShdw>
              </a:effectLst>
            </a:rPr>
            <a:t>Observed number of transistors that could be put on a single chip was doubling every year</a:t>
          </a:r>
          <a:endParaRPr lang="en-US" sz="3100" kern="1200" dirty="0">
            <a:effectLst>
              <a:outerShdw blurRad="38100" dist="38100" dir="2700000" algn="tl">
                <a:srgbClr val="000000">
                  <a:alpha val="43137"/>
                </a:srgbClr>
              </a:outerShdw>
            </a:effectLst>
          </a:endParaRPr>
        </a:p>
      </dsp:txBody>
      <dsp:txXfrm>
        <a:off x="336324" y="1502986"/>
        <a:ext cx="8013909" cy="3636390"/>
      </dsp:txXfrm>
    </dsp:sp>
    <dsp:sp modelId="{EA68CD54-2321-944A-9097-D8C9F2E9C2D9}">
      <dsp:nvSpPr>
        <dsp:cNvPr id="0" name=""/>
        <dsp:cNvSpPr/>
      </dsp:nvSpPr>
      <dsp:spPr>
        <a:xfrm>
          <a:off x="423469" y="2739974"/>
          <a:ext cx="1650446" cy="2227959"/>
        </a:xfrm>
        <a:prstGeom prst="roundRect">
          <a:avLst>
            <a:gd name="adj" fmla="val 105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en-US" sz="1100" b="1" kern="1200" dirty="0" smtClean="0">
              <a:effectLst/>
            </a:rPr>
            <a:t>The pace slowed to a doubling every 18 months in the 1970’s but has sustained that rate ever since</a:t>
          </a:r>
          <a:endParaRPr lang="en-US" sz="1100" b="1" kern="1200" dirty="0">
            <a:effectLst/>
          </a:endParaRPr>
        </a:p>
      </dsp:txBody>
      <dsp:txXfrm>
        <a:off x="474226" y="2790731"/>
        <a:ext cx="1548932" cy="2126445"/>
      </dsp:txXfrm>
    </dsp:sp>
    <dsp:sp modelId="{9EC0930A-9BAA-D347-A334-BC7E180A4743}">
      <dsp:nvSpPr>
        <dsp:cNvPr id="0" name=""/>
        <dsp:cNvSpPr/>
      </dsp:nvSpPr>
      <dsp:spPr>
        <a:xfrm>
          <a:off x="2258505" y="2767651"/>
          <a:ext cx="5993725" cy="2214121"/>
        </a:xfrm>
        <a:prstGeom prst="roundRect">
          <a:avLst>
            <a:gd name="adj" fmla="val 10500"/>
          </a:avLst>
        </a:prstGeom>
        <a:solidFill>
          <a:schemeClr val="accent3"/>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249748" numCol="1" spcCol="1270" anchor="t" anchorCtr="0">
          <a:noAutofit/>
        </a:bodyPr>
        <a:lstStyle/>
        <a:p>
          <a:pPr lvl="0" algn="l" defTabSz="1377950" rtl="0">
            <a:lnSpc>
              <a:spcPct val="90000"/>
            </a:lnSpc>
            <a:spcBef>
              <a:spcPct val="0"/>
            </a:spcBef>
            <a:spcAft>
              <a:spcPct val="35000"/>
            </a:spcAft>
          </a:pPr>
          <a:r>
            <a:rPr lang="en-US" sz="3100" kern="1200" dirty="0" smtClean="0">
              <a:effectLst>
                <a:outerShdw blurRad="38100" dist="38100" dir="2700000" algn="tl">
                  <a:srgbClr val="000000">
                    <a:alpha val="43137"/>
                  </a:srgbClr>
                </a:outerShdw>
              </a:effectLst>
            </a:rPr>
            <a:t>Consequences of Moore’s law: </a:t>
          </a:r>
          <a:endParaRPr lang="en-US" sz="3100" kern="1200" dirty="0">
            <a:effectLst>
              <a:outerShdw blurRad="38100" dist="38100" dir="2700000" algn="tl">
                <a:srgbClr val="000000">
                  <a:alpha val="43137"/>
                </a:srgbClr>
              </a:outerShdw>
            </a:effectLst>
          </a:endParaRPr>
        </a:p>
      </dsp:txBody>
      <dsp:txXfrm>
        <a:off x="2326597" y="2835743"/>
        <a:ext cx="5857541" cy="2077937"/>
      </dsp:txXfrm>
    </dsp:sp>
    <dsp:sp modelId="{91813869-71C4-7749-AA7F-6F71B8046448}">
      <dsp:nvSpPr>
        <dsp:cNvPr id="0" name=""/>
        <dsp:cNvSpPr/>
      </dsp:nvSpPr>
      <dsp:spPr>
        <a:xfrm>
          <a:off x="2408348" y="3764006"/>
          <a:ext cx="1117677" cy="996354"/>
        </a:xfrm>
        <a:prstGeom prst="roundRect">
          <a:avLst>
            <a:gd name="adj" fmla="val 105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effectLst/>
            </a:rPr>
            <a:t>The cost of computer logic and memory circuitry has fallen at a dramatic rate</a:t>
          </a:r>
        </a:p>
      </dsp:txBody>
      <dsp:txXfrm>
        <a:off x="2438989" y="3794647"/>
        <a:ext cx="1056395" cy="935072"/>
      </dsp:txXfrm>
    </dsp:sp>
    <dsp:sp modelId="{43D95310-0335-8948-925B-493826D68CA7}">
      <dsp:nvSpPr>
        <dsp:cNvPr id="0" name=""/>
        <dsp:cNvSpPr/>
      </dsp:nvSpPr>
      <dsp:spPr>
        <a:xfrm>
          <a:off x="3551602" y="3764006"/>
          <a:ext cx="1117677" cy="996354"/>
        </a:xfrm>
        <a:prstGeom prst="roundRect">
          <a:avLst>
            <a:gd name="adj" fmla="val 105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effectLst/>
            </a:rPr>
            <a:t>The electrical path length is shortened, increasing operating speed</a:t>
          </a:r>
        </a:p>
      </dsp:txBody>
      <dsp:txXfrm>
        <a:off x="3582243" y="3794647"/>
        <a:ext cx="1056395" cy="935072"/>
      </dsp:txXfrm>
    </dsp:sp>
    <dsp:sp modelId="{2BFD2A48-BAFB-C448-9560-380462349BFA}">
      <dsp:nvSpPr>
        <dsp:cNvPr id="0" name=""/>
        <dsp:cNvSpPr/>
      </dsp:nvSpPr>
      <dsp:spPr>
        <a:xfrm>
          <a:off x="4694856" y="3764006"/>
          <a:ext cx="1117677" cy="996354"/>
        </a:xfrm>
        <a:prstGeom prst="roundRect">
          <a:avLst>
            <a:gd name="adj" fmla="val 105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lvl="0" algn="ctr" defTabSz="400050" rtl="0">
            <a:lnSpc>
              <a:spcPct val="90000"/>
            </a:lnSpc>
            <a:spcBef>
              <a:spcPct val="0"/>
            </a:spcBef>
            <a:spcAft>
              <a:spcPct val="35000"/>
            </a:spcAft>
          </a:pPr>
          <a:r>
            <a:rPr lang="en-US" sz="900" b="1" kern="1200" dirty="0" smtClean="0">
              <a:effectLst/>
            </a:rPr>
            <a:t>Computer becomes smaller and is more convenient to use in a variety of environments</a:t>
          </a:r>
        </a:p>
      </dsp:txBody>
      <dsp:txXfrm>
        <a:off x="4725497" y="3794647"/>
        <a:ext cx="1056395" cy="935072"/>
      </dsp:txXfrm>
    </dsp:sp>
    <dsp:sp modelId="{54116479-2825-CE4B-A0CD-356DD46D1C46}">
      <dsp:nvSpPr>
        <dsp:cNvPr id="0" name=""/>
        <dsp:cNvSpPr/>
      </dsp:nvSpPr>
      <dsp:spPr>
        <a:xfrm>
          <a:off x="5838109" y="3764006"/>
          <a:ext cx="1117677" cy="996354"/>
        </a:xfrm>
        <a:prstGeom prst="roundRect">
          <a:avLst>
            <a:gd name="adj" fmla="val 105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effectLst/>
            </a:rPr>
            <a:t>Reduction in power and cooling requirements</a:t>
          </a:r>
        </a:p>
      </dsp:txBody>
      <dsp:txXfrm>
        <a:off x="5868750" y="3794647"/>
        <a:ext cx="1056395" cy="935072"/>
      </dsp:txXfrm>
    </dsp:sp>
    <dsp:sp modelId="{A184587C-4EF5-0248-B0F8-E4E73CF3787B}">
      <dsp:nvSpPr>
        <dsp:cNvPr id="0" name=""/>
        <dsp:cNvSpPr/>
      </dsp:nvSpPr>
      <dsp:spPr>
        <a:xfrm>
          <a:off x="6981363" y="3764006"/>
          <a:ext cx="1117677" cy="996354"/>
        </a:xfrm>
        <a:prstGeom prst="roundRect">
          <a:avLst>
            <a:gd name="adj" fmla="val 105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rtl="0">
            <a:lnSpc>
              <a:spcPct val="90000"/>
            </a:lnSpc>
            <a:spcBef>
              <a:spcPct val="0"/>
            </a:spcBef>
            <a:spcAft>
              <a:spcPct val="35000"/>
            </a:spcAft>
          </a:pPr>
          <a:r>
            <a:rPr lang="en-US" sz="1000" b="1" kern="1200" dirty="0" smtClean="0">
              <a:effectLst/>
            </a:rPr>
            <a:t>Fewer interchip connections</a:t>
          </a:r>
        </a:p>
      </dsp:txBody>
      <dsp:txXfrm>
        <a:off x="7012004" y="3794647"/>
        <a:ext cx="1056395" cy="9350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B3A8F4-DBAF-054A-87E9-CA4C80492978}">
      <dsp:nvSpPr>
        <dsp:cNvPr id="0" name=""/>
        <dsp:cNvSpPr/>
      </dsp:nvSpPr>
      <dsp:spPr>
        <a:xfrm>
          <a:off x="1097288" y="3076"/>
          <a:ext cx="2553207" cy="1531924"/>
        </a:xfrm>
        <a:prstGeom prst="rect">
          <a:avLst/>
        </a:prstGeom>
        <a:gradFill rotWithShape="0">
          <a:gsLst>
            <a:gs pos="0">
              <a:schemeClr val="accent4">
                <a:hueOff val="0"/>
                <a:satOff val="0"/>
                <a:lumOff val="0"/>
                <a:alphaOff val="0"/>
                <a:tint val="98000"/>
                <a:shade val="25000"/>
                <a:satMod val="250000"/>
              </a:schemeClr>
            </a:gs>
            <a:gs pos="68000">
              <a:schemeClr val="accent4">
                <a:hueOff val="0"/>
                <a:satOff val="0"/>
                <a:lumOff val="0"/>
                <a:alphaOff val="0"/>
                <a:tint val="86000"/>
                <a:satMod val="115000"/>
              </a:schemeClr>
            </a:gs>
            <a:gs pos="100000">
              <a:schemeClr val="accent4">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4">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solidFill>
                <a:schemeClr val="accent2"/>
              </a:solidFill>
            </a:rPr>
            <a:t>Similar or identical instruction set</a:t>
          </a:r>
          <a:endParaRPr lang="en-US" sz="2500" kern="1200" dirty="0">
            <a:solidFill>
              <a:schemeClr val="accent2"/>
            </a:solidFill>
          </a:endParaRPr>
        </a:p>
      </dsp:txBody>
      <dsp:txXfrm>
        <a:off x="1097288" y="3076"/>
        <a:ext cx="2553207" cy="1531924"/>
      </dsp:txXfrm>
    </dsp:sp>
    <dsp:sp modelId="{FA582ED2-3C35-2B4C-AC47-158238A97EAA}">
      <dsp:nvSpPr>
        <dsp:cNvPr id="0" name=""/>
        <dsp:cNvSpPr/>
      </dsp:nvSpPr>
      <dsp:spPr>
        <a:xfrm>
          <a:off x="3905816" y="3076"/>
          <a:ext cx="2553207" cy="1531924"/>
        </a:xfrm>
        <a:prstGeom prst="rect">
          <a:avLst/>
        </a:prstGeom>
        <a:gradFill rotWithShape="0">
          <a:gsLst>
            <a:gs pos="0">
              <a:schemeClr val="accent4">
                <a:hueOff val="-703989"/>
                <a:satOff val="-7226"/>
                <a:lumOff val="3020"/>
                <a:alphaOff val="0"/>
                <a:tint val="98000"/>
                <a:shade val="25000"/>
                <a:satMod val="250000"/>
              </a:schemeClr>
            </a:gs>
            <a:gs pos="68000">
              <a:schemeClr val="accent4">
                <a:hueOff val="-703989"/>
                <a:satOff val="-7226"/>
                <a:lumOff val="3020"/>
                <a:alphaOff val="0"/>
                <a:tint val="86000"/>
                <a:satMod val="115000"/>
              </a:schemeClr>
            </a:gs>
            <a:gs pos="100000">
              <a:schemeClr val="accent4">
                <a:hueOff val="-703989"/>
                <a:satOff val="-7226"/>
                <a:lumOff val="3020"/>
                <a:alphaOff val="0"/>
                <a:tint val="50000"/>
                <a:satMod val="150000"/>
              </a:schemeClr>
            </a:gs>
          </a:gsLst>
          <a:path path="circle">
            <a:fillToRect l="50000" t="130000" r="50000" b="-30000"/>
          </a:path>
        </a:gradFill>
        <a:ln>
          <a:noFill/>
        </a:ln>
        <a:effectLst>
          <a:outerShdw blurRad="57150" dist="38100" dir="5400000" algn="ctr" rotWithShape="0">
            <a:schemeClr val="accent4">
              <a:hueOff val="-703989"/>
              <a:satOff val="-7226"/>
              <a:lumOff val="302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solidFill>
                <a:schemeClr val="accent2"/>
              </a:solidFill>
            </a:rPr>
            <a:t>Similar or identical operating system</a:t>
          </a:r>
          <a:endParaRPr lang="en-US" sz="2500" kern="1200" dirty="0">
            <a:solidFill>
              <a:schemeClr val="accent2"/>
            </a:solidFill>
          </a:endParaRPr>
        </a:p>
      </dsp:txBody>
      <dsp:txXfrm>
        <a:off x="3905816" y="3076"/>
        <a:ext cx="2553207" cy="1531924"/>
      </dsp:txXfrm>
    </dsp:sp>
    <dsp:sp modelId="{BA977F84-EBC6-3949-BAD4-AEC214C55B5C}">
      <dsp:nvSpPr>
        <dsp:cNvPr id="0" name=""/>
        <dsp:cNvSpPr/>
      </dsp:nvSpPr>
      <dsp:spPr>
        <a:xfrm>
          <a:off x="1097288" y="1790321"/>
          <a:ext cx="2553207" cy="1531924"/>
        </a:xfrm>
        <a:prstGeom prst="rect">
          <a:avLst/>
        </a:prstGeom>
        <a:gradFill rotWithShape="0">
          <a:gsLst>
            <a:gs pos="0">
              <a:schemeClr val="accent4">
                <a:hueOff val="-1407978"/>
                <a:satOff val="-14452"/>
                <a:lumOff val="6040"/>
                <a:alphaOff val="0"/>
                <a:tint val="98000"/>
                <a:shade val="25000"/>
                <a:satMod val="250000"/>
              </a:schemeClr>
            </a:gs>
            <a:gs pos="68000">
              <a:schemeClr val="accent4">
                <a:hueOff val="-1407978"/>
                <a:satOff val="-14452"/>
                <a:lumOff val="6040"/>
                <a:alphaOff val="0"/>
                <a:tint val="86000"/>
                <a:satMod val="115000"/>
              </a:schemeClr>
            </a:gs>
            <a:gs pos="100000">
              <a:schemeClr val="accent4">
                <a:hueOff val="-1407978"/>
                <a:satOff val="-14452"/>
                <a:lumOff val="6040"/>
                <a:alphaOff val="0"/>
                <a:tint val="50000"/>
                <a:satMod val="150000"/>
              </a:schemeClr>
            </a:gs>
          </a:gsLst>
          <a:path path="circle">
            <a:fillToRect l="50000" t="130000" r="50000" b="-30000"/>
          </a:path>
        </a:gradFill>
        <a:ln>
          <a:noFill/>
        </a:ln>
        <a:effectLst>
          <a:outerShdw blurRad="57150" dist="38100" dir="5400000" algn="ctr" rotWithShape="0">
            <a:schemeClr val="accent4">
              <a:hueOff val="-1407978"/>
              <a:satOff val="-14452"/>
              <a:lumOff val="604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smtClean="0">
              <a:solidFill>
                <a:schemeClr val="accent2"/>
              </a:solidFill>
            </a:rPr>
            <a:t>Increasing speed</a:t>
          </a:r>
          <a:endParaRPr lang="en-US" sz="2500" kern="1200">
            <a:solidFill>
              <a:schemeClr val="accent2"/>
            </a:solidFill>
          </a:endParaRPr>
        </a:p>
      </dsp:txBody>
      <dsp:txXfrm>
        <a:off x="1097288" y="1790321"/>
        <a:ext cx="2553207" cy="1531924"/>
      </dsp:txXfrm>
    </dsp:sp>
    <dsp:sp modelId="{35EA873F-5D1B-7546-86AF-A04E826F38F3}">
      <dsp:nvSpPr>
        <dsp:cNvPr id="0" name=""/>
        <dsp:cNvSpPr/>
      </dsp:nvSpPr>
      <dsp:spPr>
        <a:xfrm>
          <a:off x="3905816" y="1790321"/>
          <a:ext cx="2553207" cy="1531924"/>
        </a:xfrm>
        <a:prstGeom prst="rect">
          <a:avLst/>
        </a:prstGeom>
        <a:gradFill rotWithShape="0">
          <a:gsLst>
            <a:gs pos="0">
              <a:schemeClr val="accent4">
                <a:hueOff val="-2111967"/>
                <a:satOff val="-21677"/>
                <a:lumOff val="9059"/>
                <a:alphaOff val="0"/>
                <a:tint val="98000"/>
                <a:shade val="25000"/>
                <a:satMod val="250000"/>
              </a:schemeClr>
            </a:gs>
            <a:gs pos="68000">
              <a:schemeClr val="accent4">
                <a:hueOff val="-2111967"/>
                <a:satOff val="-21677"/>
                <a:lumOff val="9059"/>
                <a:alphaOff val="0"/>
                <a:tint val="86000"/>
                <a:satMod val="115000"/>
              </a:schemeClr>
            </a:gs>
            <a:gs pos="100000">
              <a:schemeClr val="accent4">
                <a:hueOff val="-2111967"/>
                <a:satOff val="-21677"/>
                <a:lumOff val="9059"/>
                <a:alphaOff val="0"/>
                <a:tint val="50000"/>
                <a:satMod val="150000"/>
              </a:schemeClr>
            </a:gs>
          </a:gsLst>
          <a:path path="circle">
            <a:fillToRect l="50000" t="130000" r="50000" b="-30000"/>
          </a:path>
        </a:gradFill>
        <a:ln>
          <a:noFill/>
        </a:ln>
        <a:effectLst>
          <a:outerShdw blurRad="57150" dist="38100" dir="5400000" algn="ctr" rotWithShape="0">
            <a:schemeClr val="accent4">
              <a:hueOff val="-2111967"/>
              <a:satOff val="-21677"/>
              <a:lumOff val="9059"/>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solidFill>
                <a:schemeClr val="accent2"/>
              </a:solidFill>
            </a:rPr>
            <a:t>Increasing number of I/O ports</a:t>
          </a:r>
          <a:endParaRPr lang="en-US" sz="2500" kern="1200" dirty="0">
            <a:solidFill>
              <a:schemeClr val="accent2"/>
            </a:solidFill>
          </a:endParaRPr>
        </a:p>
      </dsp:txBody>
      <dsp:txXfrm>
        <a:off x="3905816" y="1790321"/>
        <a:ext cx="2553207" cy="1531924"/>
      </dsp:txXfrm>
    </dsp:sp>
    <dsp:sp modelId="{F226B956-3E06-634C-B7F5-82D87DA21273}">
      <dsp:nvSpPr>
        <dsp:cNvPr id="0" name=""/>
        <dsp:cNvSpPr/>
      </dsp:nvSpPr>
      <dsp:spPr>
        <a:xfrm>
          <a:off x="1097288" y="3577566"/>
          <a:ext cx="2553207" cy="1531924"/>
        </a:xfrm>
        <a:prstGeom prst="rect">
          <a:avLst/>
        </a:prstGeom>
        <a:gradFill rotWithShape="0">
          <a:gsLst>
            <a:gs pos="0">
              <a:schemeClr val="accent4">
                <a:hueOff val="-2815956"/>
                <a:satOff val="-28903"/>
                <a:lumOff val="12079"/>
                <a:alphaOff val="0"/>
                <a:tint val="98000"/>
                <a:shade val="25000"/>
                <a:satMod val="250000"/>
              </a:schemeClr>
            </a:gs>
            <a:gs pos="68000">
              <a:schemeClr val="accent4">
                <a:hueOff val="-2815956"/>
                <a:satOff val="-28903"/>
                <a:lumOff val="12079"/>
                <a:alphaOff val="0"/>
                <a:tint val="86000"/>
                <a:satMod val="115000"/>
              </a:schemeClr>
            </a:gs>
            <a:gs pos="100000">
              <a:schemeClr val="accent4">
                <a:hueOff val="-2815956"/>
                <a:satOff val="-28903"/>
                <a:lumOff val="12079"/>
                <a:alphaOff val="0"/>
                <a:tint val="50000"/>
                <a:satMod val="150000"/>
              </a:schemeClr>
            </a:gs>
          </a:gsLst>
          <a:path path="circle">
            <a:fillToRect l="50000" t="130000" r="50000" b="-30000"/>
          </a:path>
        </a:gradFill>
        <a:ln>
          <a:noFill/>
        </a:ln>
        <a:effectLst>
          <a:outerShdw blurRad="57150" dist="38100" dir="5400000" algn="ctr" rotWithShape="0">
            <a:schemeClr val="accent4">
              <a:hueOff val="-2815956"/>
              <a:satOff val="-28903"/>
              <a:lumOff val="12079"/>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solidFill>
                <a:schemeClr val="accent2"/>
              </a:solidFill>
            </a:rPr>
            <a:t>Increasing memory size</a:t>
          </a:r>
          <a:endParaRPr lang="en-US" sz="2500" kern="1200" dirty="0">
            <a:solidFill>
              <a:schemeClr val="accent2"/>
            </a:solidFill>
          </a:endParaRPr>
        </a:p>
      </dsp:txBody>
      <dsp:txXfrm>
        <a:off x="1097288" y="3577566"/>
        <a:ext cx="2553207" cy="1531924"/>
      </dsp:txXfrm>
    </dsp:sp>
    <dsp:sp modelId="{01FD6AEA-3BB6-E743-B79F-A693BB80D0A8}">
      <dsp:nvSpPr>
        <dsp:cNvPr id="0" name=""/>
        <dsp:cNvSpPr/>
      </dsp:nvSpPr>
      <dsp:spPr>
        <a:xfrm>
          <a:off x="3905816" y="3577566"/>
          <a:ext cx="2553207" cy="1531924"/>
        </a:xfrm>
        <a:prstGeom prst="rect">
          <a:avLst/>
        </a:prstGeom>
        <a:gradFill rotWithShape="0">
          <a:gsLst>
            <a:gs pos="0">
              <a:schemeClr val="accent4">
                <a:hueOff val="-3519944"/>
                <a:satOff val="-36129"/>
                <a:lumOff val="15099"/>
                <a:alphaOff val="0"/>
                <a:tint val="98000"/>
                <a:shade val="25000"/>
                <a:satMod val="250000"/>
              </a:schemeClr>
            </a:gs>
            <a:gs pos="68000">
              <a:schemeClr val="accent4">
                <a:hueOff val="-3519944"/>
                <a:satOff val="-36129"/>
                <a:lumOff val="15099"/>
                <a:alphaOff val="0"/>
                <a:tint val="86000"/>
                <a:satMod val="115000"/>
              </a:schemeClr>
            </a:gs>
            <a:gs pos="100000">
              <a:schemeClr val="accent4">
                <a:hueOff val="-3519944"/>
                <a:satOff val="-36129"/>
                <a:lumOff val="15099"/>
                <a:alphaOff val="0"/>
                <a:tint val="50000"/>
                <a:satMod val="150000"/>
              </a:schemeClr>
            </a:gs>
          </a:gsLst>
          <a:path path="circle">
            <a:fillToRect l="50000" t="130000" r="50000" b="-30000"/>
          </a:path>
        </a:gradFill>
        <a:ln>
          <a:noFill/>
        </a:ln>
        <a:effectLst>
          <a:outerShdw blurRad="57150" dist="38100" dir="5400000" algn="ctr" rotWithShape="0">
            <a:schemeClr val="accent4">
              <a:hueOff val="-3519944"/>
              <a:satOff val="-36129"/>
              <a:lumOff val="15099"/>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solidFill>
                <a:schemeClr val="accent2"/>
              </a:solidFill>
            </a:rPr>
            <a:t>Increasing cost</a:t>
          </a:r>
          <a:endParaRPr lang="en-US" sz="2500" kern="1200" dirty="0">
            <a:solidFill>
              <a:schemeClr val="accent2"/>
            </a:solidFill>
          </a:endParaRPr>
        </a:p>
      </dsp:txBody>
      <dsp:txXfrm>
        <a:off x="3905816" y="3577566"/>
        <a:ext cx="2553207" cy="15319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9DE1C-6487-F644-B0FB-514DFD9A6203}">
      <dsp:nvSpPr>
        <dsp:cNvPr id="0" name=""/>
        <dsp:cNvSpPr/>
      </dsp:nvSpPr>
      <dsp:spPr>
        <a:xfrm>
          <a:off x="0" y="4073500"/>
          <a:ext cx="8610600" cy="1336699"/>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en-US" sz="1700" kern="1200" dirty="0" smtClean="0"/>
            <a:t>Since 1970 semiconductor memory has been through 13 generations</a:t>
          </a:r>
          <a:endParaRPr lang="en-US" sz="1700" kern="1200" dirty="0"/>
        </a:p>
      </dsp:txBody>
      <dsp:txXfrm>
        <a:off x="0" y="4073500"/>
        <a:ext cx="8610600" cy="721817"/>
      </dsp:txXfrm>
    </dsp:sp>
    <dsp:sp modelId="{3D32EC06-2A10-E044-BF0D-8C73C5E8D97F}">
      <dsp:nvSpPr>
        <dsp:cNvPr id="0" name=""/>
        <dsp:cNvSpPr/>
      </dsp:nvSpPr>
      <dsp:spPr>
        <a:xfrm>
          <a:off x="0" y="4767627"/>
          <a:ext cx="8610600" cy="614881"/>
        </a:xfrm>
        <a:prstGeom prst="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lvl="0" algn="ctr" defTabSz="577850" rtl="0">
            <a:lnSpc>
              <a:spcPct val="90000"/>
            </a:lnSpc>
            <a:spcBef>
              <a:spcPct val="0"/>
            </a:spcBef>
            <a:spcAft>
              <a:spcPct val="35000"/>
            </a:spcAft>
          </a:pPr>
          <a:r>
            <a:rPr lang="en-US" sz="1300" kern="1200" dirty="0" smtClean="0"/>
            <a:t>Each generation has provided four times the storage density of the previous generation, accompanied by declining cost per bit and declining access time</a:t>
          </a:r>
          <a:endParaRPr lang="en-US" sz="1300" kern="1200" dirty="0"/>
        </a:p>
      </dsp:txBody>
      <dsp:txXfrm>
        <a:off x="0" y="4767627"/>
        <a:ext cx="8610600" cy="614881"/>
      </dsp:txXfrm>
    </dsp:sp>
    <dsp:sp modelId="{9295D34B-13D6-E143-8FAA-4C45DFED13EF}">
      <dsp:nvSpPr>
        <dsp:cNvPr id="0" name=""/>
        <dsp:cNvSpPr/>
      </dsp:nvSpPr>
      <dsp:spPr>
        <a:xfrm rot="10800000">
          <a:off x="0" y="2036750"/>
          <a:ext cx="8610600" cy="2055844"/>
        </a:xfrm>
        <a:prstGeom prst="upArrowCallou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rgbClr val="8000FF"/>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en-US" sz="1700" kern="1200" dirty="0" smtClean="0"/>
            <a:t>In 1974 the price per bit of semiconductor memory dropped below the price per bit of core memory</a:t>
          </a:r>
          <a:endParaRPr lang="en-US" sz="1700" kern="1200" dirty="0"/>
        </a:p>
      </dsp:txBody>
      <dsp:txXfrm rot="-10800000">
        <a:off x="0" y="2036750"/>
        <a:ext cx="8610600" cy="721601"/>
      </dsp:txXfrm>
    </dsp:sp>
    <dsp:sp modelId="{02DEDF47-B60B-174C-B68D-9085A3F1AB6A}">
      <dsp:nvSpPr>
        <dsp:cNvPr id="0" name=""/>
        <dsp:cNvSpPr/>
      </dsp:nvSpPr>
      <dsp:spPr>
        <a:xfrm>
          <a:off x="0" y="2758351"/>
          <a:ext cx="4305299" cy="614697"/>
        </a:xfrm>
        <a:prstGeom prst="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lvl="0" algn="ctr" defTabSz="577850" rtl="0">
            <a:lnSpc>
              <a:spcPct val="90000"/>
            </a:lnSpc>
            <a:spcBef>
              <a:spcPct val="0"/>
            </a:spcBef>
            <a:spcAft>
              <a:spcPct val="35000"/>
            </a:spcAft>
          </a:pPr>
          <a:r>
            <a:rPr lang="en-US" sz="1300" kern="1200" dirty="0" smtClean="0"/>
            <a:t>There has been a continuing and rapid decline in memory cost accompanied by a corresponding increase in physical memory density</a:t>
          </a:r>
          <a:endParaRPr lang="en-US" sz="1300" kern="1200" dirty="0"/>
        </a:p>
      </dsp:txBody>
      <dsp:txXfrm>
        <a:off x="0" y="2758351"/>
        <a:ext cx="4305299" cy="614697"/>
      </dsp:txXfrm>
    </dsp:sp>
    <dsp:sp modelId="{80A90482-38CF-964E-898E-B14683C6E887}">
      <dsp:nvSpPr>
        <dsp:cNvPr id="0" name=""/>
        <dsp:cNvSpPr/>
      </dsp:nvSpPr>
      <dsp:spPr>
        <a:xfrm>
          <a:off x="4305300" y="2758351"/>
          <a:ext cx="4305299" cy="614697"/>
        </a:xfrm>
        <a:prstGeom prst="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lvl="0" algn="ctr" defTabSz="577850" rtl="0">
            <a:lnSpc>
              <a:spcPct val="90000"/>
            </a:lnSpc>
            <a:spcBef>
              <a:spcPct val="0"/>
            </a:spcBef>
            <a:spcAft>
              <a:spcPct val="35000"/>
            </a:spcAft>
          </a:pPr>
          <a:r>
            <a:rPr lang="en-US" sz="1300" kern="1200" dirty="0" smtClean="0"/>
            <a:t>Developments in memory and processor technologies changed the nature of computers in less than a decade</a:t>
          </a:r>
          <a:endParaRPr lang="en-US" sz="1300" kern="1200" dirty="0"/>
        </a:p>
      </dsp:txBody>
      <dsp:txXfrm>
        <a:off x="4305300" y="2758351"/>
        <a:ext cx="4305299" cy="614697"/>
      </dsp:txXfrm>
    </dsp:sp>
    <dsp:sp modelId="{20D983A6-25B2-D34F-9721-9F543575F986}">
      <dsp:nvSpPr>
        <dsp:cNvPr id="0" name=""/>
        <dsp:cNvSpPr/>
      </dsp:nvSpPr>
      <dsp:spPr>
        <a:xfrm rot="10800000">
          <a:off x="0" y="956"/>
          <a:ext cx="8610600" cy="2055844"/>
        </a:xfrm>
        <a:prstGeom prst="upArrowCallou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solidFill>
            <a:srgbClr val="8000FF"/>
          </a:solid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en-US" sz="1700" kern="1200" dirty="0" smtClean="0"/>
            <a:t>In 1970 Fairchild produced the first relatively capacious semiconductor memory</a:t>
          </a:r>
          <a:endParaRPr lang="en-US" sz="1700" kern="1200" dirty="0"/>
        </a:p>
      </dsp:txBody>
      <dsp:txXfrm rot="-10800000">
        <a:off x="0" y="956"/>
        <a:ext cx="8610600" cy="721601"/>
      </dsp:txXfrm>
    </dsp:sp>
    <dsp:sp modelId="{BCDEB9CC-91F2-B04C-BF78-8C8FAC34A974}">
      <dsp:nvSpPr>
        <dsp:cNvPr id="0" name=""/>
        <dsp:cNvSpPr/>
      </dsp:nvSpPr>
      <dsp:spPr>
        <a:xfrm>
          <a:off x="0" y="722557"/>
          <a:ext cx="2152649" cy="614697"/>
        </a:xfrm>
        <a:prstGeom prst="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lvl="0" algn="ctr" defTabSz="577850" rtl="0">
            <a:lnSpc>
              <a:spcPct val="90000"/>
            </a:lnSpc>
            <a:spcBef>
              <a:spcPct val="0"/>
            </a:spcBef>
            <a:spcAft>
              <a:spcPct val="35000"/>
            </a:spcAft>
          </a:pPr>
          <a:r>
            <a:rPr lang="en-US" sz="1300" kern="1200" dirty="0" smtClean="0"/>
            <a:t>Chip was about the size of a single core</a:t>
          </a:r>
          <a:endParaRPr lang="en-US" sz="1300" kern="1200" dirty="0"/>
        </a:p>
      </dsp:txBody>
      <dsp:txXfrm>
        <a:off x="0" y="722557"/>
        <a:ext cx="2152649" cy="614697"/>
      </dsp:txXfrm>
    </dsp:sp>
    <dsp:sp modelId="{22D687DF-5A41-C04B-83B2-990819124270}">
      <dsp:nvSpPr>
        <dsp:cNvPr id="0" name=""/>
        <dsp:cNvSpPr/>
      </dsp:nvSpPr>
      <dsp:spPr>
        <a:xfrm>
          <a:off x="2152650" y="722557"/>
          <a:ext cx="2152649" cy="614697"/>
        </a:xfrm>
        <a:prstGeom prst="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lvl="0" algn="ctr" defTabSz="577850" rtl="0">
            <a:lnSpc>
              <a:spcPct val="90000"/>
            </a:lnSpc>
            <a:spcBef>
              <a:spcPct val="0"/>
            </a:spcBef>
            <a:spcAft>
              <a:spcPct val="35000"/>
            </a:spcAft>
          </a:pPr>
          <a:r>
            <a:rPr lang="en-US" sz="1300" kern="1200" dirty="0" smtClean="0"/>
            <a:t>Could hold 256 bits of memory</a:t>
          </a:r>
          <a:endParaRPr lang="en-US" sz="1300" kern="1200" dirty="0"/>
        </a:p>
      </dsp:txBody>
      <dsp:txXfrm>
        <a:off x="2152650" y="722557"/>
        <a:ext cx="2152649" cy="614697"/>
      </dsp:txXfrm>
    </dsp:sp>
    <dsp:sp modelId="{97A27664-9A96-1645-A7EC-5BE951D18748}">
      <dsp:nvSpPr>
        <dsp:cNvPr id="0" name=""/>
        <dsp:cNvSpPr/>
      </dsp:nvSpPr>
      <dsp:spPr>
        <a:xfrm>
          <a:off x="4305300" y="722557"/>
          <a:ext cx="2152649" cy="614697"/>
        </a:xfrm>
        <a:prstGeom prst="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lvl="0" algn="ctr" defTabSz="577850" rtl="0">
            <a:lnSpc>
              <a:spcPct val="90000"/>
            </a:lnSpc>
            <a:spcBef>
              <a:spcPct val="0"/>
            </a:spcBef>
            <a:spcAft>
              <a:spcPct val="35000"/>
            </a:spcAft>
          </a:pPr>
          <a:r>
            <a:rPr lang="en-US" sz="1300" kern="1200" dirty="0" smtClean="0"/>
            <a:t>Non-destructive</a:t>
          </a:r>
          <a:endParaRPr lang="en-US" sz="1300" kern="1200" dirty="0"/>
        </a:p>
      </dsp:txBody>
      <dsp:txXfrm>
        <a:off x="4305300" y="722557"/>
        <a:ext cx="2152649" cy="614697"/>
      </dsp:txXfrm>
    </dsp:sp>
    <dsp:sp modelId="{23FFA982-4016-B24A-AD76-E71171B95C2B}">
      <dsp:nvSpPr>
        <dsp:cNvPr id="0" name=""/>
        <dsp:cNvSpPr/>
      </dsp:nvSpPr>
      <dsp:spPr>
        <a:xfrm>
          <a:off x="6457949" y="722557"/>
          <a:ext cx="2152649" cy="614697"/>
        </a:xfrm>
        <a:prstGeom prst="rect">
          <a:avLst/>
        </a:prstGeom>
        <a:solidFill>
          <a:schemeClr val="accent1">
            <a:alpha val="90000"/>
            <a:tint val="40000"/>
            <a:hueOff val="0"/>
            <a:satOff val="0"/>
            <a:lumOff val="0"/>
            <a:alphaOff val="0"/>
          </a:schemeClr>
        </a:solidFill>
        <a:ln w="9525" cap="flat" cmpd="sng" algn="ctr">
          <a:solidFill>
            <a:schemeClr val="accent3"/>
          </a:solidFill>
          <a:prstDash val="solid"/>
        </a:ln>
        <a:effectLst/>
      </dsp:spPr>
      <dsp:style>
        <a:lnRef idx="1">
          <a:scrgbClr r="0" g="0" b="0"/>
        </a:lnRef>
        <a:fillRef idx="1">
          <a:scrgbClr r="0" g="0" b="0"/>
        </a:fillRef>
        <a:effectRef idx="0">
          <a:scrgbClr r="0" g="0" b="0"/>
        </a:effectRef>
        <a:fontRef idx="minor"/>
      </dsp:style>
      <dsp:txBody>
        <a:bodyPr spcFirstLastPara="0" vert="horz" wrap="square" lIns="92456" tIns="16510" rIns="92456" bIns="16510" numCol="1" spcCol="1270" anchor="ctr" anchorCtr="0">
          <a:noAutofit/>
        </a:bodyPr>
        <a:lstStyle/>
        <a:p>
          <a:pPr lvl="0" algn="ctr" defTabSz="577850" rtl="0">
            <a:lnSpc>
              <a:spcPct val="90000"/>
            </a:lnSpc>
            <a:spcBef>
              <a:spcPct val="0"/>
            </a:spcBef>
            <a:spcAft>
              <a:spcPct val="35000"/>
            </a:spcAft>
          </a:pPr>
          <a:r>
            <a:rPr lang="en-US" sz="1300" kern="1200" dirty="0" smtClean="0"/>
            <a:t>Much faster than core </a:t>
          </a:r>
          <a:endParaRPr lang="en-US" sz="1300" kern="1200" dirty="0"/>
        </a:p>
      </dsp:txBody>
      <dsp:txXfrm>
        <a:off x="6457949" y="722557"/>
        <a:ext cx="2152649" cy="61469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100454-1CF3-C942-BD65-DD76190E44C3}">
      <dsp:nvSpPr>
        <dsp:cNvPr id="0" name=""/>
        <dsp:cNvSpPr/>
      </dsp:nvSpPr>
      <dsp:spPr>
        <a:xfrm>
          <a:off x="3935" y="267761"/>
          <a:ext cx="1508422" cy="403021"/>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en-US" sz="1800" kern="1200" dirty="0" smtClean="0"/>
            <a:t>8080</a:t>
          </a:r>
          <a:endParaRPr lang="en-US" sz="1800" kern="1200" dirty="0"/>
        </a:p>
      </dsp:txBody>
      <dsp:txXfrm>
        <a:off x="3935" y="267761"/>
        <a:ext cx="1508422" cy="403021"/>
      </dsp:txXfrm>
    </dsp:sp>
    <dsp:sp modelId="{7BFBF2A3-0772-704B-A26B-0F9C645892BA}">
      <dsp:nvSpPr>
        <dsp:cNvPr id="0" name=""/>
        <dsp:cNvSpPr/>
      </dsp:nvSpPr>
      <dsp:spPr>
        <a:xfrm>
          <a:off x="3935" y="670782"/>
          <a:ext cx="1508422" cy="407478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7150" dist="38100" dir="5400000" algn="ctr" rotWithShape="0">
            <a:schemeClr val="accent1">
              <a:alpha val="90000"/>
              <a:tint val="40000"/>
              <a:hueOff val="0"/>
              <a:satOff val="0"/>
              <a:lumOff val="0"/>
              <a:alphaOff val="0"/>
              <a:shade val="9000"/>
              <a:alpha val="48000"/>
              <a:satMod val="105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rtl="0">
            <a:lnSpc>
              <a:spcPct val="90000"/>
            </a:lnSpc>
            <a:spcBef>
              <a:spcPct val="0"/>
            </a:spcBef>
            <a:spcAft>
              <a:spcPct val="15000"/>
            </a:spcAft>
            <a:buChar char="••"/>
          </a:pPr>
          <a:r>
            <a:rPr lang="en-US" sz="1300" kern="1200" smtClean="0"/>
            <a:t>World’s first general-purpose microprocessor</a:t>
          </a:r>
          <a:endParaRPr lang="en-US" sz="1300" kern="1200"/>
        </a:p>
        <a:p>
          <a:pPr marL="114300" lvl="1" indent="-114300" algn="l" defTabSz="577850" rtl="0">
            <a:lnSpc>
              <a:spcPct val="90000"/>
            </a:lnSpc>
            <a:spcBef>
              <a:spcPct val="0"/>
            </a:spcBef>
            <a:spcAft>
              <a:spcPct val="15000"/>
            </a:spcAft>
            <a:buChar char="••"/>
          </a:pPr>
          <a:r>
            <a:rPr lang="en-US" sz="1300" kern="1200" dirty="0" smtClean="0"/>
            <a:t>8-bit machine, 8-bit data path to memory</a:t>
          </a:r>
          <a:endParaRPr lang="en-US" sz="1300" kern="1200" dirty="0"/>
        </a:p>
        <a:p>
          <a:pPr marL="114300" lvl="1" indent="-114300" algn="l" defTabSz="577850" rtl="0">
            <a:lnSpc>
              <a:spcPct val="90000"/>
            </a:lnSpc>
            <a:spcBef>
              <a:spcPct val="0"/>
            </a:spcBef>
            <a:spcAft>
              <a:spcPct val="15000"/>
            </a:spcAft>
            <a:buChar char="••"/>
          </a:pPr>
          <a:r>
            <a:rPr lang="en-US" sz="1300" kern="1200" smtClean="0"/>
            <a:t>Was used in the first personal computer (Altair)</a:t>
          </a:r>
          <a:endParaRPr lang="en-US" sz="1300" kern="1200"/>
        </a:p>
      </dsp:txBody>
      <dsp:txXfrm>
        <a:off x="3935" y="670782"/>
        <a:ext cx="1508422" cy="4074780"/>
      </dsp:txXfrm>
    </dsp:sp>
    <dsp:sp modelId="{6F672CE8-FADD-B54B-9F24-7FD6B08E2F30}">
      <dsp:nvSpPr>
        <dsp:cNvPr id="0" name=""/>
        <dsp:cNvSpPr/>
      </dsp:nvSpPr>
      <dsp:spPr>
        <a:xfrm>
          <a:off x="1723536" y="267761"/>
          <a:ext cx="1508422" cy="403021"/>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en-US" sz="1800" kern="1200" dirty="0" smtClean="0"/>
            <a:t>8086</a:t>
          </a:r>
          <a:endParaRPr lang="en-US" sz="1800" kern="1200" dirty="0"/>
        </a:p>
      </dsp:txBody>
      <dsp:txXfrm>
        <a:off x="1723536" y="267761"/>
        <a:ext cx="1508422" cy="403021"/>
      </dsp:txXfrm>
    </dsp:sp>
    <dsp:sp modelId="{31BB9E97-7BDF-5A4E-BFC2-3F009BF2951D}">
      <dsp:nvSpPr>
        <dsp:cNvPr id="0" name=""/>
        <dsp:cNvSpPr/>
      </dsp:nvSpPr>
      <dsp:spPr>
        <a:xfrm>
          <a:off x="1723536" y="670782"/>
          <a:ext cx="1508422" cy="407478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7150" dist="38100" dir="5400000" algn="ctr" rotWithShape="0">
            <a:schemeClr val="accent1">
              <a:alpha val="90000"/>
              <a:tint val="40000"/>
              <a:hueOff val="0"/>
              <a:satOff val="0"/>
              <a:lumOff val="0"/>
              <a:alphaOff val="0"/>
              <a:shade val="9000"/>
              <a:alpha val="48000"/>
              <a:satMod val="105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rtl="0">
            <a:lnSpc>
              <a:spcPct val="90000"/>
            </a:lnSpc>
            <a:spcBef>
              <a:spcPct val="0"/>
            </a:spcBef>
            <a:spcAft>
              <a:spcPct val="15000"/>
            </a:spcAft>
            <a:buChar char="••"/>
          </a:pPr>
          <a:r>
            <a:rPr lang="en-US" sz="1300" kern="1200" smtClean="0"/>
            <a:t>A more powerful 16-bit machine</a:t>
          </a:r>
          <a:endParaRPr lang="en-US" sz="1300" kern="1200"/>
        </a:p>
        <a:p>
          <a:pPr marL="114300" lvl="1" indent="-114300" algn="l" defTabSz="577850" rtl="0">
            <a:lnSpc>
              <a:spcPct val="90000"/>
            </a:lnSpc>
            <a:spcBef>
              <a:spcPct val="0"/>
            </a:spcBef>
            <a:spcAft>
              <a:spcPct val="15000"/>
            </a:spcAft>
            <a:buChar char="••"/>
          </a:pPr>
          <a:r>
            <a:rPr lang="en-US" sz="1300" kern="1200" dirty="0" smtClean="0"/>
            <a:t>Has an instruction cache, or queue, that prefetches a few instructions before they are executed</a:t>
          </a:r>
          <a:endParaRPr lang="en-US" sz="1300" kern="1200" dirty="0"/>
        </a:p>
        <a:p>
          <a:pPr marL="114300" lvl="1" indent="-114300" algn="l" defTabSz="577850" rtl="0">
            <a:lnSpc>
              <a:spcPct val="90000"/>
            </a:lnSpc>
            <a:spcBef>
              <a:spcPct val="0"/>
            </a:spcBef>
            <a:spcAft>
              <a:spcPct val="15000"/>
            </a:spcAft>
            <a:buChar char="••"/>
          </a:pPr>
          <a:r>
            <a:rPr lang="en-US" sz="1300" kern="1200" smtClean="0"/>
            <a:t>The first appearance of the x86 architecture</a:t>
          </a:r>
          <a:endParaRPr lang="en-US" sz="1300" kern="1200"/>
        </a:p>
        <a:p>
          <a:pPr marL="114300" lvl="1" indent="-114300" algn="l" defTabSz="577850" rtl="0">
            <a:lnSpc>
              <a:spcPct val="90000"/>
            </a:lnSpc>
            <a:spcBef>
              <a:spcPct val="0"/>
            </a:spcBef>
            <a:spcAft>
              <a:spcPct val="15000"/>
            </a:spcAft>
            <a:buChar char="••"/>
          </a:pPr>
          <a:r>
            <a:rPr lang="en-US" sz="1300" kern="1200" smtClean="0"/>
            <a:t>The 8088 was a variant of this processor and used in IBM’s first personal computer (securing the success of Intel</a:t>
          </a:r>
          <a:endParaRPr lang="en-US" sz="1300" kern="1200"/>
        </a:p>
      </dsp:txBody>
      <dsp:txXfrm>
        <a:off x="1723536" y="670782"/>
        <a:ext cx="1508422" cy="4074780"/>
      </dsp:txXfrm>
    </dsp:sp>
    <dsp:sp modelId="{162916D5-5368-F64B-9D98-7DF7F300661F}">
      <dsp:nvSpPr>
        <dsp:cNvPr id="0" name=""/>
        <dsp:cNvSpPr/>
      </dsp:nvSpPr>
      <dsp:spPr>
        <a:xfrm>
          <a:off x="3443138" y="267761"/>
          <a:ext cx="1508422" cy="403021"/>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en-US" sz="1800" kern="1200" dirty="0" smtClean="0"/>
            <a:t>80286</a:t>
          </a:r>
          <a:endParaRPr lang="en-US" sz="1800" kern="1200" dirty="0"/>
        </a:p>
      </dsp:txBody>
      <dsp:txXfrm>
        <a:off x="3443138" y="267761"/>
        <a:ext cx="1508422" cy="403021"/>
      </dsp:txXfrm>
    </dsp:sp>
    <dsp:sp modelId="{CF06B9F9-B0F5-EA48-B4F6-6821AD3DAF4C}">
      <dsp:nvSpPr>
        <dsp:cNvPr id="0" name=""/>
        <dsp:cNvSpPr/>
      </dsp:nvSpPr>
      <dsp:spPr>
        <a:xfrm>
          <a:off x="3443138" y="670782"/>
          <a:ext cx="1508422" cy="407478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7150" dist="38100" dir="5400000" algn="ctr" rotWithShape="0">
            <a:schemeClr val="accent1">
              <a:alpha val="90000"/>
              <a:tint val="40000"/>
              <a:hueOff val="0"/>
              <a:satOff val="0"/>
              <a:lumOff val="0"/>
              <a:alphaOff val="0"/>
              <a:shade val="9000"/>
              <a:alpha val="48000"/>
              <a:satMod val="105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rtl="0">
            <a:lnSpc>
              <a:spcPct val="90000"/>
            </a:lnSpc>
            <a:spcBef>
              <a:spcPct val="0"/>
            </a:spcBef>
            <a:spcAft>
              <a:spcPct val="15000"/>
            </a:spcAft>
            <a:buChar char="••"/>
          </a:pPr>
          <a:r>
            <a:rPr lang="en-US" sz="1300" kern="1200" dirty="0" smtClean="0"/>
            <a:t>Extension of the 8086 enabling addressing a 16-MB memory instead of just 1MB</a:t>
          </a:r>
          <a:endParaRPr lang="en-US" sz="1300" kern="1200" dirty="0"/>
        </a:p>
      </dsp:txBody>
      <dsp:txXfrm>
        <a:off x="3443138" y="670782"/>
        <a:ext cx="1508422" cy="4074780"/>
      </dsp:txXfrm>
    </dsp:sp>
    <dsp:sp modelId="{1B9ECA26-4EE1-5945-8D9E-8C0ABB9F2C37}">
      <dsp:nvSpPr>
        <dsp:cNvPr id="0" name=""/>
        <dsp:cNvSpPr/>
      </dsp:nvSpPr>
      <dsp:spPr>
        <a:xfrm>
          <a:off x="5162740" y="267761"/>
          <a:ext cx="1508422" cy="403021"/>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en-US" sz="1800" kern="1200" dirty="0" smtClean="0"/>
            <a:t>80386</a:t>
          </a:r>
          <a:endParaRPr lang="en-US" sz="1800" kern="1200" dirty="0"/>
        </a:p>
      </dsp:txBody>
      <dsp:txXfrm>
        <a:off x="5162740" y="267761"/>
        <a:ext cx="1508422" cy="403021"/>
      </dsp:txXfrm>
    </dsp:sp>
    <dsp:sp modelId="{424BCA7A-4E6A-294F-9EA3-ED3BAC2BC2A9}">
      <dsp:nvSpPr>
        <dsp:cNvPr id="0" name=""/>
        <dsp:cNvSpPr/>
      </dsp:nvSpPr>
      <dsp:spPr>
        <a:xfrm>
          <a:off x="5162740" y="670782"/>
          <a:ext cx="1508422" cy="407478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7150" dist="38100" dir="5400000" algn="ctr" rotWithShape="0">
            <a:schemeClr val="accent1">
              <a:alpha val="90000"/>
              <a:tint val="40000"/>
              <a:hueOff val="0"/>
              <a:satOff val="0"/>
              <a:lumOff val="0"/>
              <a:alphaOff val="0"/>
              <a:shade val="9000"/>
              <a:alpha val="48000"/>
              <a:satMod val="105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rtl="0">
            <a:lnSpc>
              <a:spcPct val="90000"/>
            </a:lnSpc>
            <a:spcBef>
              <a:spcPct val="0"/>
            </a:spcBef>
            <a:spcAft>
              <a:spcPct val="15000"/>
            </a:spcAft>
            <a:buChar char="••"/>
          </a:pPr>
          <a:r>
            <a:rPr lang="en-US" sz="1300" kern="1200" smtClean="0"/>
            <a:t>Intel’s first 32-bit machine</a:t>
          </a:r>
          <a:endParaRPr lang="en-US" sz="1300" kern="1200"/>
        </a:p>
        <a:p>
          <a:pPr marL="114300" lvl="1" indent="-114300" algn="l" defTabSz="577850" rtl="0">
            <a:lnSpc>
              <a:spcPct val="90000"/>
            </a:lnSpc>
            <a:spcBef>
              <a:spcPct val="0"/>
            </a:spcBef>
            <a:spcAft>
              <a:spcPct val="15000"/>
            </a:spcAft>
            <a:buChar char="••"/>
          </a:pPr>
          <a:r>
            <a:rPr lang="en-US" sz="1300" kern="1200" smtClean="0"/>
            <a:t>First Intel processor to support multitasking</a:t>
          </a:r>
          <a:endParaRPr lang="en-US" sz="1300" kern="1200"/>
        </a:p>
      </dsp:txBody>
      <dsp:txXfrm>
        <a:off x="5162740" y="670782"/>
        <a:ext cx="1508422" cy="4074780"/>
      </dsp:txXfrm>
    </dsp:sp>
    <dsp:sp modelId="{5FA66C6E-3604-BC4D-A31B-AE01B8FB6C85}">
      <dsp:nvSpPr>
        <dsp:cNvPr id="0" name=""/>
        <dsp:cNvSpPr/>
      </dsp:nvSpPr>
      <dsp:spPr>
        <a:xfrm>
          <a:off x="6882342" y="267761"/>
          <a:ext cx="1508422" cy="403021"/>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en-US" sz="1800" kern="1200" dirty="0" smtClean="0"/>
            <a:t>80486</a:t>
          </a:r>
          <a:endParaRPr lang="en-US" sz="1800" kern="1200" dirty="0"/>
        </a:p>
      </dsp:txBody>
      <dsp:txXfrm>
        <a:off x="6882342" y="267761"/>
        <a:ext cx="1508422" cy="403021"/>
      </dsp:txXfrm>
    </dsp:sp>
    <dsp:sp modelId="{C65417AC-B100-5C48-AE72-EFF7D37FF1C8}">
      <dsp:nvSpPr>
        <dsp:cNvPr id="0" name=""/>
        <dsp:cNvSpPr/>
      </dsp:nvSpPr>
      <dsp:spPr>
        <a:xfrm>
          <a:off x="6882342" y="670782"/>
          <a:ext cx="1508422" cy="4074780"/>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7150" dist="38100" dir="5400000" algn="ctr" rotWithShape="0">
            <a:schemeClr val="accent1">
              <a:alpha val="90000"/>
              <a:tint val="40000"/>
              <a:hueOff val="0"/>
              <a:satOff val="0"/>
              <a:lumOff val="0"/>
              <a:alphaOff val="0"/>
              <a:shade val="9000"/>
              <a:alpha val="48000"/>
              <a:satMod val="105000"/>
            </a:scheme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rtl="0">
            <a:lnSpc>
              <a:spcPct val="90000"/>
            </a:lnSpc>
            <a:spcBef>
              <a:spcPct val="0"/>
            </a:spcBef>
            <a:spcAft>
              <a:spcPct val="15000"/>
            </a:spcAft>
            <a:buChar char="••"/>
          </a:pPr>
          <a:r>
            <a:rPr lang="en-US" sz="1300" kern="1200" smtClean="0"/>
            <a:t>Introduced the use of much more sophisticated and powerful cache technology and sophisticated instruction pipelining</a:t>
          </a:r>
          <a:endParaRPr lang="en-US" sz="1300" kern="1200"/>
        </a:p>
        <a:p>
          <a:pPr marL="114300" lvl="1" indent="-114300" algn="l" defTabSz="577850" rtl="0">
            <a:lnSpc>
              <a:spcPct val="90000"/>
            </a:lnSpc>
            <a:spcBef>
              <a:spcPct val="0"/>
            </a:spcBef>
            <a:spcAft>
              <a:spcPct val="15000"/>
            </a:spcAft>
            <a:buChar char="••"/>
          </a:pPr>
          <a:r>
            <a:rPr lang="en-US" sz="1300" kern="1200" smtClean="0"/>
            <a:t>Also offered a built-in math coprocessor</a:t>
          </a:r>
          <a:endParaRPr lang="en-US" sz="1300" kern="1200"/>
        </a:p>
      </dsp:txBody>
      <dsp:txXfrm>
        <a:off x="6882342" y="670782"/>
        <a:ext cx="1508422" cy="40747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88940-4630-5F4E-998C-D3076EFFC840}">
      <dsp:nvSpPr>
        <dsp:cNvPr id="0" name=""/>
        <dsp:cNvSpPr/>
      </dsp:nvSpPr>
      <dsp:spPr>
        <a:xfrm>
          <a:off x="0" y="246900"/>
          <a:ext cx="9036496" cy="4284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1332" tIns="166624" rIns="701332" bIns="85344" numCol="1" spcCol="1270" anchor="t" anchorCtr="0">
          <a:noAutofit/>
        </a:bodyPr>
        <a:lstStyle/>
        <a:p>
          <a:pPr marL="114300" lvl="1" indent="-114300" algn="l" defTabSz="533400" rtl="0">
            <a:lnSpc>
              <a:spcPct val="90000"/>
            </a:lnSpc>
            <a:spcBef>
              <a:spcPct val="0"/>
            </a:spcBef>
            <a:spcAft>
              <a:spcPct val="15000"/>
            </a:spcAft>
            <a:buChar char="••"/>
          </a:pPr>
          <a:r>
            <a:rPr lang="en-US" sz="1200" kern="1200" dirty="0" smtClean="0"/>
            <a:t>Intel introduced the use of superscalar techniques, which allow multiple instructions to execute in parallel</a:t>
          </a:r>
          <a:endParaRPr lang="en-US" sz="1200" kern="1200" dirty="0"/>
        </a:p>
      </dsp:txBody>
      <dsp:txXfrm>
        <a:off x="0" y="246900"/>
        <a:ext cx="9036496" cy="428400"/>
      </dsp:txXfrm>
    </dsp:sp>
    <dsp:sp modelId="{926171EE-F438-0343-92FF-E27C41A5667F}">
      <dsp:nvSpPr>
        <dsp:cNvPr id="0" name=""/>
        <dsp:cNvSpPr/>
      </dsp:nvSpPr>
      <dsp:spPr>
        <a:xfrm>
          <a:off x="0" y="72006"/>
          <a:ext cx="6325547" cy="2361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091" tIns="0" rIns="239091" bIns="0" numCol="1" spcCol="1270" anchor="ctr" anchorCtr="0">
          <a:noAutofit/>
        </a:bodyPr>
        <a:lstStyle/>
        <a:p>
          <a:pPr lvl="0" algn="l" defTabSz="711200" rtl="0">
            <a:lnSpc>
              <a:spcPct val="90000"/>
            </a:lnSpc>
            <a:spcBef>
              <a:spcPct val="0"/>
            </a:spcBef>
            <a:spcAft>
              <a:spcPct val="35000"/>
            </a:spcAft>
          </a:pPr>
          <a:r>
            <a:rPr lang="en-US" sz="1600" kern="1200" dirty="0" smtClean="0"/>
            <a:t>Pentium</a:t>
          </a:r>
          <a:endParaRPr lang="en-US" sz="1600" kern="1200" dirty="0"/>
        </a:p>
      </dsp:txBody>
      <dsp:txXfrm>
        <a:off x="11528" y="83534"/>
        <a:ext cx="6302491" cy="213104"/>
      </dsp:txXfrm>
    </dsp:sp>
    <dsp:sp modelId="{DF8C5430-0B8A-3E4F-8CE4-876B02EC3DF9}">
      <dsp:nvSpPr>
        <dsp:cNvPr id="0" name=""/>
        <dsp:cNvSpPr/>
      </dsp:nvSpPr>
      <dsp:spPr>
        <a:xfrm>
          <a:off x="0" y="836579"/>
          <a:ext cx="9036496" cy="592200"/>
        </a:xfrm>
        <a:prstGeom prst="rect">
          <a:avLst/>
        </a:prstGeom>
        <a:solidFill>
          <a:schemeClr val="lt1">
            <a:alpha val="90000"/>
            <a:hueOff val="0"/>
            <a:satOff val="0"/>
            <a:lumOff val="0"/>
            <a:alphaOff val="0"/>
          </a:schemeClr>
        </a:solidFill>
        <a:ln w="25400" cap="flat" cmpd="sng" algn="ctr">
          <a:solidFill>
            <a:schemeClr val="accent2">
              <a:hueOff val="-139687"/>
              <a:satOff val="-1610"/>
              <a:lumOff val="36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1332" tIns="166624" rIns="701332" bIns="85344" numCol="1" spcCol="1270" anchor="t" anchorCtr="0">
          <a:noAutofit/>
        </a:bodyPr>
        <a:lstStyle/>
        <a:p>
          <a:pPr marL="114300" lvl="1" indent="-114300" algn="l" defTabSz="533400" rtl="0">
            <a:lnSpc>
              <a:spcPct val="90000"/>
            </a:lnSpc>
            <a:spcBef>
              <a:spcPct val="0"/>
            </a:spcBef>
            <a:spcAft>
              <a:spcPct val="15000"/>
            </a:spcAft>
            <a:buChar char="••"/>
          </a:pPr>
          <a:r>
            <a:rPr lang="en-US" sz="1200" kern="1200" dirty="0" smtClean="0"/>
            <a:t>Continued the move into superscalar organization with aggressive use of register renaming, branch prediction, data flow analysis, and speculative execution</a:t>
          </a:r>
          <a:endParaRPr lang="en-US" sz="1200" kern="1200" dirty="0"/>
        </a:p>
      </dsp:txBody>
      <dsp:txXfrm>
        <a:off x="0" y="836579"/>
        <a:ext cx="9036496" cy="592200"/>
      </dsp:txXfrm>
    </dsp:sp>
    <dsp:sp modelId="{87AF5CD5-0F4E-AE4E-ACEF-15012E170E95}">
      <dsp:nvSpPr>
        <dsp:cNvPr id="0" name=""/>
        <dsp:cNvSpPr/>
      </dsp:nvSpPr>
      <dsp:spPr>
        <a:xfrm>
          <a:off x="451824" y="718500"/>
          <a:ext cx="6325547" cy="236160"/>
        </a:xfrm>
        <a:prstGeom prst="roundRect">
          <a:avLst/>
        </a:prstGeom>
        <a:solidFill>
          <a:schemeClr val="accent2">
            <a:hueOff val="-139687"/>
            <a:satOff val="-1610"/>
            <a:lumOff val="3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091" tIns="0" rIns="239091" bIns="0" numCol="1" spcCol="1270" anchor="ctr" anchorCtr="0">
          <a:noAutofit/>
        </a:bodyPr>
        <a:lstStyle/>
        <a:p>
          <a:pPr lvl="0" algn="l" defTabSz="711200" rtl="0">
            <a:lnSpc>
              <a:spcPct val="90000"/>
            </a:lnSpc>
            <a:spcBef>
              <a:spcPct val="0"/>
            </a:spcBef>
            <a:spcAft>
              <a:spcPct val="35000"/>
            </a:spcAft>
          </a:pPr>
          <a:r>
            <a:rPr lang="en-US" sz="1600" kern="1200" dirty="0" smtClean="0"/>
            <a:t>Pentium Pro</a:t>
          </a:r>
          <a:endParaRPr lang="en-US" sz="1600" kern="1200" dirty="0"/>
        </a:p>
      </dsp:txBody>
      <dsp:txXfrm>
        <a:off x="463352" y="730028"/>
        <a:ext cx="6302491" cy="213104"/>
      </dsp:txXfrm>
    </dsp:sp>
    <dsp:sp modelId="{FDA052D9-0AC9-C64B-B9C8-5D43FB2C70FA}">
      <dsp:nvSpPr>
        <dsp:cNvPr id="0" name=""/>
        <dsp:cNvSpPr/>
      </dsp:nvSpPr>
      <dsp:spPr>
        <a:xfrm>
          <a:off x="0" y="1590060"/>
          <a:ext cx="9036496" cy="592200"/>
        </a:xfrm>
        <a:prstGeom prst="rect">
          <a:avLst/>
        </a:prstGeom>
        <a:solidFill>
          <a:schemeClr val="lt1">
            <a:alpha val="90000"/>
            <a:hueOff val="0"/>
            <a:satOff val="0"/>
            <a:lumOff val="0"/>
            <a:alphaOff val="0"/>
          </a:schemeClr>
        </a:solidFill>
        <a:ln w="25400" cap="flat" cmpd="sng" algn="ctr">
          <a:solidFill>
            <a:schemeClr val="accent2">
              <a:hueOff val="-279374"/>
              <a:satOff val="-3219"/>
              <a:lumOff val="72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1332" tIns="166624" rIns="701332" bIns="85344" numCol="1" spcCol="1270" anchor="t" anchorCtr="0">
          <a:noAutofit/>
        </a:bodyPr>
        <a:lstStyle/>
        <a:p>
          <a:pPr marL="114300" lvl="1" indent="-114300" algn="l" defTabSz="533400" rtl="0">
            <a:lnSpc>
              <a:spcPct val="90000"/>
            </a:lnSpc>
            <a:spcBef>
              <a:spcPct val="0"/>
            </a:spcBef>
            <a:spcAft>
              <a:spcPct val="15000"/>
            </a:spcAft>
            <a:buChar char="••"/>
          </a:pPr>
          <a:r>
            <a:rPr lang="en-US" sz="1200" kern="1200" dirty="0" smtClean="0"/>
            <a:t>Incorporated Intel MMX technology, which is designed specifically to process video, audio, and graphics data efficiently</a:t>
          </a:r>
          <a:endParaRPr lang="en-US" sz="1200" kern="1200" dirty="0"/>
        </a:p>
      </dsp:txBody>
      <dsp:txXfrm>
        <a:off x="0" y="1590060"/>
        <a:ext cx="9036496" cy="592200"/>
      </dsp:txXfrm>
    </dsp:sp>
    <dsp:sp modelId="{BA480AEB-DDB8-9F42-94A4-E7766303C930}">
      <dsp:nvSpPr>
        <dsp:cNvPr id="0" name=""/>
        <dsp:cNvSpPr/>
      </dsp:nvSpPr>
      <dsp:spPr>
        <a:xfrm>
          <a:off x="451824" y="1471980"/>
          <a:ext cx="6325547" cy="236160"/>
        </a:xfrm>
        <a:prstGeom prst="roundRect">
          <a:avLst/>
        </a:prstGeom>
        <a:solidFill>
          <a:schemeClr val="accent2">
            <a:hueOff val="-279374"/>
            <a:satOff val="-3219"/>
            <a:lumOff val="7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091" tIns="0" rIns="239091" bIns="0" numCol="1" spcCol="1270" anchor="ctr" anchorCtr="0">
          <a:noAutofit/>
        </a:bodyPr>
        <a:lstStyle/>
        <a:p>
          <a:pPr lvl="0" algn="l" defTabSz="711200" rtl="0">
            <a:lnSpc>
              <a:spcPct val="90000"/>
            </a:lnSpc>
            <a:spcBef>
              <a:spcPct val="0"/>
            </a:spcBef>
            <a:spcAft>
              <a:spcPct val="35000"/>
            </a:spcAft>
          </a:pPr>
          <a:r>
            <a:rPr lang="en-US" sz="1600" kern="1200" dirty="0" smtClean="0"/>
            <a:t>Pentium II</a:t>
          </a:r>
          <a:endParaRPr lang="en-US" sz="1600" kern="1200" dirty="0"/>
        </a:p>
      </dsp:txBody>
      <dsp:txXfrm>
        <a:off x="463352" y="1483508"/>
        <a:ext cx="6302491" cy="213104"/>
      </dsp:txXfrm>
    </dsp:sp>
    <dsp:sp modelId="{49E369E3-E773-8142-BD42-3DF55CAC25A8}">
      <dsp:nvSpPr>
        <dsp:cNvPr id="0" name=""/>
        <dsp:cNvSpPr/>
      </dsp:nvSpPr>
      <dsp:spPr>
        <a:xfrm>
          <a:off x="0" y="2343540"/>
          <a:ext cx="9036496" cy="579600"/>
        </a:xfrm>
        <a:prstGeom prst="rect">
          <a:avLst/>
        </a:prstGeom>
        <a:solidFill>
          <a:schemeClr val="lt1">
            <a:alpha val="90000"/>
            <a:hueOff val="0"/>
            <a:satOff val="0"/>
            <a:lumOff val="0"/>
            <a:alphaOff val="0"/>
          </a:schemeClr>
        </a:solidFill>
        <a:ln w="25400" cap="flat" cmpd="sng" algn="ctr">
          <a:solidFill>
            <a:schemeClr val="accent2">
              <a:hueOff val="-419062"/>
              <a:satOff val="-4829"/>
              <a:lumOff val="10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1332" tIns="166624" rIns="701332" bIns="78232" numCol="1" spcCol="1270" anchor="t" anchorCtr="0">
          <a:noAutofit/>
        </a:bodyPr>
        <a:lstStyle/>
        <a:p>
          <a:pPr marL="57150" lvl="1" indent="-57150" algn="l" defTabSz="488950" rtl="0">
            <a:lnSpc>
              <a:spcPct val="90000"/>
            </a:lnSpc>
            <a:spcBef>
              <a:spcPct val="0"/>
            </a:spcBef>
            <a:spcAft>
              <a:spcPct val="15000"/>
            </a:spcAft>
            <a:buChar char="••"/>
          </a:pPr>
          <a:r>
            <a:rPr lang="en-US" sz="1100" kern="1200" dirty="0" smtClean="0"/>
            <a:t>Incorporated additional floating-point instructions</a:t>
          </a:r>
          <a:endParaRPr lang="en-US" sz="1100" kern="1200" dirty="0"/>
        </a:p>
        <a:p>
          <a:pPr marL="57150" lvl="1" indent="-57150" algn="l" defTabSz="488950" rtl="0">
            <a:lnSpc>
              <a:spcPct val="90000"/>
            </a:lnSpc>
            <a:spcBef>
              <a:spcPct val="0"/>
            </a:spcBef>
            <a:spcAft>
              <a:spcPct val="15000"/>
            </a:spcAft>
            <a:buChar char="••"/>
          </a:pPr>
          <a:r>
            <a:rPr lang="en-US" sz="1100" kern="1200" dirty="0" smtClean="0"/>
            <a:t>Streaming SIMD Extensions (SSE)</a:t>
          </a:r>
          <a:endParaRPr lang="en-US" sz="1100" kern="1200" dirty="0"/>
        </a:p>
      </dsp:txBody>
      <dsp:txXfrm>
        <a:off x="0" y="2343540"/>
        <a:ext cx="9036496" cy="579600"/>
      </dsp:txXfrm>
    </dsp:sp>
    <dsp:sp modelId="{4CE4F232-D387-414D-8CFB-85DC782FED43}">
      <dsp:nvSpPr>
        <dsp:cNvPr id="0" name=""/>
        <dsp:cNvSpPr/>
      </dsp:nvSpPr>
      <dsp:spPr>
        <a:xfrm>
          <a:off x="451824" y="2225460"/>
          <a:ext cx="6325547" cy="236160"/>
        </a:xfrm>
        <a:prstGeom prst="roundRect">
          <a:avLst/>
        </a:prstGeom>
        <a:solidFill>
          <a:schemeClr val="accent2">
            <a:hueOff val="-419062"/>
            <a:satOff val="-4829"/>
            <a:lumOff val="10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091" tIns="0" rIns="239091" bIns="0" numCol="1" spcCol="1270" anchor="ctr" anchorCtr="0">
          <a:noAutofit/>
        </a:bodyPr>
        <a:lstStyle/>
        <a:p>
          <a:pPr lvl="0" algn="l" defTabSz="711200" rtl="0">
            <a:lnSpc>
              <a:spcPct val="90000"/>
            </a:lnSpc>
            <a:spcBef>
              <a:spcPct val="0"/>
            </a:spcBef>
            <a:spcAft>
              <a:spcPct val="35000"/>
            </a:spcAft>
          </a:pPr>
          <a:r>
            <a:rPr lang="en-US" sz="1600" kern="1200" dirty="0" smtClean="0"/>
            <a:t>Pentium III</a:t>
          </a:r>
          <a:endParaRPr lang="en-US" sz="1600" kern="1200" dirty="0"/>
        </a:p>
      </dsp:txBody>
      <dsp:txXfrm>
        <a:off x="463352" y="2236988"/>
        <a:ext cx="6302491" cy="213104"/>
      </dsp:txXfrm>
    </dsp:sp>
    <dsp:sp modelId="{48FDE051-F40E-8640-A8FC-01096C084078}">
      <dsp:nvSpPr>
        <dsp:cNvPr id="0" name=""/>
        <dsp:cNvSpPr/>
      </dsp:nvSpPr>
      <dsp:spPr>
        <a:xfrm>
          <a:off x="0" y="3084420"/>
          <a:ext cx="9036496" cy="428400"/>
        </a:xfrm>
        <a:prstGeom prst="rect">
          <a:avLst/>
        </a:prstGeom>
        <a:solidFill>
          <a:schemeClr val="lt1">
            <a:alpha val="90000"/>
            <a:hueOff val="0"/>
            <a:satOff val="0"/>
            <a:lumOff val="0"/>
            <a:alphaOff val="0"/>
          </a:schemeClr>
        </a:solidFill>
        <a:ln w="25400" cap="flat" cmpd="sng" algn="ctr">
          <a:solidFill>
            <a:schemeClr val="accent2">
              <a:hueOff val="-558749"/>
              <a:satOff val="-6439"/>
              <a:lumOff val="143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1332" tIns="166624" rIns="701332" bIns="85344" numCol="1" spcCol="1270" anchor="t" anchorCtr="0">
          <a:noAutofit/>
        </a:bodyPr>
        <a:lstStyle/>
        <a:p>
          <a:pPr marL="114300" lvl="1" indent="-114300" algn="l" defTabSz="533400" rtl="0">
            <a:lnSpc>
              <a:spcPct val="90000"/>
            </a:lnSpc>
            <a:spcBef>
              <a:spcPct val="0"/>
            </a:spcBef>
            <a:spcAft>
              <a:spcPct val="15000"/>
            </a:spcAft>
            <a:buChar char="••"/>
          </a:pPr>
          <a:r>
            <a:rPr lang="en-US" sz="1200" kern="1200" dirty="0" smtClean="0"/>
            <a:t>Includes additional floating-point and other enhancements for multimedia</a:t>
          </a:r>
          <a:endParaRPr lang="en-US" sz="1200" kern="1200" dirty="0"/>
        </a:p>
      </dsp:txBody>
      <dsp:txXfrm>
        <a:off x="0" y="3084420"/>
        <a:ext cx="9036496" cy="428400"/>
      </dsp:txXfrm>
    </dsp:sp>
    <dsp:sp modelId="{817D5F10-0EA2-6F40-BE78-64E65F4C27C2}">
      <dsp:nvSpPr>
        <dsp:cNvPr id="0" name=""/>
        <dsp:cNvSpPr/>
      </dsp:nvSpPr>
      <dsp:spPr>
        <a:xfrm>
          <a:off x="451824" y="2966340"/>
          <a:ext cx="6325547" cy="236160"/>
        </a:xfrm>
        <a:prstGeom prst="roundRect">
          <a:avLst/>
        </a:prstGeom>
        <a:solidFill>
          <a:schemeClr val="accent2">
            <a:hueOff val="-558749"/>
            <a:satOff val="-6439"/>
            <a:lumOff val="143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091" tIns="0" rIns="239091" bIns="0" numCol="1" spcCol="1270" anchor="ctr" anchorCtr="0">
          <a:noAutofit/>
        </a:bodyPr>
        <a:lstStyle/>
        <a:p>
          <a:pPr lvl="0" algn="l" defTabSz="711200" rtl="0">
            <a:lnSpc>
              <a:spcPct val="90000"/>
            </a:lnSpc>
            <a:spcBef>
              <a:spcPct val="0"/>
            </a:spcBef>
            <a:spcAft>
              <a:spcPct val="35000"/>
            </a:spcAft>
          </a:pPr>
          <a:r>
            <a:rPr lang="en-US" sz="1600" kern="1200" dirty="0" smtClean="0"/>
            <a:t>Pentium 4</a:t>
          </a:r>
          <a:endParaRPr lang="en-US" sz="1600" kern="1200" dirty="0"/>
        </a:p>
      </dsp:txBody>
      <dsp:txXfrm>
        <a:off x="463352" y="2977868"/>
        <a:ext cx="6302491" cy="213104"/>
      </dsp:txXfrm>
    </dsp:sp>
    <dsp:sp modelId="{B8BC36A6-E728-5E43-8E36-6AF4256D47B0}">
      <dsp:nvSpPr>
        <dsp:cNvPr id="0" name=""/>
        <dsp:cNvSpPr/>
      </dsp:nvSpPr>
      <dsp:spPr>
        <a:xfrm>
          <a:off x="0" y="3674100"/>
          <a:ext cx="9036496" cy="428400"/>
        </a:xfrm>
        <a:prstGeom prst="rect">
          <a:avLst/>
        </a:prstGeom>
        <a:solidFill>
          <a:schemeClr val="lt1">
            <a:alpha val="90000"/>
            <a:hueOff val="0"/>
            <a:satOff val="0"/>
            <a:lumOff val="0"/>
            <a:alphaOff val="0"/>
          </a:schemeClr>
        </a:solidFill>
        <a:ln w="25400" cap="flat" cmpd="sng" algn="ctr">
          <a:solidFill>
            <a:schemeClr val="accent2">
              <a:hueOff val="-698436"/>
              <a:satOff val="-8048"/>
              <a:lumOff val="179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1332" tIns="166624" rIns="701332" bIns="85344" numCol="1" spcCol="1270" anchor="t" anchorCtr="0">
          <a:noAutofit/>
        </a:bodyPr>
        <a:lstStyle/>
        <a:p>
          <a:pPr marL="114300" lvl="1" indent="-114300" algn="l" defTabSz="533400" rtl="0">
            <a:lnSpc>
              <a:spcPct val="90000"/>
            </a:lnSpc>
            <a:spcBef>
              <a:spcPct val="0"/>
            </a:spcBef>
            <a:spcAft>
              <a:spcPct val="15000"/>
            </a:spcAft>
            <a:buChar char="••"/>
          </a:pPr>
          <a:r>
            <a:rPr lang="en-US" sz="1200" kern="1200" dirty="0" smtClean="0"/>
            <a:t>First Intel x86 micro-core</a:t>
          </a:r>
          <a:endParaRPr lang="en-US" sz="1200" kern="1200" dirty="0"/>
        </a:p>
      </dsp:txBody>
      <dsp:txXfrm>
        <a:off x="0" y="3674100"/>
        <a:ext cx="9036496" cy="428400"/>
      </dsp:txXfrm>
    </dsp:sp>
    <dsp:sp modelId="{874C754E-516A-9945-A098-B503B8D43702}">
      <dsp:nvSpPr>
        <dsp:cNvPr id="0" name=""/>
        <dsp:cNvSpPr/>
      </dsp:nvSpPr>
      <dsp:spPr>
        <a:xfrm>
          <a:off x="37356" y="3528391"/>
          <a:ext cx="6325547" cy="236160"/>
        </a:xfrm>
        <a:prstGeom prst="roundRect">
          <a:avLst/>
        </a:prstGeom>
        <a:solidFill>
          <a:schemeClr val="accent2">
            <a:hueOff val="-698436"/>
            <a:satOff val="-8048"/>
            <a:lumOff val="179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091" tIns="0" rIns="239091" bIns="0" numCol="1" spcCol="1270" anchor="ctr" anchorCtr="0">
          <a:noAutofit/>
        </a:bodyPr>
        <a:lstStyle/>
        <a:p>
          <a:pPr lvl="0" algn="l" defTabSz="711200" rtl="0">
            <a:lnSpc>
              <a:spcPct val="90000"/>
            </a:lnSpc>
            <a:spcBef>
              <a:spcPct val="0"/>
            </a:spcBef>
            <a:spcAft>
              <a:spcPct val="35000"/>
            </a:spcAft>
          </a:pPr>
          <a:r>
            <a:rPr lang="en-US" sz="1600" kern="1200" dirty="0" smtClean="0"/>
            <a:t>Core</a:t>
          </a:r>
          <a:endParaRPr lang="en-US" sz="1600" kern="1200" dirty="0"/>
        </a:p>
      </dsp:txBody>
      <dsp:txXfrm>
        <a:off x="48884" y="3539919"/>
        <a:ext cx="6302491" cy="213104"/>
      </dsp:txXfrm>
    </dsp:sp>
    <dsp:sp modelId="{6CAD52E7-AEAA-9A4C-9F8A-9E274D19AD28}">
      <dsp:nvSpPr>
        <dsp:cNvPr id="0" name=""/>
        <dsp:cNvSpPr/>
      </dsp:nvSpPr>
      <dsp:spPr>
        <a:xfrm>
          <a:off x="0" y="4271557"/>
          <a:ext cx="9036496" cy="1008000"/>
        </a:xfrm>
        <a:prstGeom prst="rect">
          <a:avLst/>
        </a:prstGeom>
        <a:solidFill>
          <a:schemeClr val="lt1">
            <a:alpha val="90000"/>
            <a:hueOff val="0"/>
            <a:satOff val="0"/>
            <a:lumOff val="0"/>
            <a:alphaOff val="0"/>
          </a:schemeClr>
        </a:solidFill>
        <a:ln w="25400" cap="flat" cmpd="sng" algn="ctr">
          <a:solidFill>
            <a:schemeClr val="accent2">
              <a:hueOff val="-838123"/>
              <a:satOff val="-9658"/>
              <a:lumOff val="215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01332" tIns="166624" rIns="701332" bIns="85344" numCol="1" spcCol="1270" anchor="t" anchorCtr="0">
          <a:noAutofit/>
        </a:bodyPr>
        <a:lstStyle/>
        <a:p>
          <a:pPr marL="114300" lvl="1" indent="-114300" algn="l" defTabSz="533400" rtl="0">
            <a:lnSpc>
              <a:spcPct val="90000"/>
            </a:lnSpc>
            <a:spcBef>
              <a:spcPct val="0"/>
            </a:spcBef>
            <a:spcAft>
              <a:spcPct val="15000"/>
            </a:spcAft>
            <a:buChar char="••"/>
          </a:pPr>
          <a:r>
            <a:rPr lang="en-US" sz="1200" kern="1200" dirty="0" smtClean="0"/>
            <a:t>Extends the Core architecture to 64 bits</a:t>
          </a:r>
          <a:endParaRPr lang="en-US" sz="1200" kern="1200" dirty="0"/>
        </a:p>
        <a:p>
          <a:pPr marL="114300" lvl="1" indent="-114300" algn="l" defTabSz="533400" rtl="0">
            <a:lnSpc>
              <a:spcPct val="90000"/>
            </a:lnSpc>
            <a:spcBef>
              <a:spcPct val="0"/>
            </a:spcBef>
            <a:spcAft>
              <a:spcPct val="15000"/>
            </a:spcAft>
            <a:buChar char="••"/>
          </a:pPr>
          <a:r>
            <a:rPr lang="en-US" sz="1200" kern="1200" dirty="0" smtClean="0"/>
            <a:t>Core 2 Quad provides four cores on a single chip</a:t>
          </a:r>
          <a:endParaRPr lang="en-US" sz="1200" kern="1200" dirty="0"/>
        </a:p>
        <a:p>
          <a:pPr marL="114300" lvl="1" indent="-114300" algn="l" defTabSz="533400" rtl="0">
            <a:lnSpc>
              <a:spcPct val="90000"/>
            </a:lnSpc>
            <a:spcBef>
              <a:spcPct val="0"/>
            </a:spcBef>
            <a:spcAft>
              <a:spcPct val="15000"/>
            </a:spcAft>
            <a:buChar char="••"/>
          </a:pPr>
          <a:r>
            <a:rPr lang="en-US" sz="1200" kern="1200" dirty="0" smtClean="0"/>
            <a:t>More recent Core offerings have up to 10 cores per chip</a:t>
          </a:r>
          <a:endParaRPr lang="en-US" sz="1200" kern="1200" dirty="0"/>
        </a:p>
        <a:p>
          <a:pPr marL="114300" lvl="1" indent="-114300" algn="l" defTabSz="533400" rtl="0">
            <a:lnSpc>
              <a:spcPct val="90000"/>
            </a:lnSpc>
            <a:spcBef>
              <a:spcPct val="0"/>
            </a:spcBef>
            <a:spcAft>
              <a:spcPct val="15000"/>
            </a:spcAft>
            <a:buChar char="••"/>
          </a:pPr>
          <a:r>
            <a:rPr lang="en-US" sz="1200" kern="1200" dirty="0" smtClean="0"/>
            <a:t>An important addition to the architecture was the Advanced Vector Extensions instruction set</a:t>
          </a:r>
          <a:endParaRPr lang="en-US" sz="1200" kern="1200" dirty="0"/>
        </a:p>
      </dsp:txBody>
      <dsp:txXfrm>
        <a:off x="0" y="4271557"/>
        <a:ext cx="9036496" cy="1008000"/>
      </dsp:txXfrm>
    </dsp:sp>
    <dsp:sp modelId="{BC0D35F7-74B7-754E-83B9-9AB9D4918529}">
      <dsp:nvSpPr>
        <dsp:cNvPr id="0" name=""/>
        <dsp:cNvSpPr/>
      </dsp:nvSpPr>
      <dsp:spPr>
        <a:xfrm>
          <a:off x="451824" y="4145700"/>
          <a:ext cx="6325547" cy="236160"/>
        </a:xfrm>
        <a:prstGeom prst="roundRect">
          <a:avLst/>
        </a:prstGeom>
        <a:solidFill>
          <a:schemeClr val="accent2">
            <a:hueOff val="-838123"/>
            <a:satOff val="-9658"/>
            <a:lumOff val="21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9091" tIns="0" rIns="239091" bIns="0" numCol="1" spcCol="1270" anchor="ctr" anchorCtr="0">
          <a:noAutofit/>
        </a:bodyPr>
        <a:lstStyle/>
        <a:p>
          <a:pPr lvl="0" algn="l" defTabSz="711200" rtl="0">
            <a:lnSpc>
              <a:spcPct val="90000"/>
            </a:lnSpc>
            <a:spcBef>
              <a:spcPct val="0"/>
            </a:spcBef>
            <a:spcAft>
              <a:spcPct val="35000"/>
            </a:spcAft>
          </a:pPr>
          <a:r>
            <a:rPr lang="en-US" sz="1600" kern="1200" dirty="0" smtClean="0"/>
            <a:t>Core 2</a:t>
          </a:r>
          <a:endParaRPr lang="en-US" sz="1600" kern="1200" dirty="0"/>
        </a:p>
      </dsp:txBody>
      <dsp:txXfrm>
        <a:off x="463352" y="4157228"/>
        <a:ext cx="6302491" cy="21310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5E71E9-02DD-8F4B-A764-3EE25B482476}">
      <dsp:nvSpPr>
        <dsp:cNvPr id="0" name=""/>
        <dsp:cNvSpPr/>
      </dsp:nvSpPr>
      <dsp:spPr>
        <a:xfrm>
          <a:off x="0" y="12985"/>
          <a:ext cx="4903440" cy="4903440"/>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CA2649DD-3136-744F-8618-39E3378CD44E}">
      <dsp:nvSpPr>
        <dsp:cNvPr id="0" name=""/>
        <dsp:cNvSpPr/>
      </dsp:nvSpPr>
      <dsp:spPr>
        <a:xfrm>
          <a:off x="2436903" y="25970"/>
          <a:ext cx="5720679" cy="490344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smtClean="0"/>
            <a:t>Refers to a processor architecture that has evolved from RISC design principles and is used in embedded systems</a:t>
          </a:r>
          <a:endParaRPr lang="en-US" sz="1500" kern="1200"/>
        </a:p>
      </dsp:txBody>
      <dsp:txXfrm>
        <a:off x="2436903" y="25970"/>
        <a:ext cx="5720679" cy="784550"/>
      </dsp:txXfrm>
    </dsp:sp>
    <dsp:sp modelId="{30FF8077-7F83-324F-B1D6-2D388D1A859E}">
      <dsp:nvSpPr>
        <dsp:cNvPr id="0" name=""/>
        <dsp:cNvSpPr/>
      </dsp:nvSpPr>
      <dsp:spPr>
        <a:xfrm>
          <a:off x="514861" y="797535"/>
          <a:ext cx="3873717" cy="3873717"/>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52EA27E7-5658-A04C-872B-736FE36E95B9}">
      <dsp:nvSpPr>
        <dsp:cNvPr id="0" name=""/>
        <dsp:cNvSpPr/>
      </dsp:nvSpPr>
      <dsp:spPr>
        <a:xfrm>
          <a:off x="2451720" y="797535"/>
          <a:ext cx="5720679" cy="3873717"/>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Family of RISC-based microprocessors and microcontrollers designed by ARM Holdings, Cambridge, England</a:t>
          </a:r>
          <a:endParaRPr lang="en-US" sz="1500" kern="1200" dirty="0"/>
        </a:p>
      </dsp:txBody>
      <dsp:txXfrm>
        <a:off x="2451720" y="797535"/>
        <a:ext cx="5720679" cy="784550"/>
      </dsp:txXfrm>
    </dsp:sp>
    <dsp:sp modelId="{890FD210-37B1-924A-ACE3-EC4AF3723DA8}">
      <dsp:nvSpPr>
        <dsp:cNvPr id="0" name=""/>
        <dsp:cNvSpPr/>
      </dsp:nvSpPr>
      <dsp:spPr>
        <a:xfrm>
          <a:off x="1029722" y="1582086"/>
          <a:ext cx="2843995" cy="2843995"/>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8E427BFD-68F7-9144-84C4-B6F555C3E9C2}">
      <dsp:nvSpPr>
        <dsp:cNvPr id="0" name=""/>
        <dsp:cNvSpPr/>
      </dsp:nvSpPr>
      <dsp:spPr>
        <a:xfrm>
          <a:off x="2451720" y="1582086"/>
          <a:ext cx="5720679" cy="2843995"/>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smtClean="0"/>
            <a:t>Chips are high-speed processors that are known for their small die size and low power requirements</a:t>
          </a:r>
          <a:endParaRPr lang="en-US" sz="1500" kern="1200"/>
        </a:p>
      </dsp:txBody>
      <dsp:txXfrm>
        <a:off x="2451720" y="1582086"/>
        <a:ext cx="5720679" cy="784550"/>
      </dsp:txXfrm>
    </dsp:sp>
    <dsp:sp modelId="{CB5F8675-4706-0A49-8834-410E77301F2D}">
      <dsp:nvSpPr>
        <dsp:cNvPr id="0" name=""/>
        <dsp:cNvSpPr/>
      </dsp:nvSpPr>
      <dsp:spPr>
        <a:xfrm>
          <a:off x="1544583" y="2366636"/>
          <a:ext cx="1814272" cy="1814272"/>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278E313F-4732-FB48-ADB3-EB7BAA2F0AD8}">
      <dsp:nvSpPr>
        <dsp:cNvPr id="0" name=""/>
        <dsp:cNvSpPr/>
      </dsp:nvSpPr>
      <dsp:spPr>
        <a:xfrm>
          <a:off x="2451720" y="2366636"/>
          <a:ext cx="5720679" cy="1814272"/>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smtClean="0"/>
            <a:t>Probably the most widely used embedded processor architecture and indeed the most widely used processor architecture of any kind in the world</a:t>
          </a:r>
          <a:endParaRPr lang="en-US" sz="1500" kern="1200"/>
        </a:p>
      </dsp:txBody>
      <dsp:txXfrm>
        <a:off x="2451720" y="2366636"/>
        <a:ext cx="5720679" cy="784550"/>
      </dsp:txXfrm>
    </dsp:sp>
    <dsp:sp modelId="{EC44F69B-9D2C-2143-B459-8D67124DB16C}">
      <dsp:nvSpPr>
        <dsp:cNvPr id="0" name=""/>
        <dsp:cNvSpPr/>
      </dsp:nvSpPr>
      <dsp:spPr>
        <a:xfrm>
          <a:off x="2059444" y="3151187"/>
          <a:ext cx="784550" cy="784550"/>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F3DE286F-F91F-864B-883C-CE6534E57A45}">
      <dsp:nvSpPr>
        <dsp:cNvPr id="0" name=""/>
        <dsp:cNvSpPr/>
      </dsp:nvSpPr>
      <dsp:spPr>
        <a:xfrm>
          <a:off x="2451720" y="3151187"/>
          <a:ext cx="5720679" cy="7845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smtClean="0"/>
            <a:t>Acorn RISC Machine/Advanced RISC Machine</a:t>
          </a:r>
          <a:endParaRPr lang="en-US" sz="1500" kern="1200"/>
        </a:p>
      </dsp:txBody>
      <dsp:txXfrm>
        <a:off x="2451720" y="3151187"/>
        <a:ext cx="5720679" cy="7845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8A44B-ACFF-2245-AEEB-A5DDDCC8C496}">
      <dsp:nvSpPr>
        <dsp:cNvPr id="0" name=""/>
        <dsp:cNvSpPr/>
      </dsp:nvSpPr>
      <dsp:spPr>
        <a:xfrm rot="5400000">
          <a:off x="470642" y="1199350"/>
          <a:ext cx="1413037" cy="2351262"/>
        </a:xfrm>
        <a:prstGeom prst="corner">
          <a:avLst>
            <a:gd name="adj1" fmla="val 16120"/>
            <a:gd name="adj2" fmla="val 1611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2A519228-43C1-C040-B33A-097341431CE2}">
      <dsp:nvSpPr>
        <dsp:cNvPr id="0" name=""/>
        <dsp:cNvSpPr/>
      </dsp:nvSpPr>
      <dsp:spPr>
        <a:xfrm>
          <a:off x="234771" y="1901871"/>
          <a:ext cx="2122732" cy="1860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kern="1200" smtClean="0"/>
            <a:t>Cortex-A/Cortex-A50</a:t>
          </a:r>
          <a:endParaRPr lang="en-US" sz="2400" kern="1200"/>
        </a:p>
      </dsp:txBody>
      <dsp:txXfrm>
        <a:off x="234771" y="1901871"/>
        <a:ext cx="2122732" cy="1860699"/>
      </dsp:txXfrm>
    </dsp:sp>
    <dsp:sp modelId="{47794180-F9F3-EE4B-A723-D9EC2A211089}">
      <dsp:nvSpPr>
        <dsp:cNvPr id="0" name=""/>
        <dsp:cNvSpPr/>
      </dsp:nvSpPr>
      <dsp:spPr>
        <a:xfrm>
          <a:off x="1956988" y="1026248"/>
          <a:ext cx="400515" cy="400515"/>
        </a:xfrm>
        <a:prstGeom prst="triangle">
          <a:avLst>
            <a:gd name="adj" fmla="val 1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1CA04008-96F3-564A-B46E-6B87073615C5}">
      <dsp:nvSpPr>
        <dsp:cNvPr id="0" name=""/>
        <dsp:cNvSpPr/>
      </dsp:nvSpPr>
      <dsp:spPr>
        <a:xfrm rot="5400000">
          <a:off x="3069281" y="556314"/>
          <a:ext cx="1413037" cy="2351262"/>
        </a:xfrm>
        <a:prstGeom prst="corner">
          <a:avLst>
            <a:gd name="adj1" fmla="val 16120"/>
            <a:gd name="adj2" fmla="val 1611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5614FA6C-291A-254E-9375-7FDF93864951}">
      <dsp:nvSpPr>
        <dsp:cNvPr id="0" name=""/>
        <dsp:cNvSpPr/>
      </dsp:nvSpPr>
      <dsp:spPr>
        <a:xfrm>
          <a:off x="2833410" y="1258835"/>
          <a:ext cx="2122732" cy="1860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kern="1200" smtClean="0"/>
            <a:t>Cortex-R</a:t>
          </a:r>
          <a:endParaRPr lang="en-US" sz="2400" kern="1200"/>
        </a:p>
      </dsp:txBody>
      <dsp:txXfrm>
        <a:off x="2833410" y="1258835"/>
        <a:ext cx="2122732" cy="1860699"/>
      </dsp:txXfrm>
    </dsp:sp>
    <dsp:sp modelId="{3331A2A3-1F64-8B4F-8B60-EA1062A7E831}">
      <dsp:nvSpPr>
        <dsp:cNvPr id="0" name=""/>
        <dsp:cNvSpPr/>
      </dsp:nvSpPr>
      <dsp:spPr>
        <a:xfrm>
          <a:off x="4555628" y="383212"/>
          <a:ext cx="400515" cy="400515"/>
        </a:xfrm>
        <a:prstGeom prst="triangle">
          <a:avLst>
            <a:gd name="adj" fmla="val 1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070F56ED-CC42-AC46-8D66-3EE13232BDAF}">
      <dsp:nvSpPr>
        <dsp:cNvPr id="0" name=""/>
        <dsp:cNvSpPr/>
      </dsp:nvSpPr>
      <dsp:spPr>
        <a:xfrm rot="5400000">
          <a:off x="5667921" y="-86721"/>
          <a:ext cx="1413037" cy="2351262"/>
        </a:xfrm>
        <a:prstGeom prst="corner">
          <a:avLst>
            <a:gd name="adj1" fmla="val 16120"/>
            <a:gd name="adj2" fmla="val 1611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sp>
    <dsp:sp modelId="{903C2039-EA74-B740-BBFD-F3C0B5FCAA3D}">
      <dsp:nvSpPr>
        <dsp:cNvPr id="0" name=""/>
        <dsp:cNvSpPr/>
      </dsp:nvSpPr>
      <dsp:spPr>
        <a:xfrm>
          <a:off x="5432050" y="615799"/>
          <a:ext cx="2122732" cy="18606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rtl="0">
            <a:lnSpc>
              <a:spcPct val="90000"/>
            </a:lnSpc>
            <a:spcBef>
              <a:spcPct val="0"/>
            </a:spcBef>
            <a:spcAft>
              <a:spcPct val="35000"/>
            </a:spcAft>
          </a:pPr>
          <a:r>
            <a:rPr lang="en-US" sz="2400" kern="1200" smtClean="0"/>
            <a:t>Cortex-M</a:t>
          </a:r>
          <a:endParaRPr lang="en-US" sz="2400" kern="1200"/>
        </a:p>
        <a:p>
          <a:pPr marL="171450" lvl="1" indent="-171450" algn="l" defTabSz="844550" rtl="0">
            <a:lnSpc>
              <a:spcPct val="90000"/>
            </a:lnSpc>
            <a:spcBef>
              <a:spcPct val="0"/>
            </a:spcBef>
            <a:spcAft>
              <a:spcPct val="15000"/>
            </a:spcAft>
            <a:buChar char="••"/>
          </a:pPr>
          <a:r>
            <a:rPr lang="en-US" sz="1900" kern="1200" smtClean="0"/>
            <a:t>Cortex-M0</a:t>
          </a:r>
          <a:endParaRPr lang="en-US" sz="1900" kern="1200"/>
        </a:p>
        <a:p>
          <a:pPr marL="171450" lvl="1" indent="-171450" algn="l" defTabSz="844550" rtl="0">
            <a:lnSpc>
              <a:spcPct val="90000"/>
            </a:lnSpc>
            <a:spcBef>
              <a:spcPct val="0"/>
            </a:spcBef>
            <a:spcAft>
              <a:spcPct val="15000"/>
            </a:spcAft>
            <a:buChar char="••"/>
          </a:pPr>
          <a:r>
            <a:rPr lang="en-US" sz="1900" kern="1200" smtClean="0"/>
            <a:t>Cortex-M0+</a:t>
          </a:r>
          <a:endParaRPr lang="en-US" sz="1900" kern="1200"/>
        </a:p>
        <a:p>
          <a:pPr marL="171450" lvl="1" indent="-171450" algn="l" defTabSz="844550" rtl="0">
            <a:lnSpc>
              <a:spcPct val="90000"/>
            </a:lnSpc>
            <a:spcBef>
              <a:spcPct val="0"/>
            </a:spcBef>
            <a:spcAft>
              <a:spcPct val="15000"/>
            </a:spcAft>
            <a:buChar char="••"/>
          </a:pPr>
          <a:r>
            <a:rPr lang="en-US" sz="1900" kern="1200" smtClean="0"/>
            <a:t>Cortex-M3</a:t>
          </a:r>
          <a:endParaRPr lang="en-US" sz="1900" kern="1200"/>
        </a:p>
        <a:p>
          <a:pPr marL="171450" lvl="1" indent="-171450" algn="l" defTabSz="844550" rtl="0">
            <a:lnSpc>
              <a:spcPct val="90000"/>
            </a:lnSpc>
            <a:spcBef>
              <a:spcPct val="0"/>
            </a:spcBef>
            <a:spcAft>
              <a:spcPct val="15000"/>
            </a:spcAft>
            <a:buChar char="••"/>
          </a:pPr>
          <a:r>
            <a:rPr lang="en-US" sz="1900" kern="1200" smtClean="0"/>
            <a:t>Cortex-M4</a:t>
          </a:r>
          <a:endParaRPr lang="en-US" sz="1900" kern="1200"/>
        </a:p>
      </dsp:txBody>
      <dsp:txXfrm>
        <a:off x="5432050" y="615799"/>
        <a:ext cx="2122732" cy="18606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8399CD-6D80-A04B-A73D-FAE536245E54}">
      <dsp:nvSpPr>
        <dsp:cNvPr id="0" name=""/>
        <dsp:cNvSpPr/>
      </dsp:nvSpPr>
      <dsp:spPr>
        <a:xfrm>
          <a:off x="0" y="133406"/>
          <a:ext cx="4533787" cy="4533787"/>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1C95AEB3-1C20-5849-B1AE-D3E218984151}">
      <dsp:nvSpPr>
        <dsp:cNvPr id="0" name=""/>
        <dsp:cNvSpPr/>
      </dsp:nvSpPr>
      <dsp:spPr>
        <a:xfrm>
          <a:off x="2266893" y="133406"/>
          <a:ext cx="5289419" cy="4533787"/>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t>Pipelining</a:t>
          </a:r>
          <a:endParaRPr lang="en-US" sz="2000" kern="1200" dirty="0"/>
        </a:p>
      </dsp:txBody>
      <dsp:txXfrm>
        <a:off x="2266893" y="133406"/>
        <a:ext cx="2644709" cy="725406"/>
      </dsp:txXfrm>
    </dsp:sp>
    <dsp:sp modelId="{95965867-777A-B244-9440-59A3ABA67E2E}">
      <dsp:nvSpPr>
        <dsp:cNvPr id="0" name=""/>
        <dsp:cNvSpPr/>
      </dsp:nvSpPr>
      <dsp:spPr>
        <a:xfrm>
          <a:off x="476047" y="858812"/>
          <a:ext cx="3581692" cy="3581692"/>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62C26FB8-F960-704B-9B69-4C5DA54F634F}">
      <dsp:nvSpPr>
        <dsp:cNvPr id="0" name=""/>
        <dsp:cNvSpPr/>
      </dsp:nvSpPr>
      <dsp:spPr>
        <a:xfrm>
          <a:off x="2266893" y="858812"/>
          <a:ext cx="5289419" cy="3581692"/>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t>Branch prediction</a:t>
          </a:r>
          <a:endParaRPr lang="en-US" sz="2000" kern="1200" dirty="0"/>
        </a:p>
      </dsp:txBody>
      <dsp:txXfrm>
        <a:off x="2266893" y="858812"/>
        <a:ext cx="2644709" cy="725406"/>
      </dsp:txXfrm>
    </dsp:sp>
    <dsp:sp modelId="{8980E4CE-FAE8-4640-865E-DD474CAE12ED}">
      <dsp:nvSpPr>
        <dsp:cNvPr id="0" name=""/>
        <dsp:cNvSpPr/>
      </dsp:nvSpPr>
      <dsp:spPr>
        <a:xfrm>
          <a:off x="952095" y="1584218"/>
          <a:ext cx="2629596" cy="2629596"/>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8A0AD6EA-0B5C-914A-9F0A-CC84B3884EAA}">
      <dsp:nvSpPr>
        <dsp:cNvPr id="0" name=""/>
        <dsp:cNvSpPr/>
      </dsp:nvSpPr>
      <dsp:spPr>
        <a:xfrm>
          <a:off x="2266893" y="1584218"/>
          <a:ext cx="5289419" cy="2629596"/>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t>Superscalar execution</a:t>
          </a:r>
          <a:endParaRPr lang="en-US" sz="2000" kern="1200" dirty="0"/>
        </a:p>
      </dsp:txBody>
      <dsp:txXfrm>
        <a:off x="2266893" y="1584218"/>
        <a:ext cx="2644709" cy="725406"/>
      </dsp:txXfrm>
    </dsp:sp>
    <dsp:sp modelId="{8FC3D4C7-6020-F347-A658-FE974C7C2633}">
      <dsp:nvSpPr>
        <dsp:cNvPr id="0" name=""/>
        <dsp:cNvSpPr/>
      </dsp:nvSpPr>
      <dsp:spPr>
        <a:xfrm>
          <a:off x="1428143" y="2309624"/>
          <a:ext cx="1677501" cy="1677501"/>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3912B40C-E4AB-4443-8E49-43D36F560895}">
      <dsp:nvSpPr>
        <dsp:cNvPr id="0" name=""/>
        <dsp:cNvSpPr/>
      </dsp:nvSpPr>
      <dsp:spPr>
        <a:xfrm>
          <a:off x="2266893" y="2309624"/>
          <a:ext cx="5289419" cy="1677501"/>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t>Data flow analysis</a:t>
          </a:r>
          <a:endParaRPr lang="en-US" sz="2000" kern="1200" dirty="0"/>
        </a:p>
      </dsp:txBody>
      <dsp:txXfrm>
        <a:off x="2266893" y="2309624"/>
        <a:ext cx="2644709" cy="725406"/>
      </dsp:txXfrm>
    </dsp:sp>
    <dsp:sp modelId="{8CA8964D-0088-5C41-B5B6-C7928BBF95DC}">
      <dsp:nvSpPr>
        <dsp:cNvPr id="0" name=""/>
        <dsp:cNvSpPr/>
      </dsp:nvSpPr>
      <dsp:spPr>
        <a:xfrm>
          <a:off x="1904190" y="3035030"/>
          <a:ext cx="725406" cy="725406"/>
        </a:xfrm>
        <a:prstGeom prst="pie">
          <a:avLst>
            <a:gd name="adj1" fmla="val 5400000"/>
            <a:gd name="adj2" fmla="val 1620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4E35B49C-BBBC-DB45-BDFD-E61EAF99AC87}">
      <dsp:nvSpPr>
        <dsp:cNvPr id="0" name=""/>
        <dsp:cNvSpPr/>
      </dsp:nvSpPr>
      <dsp:spPr>
        <a:xfrm>
          <a:off x="2266893" y="3035030"/>
          <a:ext cx="5289419" cy="725406"/>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t>Speculative execution</a:t>
          </a:r>
          <a:endParaRPr lang="en-US" sz="2000" kern="1200" dirty="0"/>
        </a:p>
      </dsp:txBody>
      <dsp:txXfrm>
        <a:off x="2266893" y="3035030"/>
        <a:ext cx="2644709" cy="725406"/>
      </dsp:txXfrm>
    </dsp:sp>
    <dsp:sp modelId="{9625A8A9-4E22-1C45-8780-F620536E0AB6}">
      <dsp:nvSpPr>
        <dsp:cNvPr id="0" name=""/>
        <dsp:cNvSpPr/>
      </dsp:nvSpPr>
      <dsp:spPr>
        <a:xfrm>
          <a:off x="4911603" y="133406"/>
          <a:ext cx="2644709" cy="725406"/>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57150" lvl="1" indent="-57150" algn="l" defTabSz="355600" rtl="0">
            <a:lnSpc>
              <a:spcPct val="90000"/>
            </a:lnSpc>
            <a:spcBef>
              <a:spcPct val="0"/>
            </a:spcBef>
            <a:spcAft>
              <a:spcPct val="15000"/>
            </a:spcAft>
            <a:buChar char="••"/>
          </a:pPr>
          <a:r>
            <a:rPr lang="en-US" sz="800" kern="1200" dirty="0" smtClean="0"/>
            <a:t>Processor moves data or instructions into a conceptual pipe with all stages of the pipe processing simultaneously</a:t>
          </a:r>
          <a:endParaRPr lang="en-US" sz="800" kern="1200" dirty="0"/>
        </a:p>
      </dsp:txBody>
      <dsp:txXfrm>
        <a:off x="4911603" y="133406"/>
        <a:ext cx="2644709" cy="725406"/>
      </dsp:txXfrm>
    </dsp:sp>
    <dsp:sp modelId="{B8C4BD7A-9494-904F-8FD8-EAB30AD1C9C2}">
      <dsp:nvSpPr>
        <dsp:cNvPr id="0" name=""/>
        <dsp:cNvSpPr/>
      </dsp:nvSpPr>
      <dsp:spPr>
        <a:xfrm>
          <a:off x="4911603" y="858812"/>
          <a:ext cx="2644709" cy="725406"/>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57150" lvl="1" indent="-57150" algn="l" defTabSz="355600" rtl="0">
            <a:lnSpc>
              <a:spcPct val="90000"/>
            </a:lnSpc>
            <a:spcBef>
              <a:spcPct val="0"/>
            </a:spcBef>
            <a:spcAft>
              <a:spcPct val="15000"/>
            </a:spcAft>
            <a:buChar char="••"/>
          </a:pPr>
          <a:r>
            <a:rPr lang="en-US" sz="800" kern="1200" dirty="0" smtClean="0"/>
            <a:t>Processor looks ahead in the instruction code fetched from memory and predicts which branches, or groups of instructions, are likely to be processed next</a:t>
          </a:r>
          <a:endParaRPr lang="en-US" sz="800" kern="1200" dirty="0"/>
        </a:p>
      </dsp:txBody>
      <dsp:txXfrm>
        <a:off x="4911603" y="858812"/>
        <a:ext cx="2644709" cy="725406"/>
      </dsp:txXfrm>
    </dsp:sp>
    <dsp:sp modelId="{9D7E2566-676D-9E41-99C2-0953099D924D}">
      <dsp:nvSpPr>
        <dsp:cNvPr id="0" name=""/>
        <dsp:cNvSpPr/>
      </dsp:nvSpPr>
      <dsp:spPr>
        <a:xfrm>
          <a:off x="4911603" y="1584218"/>
          <a:ext cx="2644709" cy="725406"/>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57150" lvl="1" indent="-57150" algn="l" defTabSz="355600" rtl="0">
            <a:lnSpc>
              <a:spcPct val="90000"/>
            </a:lnSpc>
            <a:spcBef>
              <a:spcPct val="0"/>
            </a:spcBef>
            <a:spcAft>
              <a:spcPct val="15000"/>
            </a:spcAft>
            <a:buChar char="••"/>
          </a:pPr>
          <a:r>
            <a:rPr lang="en-US" sz="800" kern="1200" dirty="0" smtClean="0"/>
            <a:t>This is the ability to issue more than one instruction in every processor clock cycle. (In effect, multiple parallel pipelines are used.)</a:t>
          </a:r>
          <a:endParaRPr lang="en-US" sz="800" kern="1200" dirty="0"/>
        </a:p>
      </dsp:txBody>
      <dsp:txXfrm>
        <a:off x="4911603" y="1584218"/>
        <a:ext cx="2644709" cy="725406"/>
      </dsp:txXfrm>
    </dsp:sp>
    <dsp:sp modelId="{B4AAA73C-1031-C544-BDD6-9B9C29452A80}">
      <dsp:nvSpPr>
        <dsp:cNvPr id="0" name=""/>
        <dsp:cNvSpPr/>
      </dsp:nvSpPr>
      <dsp:spPr>
        <a:xfrm>
          <a:off x="4911603" y="2309624"/>
          <a:ext cx="2644709" cy="725406"/>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57150" lvl="1" indent="-57150" algn="l" defTabSz="355600" rtl="0">
            <a:lnSpc>
              <a:spcPct val="90000"/>
            </a:lnSpc>
            <a:spcBef>
              <a:spcPct val="0"/>
            </a:spcBef>
            <a:spcAft>
              <a:spcPct val="15000"/>
            </a:spcAft>
            <a:buChar char="••"/>
          </a:pPr>
          <a:r>
            <a:rPr lang="en-US" sz="800" kern="1200" dirty="0" smtClean="0"/>
            <a:t>Processor analyzes which instructions are dependent on each other’s results, or data, to create an optimized schedule of instructions</a:t>
          </a:r>
          <a:endParaRPr lang="en-US" sz="800" kern="1200" dirty="0"/>
        </a:p>
      </dsp:txBody>
      <dsp:txXfrm>
        <a:off x="4911603" y="2309624"/>
        <a:ext cx="2644709" cy="725406"/>
      </dsp:txXfrm>
    </dsp:sp>
    <dsp:sp modelId="{BB5D0C00-E641-934E-AE39-CCC5D85D9568}">
      <dsp:nvSpPr>
        <dsp:cNvPr id="0" name=""/>
        <dsp:cNvSpPr/>
      </dsp:nvSpPr>
      <dsp:spPr>
        <a:xfrm>
          <a:off x="4911603" y="3035030"/>
          <a:ext cx="2644709" cy="725406"/>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57150" lvl="1" indent="-57150" algn="l" defTabSz="355600" rtl="0">
            <a:lnSpc>
              <a:spcPct val="90000"/>
            </a:lnSpc>
            <a:spcBef>
              <a:spcPct val="0"/>
            </a:spcBef>
            <a:spcAft>
              <a:spcPct val="15000"/>
            </a:spcAft>
            <a:buChar char="••"/>
          </a:pPr>
          <a:r>
            <a:rPr lang="en-US" sz="800" kern="1200" dirty="0" smtClean="0"/>
            <a:t>Using branch prediction and data flow analysis, some processors speculatively execute instructions ahead of their actual appearance in the program execution, holding the results in temporary locations, keeping execution engines as busy as possible</a:t>
          </a:r>
          <a:endParaRPr lang="en-US" sz="800" kern="1200" dirty="0"/>
        </a:p>
      </dsp:txBody>
      <dsp:txXfrm>
        <a:off x="4911603" y="3035030"/>
        <a:ext cx="2644709" cy="72540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E1869E-B08B-E84C-BE54-79A5CFDF5A04}">
      <dsp:nvSpPr>
        <dsp:cNvPr id="0" name=""/>
        <dsp:cNvSpPr/>
      </dsp:nvSpPr>
      <dsp:spPr>
        <a:xfrm>
          <a:off x="3012701" y="0"/>
          <a:ext cx="3226668" cy="3226668"/>
        </a:xfrm>
        <a:prstGeom prst="triangle">
          <a:avLst/>
        </a:prstGeom>
        <a:gradFill rotWithShape="0">
          <a:gsLst>
            <a:gs pos="0">
              <a:schemeClr val="accent3">
                <a:hueOff val="0"/>
                <a:satOff val="0"/>
                <a:lumOff val="0"/>
                <a:alphaOff val="0"/>
                <a:tint val="98000"/>
                <a:shade val="25000"/>
                <a:satMod val="250000"/>
              </a:schemeClr>
            </a:gs>
            <a:gs pos="68000">
              <a:schemeClr val="accent3">
                <a:hueOff val="0"/>
                <a:satOff val="0"/>
                <a:lumOff val="0"/>
                <a:alphaOff val="0"/>
                <a:tint val="86000"/>
                <a:satMod val="115000"/>
              </a:schemeClr>
            </a:gs>
            <a:gs pos="100000">
              <a:schemeClr val="accent3">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3">
              <a:hueOff val="0"/>
              <a:satOff val="0"/>
              <a:lumOff val="0"/>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b="1" kern="1200" dirty="0" smtClean="0">
              <a:solidFill>
                <a:schemeClr val="accent1">
                  <a:lumMod val="50000"/>
                </a:schemeClr>
              </a:solidFill>
              <a:effectLst/>
            </a:rPr>
            <a:t>Increase the number of bits that are retrieved at one time by making DRAMs “wider” rather than “deeper” and by using wide bus data paths</a:t>
          </a:r>
          <a:endParaRPr lang="en-US" sz="1200" b="1" kern="1200" dirty="0">
            <a:solidFill>
              <a:schemeClr val="accent1">
                <a:lumMod val="50000"/>
              </a:schemeClr>
            </a:solidFill>
            <a:effectLst/>
          </a:endParaRPr>
        </a:p>
      </dsp:txBody>
      <dsp:txXfrm>
        <a:off x="3819368" y="1613334"/>
        <a:ext cx="1613334" cy="1613334"/>
      </dsp:txXfrm>
    </dsp:sp>
    <dsp:sp modelId="{4A58DB61-09B5-E94D-AEC1-6280D22B2A8E}">
      <dsp:nvSpPr>
        <dsp:cNvPr id="0" name=""/>
        <dsp:cNvSpPr/>
      </dsp:nvSpPr>
      <dsp:spPr>
        <a:xfrm>
          <a:off x="1399367" y="3226668"/>
          <a:ext cx="3226668" cy="3226668"/>
        </a:xfrm>
        <a:prstGeom prst="triangle">
          <a:avLst/>
        </a:prstGeom>
        <a:gradFill rotWithShape="0">
          <a:gsLst>
            <a:gs pos="0">
              <a:schemeClr val="accent3">
                <a:hueOff val="-379119"/>
                <a:satOff val="-1563"/>
                <a:lumOff val="-328"/>
                <a:alphaOff val="0"/>
                <a:tint val="98000"/>
                <a:shade val="25000"/>
                <a:satMod val="250000"/>
              </a:schemeClr>
            </a:gs>
            <a:gs pos="68000">
              <a:schemeClr val="accent3">
                <a:hueOff val="-379119"/>
                <a:satOff val="-1563"/>
                <a:lumOff val="-328"/>
                <a:alphaOff val="0"/>
                <a:tint val="86000"/>
                <a:satMod val="115000"/>
              </a:schemeClr>
            </a:gs>
            <a:gs pos="100000">
              <a:schemeClr val="accent3">
                <a:hueOff val="-379119"/>
                <a:satOff val="-1563"/>
                <a:lumOff val="-328"/>
                <a:alphaOff val="0"/>
                <a:tint val="50000"/>
                <a:satMod val="150000"/>
              </a:schemeClr>
            </a:gs>
          </a:gsLst>
          <a:path path="circle">
            <a:fillToRect l="50000" t="130000" r="50000" b="-30000"/>
          </a:path>
        </a:gradFill>
        <a:ln>
          <a:noFill/>
        </a:ln>
        <a:effectLst>
          <a:outerShdw blurRad="57150" dist="38100" dir="5400000" algn="ctr" rotWithShape="0">
            <a:schemeClr val="accent3">
              <a:hueOff val="-379119"/>
              <a:satOff val="-1563"/>
              <a:lumOff val="-328"/>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 b="1" kern="1200" dirty="0" smtClean="0">
              <a:solidFill>
                <a:schemeClr val="accent1">
                  <a:lumMod val="50000"/>
                </a:schemeClr>
              </a:solidFill>
              <a:effectLst/>
            </a:rPr>
            <a:t>Change the DRAM interface to make it more efficient by including a cache or other buffering scheme on the DRAM chip</a:t>
          </a:r>
        </a:p>
        <a:p>
          <a:pPr lvl="0" algn="ctr" defTabSz="533400" rtl="0">
            <a:lnSpc>
              <a:spcPct val="90000"/>
            </a:lnSpc>
            <a:spcBef>
              <a:spcPct val="0"/>
            </a:spcBef>
            <a:spcAft>
              <a:spcPct val="35000"/>
            </a:spcAft>
          </a:pPr>
          <a:endParaRPr lang="en-US" sz="1200" b="0" kern="1200" dirty="0">
            <a:solidFill>
              <a:schemeClr val="accent1">
                <a:lumMod val="50000"/>
              </a:schemeClr>
            </a:solidFill>
            <a:effectLst/>
          </a:endParaRPr>
        </a:p>
      </dsp:txBody>
      <dsp:txXfrm>
        <a:off x="2206034" y="4840002"/>
        <a:ext cx="1613334" cy="1613334"/>
      </dsp:txXfrm>
    </dsp:sp>
    <dsp:sp modelId="{200ABC57-7D7F-C84D-A1A6-CF6A59C98A27}">
      <dsp:nvSpPr>
        <dsp:cNvPr id="0" name=""/>
        <dsp:cNvSpPr/>
      </dsp:nvSpPr>
      <dsp:spPr>
        <a:xfrm rot="10800000">
          <a:off x="3012701" y="3226668"/>
          <a:ext cx="3226668" cy="3226668"/>
        </a:xfrm>
        <a:prstGeom prst="triangle">
          <a:avLst/>
        </a:prstGeom>
        <a:gradFill rotWithShape="0">
          <a:gsLst>
            <a:gs pos="0">
              <a:schemeClr val="accent3">
                <a:hueOff val="-758238"/>
                <a:satOff val="-3126"/>
                <a:lumOff val="-655"/>
                <a:alphaOff val="0"/>
                <a:tint val="98000"/>
                <a:shade val="25000"/>
                <a:satMod val="250000"/>
              </a:schemeClr>
            </a:gs>
            <a:gs pos="68000">
              <a:schemeClr val="accent3">
                <a:hueOff val="-758238"/>
                <a:satOff val="-3126"/>
                <a:lumOff val="-655"/>
                <a:alphaOff val="0"/>
                <a:tint val="86000"/>
                <a:satMod val="115000"/>
              </a:schemeClr>
            </a:gs>
            <a:gs pos="100000">
              <a:schemeClr val="accent3">
                <a:hueOff val="-758238"/>
                <a:satOff val="-3126"/>
                <a:lumOff val="-655"/>
                <a:alphaOff val="0"/>
                <a:tint val="50000"/>
                <a:satMod val="150000"/>
              </a:schemeClr>
            </a:gs>
          </a:gsLst>
          <a:path path="circle">
            <a:fillToRect l="50000" t="130000" r="50000" b="-30000"/>
          </a:path>
        </a:gradFill>
        <a:ln>
          <a:noFill/>
        </a:ln>
        <a:effectLst>
          <a:outerShdw blurRad="57150" dist="38100" dir="5400000" algn="ctr" rotWithShape="0">
            <a:schemeClr val="accent3">
              <a:hueOff val="-758238"/>
              <a:satOff val="-3126"/>
              <a:lumOff val="-655"/>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b="1" kern="1200" dirty="0" smtClean="0">
              <a:solidFill>
                <a:schemeClr val="accent1">
                  <a:lumMod val="50000"/>
                </a:schemeClr>
              </a:solidFill>
              <a:effectLst/>
            </a:rPr>
            <a:t>Reduce the frequency of memory access by incorporating increasingly complex and efficient cache structures between the processor and main memory</a:t>
          </a:r>
          <a:endParaRPr lang="en-US" sz="1200" b="1" kern="1200" dirty="0">
            <a:solidFill>
              <a:schemeClr val="accent1">
                <a:lumMod val="50000"/>
              </a:schemeClr>
            </a:solidFill>
            <a:effectLst/>
          </a:endParaRPr>
        </a:p>
      </dsp:txBody>
      <dsp:txXfrm rot="10800000">
        <a:off x="3819368" y="3226668"/>
        <a:ext cx="1613334" cy="1613334"/>
      </dsp:txXfrm>
    </dsp:sp>
    <dsp:sp modelId="{4CEF2A95-22F9-8B4C-8350-C2D662044B6C}">
      <dsp:nvSpPr>
        <dsp:cNvPr id="0" name=""/>
        <dsp:cNvSpPr/>
      </dsp:nvSpPr>
      <dsp:spPr>
        <a:xfrm>
          <a:off x="4554322" y="3226668"/>
          <a:ext cx="3370093" cy="3226668"/>
        </a:xfrm>
        <a:prstGeom prst="triangle">
          <a:avLst/>
        </a:prstGeom>
        <a:gradFill rotWithShape="0">
          <a:gsLst>
            <a:gs pos="0">
              <a:schemeClr val="accent3">
                <a:hueOff val="-1137357"/>
                <a:satOff val="-4689"/>
                <a:lumOff val="-983"/>
                <a:alphaOff val="0"/>
                <a:tint val="98000"/>
                <a:shade val="25000"/>
                <a:satMod val="250000"/>
              </a:schemeClr>
            </a:gs>
            <a:gs pos="68000">
              <a:schemeClr val="accent3">
                <a:hueOff val="-1137357"/>
                <a:satOff val="-4689"/>
                <a:lumOff val="-983"/>
                <a:alphaOff val="0"/>
                <a:tint val="86000"/>
                <a:satMod val="115000"/>
              </a:schemeClr>
            </a:gs>
            <a:gs pos="100000">
              <a:schemeClr val="accent3">
                <a:hueOff val="-1137357"/>
                <a:satOff val="-4689"/>
                <a:lumOff val="-983"/>
                <a:alphaOff val="0"/>
                <a:tint val="50000"/>
                <a:satMod val="150000"/>
              </a:schemeClr>
            </a:gs>
          </a:gsLst>
          <a:path path="circle">
            <a:fillToRect l="50000" t="130000" r="50000" b="-30000"/>
          </a:path>
        </a:gradFill>
        <a:ln>
          <a:noFill/>
        </a:ln>
        <a:effectLst>
          <a:outerShdw blurRad="57150" dist="38100" dir="5400000" algn="ctr" rotWithShape="0">
            <a:schemeClr val="accent3">
              <a:hueOff val="-1137357"/>
              <a:satOff val="-4689"/>
              <a:lumOff val="-983"/>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en-US" sz="1200" b="1" kern="1200" dirty="0" smtClean="0">
              <a:solidFill>
                <a:schemeClr val="accent1">
                  <a:lumMod val="50000"/>
                </a:schemeClr>
              </a:solidFill>
              <a:effectLst/>
            </a:rPr>
            <a:t>Increase the interconnect bandwidth between processors and memory by using higher speed buses and a hierarchy of buses to buffer and structure data flow</a:t>
          </a:r>
          <a:endParaRPr lang="en-US" sz="1200" b="1" kern="1200" dirty="0">
            <a:solidFill>
              <a:schemeClr val="accent1">
                <a:lumMod val="50000"/>
              </a:schemeClr>
            </a:solidFill>
            <a:effectLst/>
          </a:endParaRPr>
        </a:p>
      </dsp:txBody>
      <dsp:txXfrm>
        <a:off x="5396845" y="4840002"/>
        <a:ext cx="1685047" cy="161333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5D9B43-A645-1046-AAFB-474175001081}">
      <dsp:nvSpPr>
        <dsp:cNvPr id="0" name=""/>
        <dsp:cNvSpPr/>
      </dsp:nvSpPr>
      <dsp:spPr>
        <a:xfrm>
          <a:off x="209550" y="1562100"/>
          <a:ext cx="4686300" cy="4686300"/>
        </a:xfrm>
        <a:prstGeom prst="ellipse">
          <a:avLst/>
        </a:prstGeom>
        <a:gradFill rotWithShape="0">
          <a:gsLst>
            <a:gs pos="0">
              <a:schemeClr val="accent2">
                <a:shade val="50000"/>
                <a:hueOff val="357918"/>
                <a:satOff val="-21360"/>
                <a:lumOff val="27012"/>
                <a:alphaOff val="0"/>
                <a:tint val="98000"/>
                <a:shade val="25000"/>
                <a:satMod val="250000"/>
              </a:schemeClr>
            </a:gs>
            <a:gs pos="68000">
              <a:schemeClr val="accent2">
                <a:shade val="50000"/>
                <a:hueOff val="357918"/>
                <a:satOff val="-21360"/>
                <a:lumOff val="27012"/>
                <a:alphaOff val="0"/>
                <a:tint val="86000"/>
                <a:satMod val="115000"/>
              </a:schemeClr>
            </a:gs>
            <a:gs pos="100000">
              <a:schemeClr val="accent2">
                <a:shade val="50000"/>
                <a:hueOff val="357918"/>
                <a:satOff val="-21360"/>
                <a:lumOff val="27012"/>
                <a:alphaOff val="0"/>
                <a:tint val="50000"/>
                <a:satMod val="150000"/>
              </a:schemeClr>
            </a:gs>
          </a:gsLst>
          <a:path path="circle">
            <a:fillToRect l="50000" t="130000" r="50000" b="-30000"/>
          </a:path>
        </a:gradFill>
        <a:ln w="9525" cap="flat" cmpd="sng" algn="ctr">
          <a:solidFill>
            <a:schemeClr val="lt1">
              <a:hueOff val="0"/>
              <a:satOff val="0"/>
              <a:lumOff val="0"/>
              <a:alphaOff val="0"/>
            </a:schemeClr>
          </a:solidFill>
          <a:prstDash val="solid"/>
        </a:ln>
        <a:effectLst>
          <a:outerShdw blurRad="57150" dist="38100" dir="5400000" algn="ctr" rotWithShape="0">
            <a:schemeClr val="accent2">
              <a:shade val="50000"/>
              <a:hueOff val="357918"/>
              <a:satOff val="-21360"/>
              <a:lumOff val="27012"/>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09E5408D-8A11-C349-983A-FF27A4CD0E3B}">
      <dsp:nvSpPr>
        <dsp:cNvPr id="0" name=""/>
        <dsp:cNvSpPr/>
      </dsp:nvSpPr>
      <dsp:spPr>
        <a:xfrm>
          <a:off x="879300" y="2231850"/>
          <a:ext cx="3346799" cy="3346799"/>
        </a:xfrm>
        <a:prstGeom prst="ellipse">
          <a:avLst/>
        </a:prstGeom>
        <a:gradFill rotWithShape="0">
          <a:gsLst>
            <a:gs pos="0">
              <a:schemeClr val="accent2">
                <a:shade val="50000"/>
                <a:hueOff val="715835"/>
                <a:satOff val="-42720"/>
                <a:lumOff val="54024"/>
                <a:alphaOff val="0"/>
                <a:tint val="98000"/>
                <a:shade val="25000"/>
                <a:satMod val="250000"/>
              </a:schemeClr>
            </a:gs>
            <a:gs pos="68000">
              <a:schemeClr val="accent2">
                <a:shade val="50000"/>
                <a:hueOff val="715835"/>
                <a:satOff val="-42720"/>
                <a:lumOff val="54024"/>
                <a:alphaOff val="0"/>
                <a:tint val="86000"/>
                <a:satMod val="115000"/>
              </a:schemeClr>
            </a:gs>
            <a:gs pos="100000">
              <a:schemeClr val="accent2">
                <a:shade val="50000"/>
                <a:hueOff val="715835"/>
                <a:satOff val="-42720"/>
                <a:lumOff val="54024"/>
                <a:alphaOff val="0"/>
                <a:tint val="50000"/>
                <a:satMod val="150000"/>
              </a:schemeClr>
            </a:gs>
          </a:gsLst>
          <a:path path="circle">
            <a:fillToRect l="50000" t="130000" r="50000" b="-30000"/>
          </a:path>
        </a:gradFill>
        <a:ln w="9525" cap="flat" cmpd="sng" algn="ctr">
          <a:solidFill>
            <a:schemeClr val="lt1">
              <a:hueOff val="0"/>
              <a:satOff val="0"/>
              <a:lumOff val="0"/>
              <a:alphaOff val="0"/>
            </a:schemeClr>
          </a:solidFill>
          <a:prstDash val="solid"/>
        </a:ln>
        <a:effectLst>
          <a:outerShdw blurRad="57150" dist="38100" dir="5400000" algn="ctr" rotWithShape="0">
            <a:schemeClr val="accent2">
              <a:shade val="50000"/>
              <a:hueOff val="715835"/>
              <a:satOff val="-42720"/>
              <a:lumOff val="54024"/>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EAFBFBDD-6B2F-6542-A0F4-55DD8CB829AA}">
      <dsp:nvSpPr>
        <dsp:cNvPr id="0" name=""/>
        <dsp:cNvSpPr/>
      </dsp:nvSpPr>
      <dsp:spPr>
        <a:xfrm>
          <a:off x="1548660" y="2901210"/>
          <a:ext cx="2008079" cy="2008079"/>
        </a:xfrm>
        <a:prstGeom prst="ellipse">
          <a:avLst/>
        </a:prstGeom>
        <a:gradFill rotWithShape="0">
          <a:gsLst>
            <a:gs pos="0">
              <a:schemeClr val="accent2">
                <a:shade val="50000"/>
                <a:hueOff val="357918"/>
                <a:satOff val="-21360"/>
                <a:lumOff val="27012"/>
                <a:alphaOff val="0"/>
                <a:tint val="98000"/>
                <a:shade val="25000"/>
                <a:satMod val="250000"/>
              </a:schemeClr>
            </a:gs>
            <a:gs pos="68000">
              <a:schemeClr val="accent2">
                <a:shade val="50000"/>
                <a:hueOff val="357918"/>
                <a:satOff val="-21360"/>
                <a:lumOff val="27012"/>
                <a:alphaOff val="0"/>
                <a:tint val="86000"/>
                <a:satMod val="115000"/>
              </a:schemeClr>
            </a:gs>
            <a:gs pos="100000">
              <a:schemeClr val="accent2">
                <a:shade val="50000"/>
                <a:hueOff val="357918"/>
                <a:satOff val="-21360"/>
                <a:lumOff val="27012"/>
                <a:alphaOff val="0"/>
                <a:tint val="50000"/>
                <a:satMod val="150000"/>
              </a:schemeClr>
            </a:gs>
          </a:gsLst>
          <a:path path="circle">
            <a:fillToRect l="50000" t="130000" r="50000" b="-30000"/>
          </a:path>
        </a:gradFill>
        <a:ln w="9525" cap="flat" cmpd="sng" algn="ctr">
          <a:solidFill>
            <a:schemeClr val="lt1">
              <a:hueOff val="0"/>
              <a:satOff val="0"/>
              <a:lumOff val="0"/>
              <a:alphaOff val="0"/>
            </a:schemeClr>
          </a:solidFill>
          <a:prstDash val="solid"/>
        </a:ln>
        <a:effectLst>
          <a:outerShdw blurRad="57150" dist="38100" dir="5400000" algn="ctr" rotWithShape="0">
            <a:schemeClr val="accent2">
              <a:shade val="50000"/>
              <a:hueOff val="357918"/>
              <a:satOff val="-21360"/>
              <a:lumOff val="27012"/>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CAE743AE-6431-1E40-A97F-5F24D5B60547}">
      <dsp:nvSpPr>
        <dsp:cNvPr id="0" name=""/>
        <dsp:cNvSpPr/>
      </dsp:nvSpPr>
      <dsp:spPr>
        <a:xfrm>
          <a:off x="2218020" y="3570570"/>
          <a:ext cx="669359" cy="669359"/>
        </a:xfrm>
        <a:prstGeom prst="ellipse">
          <a:avLst/>
        </a:prstGeom>
        <a:gradFill rotWithShape="0">
          <a:gsLst>
            <a:gs pos="0">
              <a:schemeClr val="accent2">
                <a:shade val="50000"/>
                <a:hueOff val="0"/>
                <a:satOff val="0"/>
                <a:lumOff val="0"/>
                <a:alphaOff val="0"/>
                <a:tint val="98000"/>
                <a:shade val="25000"/>
                <a:satMod val="250000"/>
              </a:schemeClr>
            </a:gs>
            <a:gs pos="68000">
              <a:schemeClr val="accent2">
                <a:shade val="50000"/>
                <a:hueOff val="0"/>
                <a:satOff val="0"/>
                <a:lumOff val="0"/>
                <a:alphaOff val="0"/>
                <a:tint val="86000"/>
                <a:satMod val="115000"/>
              </a:schemeClr>
            </a:gs>
            <a:gs pos="100000">
              <a:schemeClr val="accent2">
                <a:shade val="50000"/>
                <a:hueOff val="0"/>
                <a:satOff val="0"/>
                <a:lumOff val="0"/>
                <a:alphaOff val="0"/>
                <a:tint val="50000"/>
                <a:satMod val="150000"/>
              </a:schemeClr>
            </a:gs>
          </a:gsLst>
          <a:path path="circle">
            <a:fillToRect l="50000" t="130000" r="50000" b="-30000"/>
          </a:path>
        </a:gradFill>
        <a:ln w="9525" cap="flat" cmpd="sng" algn="ctr">
          <a:solidFill>
            <a:schemeClr val="lt1">
              <a:hueOff val="0"/>
              <a:satOff val="0"/>
              <a:lumOff val="0"/>
              <a:alphaOff val="0"/>
            </a:schemeClr>
          </a:solidFill>
          <a:prstDash val="solid"/>
        </a:ln>
        <a:effectLst>
          <a:outerShdw blurRad="57150" dist="38100" dir="5400000" algn="ctr" rotWithShape="0">
            <a:schemeClr val="accent2">
              <a:shade val="50000"/>
              <a:hueOff val="0"/>
              <a:satOff val="0"/>
              <a:lumOff val="0"/>
              <a:alphaOff val="0"/>
              <a:shade val="9000"/>
              <a:alpha val="48000"/>
              <a:satMod val="105000"/>
            </a:schemeClr>
          </a:outerShdw>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sp>
    <dsp:sp modelId="{AB119BD4-C127-B449-BD7B-2FB3093D572E}">
      <dsp:nvSpPr>
        <dsp:cNvPr id="0" name=""/>
        <dsp:cNvSpPr/>
      </dsp:nvSpPr>
      <dsp:spPr>
        <a:xfrm>
          <a:off x="5676900" y="0"/>
          <a:ext cx="2343150" cy="1120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16510" rIns="16510" bIns="16510" numCol="1" spcCol="1270" anchor="ctr" anchorCtr="0">
          <a:noAutofit/>
        </a:bodyPr>
        <a:lstStyle/>
        <a:p>
          <a:pPr lvl="0" algn="l" defTabSz="577850" rtl="0">
            <a:lnSpc>
              <a:spcPct val="90000"/>
            </a:lnSpc>
            <a:spcBef>
              <a:spcPct val="0"/>
            </a:spcBef>
            <a:spcAft>
              <a:spcPct val="35000"/>
            </a:spcAft>
          </a:pPr>
          <a:r>
            <a:rPr lang="en-US" sz="1300" kern="1200" dirty="0" smtClean="0"/>
            <a:t>The use of multiple processors on the same chip provides the potential to increase performance without increasing the clock rate</a:t>
          </a:r>
          <a:endParaRPr lang="en-US" sz="1300" kern="1200" dirty="0"/>
        </a:p>
      </dsp:txBody>
      <dsp:txXfrm>
        <a:off x="5676900" y="0"/>
        <a:ext cx="2343150" cy="1120806"/>
      </dsp:txXfrm>
    </dsp:sp>
    <dsp:sp modelId="{34B48968-EEAE-C24A-A838-020141B43AD6}">
      <dsp:nvSpPr>
        <dsp:cNvPr id="0" name=""/>
        <dsp:cNvSpPr/>
      </dsp:nvSpPr>
      <dsp:spPr>
        <a:xfrm>
          <a:off x="5091112" y="560403"/>
          <a:ext cx="585787"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127000" prstMaterial="matte"/>
      </dsp:spPr>
      <dsp:style>
        <a:lnRef idx="2">
          <a:scrgbClr r="0" g="0" b="0"/>
        </a:lnRef>
        <a:fillRef idx="1">
          <a:scrgbClr r="0" g="0" b="0"/>
        </a:fillRef>
        <a:effectRef idx="0">
          <a:scrgbClr r="0" g="0" b="0"/>
        </a:effectRef>
        <a:fontRef idx="minor"/>
      </dsp:style>
    </dsp:sp>
    <dsp:sp modelId="{DDA5D090-4EDE-CC46-88A9-94E77850F40F}">
      <dsp:nvSpPr>
        <dsp:cNvPr id="0" name=""/>
        <dsp:cNvSpPr/>
      </dsp:nvSpPr>
      <dsp:spPr>
        <a:xfrm rot="5400000">
          <a:off x="2146554" y="929449"/>
          <a:ext cx="3311652" cy="2577465"/>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127000" prstMaterial="matte"/>
      </dsp:spPr>
      <dsp:style>
        <a:lnRef idx="2">
          <a:scrgbClr r="0" g="0" b="0"/>
        </a:lnRef>
        <a:fillRef idx="1">
          <a:scrgbClr r="0" g="0" b="0"/>
        </a:fillRef>
        <a:effectRef idx="0">
          <a:scrgbClr r="0" g="0" b="0"/>
        </a:effectRef>
        <a:fontRef idx="minor"/>
      </dsp:style>
    </dsp:sp>
    <dsp:sp modelId="{513BC700-EE34-1A44-899C-A6CEEACA89E1}">
      <dsp:nvSpPr>
        <dsp:cNvPr id="0" name=""/>
        <dsp:cNvSpPr/>
      </dsp:nvSpPr>
      <dsp:spPr>
        <a:xfrm>
          <a:off x="5676900" y="1120806"/>
          <a:ext cx="2343150" cy="1120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16510" rIns="16510" bIns="16510" numCol="1" spcCol="1270" anchor="ctr" anchorCtr="0">
          <a:noAutofit/>
        </a:bodyPr>
        <a:lstStyle/>
        <a:p>
          <a:pPr lvl="0" algn="l" defTabSz="577850" rtl="0">
            <a:lnSpc>
              <a:spcPct val="90000"/>
            </a:lnSpc>
            <a:spcBef>
              <a:spcPct val="0"/>
            </a:spcBef>
            <a:spcAft>
              <a:spcPct val="35000"/>
            </a:spcAft>
          </a:pPr>
          <a:r>
            <a:rPr lang="en-US" sz="1300" kern="1200" dirty="0" smtClean="0"/>
            <a:t>Strategy is to use two simpler processors on the chip rather than one more complex processor</a:t>
          </a:r>
          <a:endParaRPr lang="en-US" sz="1300" kern="1200" dirty="0"/>
        </a:p>
      </dsp:txBody>
      <dsp:txXfrm>
        <a:off x="5676900" y="1120806"/>
        <a:ext cx="2343150" cy="1120806"/>
      </dsp:txXfrm>
    </dsp:sp>
    <dsp:sp modelId="{CD79B02B-ADDF-1141-8C86-45D10350966D}">
      <dsp:nvSpPr>
        <dsp:cNvPr id="0" name=""/>
        <dsp:cNvSpPr/>
      </dsp:nvSpPr>
      <dsp:spPr>
        <a:xfrm>
          <a:off x="5091112" y="1681210"/>
          <a:ext cx="585787"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127000" prstMaterial="matte"/>
      </dsp:spPr>
      <dsp:style>
        <a:lnRef idx="2">
          <a:scrgbClr r="0" g="0" b="0"/>
        </a:lnRef>
        <a:fillRef idx="1">
          <a:scrgbClr r="0" g="0" b="0"/>
        </a:fillRef>
        <a:effectRef idx="0">
          <a:scrgbClr r="0" g="0" b="0"/>
        </a:effectRef>
        <a:fontRef idx="minor"/>
      </dsp:style>
    </dsp:sp>
    <dsp:sp modelId="{816E5757-0CAD-CD46-B964-B653CB3D2F71}">
      <dsp:nvSpPr>
        <dsp:cNvPr id="0" name=""/>
        <dsp:cNvSpPr/>
      </dsp:nvSpPr>
      <dsp:spPr>
        <a:xfrm rot="5400000">
          <a:off x="2719844" y="2031901"/>
          <a:ext cx="2719616" cy="2019014"/>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127000" prstMaterial="matte"/>
      </dsp:spPr>
      <dsp:style>
        <a:lnRef idx="2">
          <a:scrgbClr r="0" g="0" b="0"/>
        </a:lnRef>
        <a:fillRef idx="1">
          <a:scrgbClr r="0" g="0" b="0"/>
        </a:fillRef>
        <a:effectRef idx="0">
          <a:scrgbClr r="0" g="0" b="0"/>
        </a:effectRef>
        <a:fontRef idx="minor"/>
      </dsp:style>
    </dsp:sp>
    <dsp:sp modelId="{64D028ED-D856-004F-82AE-25A1792DF594}">
      <dsp:nvSpPr>
        <dsp:cNvPr id="0" name=""/>
        <dsp:cNvSpPr/>
      </dsp:nvSpPr>
      <dsp:spPr>
        <a:xfrm>
          <a:off x="5676900" y="2241613"/>
          <a:ext cx="2343150" cy="1120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16510" rIns="16510" bIns="16510" numCol="1" spcCol="1270" anchor="ctr" anchorCtr="0">
          <a:noAutofit/>
        </a:bodyPr>
        <a:lstStyle/>
        <a:p>
          <a:pPr lvl="0" algn="l" defTabSz="577850" rtl="0">
            <a:lnSpc>
              <a:spcPct val="90000"/>
            </a:lnSpc>
            <a:spcBef>
              <a:spcPct val="0"/>
            </a:spcBef>
            <a:spcAft>
              <a:spcPct val="35000"/>
            </a:spcAft>
          </a:pPr>
          <a:r>
            <a:rPr lang="en-US" sz="1300" kern="1200" dirty="0" smtClean="0"/>
            <a:t>With two processors larger caches are justified</a:t>
          </a:r>
          <a:endParaRPr lang="en-US" sz="1300" kern="1200" dirty="0"/>
        </a:p>
      </dsp:txBody>
      <dsp:txXfrm>
        <a:off x="5676900" y="2241613"/>
        <a:ext cx="2343150" cy="1120806"/>
      </dsp:txXfrm>
    </dsp:sp>
    <dsp:sp modelId="{844D6AD4-814E-9A49-8479-BBC4355D2906}">
      <dsp:nvSpPr>
        <dsp:cNvPr id="0" name=""/>
        <dsp:cNvSpPr/>
      </dsp:nvSpPr>
      <dsp:spPr>
        <a:xfrm>
          <a:off x="5091112" y="2802016"/>
          <a:ext cx="585787"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127000" prstMaterial="matte"/>
      </dsp:spPr>
      <dsp:style>
        <a:lnRef idx="2">
          <a:scrgbClr r="0" g="0" b="0"/>
        </a:lnRef>
        <a:fillRef idx="1">
          <a:scrgbClr r="0" g="0" b="0"/>
        </a:fillRef>
        <a:effectRef idx="0">
          <a:scrgbClr r="0" g="0" b="0"/>
        </a:effectRef>
        <a:fontRef idx="minor"/>
      </dsp:style>
    </dsp:sp>
    <dsp:sp modelId="{09E031DD-5B6F-B149-9EF5-9E627F32C5E0}">
      <dsp:nvSpPr>
        <dsp:cNvPr id="0" name=""/>
        <dsp:cNvSpPr/>
      </dsp:nvSpPr>
      <dsp:spPr>
        <a:xfrm rot="5400000">
          <a:off x="3274780" y="3059372"/>
          <a:ext cx="2074468" cy="1558194"/>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127000" prstMaterial="matte"/>
      </dsp:spPr>
      <dsp:style>
        <a:lnRef idx="2">
          <a:scrgbClr r="0" g="0" b="0"/>
        </a:lnRef>
        <a:fillRef idx="1">
          <a:scrgbClr r="0" g="0" b="0"/>
        </a:fillRef>
        <a:effectRef idx="0">
          <a:scrgbClr r="0" g="0" b="0"/>
        </a:effectRef>
        <a:fontRef idx="minor"/>
      </dsp:style>
    </dsp:sp>
    <dsp:sp modelId="{7DB2A403-2088-DF4C-B961-D8DCC748BA56}">
      <dsp:nvSpPr>
        <dsp:cNvPr id="0" name=""/>
        <dsp:cNvSpPr/>
      </dsp:nvSpPr>
      <dsp:spPr>
        <a:xfrm>
          <a:off x="5676900" y="3362420"/>
          <a:ext cx="2343150" cy="1120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16510" rIns="16510" bIns="16510" numCol="1" spcCol="1270" anchor="ctr" anchorCtr="0">
          <a:noAutofit/>
        </a:bodyPr>
        <a:lstStyle/>
        <a:p>
          <a:pPr lvl="0" algn="l" defTabSz="577850" rtl="0">
            <a:lnSpc>
              <a:spcPct val="90000"/>
            </a:lnSpc>
            <a:spcBef>
              <a:spcPct val="0"/>
            </a:spcBef>
            <a:spcAft>
              <a:spcPct val="35000"/>
            </a:spcAft>
          </a:pPr>
          <a:r>
            <a:rPr lang="en-US" sz="1300" kern="1200" dirty="0" smtClean="0"/>
            <a:t>As caches became larger it made performance sense to create two and then three levels of cache on a chip</a:t>
          </a:r>
          <a:endParaRPr lang="en-US" sz="1300" kern="1200" dirty="0"/>
        </a:p>
      </dsp:txBody>
      <dsp:txXfrm>
        <a:off x="5676900" y="3362420"/>
        <a:ext cx="2343150" cy="1120806"/>
      </dsp:txXfrm>
    </dsp:sp>
    <dsp:sp modelId="{DEF37567-F691-5D47-8D86-7EF938ACCD23}">
      <dsp:nvSpPr>
        <dsp:cNvPr id="0" name=""/>
        <dsp:cNvSpPr/>
      </dsp:nvSpPr>
      <dsp:spPr>
        <a:xfrm>
          <a:off x="5091112" y="3922823"/>
          <a:ext cx="585787"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127000" prstMaterial="matte"/>
      </dsp:spPr>
      <dsp:style>
        <a:lnRef idx="2">
          <a:scrgbClr r="0" g="0" b="0"/>
        </a:lnRef>
        <a:fillRef idx="1">
          <a:scrgbClr r="0" g="0" b="0"/>
        </a:fillRef>
        <a:effectRef idx="0">
          <a:scrgbClr r="0" g="0" b="0"/>
        </a:effectRef>
        <a:fontRef idx="minor"/>
      </dsp:style>
    </dsp:sp>
    <dsp:sp modelId="{C5CA4BDE-6447-5546-B9F5-65BD75E05390}">
      <dsp:nvSpPr>
        <dsp:cNvPr id="0" name=""/>
        <dsp:cNvSpPr/>
      </dsp:nvSpPr>
      <dsp:spPr>
        <a:xfrm rot="5400000">
          <a:off x="3831044" y="4090905"/>
          <a:ext cx="1425884" cy="1088783"/>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scene3d>
          <a:camera prst="orthographicFront"/>
          <a:lightRig rig="threePt" dir="t">
            <a:rot lat="0" lon="0" rev="7500000"/>
          </a:lightRig>
        </a:scene3d>
        <a:sp3d z="127000" prstMaterial="matte"/>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E1CAF1-52FE-7046-B81F-BDF191BD9C70}">
      <dsp:nvSpPr>
        <dsp:cNvPr id="0" name=""/>
        <dsp:cNvSpPr/>
      </dsp:nvSpPr>
      <dsp:spPr>
        <a:xfrm>
          <a:off x="467530" y="792085"/>
          <a:ext cx="3068231" cy="1826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kern="1200" dirty="0" smtClean="0"/>
            <a:t>The use of benchmarks to compare systems involves calculating the mean value of a set of data points related to execution time</a:t>
          </a:r>
          <a:endParaRPr lang="en-US" sz="1600" kern="1200" dirty="0"/>
        </a:p>
      </dsp:txBody>
      <dsp:txXfrm>
        <a:off x="467530" y="792085"/>
        <a:ext cx="3068231" cy="1826650"/>
      </dsp:txXfrm>
    </dsp:sp>
    <dsp:sp modelId="{23EC8D5F-12D7-3045-824E-1EBE6EC0DA87}">
      <dsp:nvSpPr>
        <dsp:cNvPr id="0" name=""/>
        <dsp:cNvSpPr/>
      </dsp:nvSpPr>
      <dsp:spPr>
        <a:xfrm>
          <a:off x="484485" y="789810"/>
          <a:ext cx="245282" cy="24528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65EBE8AA-496A-9044-9166-227A1A95ACA7}">
      <dsp:nvSpPr>
        <dsp:cNvPr id="0" name=""/>
        <dsp:cNvSpPr/>
      </dsp:nvSpPr>
      <dsp:spPr>
        <a:xfrm>
          <a:off x="656183" y="446414"/>
          <a:ext cx="245282" cy="24528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C7BA6B76-FC1F-7440-AD23-69366A167E9E}">
      <dsp:nvSpPr>
        <dsp:cNvPr id="0" name=""/>
        <dsp:cNvSpPr/>
      </dsp:nvSpPr>
      <dsp:spPr>
        <a:xfrm>
          <a:off x="1068258" y="515094"/>
          <a:ext cx="385444" cy="385444"/>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761D4602-FCF1-EC44-BAEB-D29BB52E79F5}">
      <dsp:nvSpPr>
        <dsp:cNvPr id="0" name=""/>
        <dsp:cNvSpPr/>
      </dsp:nvSpPr>
      <dsp:spPr>
        <a:xfrm>
          <a:off x="1411654" y="137358"/>
          <a:ext cx="245282" cy="24528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B6634AE5-4E64-4545-A50C-BF76EC66CDF5}">
      <dsp:nvSpPr>
        <dsp:cNvPr id="0" name=""/>
        <dsp:cNvSpPr/>
      </dsp:nvSpPr>
      <dsp:spPr>
        <a:xfrm>
          <a:off x="1858069" y="0"/>
          <a:ext cx="245282" cy="24528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F5020ECF-6948-F043-A3D9-8653C554B1EE}">
      <dsp:nvSpPr>
        <dsp:cNvPr id="0" name=""/>
        <dsp:cNvSpPr/>
      </dsp:nvSpPr>
      <dsp:spPr>
        <a:xfrm>
          <a:off x="2407503" y="240377"/>
          <a:ext cx="245282" cy="24528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414DC0AD-94CE-164F-A295-2821BE0536AE}">
      <dsp:nvSpPr>
        <dsp:cNvPr id="0" name=""/>
        <dsp:cNvSpPr/>
      </dsp:nvSpPr>
      <dsp:spPr>
        <a:xfrm>
          <a:off x="2750899" y="412075"/>
          <a:ext cx="385444" cy="385444"/>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9C7E3514-3776-924B-80C3-ED188849CC01}">
      <dsp:nvSpPr>
        <dsp:cNvPr id="0" name=""/>
        <dsp:cNvSpPr/>
      </dsp:nvSpPr>
      <dsp:spPr>
        <a:xfrm>
          <a:off x="3231653" y="789810"/>
          <a:ext cx="245282" cy="24528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F17861A7-FB72-5C46-8083-46FD5CBF931A}">
      <dsp:nvSpPr>
        <dsp:cNvPr id="0" name=""/>
        <dsp:cNvSpPr/>
      </dsp:nvSpPr>
      <dsp:spPr>
        <a:xfrm>
          <a:off x="3437691" y="1167546"/>
          <a:ext cx="245282" cy="24528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3FF2B306-AD03-A340-BC52-DA8268BB7D1C}">
      <dsp:nvSpPr>
        <dsp:cNvPr id="0" name=""/>
        <dsp:cNvSpPr/>
      </dsp:nvSpPr>
      <dsp:spPr>
        <a:xfrm>
          <a:off x="1652032" y="446414"/>
          <a:ext cx="630727" cy="630727"/>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98CC96C8-CA9F-164A-A764-0A28899BCBA0}">
      <dsp:nvSpPr>
        <dsp:cNvPr id="0" name=""/>
        <dsp:cNvSpPr/>
      </dsp:nvSpPr>
      <dsp:spPr>
        <a:xfrm>
          <a:off x="312787" y="1751319"/>
          <a:ext cx="245282" cy="24528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3D7B22FF-1E11-0244-8A4F-C7B8463BE01D}">
      <dsp:nvSpPr>
        <dsp:cNvPr id="0" name=""/>
        <dsp:cNvSpPr/>
      </dsp:nvSpPr>
      <dsp:spPr>
        <a:xfrm>
          <a:off x="518825" y="2060376"/>
          <a:ext cx="385444" cy="385444"/>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83DFAB88-1950-D744-9663-84F4CF065671}">
      <dsp:nvSpPr>
        <dsp:cNvPr id="0" name=""/>
        <dsp:cNvSpPr/>
      </dsp:nvSpPr>
      <dsp:spPr>
        <a:xfrm>
          <a:off x="1033919" y="2335093"/>
          <a:ext cx="560646" cy="560646"/>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8F36C34B-D575-3040-B173-F80081FED309}">
      <dsp:nvSpPr>
        <dsp:cNvPr id="0" name=""/>
        <dsp:cNvSpPr/>
      </dsp:nvSpPr>
      <dsp:spPr>
        <a:xfrm>
          <a:off x="1755050" y="2781507"/>
          <a:ext cx="245282" cy="24528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E859EDBF-6A62-0849-91EC-978FDDF45A74}">
      <dsp:nvSpPr>
        <dsp:cNvPr id="0" name=""/>
        <dsp:cNvSpPr/>
      </dsp:nvSpPr>
      <dsp:spPr>
        <a:xfrm>
          <a:off x="1892409" y="2335093"/>
          <a:ext cx="385444" cy="385444"/>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43386A97-175D-2B44-9449-F09E5EAD36AC}">
      <dsp:nvSpPr>
        <dsp:cNvPr id="0" name=""/>
        <dsp:cNvSpPr/>
      </dsp:nvSpPr>
      <dsp:spPr>
        <a:xfrm>
          <a:off x="2235805" y="2815847"/>
          <a:ext cx="245282" cy="245282"/>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AF113925-8077-3643-8A5A-06D494DD0C3D}">
      <dsp:nvSpPr>
        <dsp:cNvPr id="0" name=""/>
        <dsp:cNvSpPr/>
      </dsp:nvSpPr>
      <dsp:spPr>
        <a:xfrm>
          <a:off x="2544861" y="2266413"/>
          <a:ext cx="560646" cy="560646"/>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0FD71A2A-0BB1-2E49-B85B-4BCFA3DFF50D}">
      <dsp:nvSpPr>
        <dsp:cNvPr id="0" name=""/>
        <dsp:cNvSpPr/>
      </dsp:nvSpPr>
      <dsp:spPr>
        <a:xfrm>
          <a:off x="3300333" y="2129055"/>
          <a:ext cx="385444" cy="385444"/>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CEB6D211-22A7-2040-BC3E-A98146FE7836}">
      <dsp:nvSpPr>
        <dsp:cNvPr id="0" name=""/>
        <dsp:cNvSpPr/>
      </dsp:nvSpPr>
      <dsp:spPr>
        <a:xfrm>
          <a:off x="3685777" y="514522"/>
          <a:ext cx="1131995" cy="2161103"/>
        </a:xfrm>
        <a:prstGeom prst="chevron">
          <a:avLst>
            <a:gd name="adj" fmla="val 62310"/>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2BA67F08-4E4D-1143-BA40-F8ED51B66E93}">
      <dsp:nvSpPr>
        <dsp:cNvPr id="0" name=""/>
        <dsp:cNvSpPr/>
      </dsp:nvSpPr>
      <dsp:spPr>
        <a:xfrm>
          <a:off x="4611955" y="514522"/>
          <a:ext cx="1131995" cy="2161103"/>
        </a:xfrm>
        <a:prstGeom prst="chevron">
          <a:avLst>
            <a:gd name="adj" fmla="val 62310"/>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6EBE1EB4-9C2A-8542-9125-CFA06C031778}">
      <dsp:nvSpPr>
        <dsp:cNvPr id="0" name=""/>
        <dsp:cNvSpPr/>
      </dsp:nvSpPr>
      <dsp:spPr>
        <a:xfrm>
          <a:off x="5975496" y="361209"/>
          <a:ext cx="2624171" cy="2624171"/>
        </a:xfrm>
        <a:prstGeom prst="ellipse">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22350" rtl="0">
            <a:lnSpc>
              <a:spcPct val="90000"/>
            </a:lnSpc>
            <a:spcBef>
              <a:spcPct val="0"/>
            </a:spcBef>
            <a:spcAft>
              <a:spcPct val="35000"/>
            </a:spcAft>
          </a:pPr>
          <a:r>
            <a:rPr lang="en-US" sz="2300" kern="1200" dirty="0" smtClean="0"/>
            <a:t>The three common formulas used for calculating a mean are:</a:t>
          </a:r>
          <a:endParaRPr lang="en-US" sz="2300" kern="1200" dirty="0"/>
        </a:p>
      </dsp:txBody>
      <dsp:txXfrm>
        <a:off x="6359797" y="745510"/>
        <a:ext cx="1855569" cy="1855569"/>
      </dsp:txXfrm>
    </dsp:sp>
    <dsp:sp modelId="{82557D34-A17C-864B-8E1C-F04F3DBB2468}">
      <dsp:nvSpPr>
        <dsp:cNvPr id="0" name=""/>
        <dsp:cNvSpPr/>
      </dsp:nvSpPr>
      <dsp:spPr>
        <a:xfrm>
          <a:off x="5743951" y="3241624"/>
          <a:ext cx="3087261" cy="19038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230" tIns="62230" rIns="62230" bIns="62230" numCol="1" spcCol="1270" anchor="t" anchorCtr="0">
          <a:noAutofit/>
        </a:bodyPr>
        <a:lstStyle/>
        <a:p>
          <a:pPr marL="285750" lvl="1" indent="-285750" algn="l" defTabSz="1689100" rtl="0">
            <a:lnSpc>
              <a:spcPct val="90000"/>
            </a:lnSpc>
            <a:spcBef>
              <a:spcPct val="0"/>
            </a:spcBef>
            <a:spcAft>
              <a:spcPct val="15000"/>
            </a:spcAft>
            <a:buChar char="••"/>
          </a:pPr>
          <a:r>
            <a:rPr lang="en-US" sz="3800" kern="1200" smtClean="0"/>
            <a:t>Arithmetic</a:t>
          </a:r>
          <a:endParaRPr lang="en-US" sz="3800" kern="1200"/>
        </a:p>
        <a:p>
          <a:pPr marL="285750" lvl="1" indent="-285750" algn="l" defTabSz="1689100" rtl="0">
            <a:lnSpc>
              <a:spcPct val="90000"/>
            </a:lnSpc>
            <a:spcBef>
              <a:spcPct val="0"/>
            </a:spcBef>
            <a:spcAft>
              <a:spcPct val="15000"/>
            </a:spcAft>
            <a:buChar char="••"/>
          </a:pPr>
          <a:r>
            <a:rPr lang="en-US" sz="3800" kern="1200" dirty="0" smtClean="0"/>
            <a:t>Geometric</a:t>
          </a:r>
          <a:endParaRPr lang="en-US" sz="3800" kern="1200" dirty="0"/>
        </a:p>
        <a:p>
          <a:pPr marL="285750" lvl="1" indent="-285750" algn="l" defTabSz="1689100" rtl="0">
            <a:lnSpc>
              <a:spcPct val="90000"/>
            </a:lnSpc>
            <a:spcBef>
              <a:spcPct val="0"/>
            </a:spcBef>
            <a:spcAft>
              <a:spcPct val="15000"/>
            </a:spcAft>
            <a:buChar char="••"/>
          </a:pPr>
          <a:r>
            <a:rPr lang="en-US" sz="3800" kern="1200" smtClean="0"/>
            <a:t>Harmonic</a:t>
          </a:r>
          <a:endParaRPr lang="en-US" sz="3800" kern="1200"/>
        </a:p>
      </dsp:txBody>
      <dsp:txXfrm>
        <a:off x="5743951" y="3241624"/>
        <a:ext cx="3087261" cy="1903810"/>
      </dsp:txXfrm>
    </dsp:sp>
  </dsp:spTree>
</dsp:drawing>
</file>

<file path=ppt/diagrams/layout1.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12.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9/18/2017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598D2-2ED8-8547-B4B7-C382E9B8AC9E}" type="slidenum">
              <a:rPr lang="en-US"/>
              <a:pPr/>
              <a:t>4</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Chapter 1 summary.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536244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674719-171D-B949-8C83-D2F8F6712CF4}" type="slidenum">
              <a:rPr lang="en-US"/>
              <a:pPr/>
              <a:t>10</a:t>
            </a:fld>
            <a:endParaRPr lang="en-US" dirty="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09" charset="0"/>
                <a:ea typeface="+mn-ea"/>
                <a:cs typeface="+mn-cs"/>
              </a:rPr>
              <a:t>In describing computers, a distinction is often made between </a:t>
            </a:r>
            <a:r>
              <a:rPr kumimoji="1" lang="en-US" sz="1200" i="1" kern="1200" baseline="0" dirty="0" smtClean="0">
                <a:solidFill>
                  <a:schemeClr val="tx1"/>
                </a:solidFill>
                <a:latin typeface="Times New Roman" pitchFamily="-109" charset="0"/>
                <a:ea typeface="+mn-ea"/>
                <a:cs typeface="+mn-cs"/>
              </a:rPr>
              <a:t>computer architecture</a:t>
            </a:r>
          </a:p>
          <a:p>
            <a:r>
              <a:rPr kumimoji="1" lang="en-US" sz="1200" kern="1200" baseline="0" dirty="0" smtClean="0">
                <a:solidFill>
                  <a:schemeClr val="tx1"/>
                </a:solidFill>
                <a:latin typeface="Times New Roman" pitchFamily="-109" charset="0"/>
                <a:ea typeface="+mn-ea"/>
                <a:cs typeface="+mn-cs"/>
              </a:rPr>
              <a:t>and </a:t>
            </a:r>
            <a:r>
              <a:rPr kumimoji="1" lang="en-US" sz="1200" i="1" kern="1200" baseline="0" dirty="0" smtClean="0">
                <a:solidFill>
                  <a:schemeClr val="tx1"/>
                </a:solidFill>
                <a:latin typeface="Times New Roman" pitchFamily="-109" charset="0"/>
                <a:ea typeface="+mn-ea"/>
                <a:cs typeface="+mn-cs"/>
              </a:rPr>
              <a:t>computer organization. </a:t>
            </a:r>
            <a:r>
              <a:rPr kumimoji="1" lang="en-US" sz="1200" i="0" kern="1200" baseline="0" dirty="0" smtClean="0">
                <a:solidFill>
                  <a:schemeClr val="tx1"/>
                </a:solidFill>
                <a:latin typeface="Times New Roman" pitchFamily="-109" charset="0"/>
                <a:ea typeface="+mn-ea"/>
                <a:cs typeface="+mn-cs"/>
              </a:rPr>
              <a:t>Although it is difficult to give precise definitions</a:t>
            </a:r>
          </a:p>
          <a:p>
            <a:r>
              <a:rPr kumimoji="1" lang="en-US" sz="1200" kern="1200" baseline="0" dirty="0" smtClean="0">
                <a:solidFill>
                  <a:schemeClr val="tx1"/>
                </a:solidFill>
                <a:latin typeface="Times New Roman" pitchFamily="-109" charset="0"/>
                <a:ea typeface="+mn-ea"/>
                <a:cs typeface="+mn-cs"/>
              </a:rPr>
              <a:t>for these terms, a consensus exists about the general areas covered by each</a:t>
            </a:r>
          </a:p>
          <a:p>
            <a:r>
              <a:rPr kumimoji="1" lang="en-US" sz="1200" kern="1200" baseline="0" dirty="0" smtClean="0">
                <a:solidFill>
                  <a:schemeClr val="tx1"/>
                </a:solidFill>
                <a:latin typeface="Times New Roman" pitchFamily="-109" charset="0"/>
                <a:ea typeface="+mn-ea"/>
                <a:cs typeface="+mn-cs"/>
              </a:rPr>
              <a:t>(e.g., see [VRAN80], [SIEW82], and [BELL78a]); an interesting alternative view</a:t>
            </a:r>
          </a:p>
          <a:p>
            <a:r>
              <a:rPr kumimoji="1" lang="en-US" sz="1200" kern="1200" baseline="0" dirty="0" smtClean="0">
                <a:solidFill>
                  <a:schemeClr val="tx1"/>
                </a:solidFill>
                <a:latin typeface="Times New Roman" pitchFamily="-109" charset="0"/>
                <a:ea typeface="+mn-ea"/>
                <a:cs typeface="+mn-cs"/>
              </a:rPr>
              <a:t>is presented in [REDD76].</a:t>
            </a:r>
          </a:p>
          <a:p>
            <a:endParaRPr kumimoji="1" lang="en-US" sz="1200" kern="1200" baseline="0" dirty="0" smtClean="0">
              <a:solidFill>
                <a:schemeClr val="tx1"/>
              </a:solidFill>
              <a:latin typeface="Times New Roman" pitchFamily="-109" charset="0"/>
              <a:ea typeface="+mn-ea"/>
              <a:cs typeface="+mn-cs"/>
            </a:endParaRPr>
          </a:p>
          <a:p>
            <a:r>
              <a:rPr kumimoji="1" lang="en-US" sz="1200" b="1" kern="1200" baseline="0" dirty="0" smtClean="0">
                <a:solidFill>
                  <a:schemeClr val="tx1"/>
                </a:solidFill>
                <a:latin typeface="Times New Roman" pitchFamily="-109" charset="0"/>
                <a:ea typeface="+mn-ea"/>
                <a:cs typeface="+mn-cs"/>
              </a:rPr>
              <a:t>Computer architecture </a:t>
            </a:r>
            <a:r>
              <a:rPr kumimoji="1" lang="en-US" sz="1200" b="0" kern="1200" baseline="0" dirty="0" smtClean="0">
                <a:solidFill>
                  <a:schemeClr val="tx1"/>
                </a:solidFill>
                <a:latin typeface="Times New Roman" pitchFamily="-109" charset="0"/>
                <a:ea typeface="+mn-ea"/>
                <a:cs typeface="+mn-cs"/>
              </a:rPr>
              <a:t>refers to those attributes of a system visible to a</a:t>
            </a:r>
          </a:p>
          <a:p>
            <a:r>
              <a:rPr kumimoji="1" lang="en-US" sz="1200" kern="1200" baseline="0" dirty="0" smtClean="0">
                <a:solidFill>
                  <a:schemeClr val="tx1"/>
                </a:solidFill>
                <a:latin typeface="Times New Roman" pitchFamily="-109" charset="0"/>
                <a:ea typeface="+mn-ea"/>
                <a:cs typeface="+mn-cs"/>
              </a:rPr>
              <a:t>programmer or, put another way, those attributes that have a direct impact on</a:t>
            </a:r>
          </a:p>
          <a:p>
            <a:r>
              <a:rPr kumimoji="1" lang="en-US" sz="1200" kern="1200" baseline="0" dirty="0" smtClean="0">
                <a:solidFill>
                  <a:schemeClr val="tx1"/>
                </a:solidFill>
                <a:latin typeface="Times New Roman" pitchFamily="-109" charset="0"/>
                <a:ea typeface="+mn-ea"/>
                <a:cs typeface="+mn-cs"/>
              </a:rPr>
              <a:t>the logical execution of a program. </a:t>
            </a:r>
            <a:r>
              <a:rPr kumimoji="1" lang="en-US" sz="1200" b="0" i="0" u="none" strike="noStrike" kern="1200" baseline="0" dirty="0" smtClean="0">
                <a:solidFill>
                  <a:schemeClr val="tx1"/>
                </a:solidFill>
                <a:latin typeface="Times New Roman" pitchFamily="-109" charset="0"/>
                <a:ea typeface="+mn-ea"/>
                <a:cs typeface="+mn-cs"/>
              </a:rPr>
              <a:t>A term that is often used interchangeably with computer</a:t>
            </a:r>
          </a:p>
          <a:p>
            <a:r>
              <a:rPr kumimoji="1" lang="en-US" sz="1200" b="0" i="0" u="none" strike="noStrike" kern="1200" baseline="0" dirty="0" smtClean="0">
                <a:solidFill>
                  <a:schemeClr val="tx1"/>
                </a:solidFill>
                <a:latin typeface="Times New Roman" pitchFamily="-109" charset="0"/>
                <a:ea typeface="+mn-ea"/>
                <a:cs typeface="+mn-cs"/>
              </a:rPr>
              <a:t>architecture is </a:t>
            </a:r>
            <a:r>
              <a:rPr kumimoji="1" lang="en-US" sz="1200" b="1" i="0" u="none" strike="noStrike" kern="1200" baseline="0" dirty="0" smtClean="0">
                <a:solidFill>
                  <a:schemeClr val="tx1"/>
                </a:solidFill>
                <a:latin typeface="Times New Roman" pitchFamily="-109" charset="0"/>
                <a:ea typeface="+mn-ea"/>
                <a:cs typeface="+mn-cs"/>
              </a:rPr>
              <a:t>instruction set architecture (ISA)</a:t>
            </a:r>
            <a:r>
              <a:rPr kumimoji="1" lang="en-US" sz="1200" b="0" i="0" u="none" strike="noStrike" kern="1200" baseline="0" dirty="0" smtClean="0">
                <a:solidFill>
                  <a:schemeClr val="tx1"/>
                </a:solidFill>
                <a:latin typeface="Times New Roman" pitchFamily="-109" charset="0"/>
                <a:ea typeface="+mn-ea"/>
                <a:cs typeface="+mn-cs"/>
              </a:rPr>
              <a:t> . The ISA defines instruction</a:t>
            </a:r>
          </a:p>
          <a:p>
            <a:r>
              <a:rPr kumimoji="1" lang="en-US" sz="1200" b="0" i="0" u="none" strike="noStrike" kern="1200" baseline="0" dirty="0" smtClean="0">
                <a:solidFill>
                  <a:schemeClr val="tx1"/>
                </a:solidFill>
                <a:latin typeface="Times New Roman" pitchFamily="-109" charset="0"/>
                <a:ea typeface="+mn-ea"/>
                <a:cs typeface="+mn-cs"/>
              </a:rPr>
              <a:t>formats, instruction </a:t>
            </a:r>
            <a:r>
              <a:rPr kumimoji="1" lang="en-US" sz="1200" b="0" i="0" u="none" strike="noStrike" kern="1200" baseline="0" dirty="0" err="1" smtClean="0">
                <a:solidFill>
                  <a:schemeClr val="tx1"/>
                </a:solidFill>
                <a:latin typeface="Times New Roman" pitchFamily="-109" charset="0"/>
                <a:ea typeface="+mn-ea"/>
                <a:cs typeface="+mn-cs"/>
              </a:rPr>
              <a:t>opcodes</a:t>
            </a:r>
            <a:r>
              <a:rPr kumimoji="1" lang="en-US" sz="1200" b="0" i="0" u="none" strike="noStrike" kern="1200" baseline="0" dirty="0" smtClean="0">
                <a:solidFill>
                  <a:schemeClr val="tx1"/>
                </a:solidFill>
                <a:latin typeface="Times New Roman" pitchFamily="-109" charset="0"/>
                <a:ea typeface="+mn-ea"/>
                <a:cs typeface="+mn-cs"/>
              </a:rPr>
              <a:t>, registers, instruction and data memory; the effect of</a:t>
            </a:r>
          </a:p>
          <a:p>
            <a:r>
              <a:rPr kumimoji="1" lang="en-US" sz="1200" b="0" i="0" u="none" strike="noStrike" kern="1200" baseline="0" dirty="0" smtClean="0">
                <a:solidFill>
                  <a:schemeClr val="tx1"/>
                </a:solidFill>
                <a:latin typeface="Times New Roman" pitchFamily="-109" charset="0"/>
                <a:ea typeface="+mn-ea"/>
                <a:cs typeface="+mn-cs"/>
              </a:rPr>
              <a:t>executed instructions on the registers and memory; and an algorithm for controlling</a:t>
            </a:r>
          </a:p>
          <a:p>
            <a:r>
              <a:rPr kumimoji="1" lang="en-US" sz="1200" b="0" i="0" u="none" strike="noStrike" kern="1200" baseline="0" dirty="0" smtClean="0">
                <a:solidFill>
                  <a:schemeClr val="tx1"/>
                </a:solidFill>
                <a:latin typeface="Times New Roman" pitchFamily="-109" charset="0"/>
                <a:ea typeface="+mn-ea"/>
                <a:cs typeface="+mn-cs"/>
              </a:rPr>
              <a:t>instruction execution.</a:t>
            </a:r>
            <a:r>
              <a:rPr kumimoji="1" lang="en-US" sz="1200" kern="1200" baseline="0" dirty="0" smtClean="0">
                <a:solidFill>
                  <a:schemeClr val="tx1"/>
                </a:solidFill>
                <a:latin typeface="Times New Roman" pitchFamily="-109" charset="0"/>
                <a:ea typeface="+mn-ea"/>
                <a:cs typeface="+mn-cs"/>
              </a:rPr>
              <a:t> </a:t>
            </a:r>
            <a:r>
              <a:rPr kumimoji="1" lang="en-US" sz="1200" b="1" kern="1200" baseline="0" dirty="0" smtClean="0">
                <a:solidFill>
                  <a:schemeClr val="tx1"/>
                </a:solidFill>
                <a:latin typeface="Times New Roman" pitchFamily="-109" charset="0"/>
                <a:ea typeface="+mn-ea"/>
                <a:cs typeface="+mn-cs"/>
              </a:rPr>
              <a:t>Computer organization </a:t>
            </a:r>
            <a:r>
              <a:rPr kumimoji="1" lang="en-US" sz="1200" b="0" kern="1200" baseline="0" dirty="0" smtClean="0">
                <a:solidFill>
                  <a:schemeClr val="tx1"/>
                </a:solidFill>
                <a:latin typeface="Times New Roman" pitchFamily="-109" charset="0"/>
                <a:ea typeface="+mn-ea"/>
                <a:cs typeface="+mn-cs"/>
              </a:rPr>
              <a:t>refers to the operational</a:t>
            </a:r>
          </a:p>
          <a:p>
            <a:r>
              <a:rPr kumimoji="1" lang="en-US" sz="1200" kern="1200" baseline="0" dirty="0" smtClean="0">
                <a:solidFill>
                  <a:schemeClr val="tx1"/>
                </a:solidFill>
                <a:latin typeface="Times New Roman" pitchFamily="-109" charset="0"/>
                <a:ea typeface="+mn-ea"/>
                <a:cs typeface="+mn-cs"/>
              </a:rPr>
              <a:t>units and their interconnections that realize the architectural specifications.</a:t>
            </a:r>
          </a:p>
          <a:p>
            <a:r>
              <a:rPr kumimoji="1" lang="en-US" sz="1200" kern="1200" baseline="0" dirty="0" smtClean="0">
                <a:solidFill>
                  <a:schemeClr val="tx1"/>
                </a:solidFill>
                <a:latin typeface="Times New Roman" pitchFamily="-109" charset="0"/>
                <a:ea typeface="+mn-ea"/>
                <a:cs typeface="+mn-cs"/>
              </a:rPr>
              <a:t>Examples of architectural attributes include the instruction set, the number of bits</a:t>
            </a:r>
          </a:p>
          <a:p>
            <a:r>
              <a:rPr kumimoji="1" lang="en-US" sz="1200" kern="1200" baseline="0" dirty="0" smtClean="0">
                <a:solidFill>
                  <a:schemeClr val="tx1"/>
                </a:solidFill>
                <a:latin typeface="Times New Roman" pitchFamily="-109" charset="0"/>
                <a:ea typeface="+mn-ea"/>
                <a:cs typeface="+mn-cs"/>
              </a:rPr>
              <a:t>used to represent various data types (e.g., numbers, characters), I/O mechanisms,</a:t>
            </a:r>
          </a:p>
          <a:p>
            <a:r>
              <a:rPr kumimoji="1" lang="en-US" sz="1200" kern="1200" baseline="0" dirty="0" smtClean="0">
                <a:solidFill>
                  <a:schemeClr val="tx1"/>
                </a:solidFill>
                <a:latin typeface="Times New Roman" pitchFamily="-109" charset="0"/>
                <a:ea typeface="+mn-ea"/>
                <a:cs typeface="+mn-cs"/>
              </a:rPr>
              <a:t>and techniques for addressing memory. Organizational attributes include those</a:t>
            </a:r>
          </a:p>
          <a:p>
            <a:r>
              <a:rPr kumimoji="1" lang="en-US" sz="1200" kern="1200" baseline="0" dirty="0" smtClean="0">
                <a:solidFill>
                  <a:schemeClr val="tx1"/>
                </a:solidFill>
                <a:latin typeface="Times New Roman" pitchFamily="-109" charset="0"/>
                <a:ea typeface="+mn-ea"/>
                <a:cs typeface="+mn-cs"/>
              </a:rPr>
              <a:t>hardware details transparent to the programmer, such as control signals; interfaces</a:t>
            </a:r>
          </a:p>
          <a:p>
            <a:r>
              <a:rPr kumimoji="1" lang="en-US" sz="1200" kern="1200" baseline="0" dirty="0" smtClean="0">
                <a:solidFill>
                  <a:schemeClr val="tx1"/>
                </a:solidFill>
                <a:latin typeface="Times New Roman" pitchFamily="-109" charset="0"/>
                <a:ea typeface="+mn-ea"/>
                <a:cs typeface="+mn-cs"/>
              </a:rPr>
              <a:t>between the computer and peripherals; and the memory technology used.</a:t>
            </a:r>
            <a:endParaRPr kumimoji="1" lang="en-GB" sz="1200" kern="1200" baseline="0" dirty="0" smtClean="0">
              <a:solidFill>
                <a:schemeClr val="tx1"/>
              </a:solidFill>
              <a:latin typeface="Times New Roman" pitchFamily="-109" charset="0"/>
              <a:ea typeface="+mn-ea"/>
              <a:cs typeface="+mn-cs"/>
            </a:endParaRPr>
          </a:p>
          <a:p>
            <a:endParaRPr kumimoji="1" lang="en-GB"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For example, it is an architectural design issue whether a computer will have</a:t>
            </a:r>
          </a:p>
          <a:p>
            <a:r>
              <a:rPr kumimoji="1" lang="en-US" sz="1200" kern="1200" baseline="0" dirty="0" smtClean="0">
                <a:solidFill>
                  <a:schemeClr val="tx1"/>
                </a:solidFill>
                <a:latin typeface="Times New Roman" pitchFamily="-109" charset="0"/>
                <a:ea typeface="+mn-ea"/>
                <a:cs typeface="+mn-cs"/>
              </a:rPr>
              <a:t>a multiply instruction. It is an organizational issue whether that instruction will</a:t>
            </a:r>
          </a:p>
          <a:p>
            <a:r>
              <a:rPr kumimoji="1" lang="en-US" sz="1200" kern="1200" baseline="0" dirty="0" smtClean="0">
                <a:solidFill>
                  <a:schemeClr val="tx1"/>
                </a:solidFill>
                <a:latin typeface="Times New Roman" pitchFamily="-109" charset="0"/>
                <a:ea typeface="+mn-ea"/>
                <a:cs typeface="+mn-cs"/>
              </a:rPr>
              <a:t>be implemented by a special multiply unit or by a mechanism that makes repeated</a:t>
            </a:r>
          </a:p>
          <a:p>
            <a:r>
              <a:rPr kumimoji="1" lang="en-US" sz="1200" kern="1200" baseline="0" dirty="0" smtClean="0">
                <a:solidFill>
                  <a:schemeClr val="tx1"/>
                </a:solidFill>
                <a:latin typeface="Times New Roman" pitchFamily="-109" charset="0"/>
                <a:ea typeface="+mn-ea"/>
                <a:cs typeface="+mn-cs"/>
              </a:rPr>
              <a:t>use of the add unit of the system. The organizational decision may be based on the</a:t>
            </a:r>
          </a:p>
          <a:p>
            <a:r>
              <a:rPr kumimoji="1" lang="en-US" sz="1200" kern="1200" baseline="0" dirty="0" smtClean="0">
                <a:solidFill>
                  <a:schemeClr val="tx1"/>
                </a:solidFill>
                <a:latin typeface="Times New Roman" pitchFamily="-109" charset="0"/>
                <a:ea typeface="+mn-ea"/>
                <a:cs typeface="+mn-cs"/>
              </a:rPr>
              <a:t>anticipated frequency of use of the multiply instruction, the relative speed of the two</a:t>
            </a:r>
          </a:p>
          <a:p>
            <a:r>
              <a:rPr kumimoji="1" lang="en-US" sz="1200" kern="1200" baseline="0" dirty="0" smtClean="0">
                <a:solidFill>
                  <a:schemeClr val="tx1"/>
                </a:solidFill>
                <a:latin typeface="Times New Roman" pitchFamily="-109" charset="0"/>
                <a:ea typeface="+mn-ea"/>
                <a:cs typeface="+mn-cs"/>
              </a:rPr>
              <a:t>approaches, and the cost and physical size of a special multiply unit.</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Historically, and still today, the distinction between architecture and organization</a:t>
            </a:r>
          </a:p>
          <a:p>
            <a:r>
              <a:rPr kumimoji="1" lang="en-US" sz="1200" kern="1200" baseline="0" dirty="0" smtClean="0">
                <a:solidFill>
                  <a:schemeClr val="tx1"/>
                </a:solidFill>
                <a:latin typeface="Times New Roman" pitchFamily="-109" charset="0"/>
                <a:ea typeface="+mn-ea"/>
                <a:cs typeface="+mn-cs"/>
              </a:rPr>
              <a:t>has been an important one. Many computer manufacturers offer a family of</a:t>
            </a:r>
          </a:p>
          <a:p>
            <a:r>
              <a:rPr kumimoji="1" lang="en-US" sz="1200" kern="1200" baseline="0" dirty="0" smtClean="0">
                <a:solidFill>
                  <a:schemeClr val="tx1"/>
                </a:solidFill>
                <a:latin typeface="Times New Roman" pitchFamily="-109" charset="0"/>
                <a:ea typeface="+mn-ea"/>
                <a:cs typeface="+mn-cs"/>
              </a:rPr>
              <a:t>computer models, all with the same architecture but with differences in organization.</a:t>
            </a:r>
          </a:p>
          <a:p>
            <a:r>
              <a:rPr kumimoji="1" lang="en-US" sz="1200" kern="1200" baseline="0" dirty="0" smtClean="0">
                <a:solidFill>
                  <a:schemeClr val="tx1"/>
                </a:solidFill>
                <a:latin typeface="Times New Roman" pitchFamily="-109" charset="0"/>
                <a:ea typeface="+mn-ea"/>
                <a:cs typeface="+mn-cs"/>
              </a:rPr>
              <a:t>Consequently, the different models in the family have different price and performance</a:t>
            </a:r>
          </a:p>
          <a:p>
            <a:r>
              <a:rPr kumimoji="1" lang="en-US" sz="1200" kern="1200" baseline="0" dirty="0" smtClean="0">
                <a:solidFill>
                  <a:schemeClr val="tx1"/>
                </a:solidFill>
                <a:latin typeface="Times New Roman" pitchFamily="-109" charset="0"/>
                <a:ea typeface="+mn-ea"/>
                <a:cs typeface="+mn-cs"/>
              </a:rPr>
              <a:t>characteristics. Furthermore, a particular architecture may span many years and</a:t>
            </a:r>
          </a:p>
          <a:p>
            <a:r>
              <a:rPr kumimoji="1" lang="en-US" sz="1200" kern="1200" baseline="0" dirty="0" smtClean="0">
                <a:solidFill>
                  <a:schemeClr val="tx1"/>
                </a:solidFill>
                <a:latin typeface="Times New Roman" pitchFamily="-109" charset="0"/>
                <a:ea typeface="+mn-ea"/>
                <a:cs typeface="+mn-cs"/>
              </a:rPr>
              <a:t>encompass a number of different computer models, its organization changing with</a:t>
            </a:r>
          </a:p>
          <a:p>
            <a:r>
              <a:rPr kumimoji="1" lang="en-US" sz="1200" kern="1200" baseline="0" dirty="0" smtClean="0">
                <a:solidFill>
                  <a:schemeClr val="tx1"/>
                </a:solidFill>
                <a:latin typeface="Times New Roman" pitchFamily="-109" charset="0"/>
                <a:ea typeface="+mn-ea"/>
                <a:cs typeface="+mn-cs"/>
              </a:rPr>
              <a:t>changing technology.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017493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8674719-171D-B949-8C83-D2F8F6712CF4}" type="slidenum">
              <a:rPr lang="en-US"/>
              <a:pPr/>
              <a:t>11</a:t>
            </a:fld>
            <a:endParaRPr lang="en-US" dirty="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09" charset="0"/>
                <a:ea typeface="+mn-ea"/>
                <a:cs typeface="+mn-cs"/>
              </a:rPr>
              <a:t>A prominent example of both these phenomena is the IBM</a:t>
            </a:r>
          </a:p>
          <a:p>
            <a:r>
              <a:rPr kumimoji="1" lang="en-US" sz="1200" kern="1200" baseline="0" dirty="0" smtClean="0">
                <a:solidFill>
                  <a:schemeClr val="tx1"/>
                </a:solidFill>
                <a:latin typeface="Times New Roman" pitchFamily="-109" charset="0"/>
                <a:ea typeface="+mn-ea"/>
                <a:cs typeface="+mn-cs"/>
              </a:rPr>
              <a:t>System/370 architecture. This architecture was first introduced in 1970 and included</a:t>
            </a:r>
          </a:p>
          <a:p>
            <a:r>
              <a:rPr kumimoji="1" lang="en-US" sz="1200" kern="1200" baseline="0" dirty="0" smtClean="0">
                <a:solidFill>
                  <a:schemeClr val="tx1"/>
                </a:solidFill>
                <a:latin typeface="Times New Roman" pitchFamily="-109" charset="0"/>
                <a:ea typeface="+mn-ea"/>
                <a:cs typeface="+mn-cs"/>
              </a:rPr>
              <a:t>a number of models. The customer with modest requirements could buy a cheaper,</a:t>
            </a:r>
          </a:p>
          <a:p>
            <a:r>
              <a:rPr kumimoji="1" lang="en-US" sz="1200" kern="1200" baseline="0" dirty="0" smtClean="0">
                <a:solidFill>
                  <a:schemeClr val="tx1"/>
                </a:solidFill>
                <a:latin typeface="Times New Roman" pitchFamily="-109" charset="0"/>
                <a:ea typeface="+mn-ea"/>
                <a:cs typeface="+mn-cs"/>
              </a:rPr>
              <a:t>slower model and, if demand increased, later upgrade to a more expensive, faster</a:t>
            </a:r>
          </a:p>
          <a:p>
            <a:r>
              <a:rPr kumimoji="1" lang="en-US" sz="1200" kern="1200" baseline="0" dirty="0" smtClean="0">
                <a:solidFill>
                  <a:schemeClr val="tx1"/>
                </a:solidFill>
                <a:latin typeface="Times New Roman" pitchFamily="-109" charset="0"/>
                <a:ea typeface="+mn-ea"/>
                <a:cs typeface="+mn-cs"/>
              </a:rPr>
              <a:t>model without having to abandon software that had already been developed. Over</a:t>
            </a:r>
          </a:p>
          <a:p>
            <a:r>
              <a:rPr kumimoji="1" lang="en-US" sz="1200" kern="1200" baseline="0" dirty="0" smtClean="0">
                <a:solidFill>
                  <a:schemeClr val="tx1"/>
                </a:solidFill>
                <a:latin typeface="Times New Roman" pitchFamily="-109" charset="0"/>
                <a:ea typeface="+mn-ea"/>
                <a:cs typeface="+mn-cs"/>
              </a:rPr>
              <a:t>the years, IBM has introduced many new models with improved technology to replace</a:t>
            </a:r>
          </a:p>
          <a:p>
            <a:r>
              <a:rPr kumimoji="1" lang="en-US" sz="1200" kern="1200" baseline="0" dirty="0" smtClean="0">
                <a:solidFill>
                  <a:schemeClr val="tx1"/>
                </a:solidFill>
                <a:latin typeface="Times New Roman" pitchFamily="-109" charset="0"/>
                <a:ea typeface="+mn-ea"/>
                <a:cs typeface="+mn-cs"/>
              </a:rPr>
              <a:t>older models, offering the customer greater speed, lower cost, or both. These newer</a:t>
            </a:r>
          </a:p>
          <a:p>
            <a:r>
              <a:rPr kumimoji="1" lang="en-US" sz="1200" kern="1200" baseline="0" dirty="0" smtClean="0">
                <a:solidFill>
                  <a:schemeClr val="tx1"/>
                </a:solidFill>
                <a:latin typeface="Times New Roman" pitchFamily="-109" charset="0"/>
                <a:ea typeface="+mn-ea"/>
                <a:cs typeface="+mn-cs"/>
              </a:rPr>
              <a:t>models retained the same architecture so that the customer’s software investment was</a:t>
            </a:r>
          </a:p>
          <a:p>
            <a:r>
              <a:rPr kumimoji="1" lang="en-US" sz="1200" kern="1200" baseline="0" dirty="0" smtClean="0">
                <a:solidFill>
                  <a:schemeClr val="tx1"/>
                </a:solidFill>
                <a:latin typeface="Times New Roman" pitchFamily="-109" charset="0"/>
                <a:ea typeface="+mn-ea"/>
                <a:cs typeface="+mn-cs"/>
              </a:rPr>
              <a:t>protected. Remarkably, the System/370 architecture, with a few enhancements, has</a:t>
            </a:r>
          </a:p>
          <a:p>
            <a:r>
              <a:rPr kumimoji="1" lang="en-US" sz="1200" kern="1200" baseline="0" dirty="0" smtClean="0">
                <a:solidFill>
                  <a:schemeClr val="tx1"/>
                </a:solidFill>
                <a:latin typeface="Times New Roman" pitchFamily="-109" charset="0"/>
                <a:ea typeface="+mn-ea"/>
                <a:cs typeface="+mn-cs"/>
              </a:rPr>
              <a:t>survived to this day as the architecture of IBM’s mainframe product line.</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526054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6B1C33-4E34-3D4C-B143-0332C5DBB7DE}" type="slidenum">
              <a:rPr lang="en-US"/>
              <a:pPr/>
              <a:t>12</a:t>
            </a:fld>
            <a:endParaRPr lang="en-US" dirty="0"/>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09" charset="0"/>
                <a:ea typeface="+mn-ea"/>
                <a:cs typeface="+mn-cs"/>
              </a:rPr>
              <a:t>A computer is a complex system; contemporary computers contain millions of</a:t>
            </a:r>
          </a:p>
          <a:p>
            <a:r>
              <a:rPr kumimoji="1" lang="en-US" sz="1200" kern="1200" baseline="0" dirty="0" smtClean="0">
                <a:solidFill>
                  <a:schemeClr val="tx1"/>
                </a:solidFill>
                <a:latin typeface="Times New Roman" pitchFamily="-109" charset="0"/>
                <a:ea typeface="+mn-ea"/>
                <a:cs typeface="+mn-cs"/>
              </a:rPr>
              <a:t>Elementary electronic components. How, then, can one clearly describe them?</a:t>
            </a:r>
          </a:p>
          <a:p>
            <a:r>
              <a:rPr kumimoji="1" lang="en-US" sz="1200" kern="1200" baseline="0" dirty="0" smtClean="0">
                <a:solidFill>
                  <a:schemeClr val="tx1"/>
                </a:solidFill>
                <a:latin typeface="Times New Roman" pitchFamily="-109" charset="0"/>
                <a:ea typeface="+mn-ea"/>
                <a:cs typeface="+mn-cs"/>
              </a:rPr>
              <a:t>The key is to recognize the hierarchical nature of most complex systems, including</a:t>
            </a:r>
          </a:p>
          <a:p>
            <a:r>
              <a:rPr kumimoji="1" lang="en-US" sz="1200" kern="1200" baseline="0" dirty="0" smtClean="0">
                <a:solidFill>
                  <a:schemeClr val="tx1"/>
                </a:solidFill>
                <a:latin typeface="Times New Roman" pitchFamily="-109" charset="0"/>
                <a:ea typeface="+mn-ea"/>
                <a:cs typeface="+mn-cs"/>
              </a:rPr>
              <a:t>the computer [SIMO96]. A hierarchical system is a set of interrelated subsystems,</a:t>
            </a:r>
          </a:p>
          <a:p>
            <a:r>
              <a:rPr kumimoji="1" lang="en-US" sz="1200" kern="1200" baseline="0" dirty="0" smtClean="0">
                <a:solidFill>
                  <a:schemeClr val="tx1"/>
                </a:solidFill>
                <a:latin typeface="Times New Roman" pitchFamily="-109" charset="0"/>
                <a:ea typeface="+mn-ea"/>
                <a:cs typeface="+mn-cs"/>
              </a:rPr>
              <a:t>each of the latter, in turn, hierarchical in structure until we reach some lowest level</a:t>
            </a:r>
          </a:p>
          <a:p>
            <a:r>
              <a:rPr kumimoji="1" lang="en-US" sz="1200" kern="1200" baseline="0" dirty="0" smtClean="0">
                <a:solidFill>
                  <a:schemeClr val="tx1"/>
                </a:solidFill>
                <a:latin typeface="Times New Roman" pitchFamily="-109" charset="0"/>
                <a:ea typeface="+mn-ea"/>
                <a:cs typeface="+mn-cs"/>
              </a:rPr>
              <a:t>of elementary subsystem.</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The hierarchical nature of complex systems is essential to both their design</a:t>
            </a:r>
          </a:p>
          <a:p>
            <a:r>
              <a:rPr kumimoji="1" lang="en-US" sz="1200" kern="1200" baseline="0" dirty="0" smtClean="0">
                <a:solidFill>
                  <a:schemeClr val="tx1"/>
                </a:solidFill>
                <a:latin typeface="Times New Roman" pitchFamily="-109" charset="0"/>
                <a:ea typeface="+mn-ea"/>
                <a:cs typeface="+mn-cs"/>
              </a:rPr>
              <a:t>and their description. The designer need only deal with a particular level of the</a:t>
            </a:r>
          </a:p>
          <a:p>
            <a:r>
              <a:rPr kumimoji="1" lang="en-US" sz="1200" kern="1200" baseline="0" dirty="0" smtClean="0">
                <a:solidFill>
                  <a:schemeClr val="tx1"/>
                </a:solidFill>
                <a:latin typeface="Times New Roman" pitchFamily="-109" charset="0"/>
                <a:ea typeface="+mn-ea"/>
                <a:cs typeface="+mn-cs"/>
              </a:rPr>
              <a:t>system at a time. At each level, the system consists of a set of components and</a:t>
            </a:r>
          </a:p>
          <a:p>
            <a:r>
              <a:rPr kumimoji="1" lang="en-US" sz="1200" kern="1200" baseline="0" dirty="0" smtClean="0">
                <a:solidFill>
                  <a:schemeClr val="tx1"/>
                </a:solidFill>
                <a:latin typeface="Times New Roman" pitchFamily="-109" charset="0"/>
                <a:ea typeface="+mn-ea"/>
                <a:cs typeface="+mn-cs"/>
              </a:rPr>
              <a:t>their interrelationships. The behavior at each level depends only on a simplified,</a:t>
            </a:r>
          </a:p>
          <a:p>
            <a:r>
              <a:rPr kumimoji="1" lang="en-US" sz="1200" kern="1200" baseline="0" dirty="0" smtClean="0">
                <a:solidFill>
                  <a:schemeClr val="tx1"/>
                </a:solidFill>
                <a:latin typeface="Times New Roman" pitchFamily="-109" charset="0"/>
                <a:ea typeface="+mn-ea"/>
                <a:cs typeface="+mn-cs"/>
              </a:rPr>
              <a:t>abstracted characterization of the system at the next lower level. At each level, the</a:t>
            </a:r>
          </a:p>
          <a:p>
            <a:r>
              <a:rPr kumimoji="1" lang="en-US" sz="1200" kern="1200" baseline="0" dirty="0" smtClean="0">
                <a:solidFill>
                  <a:schemeClr val="tx1"/>
                </a:solidFill>
                <a:latin typeface="Times New Roman" pitchFamily="-109" charset="0"/>
                <a:ea typeface="+mn-ea"/>
                <a:cs typeface="+mn-cs"/>
              </a:rPr>
              <a:t>designer is concerned with structure and function:</a:t>
            </a:r>
          </a:p>
          <a:p>
            <a:endParaRPr lang="en-US" sz="4400" b="0" kern="1200" dirty="0" smtClean="0">
              <a:solidFill>
                <a:schemeClr val="accent1"/>
              </a:solidFill>
              <a:latin typeface="+mj-lt"/>
              <a:ea typeface="+mj-ea"/>
              <a:cs typeface="+mj-cs"/>
            </a:endParaRPr>
          </a:p>
          <a:p>
            <a:r>
              <a:rPr kumimoji="1" lang="en-US" sz="1200" kern="1200" baseline="0" dirty="0" smtClean="0">
                <a:solidFill>
                  <a:schemeClr val="tx1"/>
                </a:solidFill>
                <a:latin typeface="Times New Roman" pitchFamily="-109" charset="0"/>
                <a:ea typeface="+mn-ea"/>
                <a:cs typeface="+mn-cs"/>
              </a:rPr>
              <a:t>• </a:t>
            </a:r>
            <a:r>
              <a:rPr kumimoji="1" lang="en-US" sz="1200" b="1" kern="1200" baseline="0" dirty="0" smtClean="0">
                <a:solidFill>
                  <a:schemeClr val="tx1"/>
                </a:solidFill>
                <a:latin typeface="Times New Roman" pitchFamily="-109" charset="0"/>
                <a:ea typeface="+mn-ea"/>
                <a:cs typeface="+mn-cs"/>
              </a:rPr>
              <a:t>Structure: </a:t>
            </a:r>
            <a:r>
              <a:rPr kumimoji="1" lang="en-US" sz="1200" b="0" kern="1200" baseline="0" dirty="0" smtClean="0">
                <a:solidFill>
                  <a:schemeClr val="tx1"/>
                </a:solidFill>
                <a:latin typeface="Times New Roman" pitchFamily="-109" charset="0"/>
                <a:ea typeface="+mn-ea"/>
                <a:cs typeface="+mn-cs"/>
              </a:rPr>
              <a:t>The way in which the components are interrelated.</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 </a:t>
            </a:r>
            <a:r>
              <a:rPr kumimoji="1" lang="en-US" sz="1200" b="1" kern="1200" baseline="0" dirty="0" smtClean="0">
                <a:solidFill>
                  <a:schemeClr val="tx1"/>
                </a:solidFill>
                <a:latin typeface="Times New Roman" pitchFamily="-109" charset="0"/>
                <a:ea typeface="+mn-ea"/>
                <a:cs typeface="+mn-cs"/>
              </a:rPr>
              <a:t>Function: </a:t>
            </a:r>
            <a:r>
              <a:rPr kumimoji="1" lang="en-US" sz="1200" b="0" kern="1200" baseline="0" dirty="0" smtClean="0">
                <a:solidFill>
                  <a:schemeClr val="tx1"/>
                </a:solidFill>
                <a:latin typeface="Times New Roman" pitchFamily="-109" charset="0"/>
                <a:ea typeface="+mn-ea"/>
                <a:cs typeface="+mn-cs"/>
              </a:rPr>
              <a:t>The operation of each individual component as part of the structure.</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In terms of description, we have two choices: starting at the bottom and building</a:t>
            </a:r>
          </a:p>
          <a:p>
            <a:r>
              <a:rPr kumimoji="1" lang="en-US" sz="1200" kern="1200" baseline="0" dirty="0" smtClean="0">
                <a:solidFill>
                  <a:schemeClr val="tx1"/>
                </a:solidFill>
                <a:latin typeface="Times New Roman" pitchFamily="-109" charset="0"/>
                <a:ea typeface="+mn-ea"/>
                <a:cs typeface="+mn-cs"/>
              </a:rPr>
              <a:t>up to a complete description, or beginning with a top view and decomposing the</a:t>
            </a:r>
          </a:p>
          <a:p>
            <a:r>
              <a:rPr kumimoji="1" lang="en-US" sz="1200" kern="1200" baseline="0" dirty="0" smtClean="0">
                <a:solidFill>
                  <a:schemeClr val="tx1"/>
                </a:solidFill>
                <a:latin typeface="Times New Roman" pitchFamily="-109" charset="0"/>
                <a:ea typeface="+mn-ea"/>
                <a:cs typeface="+mn-cs"/>
              </a:rPr>
              <a:t>system into its subparts. Evidence from a number of fields suggests that the top-down</a:t>
            </a:r>
          </a:p>
          <a:p>
            <a:r>
              <a:rPr kumimoji="1" lang="en-US" sz="1200" kern="1200" baseline="0" dirty="0" smtClean="0">
                <a:solidFill>
                  <a:schemeClr val="tx1"/>
                </a:solidFill>
                <a:latin typeface="Times New Roman" pitchFamily="-109" charset="0"/>
                <a:ea typeface="+mn-ea"/>
                <a:cs typeface="+mn-cs"/>
              </a:rPr>
              <a:t>approach is the clearest and most effective [WEIN75].</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The approach taken in this book follows from this viewpoint. The computer</a:t>
            </a:r>
          </a:p>
          <a:p>
            <a:r>
              <a:rPr kumimoji="1" lang="en-US" sz="1200" kern="1200" baseline="0" dirty="0" smtClean="0">
                <a:solidFill>
                  <a:schemeClr val="tx1"/>
                </a:solidFill>
                <a:latin typeface="Times New Roman" pitchFamily="-109" charset="0"/>
                <a:ea typeface="+mn-ea"/>
                <a:cs typeface="+mn-cs"/>
              </a:rPr>
              <a:t>system will be described from the top down. We begin with the major components</a:t>
            </a:r>
          </a:p>
          <a:p>
            <a:r>
              <a:rPr kumimoji="1" lang="en-US" sz="1200" kern="1200" baseline="0" dirty="0" smtClean="0">
                <a:solidFill>
                  <a:schemeClr val="tx1"/>
                </a:solidFill>
                <a:latin typeface="Times New Roman" pitchFamily="-109" charset="0"/>
                <a:ea typeface="+mn-ea"/>
                <a:cs typeface="+mn-cs"/>
              </a:rPr>
              <a:t>of a computer, describing their structure and function, and proceed to successively</a:t>
            </a:r>
          </a:p>
          <a:p>
            <a:r>
              <a:rPr kumimoji="1" lang="en-US" sz="1200" kern="1200" baseline="0" dirty="0" smtClean="0">
                <a:solidFill>
                  <a:schemeClr val="tx1"/>
                </a:solidFill>
                <a:latin typeface="Times New Roman" pitchFamily="-109" charset="0"/>
                <a:ea typeface="+mn-ea"/>
                <a:cs typeface="+mn-cs"/>
              </a:rPr>
              <a:t>lower layers of the hierarchy. The remainder of this section provides a very brief</a:t>
            </a:r>
          </a:p>
          <a:p>
            <a:r>
              <a:rPr kumimoji="1" lang="en-US" sz="1200" kern="1200" baseline="0" dirty="0" smtClean="0">
                <a:solidFill>
                  <a:schemeClr val="tx1"/>
                </a:solidFill>
                <a:latin typeface="Times New Roman" pitchFamily="-109" charset="0"/>
                <a:ea typeface="+mn-ea"/>
                <a:cs typeface="+mn-cs"/>
              </a:rPr>
              <a:t>overview of this plan of attack.</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337481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19CD7E-4F7A-9B44-863C-1B45C56F48EF}" type="slidenum">
              <a:rPr lang="en-US"/>
              <a:pPr/>
              <a:t>13</a:t>
            </a:fld>
            <a:endParaRPr lang="en-US" dirty="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09" charset="0"/>
                <a:ea typeface="+mn-ea"/>
                <a:cs typeface="+mn-cs"/>
              </a:rPr>
              <a:t>Both the structure and functioning of a computer are, in essence, simple. Figure 1.1</a:t>
            </a:r>
          </a:p>
          <a:p>
            <a:r>
              <a:rPr kumimoji="1" lang="en-US" sz="1200" kern="1200" baseline="0" dirty="0" smtClean="0">
                <a:solidFill>
                  <a:schemeClr val="tx1"/>
                </a:solidFill>
                <a:latin typeface="Times New Roman" pitchFamily="-109" charset="0"/>
                <a:ea typeface="+mn-ea"/>
                <a:cs typeface="+mn-cs"/>
              </a:rPr>
              <a:t>depicts the basic functions that a computer can perform. In general terms, there are</a:t>
            </a:r>
          </a:p>
          <a:p>
            <a:r>
              <a:rPr kumimoji="1" lang="en-US" sz="1200" kern="1200" baseline="0" dirty="0" smtClean="0">
                <a:solidFill>
                  <a:schemeClr val="tx1"/>
                </a:solidFill>
                <a:latin typeface="Times New Roman" pitchFamily="-109" charset="0"/>
                <a:ea typeface="+mn-ea"/>
                <a:cs typeface="+mn-cs"/>
              </a:rPr>
              <a:t>only four:</a:t>
            </a:r>
          </a:p>
          <a:p>
            <a:endParaRPr kumimoji="1" lang="en-US" sz="1200" kern="1200" baseline="0" dirty="0" smtClean="0">
              <a:solidFill>
                <a:schemeClr val="tx1"/>
              </a:solidFill>
              <a:latin typeface="Times New Roman" pitchFamily="-109" charset="0"/>
              <a:ea typeface="+mn-ea"/>
              <a:cs typeface="+mn-cs"/>
            </a:endParaRPr>
          </a:p>
          <a:p>
            <a:r>
              <a:rPr kumimoji="1" lang="en-US" sz="1200" b="1" kern="1200" baseline="0" dirty="0" smtClean="0">
                <a:solidFill>
                  <a:schemeClr val="tx1"/>
                </a:solidFill>
                <a:latin typeface="Times New Roman" pitchFamily="-109" charset="0"/>
                <a:ea typeface="+mn-ea"/>
                <a:cs typeface="+mn-cs"/>
              </a:rPr>
              <a:t>Data Processing. </a:t>
            </a:r>
            <a:r>
              <a:rPr kumimoji="1" lang="en-US" sz="1200" b="0" kern="1200" baseline="0" dirty="0" smtClean="0">
                <a:solidFill>
                  <a:schemeClr val="tx1"/>
                </a:solidFill>
                <a:latin typeface="Times New Roman" pitchFamily="-109" charset="0"/>
                <a:ea typeface="+mn-ea"/>
                <a:cs typeface="+mn-cs"/>
              </a:rPr>
              <a:t>The data may take a wide</a:t>
            </a:r>
          </a:p>
          <a:p>
            <a:r>
              <a:rPr kumimoji="1" lang="en-US" sz="1200" kern="1200" baseline="0" dirty="0" smtClean="0">
                <a:solidFill>
                  <a:schemeClr val="tx1"/>
                </a:solidFill>
                <a:latin typeface="Times New Roman" pitchFamily="-109" charset="0"/>
                <a:ea typeface="+mn-ea"/>
                <a:cs typeface="+mn-cs"/>
              </a:rPr>
              <a:t>variety of forms, and the range of processing requirements is broad. However, we</a:t>
            </a:r>
          </a:p>
          <a:p>
            <a:r>
              <a:rPr kumimoji="1" lang="en-US" sz="1200" kern="1200" baseline="0" dirty="0" smtClean="0">
                <a:solidFill>
                  <a:schemeClr val="tx1"/>
                </a:solidFill>
                <a:latin typeface="Times New Roman" pitchFamily="-109" charset="0"/>
                <a:ea typeface="+mn-ea"/>
                <a:cs typeface="+mn-cs"/>
              </a:rPr>
              <a:t>shall see that there are only a few fundamental methods or types of data processing.</a:t>
            </a:r>
          </a:p>
          <a:p>
            <a:endParaRPr kumimoji="1" lang="en-US" sz="1200" kern="1200" baseline="0" dirty="0" smtClean="0">
              <a:solidFill>
                <a:schemeClr val="tx1"/>
              </a:solidFill>
              <a:latin typeface="Times New Roman" pitchFamily="-109" charset="0"/>
              <a:ea typeface="+mn-ea"/>
              <a:cs typeface="+mn-cs"/>
            </a:endParaRPr>
          </a:p>
          <a:p>
            <a:r>
              <a:rPr kumimoji="1" lang="en-US" sz="1200" b="1" kern="1200" baseline="0" dirty="0" smtClean="0">
                <a:solidFill>
                  <a:schemeClr val="tx1"/>
                </a:solidFill>
                <a:latin typeface="Times New Roman" pitchFamily="-109" charset="0"/>
                <a:ea typeface="+mn-ea"/>
                <a:cs typeface="+mn-cs"/>
              </a:rPr>
              <a:t>Data Storage. </a:t>
            </a:r>
            <a:r>
              <a:rPr kumimoji="1" lang="en-US" sz="1200" b="0" kern="1200" baseline="0" dirty="0" smtClean="0">
                <a:solidFill>
                  <a:schemeClr val="tx1"/>
                </a:solidFill>
                <a:latin typeface="Times New Roman" pitchFamily="-109" charset="0"/>
                <a:ea typeface="+mn-ea"/>
                <a:cs typeface="+mn-cs"/>
              </a:rPr>
              <a:t>Even if the computer is processing</a:t>
            </a:r>
          </a:p>
          <a:p>
            <a:r>
              <a:rPr kumimoji="1" lang="en-US" sz="1200" kern="1200" baseline="0" dirty="0" smtClean="0">
                <a:solidFill>
                  <a:schemeClr val="tx1"/>
                </a:solidFill>
                <a:latin typeface="Times New Roman" pitchFamily="-109" charset="0"/>
                <a:ea typeface="+mn-ea"/>
                <a:cs typeface="+mn-cs"/>
              </a:rPr>
              <a:t>data on the fly (i.e., data come in and get processed, and the results go out</a:t>
            </a:r>
          </a:p>
          <a:p>
            <a:r>
              <a:rPr kumimoji="1" lang="en-US" sz="1200" kern="1200" baseline="0" dirty="0" smtClean="0">
                <a:solidFill>
                  <a:schemeClr val="tx1"/>
                </a:solidFill>
                <a:latin typeface="Times New Roman" pitchFamily="-109" charset="0"/>
                <a:ea typeface="+mn-ea"/>
                <a:cs typeface="+mn-cs"/>
              </a:rPr>
              <a:t>immediately), the computer must temporarily store at least those pieces of data</a:t>
            </a:r>
          </a:p>
          <a:p>
            <a:r>
              <a:rPr kumimoji="1" lang="en-US" sz="1200" kern="1200" baseline="0" dirty="0" smtClean="0">
                <a:solidFill>
                  <a:schemeClr val="tx1"/>
                </a:solidFill>
                <a:latin typeface="Times New Roman" pitchFamily="-109" charset="0"/>
                <a:ea typeface="+mn-ea"/>
                <a:cs typeface="+mn-cs"/>
              </a:rPr>
              <a:t>that are being worked on at any given moment. Thus, there is at least a short-term</a:t>
            </a:r>
          </a:p>
          <a:p>
            <a:r>
              <a:rPr kumimoji="1" lang="en-US" sz="1200" kern="1200" baseline="0" dirty="0" smtClean="0">
                <a:solidFill>
                  <a:schemeClr val="tx1"/>
                </a:solidFill>
                <a:latin typeface="Times New Roman" pitchFamily="-109" charset="0"/>
                <a:ea typeface="+mn-ea"/>
                <a:cs typeface="+mn-cs"/>
              </a:rPr>
              <a:t>data storage function. Equally important, the computer performs a long-term data</a:t>
            </a:r>
          </a:p>
          <a:p>
            <a:r>
              <a:rPr kumimoji="1" lang="en-US" sz="1200" kern="1200" baseline="0" dirty="0" smtClean="0">
                <a:solidFill>
                  <a:schemeClr val="tx1"/>
                </a:solidFill>
                <a:latin typeface="Times New Roman" pitchFamily="-109" charset="0"/>
                <a:ea typeface="+mn-ea"/>
                <a:cs typeface="+mn-cs"/>
              </a:rPr>
              <a:t>storage function. Files of data are stored on the computer for subsequent retrieval</a:t>
            </a:r>
          </a:p>
          <a:p>
            <a:r>
              <a:rPr kumimoji="1" lang="en-US" sz="1200" kern="1200" baseline="0" dirty="0" smtClean="0">
                <a:solidFill>
                  <a:schemeClr val="tx1"/>
                </a:solidFill>
                <a:latin typeface="Times New Roman" pitchFamily="-109" charset="0"/>
                <a:ea typeface="+mn-ea"/>
                <a:cs typeface="+mn-cs"/>
              </a:rPr>
              <a:t>and update.</a:t>
            </a:r>
          </a:p>
          <a:p>
            <a:endParaRPr kumimoji="1" lang="en-US" sz="1200" kern="1200" baseline="0" dirty="0" smtClean="0">
              <a:solidFill>
                <a:schemeClr val="tx1"/>
              </a:solidFill>
              <a:latin typeface="Times New Roman" pitchFamily="-109" charset="0"/>
              <a:ea typeface="+mn-ea"/>
              <a:cs typeface="+mn-cs"/>
            </a:endParaRPr>
          </a:p>
          <a:p>
            <a:r>
              <a:rPr kumimoji="1" lang="en-US" sz="1200" b="1" kern="1200" baseline="0" dirty="0" smtClean="0">
                <a:solidFill>
                  <a:schemeClr val="tx1"/>
                </a:solidFill>
                <a:latin typeface="Times New Roman" pitchFamily="-109" charset="0"/>
                <a:ea typeface="+mn-ea"/>
                <a:cs typeface="+mn-cs"/>
              </a:rPr>
              <a:t>Data Movement. </a:t>
            </a:r>
            <a:r>
              <a:rPr kumimoji="1" lang="en-US" sz="1200" kern="1200" baseline="0" dirty="0" smtClean="0">
                <a:solidFill>
                  <a:schemeClr val="tx1"/>
                </a:solidFill>
                <a:latin typeface="Times New Roman" pitchFamily="-109" charset="0"/>
                <a:ea typeface="+mn-ea"/>
                <a:cs typeface="+mn-cs"/>
              </a:rPr>
              <a:t>The computer’s operating environment consists of devices that serve as</a:t>
            </a:r>
          </a:p>
          <a:p>
            <a:r>
              <a:rPr kumimoji="1" lang="en-US" sz="1200" kern="1200" baseline="0" dirty="0" smtClean="0">
                <a:solidFill>
                  <a:schemeClr val="tx1"/>
                </a:solidFill>
                <a:latin typeface="Times New Roman" pitchFamily="-109" charset="0"/>
                <a:ea typeface="+mn-ea"/>
                <a:cs typeface="+mn-cs"/>
              </a:rPr>
              <a:t>either sources or destinations of data. When data are received from or delivered to</a:t>
            </a:r>
          </a:p>
          <a:p>
            <a:r>
              <a:rPr kumimoji="1" lang="en-US" sz="1200" kern="1200" baseline="0" dirty="0" smtClean="0">
                <a:solidFill>
                  <a:schemeClr val="tx1"/>
                </a:solidFill>
                <a:latin typeface="Times New Roman" pitchFamily="-109" charset="0"/>
                <a:ea typeface="+mn-ea"/>
                <a:cs typeface="+mn-cs"/>
              </a:rPr>
              <a:t>a device that is directly connected to the computer, the process is known as </a:t>
            </a:r>
            <a:r>
              <a:rPr kumimoji="1" lang="en-US" sz="1200" i="1" kern="1200" baseline="0" dirty="0" smtClean="0">
                <a:solidFill>
                  <a:schemeClr val="tx1"/>
                </a:solidFill>
                <a:latin typeface="Times New Roman" pitchFamily="-109" charset="0"/>
                <a:ea typeface="+mn-ea"/>
                <a:cs typeface="+mn-cs"/>
              </a:rPr>
              <a:t>input–</a:t>
            </a:r>
          </a:p>
          <a:p>
            <a:r>
              <a:rPr kumimoji="1" lang="en-US" sz="1200" i="1" kern="1200" baseline="0" dirty="0" smtClean="0">
                <a:solidFill>
                  <a:schemeClr val="tx1"/>
                </a:solidFill>
                <a:latin typeface="Times New Roman" pitchFamily="-109" charset="0"/>
                <a:ea typeface="+mn-ea"/>
                <a:cs typeface="+mn-cs"/>
              </a:rPr>
              <a:t>output (I/O), and the device is referred to as a peripheral. When data are moved</a:t>
            </a:r>
          </a:p>
          <a:p>
            <a:r>
              <a:rPr kumimoji="1" lang="en-US" sz="1200" kern="1200" baseline="0" dirty="0" smtClean="0">
                <a:solidFill>
                  <a:schemeClr val="tx1"/>
                </a:solidFill>
                <a:latin typeface="Times New Roman" pitchFamily="-109" charset="0"/>
                <a:ea typeface="+mn-ea"/>
                <a:cs typeface="+mn-cs"/>
              </a:rPr>
              <a:t>over longer distances, to or from a remote device, the process is known as </a:t>
            </a:r>
            <a:r>
              <a:rPr kumimoji="1" lang="en-US" sz="1200" i="1" kern="1200" baseline="0" dirty="0" smtClean="0">
                <a:solidFill>
                  <a:schemeClr val="tx1"/>
                </a:solidFill>
                <a:latin typeface="Times New Roman" pitchFamily="-109" charset="0"/>
                <a:ea typeface="+mn-ea"/>
                <a:cs typeface="+mn-cs"/>
              </a:rPr>
              <a:t>data</a:t>
            </a:r>
          </a:p>
          <a:p>
            <a:r>
              <a:rPr kumimoji="1" lang="en-US" sz="1200" i="1" kern="1200" baseline="0" dirty="0" smtClean="0">
                <a:solidFill>
                  <a:schemeClr val="tx1"/>
                </a:solidFill>
                <a:latin typeface="Times New Roman" pitchFamily="-109" charset="0"/>
                <a:ea typeface="+mn-ea"/>
                <a:cs typeface="+mn-cs"/>
              </a:rPr>
              <a:t>communications.</a:t>
            </a:r>
          </a:p>
          <a:p>
            <a:endParaRPr kumimoji="1" lang="en-US" sz="1200" kern="1200" baseline="0" dirty="0" smtClean="0">
              <a:solidFill>
                <a:schemeClr val="tx1"/>
              </a:solidFill>
              <a:latin typeface="Times New Roman" pitchFamily="-109" charset="0"/>
              <a:ea typeface="+mn-ea"/>
              <a:cs typeface="+mn-cs"/>
            </a:endParaRPr>
          </a:p>
          <a:p>
            <a:r>
              <a:rPr kumimoji="1" lang="en-US" sz="1200" b="1" kern="1200" baseline="0" dirty="0" smtClean="0">
                <a:solidFill>
                  <a:schemeClr val="tx1"/>
                </a:solidFill>
                <a:latin typeface="Times New Roman" pitchFamily="-109" charset="0"/>
                <a:ea typeface="+mn-ea"/>
                <a:cs typeface="+mn-cs"/>
              </a:rPr>
              <a:t>Control. </a:t>
            </a:r>
            <a:r>
              <a:rPr kumimoji="1" lang="en-US" sz="1200" kern="1200" baseline="0" dirty="0" smtClean="0">
                <a:solidFill>
                  <a:schemeClr val="tx1"/>
                </a:solidFill>
                <a:latin typeface="Times New Roman" pitchFamily="-109" charset="0"/>
                <a:ea typeface="+mn-ea"/>
                <a:cs typeface="+mn-cs"/>
              </a:rPr>
              <a:t>Within the computer, a control unit manages the computer’s resources and orchestrates the</a:t>
            </a:r>
          </a:p>
          <a:p>
            <a:r>
              <a:rPr kumimoji="1" lang="en-US" sz="1200" kern="1200" baseline="0" dirty="0" smtClean="0">
                <a:solidFill>
                  <a:schemeClr val="tx1"/>
                </a:solidFill>
                <a:latin typeface="Times New Roman" pitchFamily="-109" charset="0"/>
                <a:ea typeface="+mn-ea"/>
                <a:cs typeface="+mn-cs"/>
              </a:rPr>
              <a:t>performance of its functional parts in response to those instructions.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1053731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b="0" i="0" u="none" strike="noStrike" kern="1200" baseline="0" dirty="0" smtClean="0">
                <a:solidFill>
                  <a:schemeClr val="tx1"/>
                </a:solidFill>
                <a:latin typeface="Times New Roman" pitchFamily="-109" charset="0"/>
                <a:ea typeface="+mn-ea"/>
                <a:cs typeface="+mn-cs"/>
              </a:rPr>
              <a:t> We now look in a general way at the internal structure of a computer. We begin with</a:t>
            </a:r>
          </a:p>
          <a:p>
            <a:r>
              <a:rPr kumimoji="1" lang="en-US" sz="1200" b="0" i="0" u="none" strike="noStrike" kern="1200" baseline="0" dirty="0" smtClean="0">
                <a:solidFill>
                  <a:schemeClr val="tx1"/>
                </a:solidFill>
                <a:latin typeface="Times New Roman" pitchFamily="-109" charset="0"/>
                <a:ea typeface="+mn-ea"/>
                <a:cs typeface="+mn-cs"/>
              </a:rPr>
              <a:t>a traditional computer with a single processor that employs a </a:t>
            </a:r>
            <a:r>
              <a:rPr kumimoji="1" lang="en-US" sz="1200" b="0" i="0" u="none" strike="noStrike" kern="1200" baseline="0" dirty="0" err="1" smtClean="0">
                <a:solidFill>
                  <a:schemeClr val="tx1"/>
                </a:solidFill>
                <a:latin typeface="Times New Roman" pitchFamily="-109" charset="0"/>
                <a:ea typeface="+mn-ea"/>
                <a:cs typeface="+mn-cs"/>
              </a:rPr>
              <a:t>microprogrammed</a:t>
            </a:r>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control unit, then examine a typical multicore structure.</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 Figure 1.1 provides a hierarchical view</a:t>
            </a:r>
          </a:p>
          <a:p>
            <a:r>
              <a:rPr kumimoji="1" lang="en-US" sz="1200" b="0" i="0" u="none" strike="noStrike" kern="1200" baseline="0" dirty="0" smtClean="0">
                <a:solidFill>
                  <a:schemeClr val="tx1"/>
                </a:solidFill>
                <a:latin typeface="Times New Roman" pitchFamily="-109" charset="0"/>
                <a:ea typeface="+mn-ea"/>
                <a:cs typeface="+mn-cs"/>
              </a:rPr>
              <a:t>of the internal structure of a traditional single-processor computer.</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14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179242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09" charset="0"/>
                <a:ea typeface="+mn-ea"/>
                <a:cs typeface="+mn-cs"/>
              </a:rPr>
              <a:t>There are four main structural components:</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 </a:t>
            </a:r>
            <a:r>
              <a:rPr kumimoji="1" lang="en-US" sz="1200" b="1" kern="1200" baseline="0" dirty="0" smtClean="0">
                <a:solidFill>
                  <a:schemeClr val="tx1"/>
                </a:solidFill>
                <a:latin typeface="Times New Roman" pitchFamily="-109" charset="0"/>
                <a:ea typeface="+mn-ea"/>
                <a:cs typeface="+mn-cs"/>
              </a:rPr>
              <a:t>Central processing unit (CPU): </a:t>
            </a:r>
            <a:r>
              <a:rPr kumimoji="1" lang="en-US" sz="1200" b="0" kern="1200" baseline="0" dirty="0" smtClean="0">
                <a:solidFill>
                  <a:schemeClr val="tx1"/>
                </a:solidFill>
                <a:latin typeface="Times New Roman" pitchFamily="-109" charset="0"/>
                <a:ea typeface="+mn-ea"/>
                <a:cs typeface="+mn-cs"/>
              </a:rPr>
              <a:t>Controls the operation of the computer and</a:t>
            </a:r>
          </a:p>
          <a:p>
            <a:r>
              <a:rPr kumimoji="1" lang="en-US" sz="1200" kern="1200" baseline="0" dirty="0" smtClean="0">
                <a:solidFill>
                  <a:schemeClr val="tx1"/>
                </a:solidFill>
                <a:latin typeface="Times New Roman" pitchFamily="-109" charset="0"/>
                <a:ea typeface="+mn-ea"/>
                <a:cs typeface="+mn-cs"/>
              </a:rPr>
              <a:t>performs its data processing functions; often simply referred to as </a:t>
            </a:r>
            <a:r>
              <a:rPr kumimoji="1" lang="en-US" sz="1200" b="1" kern="1200" baseline="0" dirty="0" smtClean="0">
                <a:solidFill>
                  <a:schemeClr val="tx1"/>
                </a:solidFill>
                <a:latin typeface="Times New Roman" pitchFamily="-109" charset="0"/>
                <a:ea typeface="+mn-ea"/>
                <a:cs typeface="+mn-cs"/>
              </a:rPr>
              <a:t>processor.</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 </a:t>
            </a:r>
            <a:r>
              <a:rPr kumimoji="1" lang="en-US" sz="1200" b="1" kern="1200" baseline="0" dirty="0" smtClean="0">
                <a:solidFill>
                  <a:schemeClr val="tx1"/>
                </a:solidFill>
                <a:latin typeface="Times New Roman" pitchFamily="-109" charset="0"/>
                <a:ea typeface="+mn-ea"/>
                <a:cs typeface="+mn-cs"/>
              </a:rPr>
              <a:t>Main memory: </a:t>
            </a:r>
            <a:r>
              <a:rPr kumimoji="1" lang="en-US" sz="1200" b="0" kern="1200" baseline="0" dirty="0" smtClean="0">
                <a:solidFill>
                  <a:schemeClr val="tx1"/>
                </a:solidFill>
                <a:latin typeface="Times New Roman" pitchFamily="-109" charset="0"/>
                <a:ea typeface="+mn-ea"/>
                <a:cs typeface="+mn-cs"/>
              </a:rPr>
              <a:t>Stores data.</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 </a:t>
            </a:r>
            <a:r>
              <a:rPr kumimoji="1" lang="en-US" sz="1200" b="1" kern="1200" baseline="0" dirty="0" smtClean="0">
                <a:solidFill>
                  <a:schemeClr val="tx1"/>
                </a:solidFill>
                <a:latin typeface="Times New Roman" pitchFamily="-109" charset="0"/>
                <a:ea typeface="+mn-ea"/>
                <a:cs typeface="+mn-cs"/>
              </a:rPr>
              <a:t>I/O: </a:t>
            </a:r>
            <a:r>
              <a:rPr kumimoji="1" lang="en-US" sz="1200" b="0" kern="1200" baseline="0" dirty="0" smtClean="0">
                <a:solidFill>
                  <a:schemeClr val="tx1"/>
                </a:solidFill>
                <a:latin typeface="Times New Roman" pitchFamily="-109" charset="0"/>
                <a:ea typeface="+mn-ea"/>
                <a:cs typeface="+mn-cs"/>
              </a:rPr>
              <a:t>Moves data between the computer and its external environment.</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 </a:t>
            </a:r>
            <a:r>
              <a:rPr kumimoji="1" lang="en-US" sz="1200" b="1" kern="1200" baseline="0" dirty="0" smtClean="0">
                <a:solidFill>
                  <a:schemeClr val="tx1"/>
                </a:solidFill>
                <a:latin typeface="Times New Roman" pitchFamily="-109" charset="0"/>
                <a:ea typeface="+mn-ea"/>
                <a:cs typeface="+mn-cs"/>
              </a:rPr>
              <a:t>System interconnection: </a:t>
            </a:r>
            <a:r>
              <a:rPr kumimoji="1" lang="en-US" sz="1200" b="0" kern="1200" baseline="0" dirty="0" smtClean="0">
                <a:solidFill>
                  <a:schemeClr val="tx1"/>
                </a:solidFill>
                <a:latin typeface="Times New Roman" pitchFamily="-109" charset="0"/>
                <a:ea typeface="+mn-ea"/>
                <a:cs typeface="+mn-cs"/>
              </a:rPr>
              <a:t>Some mechanism that provides for communication</a:t>
            </a:r>
          </a:p>
          <a:p>
            <a:r>
              <a:rPr kumimoji="1" lang="en-US" sz="1200" kern="1200" baseline="0" dirty="0" smtClean="0">
                <a:solidFill>
                  <a:schemeClr val="tx1"/>
                </a:solidFill>
                <a:latin typeface="Times New Roman" pitchFamily="-109" charset="0"/>
                <a:ea typeface="+mn-ea"/>
                <a:cs typeface="+mn-cs"/>
              </a:rPr>
              <a:t>among CPU, main memory, and I/O. A common example of system interconnection</a:t>
            </a:r>
          </a:p>
          <a:p>
            <a:r>
              <a:rPr kumimoji="1" lang="en-US" sz="1200" kern="1200" baseline="0" dirty="0" smtClean="0">
                <a:solidFill>
                  <a:schemeClr val="tx1"/>
                </a:solidFill>
                <a:latin typeface="Times New Roman" pitchFamily="-109" charset="0"/>
                <a:ea typeface="+mn-ea"/>
                <a:cs typeface="+mn-cs"/>
              </a:rPr>
              <a:t>is by means of a </a:t>
            </a:r>
            <a:r>
              <a:rPr kumimoji="1" lang="en-US" sz="1200" b="1" kern="1200" baseline="0" dirty="0" smtClean="0">
                <a:solidFill>
                  <a:schemeClr val="tx1"/>
                </a:solidFill>
                <a:latin typeface="Times New Roman" pitchFamily="-109" charset="0"/>
                <a:ea typeface="+mn-ea"/>
                <a:cs typeface="+mn-cs"/>
              </a:rPr>
              <a:t>system bus, </a:t>
            </a:r>
            <a:r>
              <a:rPr kumimoji="1" lang="en-US" sz="1200" b="0" kern="1200" baseline="0" dirty="0" smtClean="0">
                <a:solidFill>
                  <a:schemeClr val="tx1"/>
                </a:solidFill>
                <a:latin typeface="Times New Roman" pitchFamily="-109" charset="0"/>
                <a:ea typeface="+mn-ea"/>
                <a:cs typeface="+mn-cs"/>
              </a:rPr>
              <a:t>consisting of a number of conducting</a:t>
            </a:r>
          </a:p>
          <a:p>
            <a:r>
              <a:rPr kumimoji="1" lang="en-US" sz="1200" kern="1200" baseline="0" dirty="0" smtClean="0">
                <a:solidFill>
                  <a:schemeClr val="tx1"/>
                </a:solidFill>
                <a:latin typeface="Times New Roman" pitchFamily="-109" charset="0"/>
                <a:ea typeface="+mn-ea"/>
                <a:cs typeface="+mn-cs"/>
              </a:rPr>
              <a:t>wires to which all the other components attach.</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15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969810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kumimoji="1" lang="en-US" sz="1200" kern="1200" baseline="0" dirty="0" smtClean="0">
                <a:solidFill>
                  <a:schemeClr val="tx1"/>
                </a:solidFill>
                <a:latin typeface="Times New Roman" pitchFamily="-109" charset="0"/>
                <a:ea typeface="+mn-ea"/>
                <a:cs typeface="+mn-cs"/>
              </a:rPr>
              <a:t>There may be one or more of each of the aforementioned components.</a:t>
            </a:r>
          </a:p>
          <a:p>
            <a:r>
              <a:rPr kumimoji="1" lang="en-US" sz="1200" kern="1200" baseline="0" dirty="0" smtClean="0">
                <a:solidFill>
                  <a:schemeClr val="tx1"/>
                </a:solidFill>
                <a:latin typeface="Times New Roman" pitchFamily="-109" charset="0"/>
                <a:ea typeface="+mn-ea"/>
                <a:cs typeface="+mn-cs"/>
              </a:rPr>
              <a:t>Traditionally, there has been just a single processor. In recent years, there has been</a:t>
            </a:r>
          </a:p>
          <a:p>
            <a:r>
              <a:rPr kumimoji="1" lang="en-US" sz="1200" kern="1200" baseline="0" dirty="0" smtClean="0">
                <a:solidFill>
                  <a:schemeClr val="tx1"/>
                </a:solidFill>
                <a:latin typeface="Times New Roman" pitchFamily="-109" charset="0"/>
                <a:ea typeface="+mn-ea"/>
                <a:cs typeface="+mn-cs"/>
              </a:rPr>
              <a:t>increasing use of multiple processors in a single computer. Some design issues relating</a:t>
            </a:r>
          </a:p>
          <a:p>
            <a:r>
              <a:rPr kumimoji="1" lang="en-US" sz="1200" kern="1200" baseline="0" dirty="0" smtClean="0">
                <a:solidFill>
                  <a:schemeClr val="tx1"/>
                </a:solidFill>
                <a:latin typeface="Times New Roman" pitchFamily="-109" charset="0"/>
                <a:ea typeface="+mn-ea"/>
                <a:cs typeface="+mn-cs"/>
              </a:rPr>
              <a:t>to multiple processors crop up and are discussed as the text proceeds; Part Five</a:t>
            </a:r>
          </a:p>
          <a:p>
            <a:r>
              <a:rPr kumimoji="1" lang="en-US" sz="1200" kern="1200" baseline="0" dirty="0" smtClean="0">
                <a:solidFill>
                  <a:schemeClr val="tx1"/>
                </a:solidFill>
                <a:latin typeface="Times New Roman" pitchFamily="-109" charset="0"/>
                <a:ea typeface="+mn-ea"/>
                <a:cs typeface="+mn-cs"/>
              </a:rPr>
              <a:t>focuses on such computers.</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Each of these components will be examined in some detail in Part Two.</a:t>
            </a:r>
          </a:p>
          <a:p>
            <a:r>
              <a:rPr kumimoji="1" lang="en-US" sz="1200" kern="1200" baseline="0" dirty="0" smtClean="0">
                <a:solidFill>
                  <a:schemeClr val="tx1"/>
                </a:solidFill>
                <a:latin typeface="Times New Roman" pitchFamily="-109" charset="0"/>
                <a:ea typeface="+mn-ea"/>
                <a:cs typeface="+mn-cs"/>
              </a:rPr>
              <a:t>However, for our purposes, the most interesting and in some ways the most complex</a:t>
            </a:r>
          </a:p>
          <a:p>
            <a:r>
              <a:rPr kumimoji="1" lang="en-US" sz="1200" kern="1200" baseline="0" dirty="0" smtClean="0">
                <a:solidFill>
                  <a:schemeClr val="tx1"/>
                </a:solidFill>
                <a:latin typeface="Times New Roman" pitchFamily="-109" charset="0"/>
                <a:ea typeface="+mn-ea"/>
                <a:cs typeface="+mn-cs"/>
              </a:rPr>
              <a:t>component is the CPU. Its major structural components are as follows:</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 </a:t>
            </a:r>
            <a:r>
              <a:rPr kumimoji="1" lang="en-US" sz="1200" b="1" kern="1200" baseline="0" dirty="0" smtClean="0">
                <a:solidFill>
                  <a:schemeClr val="tx1"/>
                </a:solidFill>
                <a:latin typeface="Times New Roman" pitchFamily="-109" charset="0"/>
                <a:ea typeface="+mn-ea"/>
                <a:cs typeface="+mn-cs"/>
              </a:rPr>
              <a:t>Control unit: </a:t>
            </a:r>
            <a:r>
              <a:rPr kumimoji="1" lang="en-US" sz="1200" b="0" kern="1200" baseline="0" dirty="0" smtClean="0">
                <a:solidFill>
                  <a:schemeClr val="tx1"/>
                </a:solidFill>
                <a:latin typeface="Times New Roman" pitchFamily="-109" charset="0"/>
                <a:ea typeface="+mn-ea"/>
                <a:cs typeface="+mn-cs"/>
              </a:rPr>
              <a:t>Controls the operation of the CPU and hence the computer.</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 </a:t>
            </a:r>
            <a:r>
              <a:rPr kumimoji="1" lang="en-US" sz="1200" b="1" kern="1200" baseline="0" dirty="0" smtClean="0">
                <a:solidFill>
                  <a:schemeClr val="tx1"/>
                </a:solidFill>
                <a:latin typeface="Times New Roman" pitchFamily="-109" charset="0"/>
                <a:ea typeface="+mn-ea"/>
                <a:cs typeface="+mn-cs"/>
              </a:rPr>
              <a:t>Arithmetic and logic unit (ALU): </a:t>
            </a:r>
            <a:r>
              <a:rPr kumimoji="1" lang="en-US" sz="1200" b="0" kern="1200" baseline="0" dirty="0" smtClean="0">
                <a:solidFill>
                  <a:schemeClr val="tx1"/>
                </a:solidFill>
                <a:latin typeface="Times New Roman" pitchFamily="-109" charset="0"/>
                <a:ea typeface="+mn-ea"/>
                <a:cs typeface="+mn-cs"/>
              </a:rPr>
              <a:t>Performs the computer’s data processing</a:t>
            </a:r>
          </a:p>
          <a:p>
            <a:r>
              <a:rPr kumimoji="1" lang="en-US" sz="1200" b="0" kern="1200" baseline="0" dirty="0" smtClean="0">
                <a:solidFill>
                  <a:schemeClr val="tx1"/>
                </a:solidFill>
                <a:latin typeface="Times New Roman" pitchFamily="-109" charset="0"/>
                <a:ea typeface="+mn-ea"/>
                <a:cs typeface="+mn-cs"/>
              </a:rPr>
              <a:t>functions.</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 </a:t>
            </a:r>
            <a:r>
              <a:rPr kumimoji="1" lang="en-US" sz="1200" b="1" kern="1200" baseline="0" dirty="0" smtClean="0">
                <a:solidFill>
                  <a:schemeClr val="tx1"/>
                </a:solidFill>
                <a:latin typeface="Times New Roman" pitchFamily="-109" charset="0"/>
                <a:ea typeface="+mn-ea"/>
                <a:cs typeface="+mn-cs"/>
              </a:rPr>
              <a:t>Registers: </a:t>
            </a:r>
            <a:r>
              <a:rPr kumimoji="1" lang="en-US" sz="1200" b="0" kern="1200" baseline="0" dirty="0" smtClean="0">
                <a:solidFill>
                  <a:schemeClr val="tx1"/>
                </a:solidFill>
                <a:latin typeface="Times New Roman" pitchFamily="-109" charset="0"/>
                <a:ea typeface="+mn-ea"/>
                <a:cs typeface="+mn-cs"/>
              </a:rPr>
              <a:t>Provides storage internal to the CPU.</a:t>
            </a:r>
          </a:p>
          <a:p>
            <a:endParaRPr kumimoji="1" lang="en-US" sz="1200" kern="1200" baseline="0" dirty="0" smtClean="0">
              <a:solidFill>
                <a:schemeClr val="tx1"/>
              </a:solidFill>
              <a:latin typeface="Times New Roman" pitchFamily="-109" charset="0"/>
              <a:ea typeface="+mn-ea"/>
              <a:cs typeface="+mn-cs"/>
            </a:endParaRPr>
          </a:p>
          <a:p>
            <a:r>
              <a:rPr kumimoji="1" lang="en-US" sz="1200" kern="1200" baseline="0" dirty="0" smtClean="0">
                <a:solidFill>
                  <a:schemeClr val="tx1"/>
                </a:solidFill>
                <a:latin typeface="Times New Roman" pitchFamily="-109" charset="0"/>
                <a:ea typeface="+mn-ea"/>
                <a:cs typeface="+mn-cs"/>
              </a:rPr>
              <a:t>• </a:t>
            </a:r>
            <a:r>
              <a:rPr kumimoji="1" lang="en-US" sz="1200" b="1" kern="1200" baseline="0" dirty="0" smtClean="0">
                <a:solidFill>
                  <a:schemeClr val="tx1"/>
                </a:solidFill>
                <a:latin typeface="Times New Roman" pitchFamily="-109" charset="0"/>
                <a:ea typeface="+mn-ea"/>
                <a:cs typeface="+mn-cs"/>
              </a:rPr>
              <a:t>CPU interconnection: </a:t>
            </a:r>
            <a:r>
              <a:rPr kumimoji="1" lang="en-US" sz="1200" b="0" kern="1200" baseline="0" dirty="0" smtClean="0">
                <a:solidFill>
                  <a:schemeClr val="tx1"/>
                </a:solidFill>
                <a:latin typeface="Times New Roman" pitchFamily="-109" charset="0"/>
                <a:ea typeface="+mn-ea"/>
                <a:cs typeface="+mn-cs"/>
              </a:rPr>
              <a:t>Some mechanism that provides for communication</a:t>
            </a:r>
          </a:p>
          <a:p>
            <a:r>
              <a:rPr kumimoji="1" lang="en-US" sz="1200" kern="1200" baseline="0" dirty="0" smtClean="0">
                <a:solidFill>
                  <a:schemeClr val="tx1"/>
                </a:solidFill>
                <a:latin typeface="Times New Roman" pitchFamily="-109" charset="0"/>
                <a:ea typeface="+mn-ea"/>
                <a:cs typeface="+mn-cs"/>
              </a:rPr>
              <a:t>among the control unit, ALU, and registers.</a:t>
            </a:r>
          </a:p>
          <a:p>
            <a:endParaRPr kumimoji="1" lang="en-US" sz="1200"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 Part Three covers these components, where we will see that complexity is added by</a:t>
            </a:r>
          </a:p>
          <a:p>
            <a:r>
              <a:rPr kumimoji="1" lang="en-US" sz="1200" b="0" i="0" u="none" strike="noStrike" kern="1200" baseline="0" dirty="0" smtClean="0">
                <a:solidFill>
                  <a:schemeClr val="tx1"/>
                </a:solidFill>
                <a:latin typeface="Times New Roman" pitchFamily="-109" charset="0"/>
                <a:ea typeface="+mn-ea"/>
                <a:cs typeface="+mn-cs"/>
              </a:rPr>
              <a:t>the use of parallel and pipelined organizational techniques. Finally, there are several</a:t>
            </a:r>
          </a:p>
          <a:p>
            <a:r>
              <a:rPr kumimoji="1" lang="en-US" sz="1200" b="0" i="0" u="none" strike="noStrike" kern="1200" baseline="0" dirty="0" smtClean="0">
                <a:solidFill>
                  <a:schemeClr val="tx1"/>
                </a:solidFill>
                <a:latin typeface="Times New Roman" pitchFamily="-109" charset="0"/>
                <a:ea typeface="+mn-ea"/>
                <a:cs typeface="+mn-cs"/>
              </a:rPr>
              <a:t>approaches to the implementation of the control unit; one common approach is</a:t>
            </a:r>
          </a:p>
          <a:p>
            <a:r>
              <a:rPr kumimoji="1" lang="en-US" sz="1200" b="0" i="0" u="none" strike="noStrike" kern="1200" baseline="0" dirty="0" smtClean="0">
                <a:solidFill>
                  <a:schemeClr val="tx1"/>
                </a:solidFill>
                <a:latin typeface="Times New Roman" pitchFamily="-109" charset="0"/>
                <a:ea typeface="+mn-ea"/>
                <a:cs typeface="+mn-cs"/>
              </a:rPr>
              <a:t>a </a:t>
            </a:r>
            <a:r>
              <a:rPr kumimoji="1" lang="en-US" sz="1200" b="0" i="0" u="none" strike="noStrike" kern="1200" baseline="0" dirty="0" err="1" smtClean="0">
                <a:solidFill>
                  <a:schemeClr val="tx1"/>
                </a:solidFill>
                <a:latin typeface="Times New Roman" pitchFamily="-109" charset="0"/>
                <a:ea typeface="+mn-ea"/>
                <a:cs typeface="+mn-cs"/>
              </a:rPr>
              <a:t>microprogrammed</a:t>
            </a:r>
            <a:r>
              <a:rPr kumimoji="1" lang="en-US" sz="1200" b="0" i="0" u="none" strike="noStrike" kern="1200" baseline="0" dirty="0" smtClean="0">
                <a:solidFill>
                  <a:schemeClr val="tx1"/>
                </a:solidFill>
                <a:latin typeface="Times New Roman" pitchFamily="-109" charset="0"/>
                <a:ea typeface="+mn-ea"/>
                <a:cs typeface="+mn-cs"/>
              </a:rPr>
              <a:t>  implementation. In essence, a </a:t>
            </a:r>
            <a:r>
              <a:rPr kumimoji="1" lang="en-US" sz="1200" b="0" i="0" u="none" strike="noStrike" kern="1200" baseline="0" dirty="0" err="1" smtClean="0">
                <a:solidFill>
                  <a:schemeClr val="tx1"/>
                </a:solidFill>
                <a:latin typeface="Times New Roman" pitchFamily="-109" charset="0"/>
                <a:ea typeface="+mn-ea"/>
                <a:cs typeface="+mn-cs"/>
              </a:rPr>
              <a:t>microprogrammed</a:t>
            </a:r>
            <a:r>
              <a:rPr kumimoji="1" lang="en-US" sz="1200" b="0" i="0" u="none" strike="noStrike" kern="1200" baseline="0" dirty="0" smtClean="0">
                <a:solidFill>
                  <a:schemeClr val="tx1"/>
                </a:solidFill>
                <a:latin typeface="Times New Roman" pitchFamily="-109" charset="0"/>
                <a:ea typeface="+mn-ea"/>
                <a:cs typeface="+mn-cs"/>
              </a:rPr>
              <a:t> control unit</a:t>
            </a:r>
          </a:p>
          <a:p>
            <a:r>
              <a:rPr kumimoji="1" lang="en-US" sz="1200" b="0" i="0" u="none" strike="noStrike" kern="1200" baseline="0" dirty="0" smtClean="0">
                <a:solidFill>
                  <a:schemeClr val="tx1"/>
                </a:solidFill>
                <a:latin typeface="Times New Roman" pitchFamily="-109" charset="0"/>
                <a:ea typeface="+mn-ea"/>
                <a:cs typeface="+mn-cs"/>
              </a:rPr>
              <a:t>operates by executing microinstructions that define the functionality of the control</a:t>
            </a:r>
          </a:p>
          <a:p>
            <a:r>
              <a:rPr kumimoji="1" lang="en-US" sz="1200" b="0" i="0" u="none" strike="noStrike" kern="1200" baseline="0" dirty="0" smtClean="0">
                <a:solidFill>
                  <a:schemeClr val="tx1"/>
                </a:solidFill>
                <a:latin typeface="Times New Roman" pitchFamily="-109" charset="0"/>
                <a:ea typeface="+mn-ea"/>
                <a:cs typeface="+mn-cs"/>
              </a:rPr>
              <a:t>unit. With this approach, the structure of the control unit can be depicted, as in</a:t>
            </a:r>
          </a:p>
          <a:p>
            <a:r>
              <a:rPr kumimoji="1" lang="en-US" sz="1200" b="0" i="0" u="none" strike="noStrike" kern="1200" baseline="0" dirty="0" smtClean="0">
                <a:solidFill>
                  <a:schemeClr val="tx1"/>
                </a:solidFill>
                <a:latin typeface="Times New Roman" pitchFamily="-109" charset="0"/>
                <a:ea typeface="+mn-ea"/>
                <a:cs typeface="+mn-cs"/>
              </a:rPr>
              <a:t>Figure 1.1. This structure is examined in Part Four.</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16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936967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 As was mentioned, contemporary</a:t>
            </a:r>
          </a:p>
          <a:p>
            <a:r>
              <a:rPr kumimoji="1" lang="en-US" sz="1200" b="0" i="0" u="none" strike="noStrike" kern="1200" baseline="0" dirty="0" smtClean="0">
                <a:solidFill>
                  <a:schemeClr val="tx1"/>
                </a:solidFill>
                <a:latin typeface="Times New Roman" pitchFamily="-109" charset="0"/>
                <a:ea typeface="+mn-ea"/>
                <a:cs typeface="+mn-cs"/>
              </a:rPr>
              <a:t>computers generally have multiple processors. When these processors all reside</a:t>
            </a:r>
          </a:p>
          <a:p>
            <a:r>
              <a:rPr kumimoji="1" lang="en-US" sz="1200" b="0" i="0" u="none" strike="noStrike" kern="1200" baseline="0" dirty="0" smtClean="0">
                <a:solidFill>
                  <a:schemeClr val="tx1"/>
                </a:solidFill>
                <a:latin typeface="Times New Roman" pitchFamily="-109" charset="0"/>
                <a:ea typeface="+mn-ea"/>
                <a:cs typeface="+mn-cs"/>
              </a:rPr>
              <a:t>on a single chip, the term multicore computer  is used, and each processing unit</a:t>
            </a:r>
          </a:p>
          <a:p>
            <a:r>
              <a:rPr kumimoji="1" lang="en-US" sz="1200" b="0" i="0" u="none" strike="noStrike" kern="1200" baseline="0" dirty="0" smtClean="0">
                <a:solidFill>
                  <a:schemeClr val="tx1"/>
                </a:solidFill>
                <a:latin typeface="Times New Roman" pitchFamily="-109" charset="0"/>
                <a:ea typeface="+mn-ea"/>
                <a:cs typeface="+mn-cs"/>
              </a:rPr>
              <a:t>(consisting of a control unit, ALU, registers, and perhaps cache) is called a core . To</a:t>
            </a:r>
          </a:p>
          <a:p>
            <a:r>
              <a:rPr kumimoji="1" lang="en-US" sz="1200" b="0" i="0" u="none" strike="noStrike" kern="1200" baseline="0" dirty="0" smtClean="0">
                <a:solidFill>
                  <a:schemeClr val="tx1"/>
                </a:solidFill>
                <a:latin typeface="Times New Roman" pitchFamily="-109" charset="0"/>
                <a:ea typeface="+mn-ea"/>
                <a:cs typeface="+mn-cs"/>
              </a:rPr>
              <a:t>clarify the terminology, this text will use the following definitions.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Central processing unit (CPU) : That portion of a computer that fetches and</a:t>
            </a:r>
          </a:p>
          <a:p>
            <a:r>
              <a:rPr kumimoji="1" lang="en-US" sz="1200" b="0" i="0" u="none" strike="noStrike" kern="1200" baseline="0" dirty="0" smtClean="0">
                <a:solidFill>
                  <a:schemeClr val="tx1"/>
                </a:solidFill>
                <a:latin typeface="Times New Roman" pitchFamily="-109" charset="0"/>
                <a:ea typeface="+mn-ea"/>
                <a:cs typeface="+mn-cs"/>
              </a:rPr>
              <a:t>executes instructions. It consists of an ALU, a control unit, and registers. In a</a:t>
            </a:r>
          </a:p>
          <a:p>
            <a:r>
              <a:rPr kumimoji="1" lang="en-US" sz="1200" b="0" i="0" u="none" strike="noStrike" kern="1200" baseline="0" dirty="0" smtClean="0">
                <a:solidFill>
                  <a:schemeClr val="tx1"/>
                </a:solidFill>
                <a:latin typeface="Times New Roman" pitchFamily="-109" charset="0"/>
                <a:ea typeface="+mn-ea"/>
                <a:cs typeface="+mn-cs"/>
              </a:rPr>
              <a:t>system with a single processing unit, it is often simply referred to as a processor .</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Core : An individual processing unit on a processor chip. A core may be</a:t>
            </a:r>
          </a:p>
          <a:p>
            <a:r>
              <a:rPr kumimoji="1" lang="en-US" sz="1200" b="0" i="0" u="none" strike="noStrike" kern="1200" baseline="0" dirty="0" smtClean="0">
                <a:solidFill>
                  <a:schemeClr val="tx1"/>
                </a:solidFill>
                <a:latin typeface="Times New Roman" pitchFamily="-109" charset="0"/>
                <a:ea typeface="+mn-ea"/>
                <a:cs typeface="+mn-cs"/>
              </a:rPr>
              <a:t>equivalent in functionality to a CPU on a single-CPU system. Other specialized processing units, </a:t>
            </a:r>
          </a:p>
          <a:p>
            <a:r>
              <a:rPr kumimoji="1" lang="en-US" sz="1200" b="0" i="0" u="none" strike="noStrike" kern="1200" baseline="0" dirty="0" smtClean="0">
                <a:solidFill>
                  <a:schemeClr val="tx1"/>
                </a:solidFill>
                <a:latin typeface="Times New Roman" pitchFamily="-109" charset="0"/>
                <a:ea typeface="+mn-ea"/>
                <a:cs typeface="+mn-cs"/>
              </a:rPr>
              <a:t>such as one optimized for vector and matrix operations, are also referred to as cores.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Processor:  A physical piece of silicon containing one or more cores. The</a:t>
            </a:r>
          </a:p>
          <a:p>
            <a:r>
              <a:rPr kumimoji="1" lang="en-US" sz="1200" b="0" i="0" u="none" strike="noStrike" kern="1200" baseline="0" dirty="0" smtClean="0">
                <a:solidFill>
                  <a:schemeClr val="tx1"/>
                </a:solidFill>
                <a:latin typeface="Times New Roman" pitchFamily="-109" charset="0"/>
                <a:ea typeface="+mn-ea"/>
                <a:cs typeface="+mn-cs"/>
              </a:rPr>
              <a:t>processor is the computer component that interprets and executes instructions.</a:t>
            </a:r>
          </a:p>
          <a:p>
            <a:r>
              <a:rPr kumimoji="1" lang="en-US" sz="1200" b="0" i="0" u="none" strike="noStrike" kern="1200" baseline="0" dirty="0" smtClean="0">
                <a:solidFill>
                  <a:schemeClr val="tx1"/>
                </a:solidFill>
                <a:latin typeface="Times New Roman" pitchFamily="-109" charset="0"/>
                <a:ea typeface="+mn-ea"/>
                <a:cs typeface="+mn-cs"/>
              </a:rPr>
              <a:t>If a processor contains multiple cores, it is referred to as a multicore</a:t>
            </a:r>
          </a:p>
          <a:p>
            <a:r>
              <a:rPr kumimoji="1" lang="en-US" sz="1200" b="0" i="0" u="none" strike="noStrike" kern="1200" baseline="0" dirty="0" smtClean="0">
                <a:solidFill>
                  <a:schemeClr val="tx1"/>
                </a:solidFill>
                <a:latin typeface="Times New Roman" pitchFamily="-109" charset="0"/>
                <a:ea typeface="+mn-ea"/>
                <a:cs typeface="+mn-cs"/>
              </a:rPr>
              <a:t>processor .</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After about a decade of discussion, there is broad industry consensus on this</a:t>
            </a:r>
          </a:p>
          <a:p>
            <a:r>
              <a:rPr kumimoji="1" lang="en-US" sz="1200" b="0" i="0" u="none" strike="noStrike" kern="1200" baseline="0" dirty="0" smtClean="0">
                <a:solidFill>
                  <a:schemeClr val="tx1"/>
                </a:solidFill>
                <a:latin typeface="Times New Roman" pitchFamily="-109" charset="0"/>
                <a:ea typeface="+mn-ea"/>
                <a:cs typeface="+mn-cs"/>
              </a:rPr>
              <a:t>usage.</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17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6064794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 Another prominent feature of contemporary computers is the use of multiple</a:t>
            </a:r>
          </a:p>
          <a:p>
            <a:r>
              <a:rPr kumimoji="1" lang="en-US" sz="1200" b="0" i="0" u="none" strike="noStrike" kern="1200" baseline="0" dirty="0" smtClean="0">
                <a:solidFill>
                  <a:schemeClr val="tx1"/>
                </a:solidFill>
                <a:latin typeface="Times New Roman" pitchFamily="-109" charset="0"/>
                <a:ea typeface="+mn-ea"/>
                <a:cs typeface="+mn-cs"/>
              </a:rPr>
              <a:t>layers of memory, called cache memory , between the processor and main memory.</a:t>
            </a:r>
          </a:p>
          <a:p>
            <a:r>
              <a:rPr kumimoji="1" lang="en-US" sz="1200" b="0" i="0" u="none" strike="noStrike" kern="1200" baseline="0" dirty="0" smtClean="0">
                <a:solidFill>
                  <a:schemeClr val="tx1"/>
                </a:solidFill>
                <a:latin typeface="Times New Roman" pitchFamily="-109" charset="0"/>
                <a:ea typeface="+mn-ea"/>
                <a:cs typeface="+mn-cs"/>
              </a:rPr>
              <a:t>Chapter 4 is devoted to the topic of cache memory. For our purposes in this section,</a:t>
            </a:r>
          </a:p>
          <a:p>
            <a:r>
              <a:rPr kumimoji="1" lang="en-US" sz="1200" b="0" i="0" u="none" strike="noStrike" kern="1200" baseline="0" dirty="0" smtClean="0">
                <a:solidFill>
                  <a:schemeClr val="tx1"/>
                </a:solidFill>
                <a:latin typeface="Times New Roman" pitchFamily="-109" charset="0"/>
                <a:ea typeface="+mn-ea"/>
                <a:cs typeface="+mn-cs"/>
              </a:rPr>
              <a:t>we simply note that a cache memory is smaller and faster than main memory and is</a:t>
            </a:r>
          </a:p>
          <a:p>
            <a:r>
              <a:rPr kumimoji="1" lang="en-US" sz="1200" b="0" i="0" u="none" strike="noStrike" kern="1200" baseline="0" dirty="0" smtClean="0">
                <a:solidFill>
                  <a:schemeClr val="tx1"/>
                </a:solidFill>
                <a:latin typeface="Times New Roman" pitchFamily="-109" charset="0"/>
                <a:ea typeface="+mn-ea"/>
                <a:cs typeface="+mn-cs"/>
              </a:rPr>
              <a:t>used to speed up memory access by placing in the cache, data from main memory</a:t>
            </a:r>
          </a:p>
          <a:p>
            <a:r>
              <a:rPr kumimoji="1" lang="en-US" sz="1200" b="0" i="0" u="none" strike="noStrike" kern="1200" baseline="0" dirty="0" smtClean="0">
                <a:solidFill>
                  <a:schemeClr val="tx1"/>
                </a:solidFill>
                <a:latin typeface="Times New Roman" pitchFamily="-109" charset="0"/>
                <a:ea typeface="+mn-ea"/>
                <a:cs typeface="+mn-cs"/>
              </a:rPr>
              <a:t>that is likely to be used in the near future. A greater performance improvement may</a:t>
            </a:r>
          </a:p>
          <a:p>
            <a:r>
              <a:rPr kumimoji="1" lang="en-US" sz="1200" b="0" i="0" u="none" strike="noStrike" kern="1200" baseline="0" dirty="0" smtClean="0">
                <a:solidFill>
                  <a:schemeClr val="tx1"/>
                </a:solidFill>
                <a:latin typeface="Times New Roman" pitchFamily="-109" charset="0"/>
                <a:ea typeface="+mn-ea"/>
                <a:cs typeface="+mn-cs"/>
              </a:rPr>
              <a:t>be obtained by using multiple levels of cache, with level 1 (L1) closest to the core</a:t>
            </a:r>
          </a:p>
          <a:p>
            <a:r>
              <a:rPr kumimoji="1" lang="en-US" sz="1200" b="0" i="0" u="none" strike="noStrike" kern="1200" baseline="0" dirty="0" smtClean="0">
                <a:solidFill>
                  <a:schemeClr val="tx1"/>
                </a:solidFill>
                <a:latin typeface="Times New Roman" pitchFamily="-109" charset="0"/>
                <a:ea typeface="+mn-ea"/>
                <a:cs typeface="+mn-cs"/>
              </a:rPr>
              <a:t>and additional levels (L2, L3, and so on) progressively farther from the core. In this</a:t>
            </a:r>
          </a:p>
          <a:p>
            <a:r>
              <a:rPr kumimoji="1" lang="en-US" sz="1200" b="0" i="0" u="none" strike="noStrike" kern="1200" baseline="0" dirty="0" smtClean="0">
                <a:solidFill>
                  <a:schemeClr val="tx1"/>
                </a:solidFill>
                <a:latin typeface="Times New Roman" pitchFamily="-109" charset="0"/>
                <a:ea typeface="+mn-ea"/>
                <a:cs typeface="+mn-cs"/>
              </a:rPr>
              <a:t>scheme, level n  is smaller and faster than level n +  1.</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18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5649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 Figure 1.2 is a simplified view of the principal components of a typical multicore</a:t>
            </a:r>
          </a:p>
          <a:p>
            <a:r>
              <a:rPr kumimoji="1" lang="en-US" sz="1200" b="0" i="0" u="none" strike="noStrike" kern="1200" baseline="0" dirty="0" smtClean="0">
                <a:solidFill>
                  <a:schemeClr val="tx1"/>
                </a:solidFill>
                <a:latin typeface="Times New Roman" pitchFamily="-109" charset="0"/>
                <a:ea typeface="+mn-ea"/>
                <a:cs typeface="+mn-cs"/>
              </a:rPr>
              <a:t>computer. Most computers, including embedded computers in smartphones</a:t>
            </a:r>
          </a:p>
          <a:p>
            <a:r>
              <a:rPr kumimoji="1" lang="en-US" sz="1200" b="0" i="0" u="none" strike="noStrike" kern="1200" baseline="0" dirty="0" smtClean="0">
                <a:solidFill>
                  <a:schemeClr val="tx1"/>
                </a:solidFill>
                <a:latin typeface="Times New Roman" pitchFamily="-109" charset="0"/>
                <a:ea typeface="+mn-ea"/>
                <a:cs typeface="+mn-cs"/>
              </a:rPr>
              <a:t>and tablets, plus personal computers, laptops, and workstations, are housed on a</a:t>
            </a:r>
          </a:p>
          <a:p>
            <a:r>
              <a:rPr kumimoji="1" lang="en-US" sz="1200" b="0" i="0" u="none" strike="noStrike" kern="1200" baseline="0" dirty="0" smtClean="0">
                <a:solidFill>
                  <a:schemeClr val="tx1"/>
                </a:solidFill>
                <a:latin typeface="Times New Roman" pitchFamily="-109" charset="0"/>
                <a:ea typeface="+mn-ea"/>
                <a:cs typeface="+mn-cs"/>
              </a:rPr>
              <a:t>motherboard. Before describing this arrangement, we need to define some terms.</a:t>
            </a:r>
          </a:p>
          <a:p>
            <a:r>
              <a:rPr kumimoji="1" lang="en-US" sz="1200" b="0" i="0" u="none" strike="noStrike" kern="1200" baseline="0" dirty="0" smtClean="0">
                <a:solidFill>
                  <a:schemeClr val="tx1"/>
                </a:solidFill>
                <a:latin typeface="Times New Roman" pitchFamily="-109" charset="0"/>
                <a:ea typeface="+mn-ea"/>
                <a:cs typeface="+mn-cs"/>
              </a:rPr>
              <a:t>A printed circuit board  is a rigid, flat board that holds and interconnects chips and</a:t>
            </a:r>
          </a:p>
          <a:p>
            <a:r>
              <a:rPr kumimoji="1" lang="en-US" sz="1200" b="0" i="0" u="none" strike="noStrike" kern="1200" baseline="0" dirty="0" smtClean="0">
                <a:solidFill>
                  <a:schemeClr val="tx1"/>
                </a:solidFill>
                <a:latin typeface="Times New Roman" pitchFamily="-109" charset="0"/>
                <a:ea typeface="+mn-ea"/>
                <a:cs typeface="+mn-cs"/>
              </a:rPr>
              <a:t>other electronic components. The board is made of layers, typically two to ten,</a:t>
            </a:r>
          </a:p>
          <a:p>
            <a:r>
              <a:rPr kumimoji="1" lang="en-US" sz="1200" b="0" i="0" u="none" strike="noStrike" kern="1200" baseline="0" dirty="0" smtClean="0">
                <a:solidFill>
                  <a:schemeClr val="tx1"/>
                </a:solidFill>
                <a:latin typeface="Times New Roman" pitchFamily="-109" charset="0"/>
                <a:ea typeface="+mn-ea"/>
                <a:cs typeface="+mn-cs"/>
              </a:rPr>
              <a:t>that interconnect components via copper pathways that are etched into the board.</a:t>
            </a:r>
          </a:p>
          <a:p>
            <a:r>
              <a:rPr kumimoji="1" lang="en-US" sz="1200" b="0" i="0" u="none" strike="noStrike" kern="1200" baseline="0" dirty="0" smtClean="0">
                <a:solidFill>
                  <a:schemeClr val="tx1"/>
                </a:solidFill>
                <a:latin typeface="Times New Roman" pitchFamily="-109" charset="0"/>
                <a:ea typeface="+mn-ea"/>
                <a:cs typeface="+mn-cs"/>
              </a:rPr>
              <a:t>The main printed circuit board (PCB) in a computer is called a system board or</a:t>
            </a:r>
          </a:p>
          <a:p>
            <a:r>
              <a:rPr kumimoji="1" lang="en-US" sz="1200" b="0" i="0" u="none" strike="noStrike" kern="1200" baseline="0" dirty="0" smtClean="0">
                <a:solidFill>
                  <a:schemeClr val="tx1"/>
                </a:solidFill>
                <a:latin typeface="Times New Roman" pitchFamily="-109" charset="0"/>
                <a:ea typeface="+mn-ea"/>
                <a:cs typeface="+mn-cs"/>
              </a:rPr>
              <a:t>motherboard , while smaller ones that plug into the slots in the main board are</a:t>
            </a:r>
          </a:p>
          <a:p>
            <a:r>
              <a:rPr kumimoji="1" lang="en-US" sz="1200" b="0" i="0" u="none" strike="noStrike" kern="1200" baseline="0" dirty="0" smtClean="0">
                <a:solidFill>
                  <a:schemeClr val="tx1"/>
                </a:solidFill>
                <a:latin typeface="Times New Roman" pitchFamily="-109" charset="0"/>
                <a:ea typeface="+mn-ea"/>
                <a:cs typeface="+mn-cs"/>
              </a:rPr>
              <a:t>called expansion boards.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most prominent elements on the motherboard are the chips. A chip  is</a:t>
            </a:r>
          </a:p>
          <a:p>
            <a:r>
              <a:rPr kumimoji="1" lang="en-US" sz="1200" b="0" i="0" u="none" strike="noStrike" kern="1200" baseline="0" dirty="0" smtClean="0">
                <a:solidFill>
                  <a:schemeClr val="tx1"/>
                </a:solidFill>
                <a:latin typeface="Times New Roman" pitchFamily="-109" charset="0"/>
                <a:ea typeface="+mn-ea"/>
                <a:cs typeface="+mn-cs"/>
              </a:rPr>
              <a:t>a single piece of semiconducting material, typically silicon, upon which electronic</a:t>
            </a:r>
          </a:p>
          <a:p>
            <a:r>
              <a:rPr kumimoji="1" lang="en-US" sz="1200" b="0" i="0" u="none" strike="noStrike" kern="1200" baseline="0" dirty="0" smtClean="0">
                <a:solidFill>
                  <a:schemeClr val="tx1"/>
                </a:solidFill>
                <a:latin typeface="Times New Roman" pitchFamily="-109" charset="0"/>
                <a:ea typeface="+mn-ea"/>
                <a:cs typeface="+mn-cs"/>
              </a:rPr>
              <a:t>circuits and logic gates are fabricated. The resulting product is referred to as an</a:t>
            </a:r>
          </a:p>
          <a:p>
            <a:r>
              <a:rPr kumimoji="1" lang="en-US" sz="1200" b="0" i="0" u="none" strike="noStrike" kern="1200" baseline="0" dirty="0" smtClean="0">
                <a:solidFill>
                  <a:schemeClr val="tx1"/>
                </a:solidFill>
                <a:latin typeface="Times New Roman" pitchFamily="-109" charset="0"/>
                <a:ea typeface="+mn-ea"/>
                <a:cs typeface="+mn-cs"/>
              </a:rPr>
              <a:t>integrated circuit .</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 The motherboard contains a slot or socket for the processor chip, which typically</a:t>
            </a:r>
          </a:p>
          <a:p>
            <a:r>
              <a:rPr kumimoji="1" lang="en-US" sz="1200" b="0" i="0" u="none" strike="noStrike" kern="1200" baseline="0" dirty="0" smtClean="0">
                <a:solidFill>
                  <a:schemeClr val="tx1"/>
                </a:solidFill>
                <a:latin typeface="Times New Roman" pitchFamily="-109" charset="0"/>
                <a:ea typeface="+mn-ea"/>
                <a:cs typeface="+mn-cs"/>
              </a:rPr>
              <a:t>contains multiple individual cores, in what is known as a multicore processor .</a:t>
            </a:r>
          </a:p>
          <a:p>
            <a:r>
              <a:rPr kumimoji="1" lang="en-US" sz="1200" b="0" i="0" u="none" strike="noStrike" kern="1200" baseline="0" dirty="0" smtClean="0">
                <a:solidFill>
                  <a:schemeClr val="tx1"/>
                </a:solidFill>
                <a:latin typeface="Times New Roman" pitchFamily="-109" charset="0"/>
                <a:ea typeface="+mn-ea"/>
                <a:cs typeface="+mn-cs"/>
              </a:rPr>
              <a:t>There are also slots for memory chips, I/O controller chips, and other key computer</a:t>
            </a:r>
          </a:p>
          <a:p>
            <a:r>
              <a:rPr kumimoji="1" lang="en-US" sz="1200" b="0" i="0" u="none" strike="noStrike" kern="1200" baseline="0" dirty="0" smtClean="0">
                <a:solidFill>
                  <a:schemeClr val="tx1"/>
                </a:solidFill>
                <a:latin typeface="Times New Roman" pitchFamily="-109" charset="0"/>
                <a:ea typeface="+mn-ea"/>
                <a:cs typeface="+mn-cs"/>
              </a:rPr>
              <a:t>components. For desktop computers, expansion slots enable the inclusion of more</a:t>
            </a:r>
          </a:p>
          <a:p>
            <a:r>
              <a:rPr kumimoji="1" lang="en-US" sz="1200" b="0" i="0" u="none" strike="noStrike" kern="1200" baseline="0" dirty="0" smtClean="0">
                <a:solidFill>
                  <a:schemeClr val="tx1"/>
                </a:solidFill>
                <a:latin typeface="Times New Roman" pitchFamily="-109" charset="0"/>
                <a:ea typeface="+mn-ea"/>
                <a:cs typeface="+mn-cs"/>
              </a:rPr>
              <a:t>components on expansion boards. Thus, a modern motherboard connects only a</a:t>
            </a:r>
          </a:p>
          <a:p>
            <a:r>
              <a:rPr kumimoji="1" lang="en-US" sz="1200" b="0" i="0" u="none" strike="noStrike" kern="1200" baseline="0" dirty="0" smtClean="0">
                <a:solidFill>
                  <a:schemeClr val="tx1"/>
                </a:solidFill>
                <a:latin typeface="Times New Roman" pitchFamily="-109" charset="0"/>
                <a:ea typeface="+mn-ea"/>
                <a:cs typeface="+mn-cs"/>
              </a:rPr>
              <a:t>few individual chip components, with each chip containing from a few thousand up</a:t>
            </a:r>
          </a:p>
          <a:p>
            <a:r>
              <a:rPr kumimoji="1" lang="en-US" sz="1200" b="0" i="0" u="none" strike="noStrike" kern="1200" baseline="0" dirty="0" smtClean="0">
                <a:solidFill>
                  <a:schemeClr val="tx1"/>
                </a:solidFill>
                <a:latin typeface="Times New Roman" pitchFamily="-109" charset="0"/>
                <a:ea typeface="+mn-ea"/>
                <a:cs typeface="+mn-cs"/>
              </a:rPr>
              <a:t>to hundreds of millions of transistors.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Figure 1.2 shows a processor chip that contains eight cores and an L3 cache.</a:t>
            </a:r>
          </a:p>
          <a:p>
            <a:r>
              <a:rPr kumimoji="1" lang="en-US" sz="1200" b="0" i="0" u="none" strike="noStrike" kern="1200" baseline="0" dirty="0" smtClean="0">
                <a:solidFill>
                  <a:schemeClr val="tx1"/>
                </a:solidFill>
                <a:latin typeface="Times New Roman" pitchFamily="-109" charset="0"/>
                <a:ea typeface="+mn-ea"/>
                <a:cs typeface="+mn-cs"/>
              </a:rPr>
              <a:t>Not shown is the logic required to control operations between the cores and the</a:t>
            </a:r>
          </a:p>
          <a:p>
            <a:r>
              <a:rPr kumimoji="1" lang="en-US" sz="1200" b="0" i="0" u="none" strike="noStrike" kern="1200" baseline="0" dirty="0" smtClean="0">
                <a:solidFill>
                  <a:schemeClr val="tx1"/>
                </a:solidFill>
                <a:latin typeface="Times New Roman" pitchFamily="-109" charset="0"/>
                <a:ea typeface="+mn-ea"/>
                <a:cs typeface="+mn-cs"/>
              </a:rPr>
              <a:t>cache and between the cores and the external circuitry on the motherboard. The</a:t>
            </a:r>
          </a:p>
          <a:p>
            <a:r>
              <a:rPr kumimoji="1" lang="en-US" sz="1200" b="0" i="0" u="none" strike="noStrike" kern="1200" baseline="0" dirty="0" smtClean="0">
                <a:solidFill>
                  <a:schemeClr val="tx1"/>
                </a:solidFill>
                <a:latin typeface="Times New Roman" pitchFamily="-109" charset="0"/>
                <a:ea typeface="+mn-ea"/>
                <a:cs typeface="+mn-cs"/>
              </a:rPr>
              <a:t>figure indicates that the L3 cache occupies two distinct portions of the chip surface.</a:t>
            </a:r>
          </a:p>
          <a:p>
            <a:r>
              <a:rPr kumimoji="1" lang="en-US" sz="1200" b="0" i="0" u="none" strike="noStrike" kern="1200" baseline="0" dirty="0" smtClean="0">
                <a:solidFill>
                  <a:schemeClr val="tx1"/>
                </a:solidFill>
                <a:latin typeface="Times New Roman" pitchFamily="-109" charset="0"/>
                <a:ea typeface="+mn-ea"/>
                <a:cs typeface="+mn-cs"/>
              </a:rPr>
              <a:t>However, typically, all cores have access to the entire L3 cache via the aforementioned</a:t>
            </a:r>
          </a:p>
          <a:p>
            <a:r>
              <a:rPr kumimoji="1" lang="en-US" sz="1200" b="0" i="0" u="none" strike="noStrike" kern="1200" baseline="0" dirty="0" smtClean="0">
                <a:solidFill>
                  <a:schemeClr val="tx1"/>
                </a:solidFill>
                <a:latin typeface="Times New Roman" pitchFamily="-109" charset="0"/>
                <a:ea typeface="+mn-ea"/>
                <a:cs typeface="+mn-cs"/>
              </a:rPr>
              <a:t>control circuits. The processor chip shown in Figure 1.2 does not represent</a:t>
            </a:r>
          </a:p>
          <a:p>
            <a:r>
              <a:rPr kumimoji="1" lang="en-US" sz="1200" b="0" i="0" u="none" strike="noStrike" kern="1200" baseline="0" dirty="0" smtClean="0">
                <a:solidFill>
                  <a:schemeClr val="tx1"/>
                </a:solidFill>
                <a:latin typeface="Times New Roman" pitchFamily="-109" charset="0"/>
                <a:ea typeface="+mn-ea"/>
                <a:cs typeface="+mn-cs"/>
              </a:rPr>
              <a:t>any specific product, but provides a general idea of how such chips are laid out.</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Next, we zoom in on the structure of a single core, which occupies a portion of</a:t>
            </a:r>
          </a:p>
          <a:p>
            <a:r>
              <a:rPr kumimoji="1" lang="en-US" sz="1200" b="0" i="0" u="none" strike="noStrike" kern="1200" baseline="0" dirty="0" smtClean="0">
                <a:solidFill>
                  <a:schemeClr val="tx1"/>
                </a:solidFill>
                <a:latin typeface="Times New Roman" pitchFamily="-109" charset="0"/>
                <a:ea typeface="+mn-ea"/>
                <a:cs typeface="+mn-cs"/>
              </a:rPr>
              <a:t>the processor chip. In general terms, the functional elements of a core are:</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Instruction logic:  This includes the tasks involved in fetching instructions and</a:t>
            </a:r>
          </a:p>
          <a:p>
            <a:r>
              <a:rPr kumimoji="1" lang="en-US" sz="1200" b="0" i="0" u="none" strike="noStrike" kern="1200" baseline="0" dirty="0" smtClean="0">
                <a:solidFill>
                  <a:schemeClr val="tx1"/>
                </a:solidFill>
                <a:latin typeface="Times New Roman" pitchFamily="-109" charset="0"/>
                <a:ea typeface="+mn-ea"/>
                <a:cs typeface="+mn-cs"/>
              </a:rPr>
              <a:t>decoding each instruction to determine the instruction operation and the</a:t>
            </a:r>
          </a:p>
          <a:p>
            <a:r>
              <a:rPr kumimoji="1" lang="en-US" sz="1200" b="0" i="0" u="none" strike="noStrike" kern="1200" baseline="0" dirty="0" smtClean="0">
                <a:solidFill>
                  <a:schemeClr val="tx1"/>
                </a:solidFill>
                <a:latin typeface="Times New Roman" pitchFamily="-109" charset="0"/>
                <a:ea typeface="+mn-ea"/>
                <a:cs typeface="+mn-cs"/>
              </a:rPr>
              <a:t>memory locations of any operands.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Arithmetic and logic unit (ALU):  Performs the operation specified by an</a:t>
            </a:r>
          </a:p>
          <a:p>
            <a:r>
              <a:rPr kumimoji="1" lang="en-US" sz="1200" b="0" i="0" u="none" strike="noStrike" kern="1200" baseline="0" dirty="0" smtClean="0">
                <a:solidFill>
                  <a:schemeClr val="tx1"/>
                </a:solidFill>
                <a:latin typeface="Times New Roman" pitchFamily="-109" charset="0"/>
                <a:ea typeface="+mn-ea"/>
                <a:cs typeface="+mn-cs"/>
              </a:rPr>
              <a:t>instruction.</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Load/store logic:  Manages the transfer of data to and from main memory via</a:t>
            </a:r>
          </a:p>
          <a:p>
            <a:r>
              <a:rPr kumimoji="1" lang="en-US" sz="1200" b="0" i="0" u="none" strike="noStrike" kern="1200" baseline="0" dirty="0" smtClean="0">
                <a:solidFill>
                  <a:schemeClr val="tx1"/>
                </a:solidFill>
                <a:latin typeface="Times New Roman" pitchFamily="-109" charset="0"/>
                <a:ea typeface="+mn-ea"/>
                <a:cs typeface="+mn-cs"/>
              </a:rPr>
              <a:t>cache.</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core also contains an L1 cache, split between an instruction cache</a:t>
            </a:r>
          </a:p>
          <a:p>
            <a:r>
              <a:rPr kumimoji="1" lang="en-US" sz="1200" b="0" i="0" u="none" strike="noStrike" kern="1200" baseline="0" dirty="0" smtClean="0">
                <a:solidFill>
                  <a:schemeClr val="tx1"/>
                </a:solidFill>
                <a:latin typeface="Times New Roman" pitchFamily="-109" charset="0"/>
                <a:ea typeface="+mn-ea"/>
                <a:cs typeface="+mn-cs"/>
              </a:rPr>
              <a:t>(I-cache) that is used for the transfer of instructions to and from main memory, and</a:t>
            </a:r>
          </a:p>
          <a:p>
            <a:r>
              <a:rPr kumimoji="1" lang="en-US" sz="1200" b="0" i="0" u="none" strike="noStrike" kern="1200" baseline="0" dirty="0" smtClean="0">
                <a:solidFill>
                  <a:schemeClr val="tx1"/>
                </a:solidFill>
                <a:latin typeface="Times New Roman" pitchFamily="-109" charset="0"/>
                <a:ea typeface="+mn-ea"/>
                <a:cs typeface="+mn-cs"/>
              </a:rPr>
              <a:t>an L1 data cache, for the transfer of operands and results. Typically, today’s processor</a:t>
            </a:r>
          </a:p>
          <a:p>
            <a:r>
              <a:rPr kumimoji="1" lang="en-US" sz="1200" b="0" i="0" u="none" strike="noStrike" kern="1200" baseline="0" dirty="0" smtClean="0">
                <a:solidFill>
                  <a:schemeClr val="tx1"/>
                </a:solidFill>
                <a:latin typeface="Times New Roman" pitchFamily="-109" charset="0"/>
                <a:ea typeface="+mn-ea"/>
                <a:cs typeface="+mn-cs"/>
              </a:rPr>
              <a:t>chips also include an L2 cache as part of the core. In many cases, this cache</a:t>
            </a:r>
          </a:p>
          <a:p>
            <a:r>
              <a:rPr kumimoji="1" lang="en-US" sz="1200" b="0" i="0" u="none" strike="noStrike" kern="1200" baseline="0" dirty="0" smtClean="0">
                <a:solidFill>
                  <a:schemeClr val="tx1"/>
                </a:solidFill>
                <a:latin typeface="Times New Roman" pitchFamily="-109" charset="0"/>
                <a:ea typeface="+mn-ea"/>
                <a:cs typeface="+mn-cs"/>
              </a:rPr>
              <a:t>is also split between instruction and data caches, although a combined, single L2</a:t>
            </a:r>
          </a:p>
          <a:p>
            <a:r>
              <a:rPr kumimoji="1" lang="en-US" sz="1200" b="0" i="0" u="none" strike="noStrike" kern="1200" baseline="0" dirty="0" smtClean="0">
                <a:solidFill>
                  <a:schemeClr val="tx1"/>
                </a:solidFill>
                <a:latin typeface="Times New Roman" pitchFamily="-109" charset="0"/>
                <a:ea typeface="+mn-ea"/>
                <a:cs typeface="+mn-cs"/>
              </a:rPr>
              <a:t>cache is also used.</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Keep in mind that this representation of the layout of the core is only intended</a:t>
            </a:r>
          </a:p>
          <a:p>
            <a:r>
              <a:rPr kumimoji="1" lang="en-US" sz="1200" b="0" i="0" u="none" strike="noStrike" kern="1200" baseline="0" dirty="0" smtClean="0">
                <a:solidFill>
                  <a:schemeClr val="tx1"/>
                </a:solidFill>
                <a:latin typeface="Times New Roman" pitchFamily="-109" charset="0"/>
                <a:ea typeface="+mn-ea"/>
                <a:cs typeface="+mn-cs"/>
              </a:rPr>
              <a:t>to give a general idea of internal core structure. In a given product, the functional</a:t>
            </a:r>
          </a:p>
          <a:p>
            <a:r>
              <a:rPr kumimoji="1" lang="en-US" sz="1200" b="0" i="0" u="none" strike="noStrike" kern="1200" baseline="0" dirty="0" smtClean="0">
                <a:solidFill>
                  <a:schemeClr val="tx1"/>
                </a:solidFill>
                <a:latin typeface="Times New Roman" pitchFamily="-109" charset="0"/>
                <a:ea typeface="+mn-ea"/>
                <a:cs typeface="+mn-cs"/>
              </a:rPr>
              <a:t>elements may not be laid out as the three distinct elements shown in Figure 1.2,</a:t>
            </a:r>
          </a:p>
          <a:p>
            <a:r>
              <a:rPr kumimoji="1" lang="en-US" sz="1200" b="0" i="0" u="none" strike="noStrike" kern="1200" baseline="0" dirty="0" smtClean="0">
                <a:solidFill>
                  <a:schemeClr val="tx1"/>
                </a:solidFill>
                <a:latin typeface="Times New Roman" pitchFamily="-109" charset="0"/>
                <a:ea typeface="+mn-ea"/>
                <a:cs typeface="+mn-cs"/>
              </a:rPr>
              <a:t>especially if some or all of these functions are implemented as part of a </a:t>
            </a:r>
            <a:r>
              <a:rPr kumimoji="1" lang="en-US" sz="1200" b="0" i="0" u="none" strike="noStrike" kern="1200" baseline="0" dirty="0" err="1" smtClean="0">
                <a:solidFill>
                  <a:schemeClr val="tx1"/>
                </a:solidFill>
                <a:latin typeface="Times New Roman" pitchFamily="-109" charset="0"/>
                <a:ea typeface="+mn-ea"/>
                <a:cs typeface="+mn-cs"/>
              </a:rPr>
              <a:t>microprogrammed</a:t>
            </a:r>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control unit.</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19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192026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It will be instructive to look at some real-</a:t>
            </a:r>
          </a:p>
          <a:p>
            <a:r>
              <a:rPr kumimoji="1" lang="en-US" sz="1200" b="0" i="0" u="none" strike="noStrike" kern="1200" baseline="0" dirty="0" smtClean="0">
                <a:solidFill>
                  <a:schemeClr val="tx1"/>
                </a:solidFill>
                <a:latin typeface="Times New Roman" pitchFamily="-109" charset="0"/>
                <a:ea typeface="+mn-ea"/>
                <a:cs typeface="+mn-cs"/>
              </a:rPr>
              <a:t>world examples that illustrate the hierarchical structure of computers. </a:t>
            </a:r>
          </a:p>
          <a:p>
            <a:r>
              <a:rPr kumimoji="1" lang="en-US" sz="1200" b="0" i="0" u="none" strike="noStrike" kern="1200" baseline="0" dirty="0" smtClean="0">
                <a:solidFill>
                  <a:schemeClr val="tx1"/>
                </a:solidFill>
                <a:latin typeface="Times New Roman" pitchFamily="-109" charset="0"/>
                <a:ea typeface="+mn-ea"/>
                <a:cs typeface="+mn-cs"/>
              </a:rPr>
              <a:t>Figure 1.3 is a photograph of the</a:t>
            </a:r>
          </a:p>
          <a:p>
            <a:r>
              <a:rPr kumimoji="1" lang="en-US" sz="1200" b="0" i="0" u="none" strike="noStrike" kern="1200" baseline="0" dirty="0" smtClean="0">
                <a:solidFill>
                  <a:schemeClr val="tx1"/>
                </a:solidFill>
                <a:latin typeface="Times New Roman" pitchFamily="-109" charset="0"/>
                <a:ea typeface="+mn-ea"/>
                <a:cs typeface="+mn-cs"/>
              </a:rPr>
              <a:t>motherboard for a computer built around two Intel Quad-Core</a:t>
            </a:r>
          </a:p>
          <a:p>
            <a:r>
              <a:rPr kumimoji="1" lang="en-US" sz="1200" b="0" i="0" u="none" strike="noStrike" kern="1200" baseline="0" dirty="0" smtClean="0">
                <a:solidFill>
                  <a:schemeClr val="tx1"/>
                </a:solidFill>
                <a:latin typeface="Times New Roman" pitchFamily="-109" charset="0"/>
                <a:ea typeface="+mn-ea"/>
                <a:cs typeface="+mn-cs"/>
              </a:rPr>
              <a:t>Xeon processor chips. Many of the elements labeled on the photograph are discussed subsequently</a:t>
            </a:r>
          </a:p>
          <a:p>
            <a:r>
              <a:rPr kumimoji="1" lang="en-US" sz="1200" b="0" i="0" u="none" strike="noStrike" kern="1200" baseline="0" dirty="0" smtClean="0">
                <a:solidFill>
                  <a:schemeClr val="tx1"/>
                </a:solidFill>
                <a:latin typeface="Times New Roman" pitchFamily="-109" charset="0"/>
                <a:ea typeface="+mn-ea"/>
                <a:cs typeface="+mn-cs"/>
              </a:rPr>
              <a:t>in this book. Here, we mention the most important, in addition to the processor</a:t>
            </a:r>
          </a:p>
          <a:p>
            <a:r>
              <a:rPr kumimoji="1" lang="en-US" sz="1200" b="0" i="0" u="none" strike="noStrike" kern="1200" baseline="0" dirty="0" smtClean="0">
                <a:solidFill>
                  <a:schemeClr val="tx1"/>
                </a:solidFill>
                <a:latin typeface="Times New Roman" pitchFamily="-109" charset="0"/>
                <a:ea typeface="+mn-ea"/>
                <a:cs typeface="+mn-cs"/>
              </a:rPr>
              <a:t>sockets: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 PCI-Express slots for a high-end</a:t>
            </a:r>
          </a:p>
          <a:p>
            <a:r>
              <a:rPr kumimoji="1" lang="en-US" sz="1200" b="0" i="0" u="none" strike="noStrike" kern="1200" baseline="0" dirty="0" smtClean="0">
                <a:solidFill>
                  <a:schemeClr val="tx1"/>
                </a:solidFill>
                <a:latin typeface="Times New Roman" pitchFamily="-109" charset="0"/>
                <a:ea typeface="+mn-ea"/>
                <a:cs typeface="+mn-cs"/>
              </a:rPr>
              <a:t>display adapter and for additional peripherals</a:t>
            </a:r>
          </a:p>
          <a:p>
            <a:r>
              <a:rPr kumimoji="1" lang="en-US" sz="1200" b="0" i="0" u="none" strike="noStrike" kern="1200" baseline="0" dirty="0" smtClean="0">
                <a:solidFill>
                  <a:schemeClr val="tx1"/>
                </a:solidFill>
                <a:latin typeface="Times New Roman" pitchFamily="-109" charset="0"/>
                <a:ea typeface="+mn-ea"/>
                <a:cs typeface="+mn-cs"/>
              </a:rPr>
              <a:t>(Section 3.6 describes </a:t>
            </a:r>
            <a:r>
              <a:rPr kumimoji="1" lang="en-US" sz="1200" b="0" i="0" u="none" strike="noStrike" kern="1200" baseline="0" dirty="0" err="1" smtClean="0">
                <a:solidFill>
                  <a:schemeClr val="tx1"/>
                </a:solidFill>
                <a:latin typeface="Times New Roman" pitchFamily="-109" charset="0"/>
                <a:ea typeface="+mn-ea"/>
                <a:cs typeface="+mn-cs"/>
              </a:rPr>
              <a:t>PCIe</a:t>
            </a:r>
            <a:r>
              <a:rPr kumimoji="1" lang="en-US" sz="1200" b="0" i="0" u="none" strike="noStrike" kern="1200" baseline="0" dirty="0" smtClean="0">
                <a:solidFill>
                  <a:schemeClr val="tx1"/>
                </a:solidFill>
                <a:latin typeface="Times New Roman" pitchFamily="-109" charset="0"/>
                <a:ea typeface="+mn-ea"/>
                <a:cs typeface="+mn-cs"/>
              </a:rPr>
              <a:t>).</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 Ethernet controller and Ethernet ports for network connections.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 USB sockets for peripheral devices.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Serial ATA (SATA) sockets for connection to disk memory (Section 7.7</a:t>
            </a:r>
          </a:p>
          <a:p>
            <a:r>
              <a:rPr kumimoji="1" lang="en-US" sz="1200" b="0" i="0" u="none" strike="noStrike" kern="1200" baseline="0" dirty="0" smtClean="0">
                <a:solidFill>
                  <a:schemeClr val="tx1"/>
                </a:solidFill>
                <a:latin typeface="Times New Roman" pitchFamily="-109" charset="0"/>
                <a:ea typeface="+mn-ea"/>
                <a:cs typeface="+mn-cs"/>
              </a:rPr>
              <a:t>discusses Ethernet, USB, and SATA).</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Interfaces for DDR (double data rate) main memory chips (Section 5.3</a:t>
            </a:r>
          </a:p>
          <a:p>
            <a:r>
              <a:rPr kumimoji="1" lang="en-US" sz="1200" b="0" i="0" u="none" strike="noStrike" kern="1200" baseline="0" dirty="0" smtClean="0">
                <a:solidFill>
                  <a:schemeClr val="tx1"/>
                </a:solidFill>
                <a:latin typeface="Times New Roman" pitchFamily="-109" charset="0"/>
                <a:ea typeface="+mn-ea"/>
                <a:cs typeface="+mn-cs"/>
              </a:rPr>
              <a:t>discusses DDR).</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Intel 3420 chipset is an I/O controller for direct memory access operations</a:t>
            </a:r>
          </a:p>
          <a:p>
            <a:r>
              <a:rPr kumimoji="1" lang="en-US" sz="1200" b="0" i="0" u="none" strike="noStrike" kern="1200" baseline="0" dirty="0" smtClean="0">
                <a:solidFill>
                  <a:schemeClr val="tx1"/>
                </a:solidFill>
                <a:latin typeface="Times New Roman" pitchFamily="-109" charset="0"/>
                <a:ea typeface="+mn-ea"/>
                <a:cs typeface="+mn-cs"/>
              </a:rPr>
              <a:t>between peripheral devices and main memory (Section 7.5 discusses DDR).</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20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587335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Following our top-down</a:t>
            </a:r>
          </a:p>
          <a:p>
            <a:r>
              <a:rPr kumimoji="1" lang="en-US" sz="1200" b="0" i="0" u="none" strike="noStrike" kern="1200" baseline="0" dirty="0" smtClean="0">
                <a:solidFill>
                  <a:schemeClr val="tx1"/>
                </a:solidFill>
                <a:latin typeface="Times New Roman" pitchFamily="-109" charset="0"/>
                <a:ea typeface="+mn-ea"/>
                <a:cs typeface="+mn-cs"/>
              </a:rPr>
              <a:t>strategy, as illustrated in Figures 1.1 and 1.2, we can</a:t>
            </a:r>
          </a:p>
          <a:p>
            <a:r>
              <a:rPr kumimoji="1" lang="en-US" sz="1200" b="0" i="0" u="none" strike="noStrike" kern="1200" baseline="0" dirty="0" smtClean="0">
                <a:solidFill>
                  <a:schemeClr val="tx1"/>
                </a:solidFill>
                <a:latin typeface="Times New Roman" pitchFamily="-109" charset="0"/>
                <a:ea typeface="+mn-ea"/>
                <a:cs typeface="+mn-cs"/>
              </a:rPr>
              <a:t>now zoom in and look at the internal structure of a processor chip. For variety, we</a:t>
            </a:r>
          </a:p>
          <a:p>
            <a:r>
              <a:rPr kumimoji="1" lang="en-US" sz="1200" b="0" i="0" u="none" strike="noStrike" kern="1200" baseline="0" dirty="0" smtClean="0">
                <a:solidFill>
                  <a:schemeClr val="tx1"/>
                </a:solidFill>
                <a:latin typeface="Times New Roman" pitchFamily="-109" charset="0"/>
                <a:ea typeface="+mn-ea"/>
                <a:cs typeface="+mn-cs"/>
              </a:rPr>
              <a:t>look at an IBM chip instead of the Intel processor chip. Figure 1.4 is a photograph</a:t>
            </a:r>
          </a:p>
          <a:p>
            <a:r>
              <a:rPr kumimoji="1" lang="en-US" sz="1200" b="0" i="0" u="none" strike="noStrike" kern="1200" baseline="0" dirty="0" smtClean="0">
                <a:solidFill>
                  <a:schemeClr val="tx1"/>
                </a:solidFill>
                <a:latin typeface="Times New Roman" pitchFamily="-109" charset="0"/>
                <a:ea typeface="+mn-ea"/>
                <a:cs typeface="+mn-cs"/>
              </a:rPr>
              <a:t>of the processor chip for the IBM </a:t>
            </a:r>
            <a:r>
              <a:rPr kumimoji="1" lang="en-US" sz="1200" b="0" i="0" u="none" strike="noStrike" kern="1200" baseline="0" dirty="0" err="1" smtClean="0">
                <a:solidFill>
                  <a:schemeClr val="tx1"/>
                </a:solidFill>
                <a:latin typeface="Times New Roman" pitchFamily="-109" charset="0"/>
                <a:ea typeface="+mn-ea"/>
                <a:cs typeface="+mn-cs"/>
              </a:rPr>
              <a:t>zEnterprise</a:t>
            </a:r>
            <a:r>
              <a:rPr kumimoji="1" lang="en-US" sz="1200" b="0" i="0" u="none" strike="noStrike" kern="1200" baseline="0" dirty="0" smtClean="0">
                <a:solidFill>
                  <a:schemeClr val="tx1"/>
                </a:solidFill>
                <a:latin typeface="Times New Roman" pitchFamily="-109" charset="0"/>
                <a:ea typeface="+mn-ea"/>
                <a:cs typeface="+mn-cs"/>
              </a:rPr>
              <a:t> EC12 mainframe computer. This chip</a:t>
            </a:r>
          </a:p>
          <a:p>
            <a:r>
              <a:rPr kumimoji="1" lang="en-US" sz="1200" b="0" i="0" u="none" strike="noStrike" kern="1200" baseline="0" dirty="0" smtClean="0">
                <a:solidFill>
                  <a:schemeClr val="tx1"/>
                </a:solidFill>
                <a:latin typeface="Times New Roman" pitchFamily="-109" charset="0"/>
                <a:ea typeface="+mn-ea"/>
                <a:cs typeface="+mn-cs"/>
              </a:rPr>
              <a:t>has 2.75 billion transistors. The superimposed labels indicate how the silicon real</a:t>
            </a:r>
          </a:p>
          <a:p>
            <a:r>
              <a:rPr kumimoji="1" lang="en-US" sz="1200" b="0" i="0" u="none" strike="noStrike" kern="1200" baseline="0" dirty="0" smtClean="0">
                <a:solidFill>
                  <a:schemeClr val="tx1"/>
                </a:solidFill>
                <a:latin typeface="Times New Roman" pitchFamily="-109" charset="0"/>
                <a:ea typeface="+mn-ea"/>
                <a:cs typeface="+mn-cs"/>
              </a:rPr>
              <a:t>estate of the chip is allocated. We see that this chip has six cores, or processors.</a:t>
            </a:r>
          </a:p>
          <a:p>
            <a:r>
              <a:rPr kumimoji="1" lang="en-US" sz="1200" b="0" i="0" u="none" strike="noStrike" kern="1200" baseline="0" dirty="0" smtClean="0">
                <a:solidFill>
                  <a:schemeClr val="tx1"/>
                </a:solidFill>
                <a:latin typeface="Times New Roman" pitchFamily="-109" charset="0"/>
                <a:ea typeface="+mn-ea"/>
                <a:cs typeface="+mn-cs"/>
              </a:rPr>
              <a:t>In addition, there are two large areas labeled L3 cache, which are shared by all six</a:t>
            </a:r>
          </a:p>
          <a:p>
            <a:r>
              <a:rPr kumimoji="1" lang="en-US" sz="1200" b="0" i="0" u="none" strike="noStrike" kern="1200" baseline="0" dirty="0" smtClean="0">
                <a:solidFill>
                  <a:schemeClr val="tx1"/>
                </a:solidFill>
                <a:latin typeface="Times New Roman" pitchFamily="-109" charset="0"/>
                <a:ea typeface="+mn-ea"/>
                <a:cs typeface="+mn-cs"/>
              </a:rPr>
              <a:t>processors. The L3 control logic controls traffic between the L3 cache and the cores</a:t>
            </a:r>
          </a:p>
          <a:p>
            <a:r>
              <a:rPr kumimoji="1" lang="en-US" sz="1200" b="0" i="0" u="none" strike="noStrike" kern="1200" baseline="0" dirty="0" smtClean="0">
                <a:solidFill>
                  <a:schemeClr val="tx1"/>
                </a:solidFill>
                <a:latin typeface="Times New Roman" pitchFamily="-109" charset="0"/>
                <a:ea typeface="+mn-ea"/>
                <a:cs typeface="+mn-cs"/>
              </a:rPr>
              <a:t>and between the L3 cache and the external environment. Additionally, there is storage</a:t>
            </a:r>
          </a:p>
          <a:p>
            <a:r>
              <a:rPr kumimoji="1" lang="en-US" sz="1200" b="0" i="0" u="none" strike="noStrike" kern="1200" baseline="0" dirty="0" smtClean="0">
                <a:solidFill>
                  <a:schemeClr val="tx1"/>
                </a:solidFill>
                <a:latin typeface="Times New Roman" pitchFamily="-109" charset="0"/>
                <a:ea typeface="+mn-ea"/>
                <a:cs typeface="+mn-cs"/>
              </a:rPr>
              <a:t>control (SC) logic between the cores and the L3 cache. The memory controller</a:t>
            </a:r>
          </a:p>
          <a:p>
            <a:r>
              <a:rPr kumimoji="1" lang="en-US" sz="1200" b="0" i="0" u="none" strike="noStrike" kern="1200" baseline="0" dirty="0" smtClean="0">
                <a:solidFill>
                  <a:schemeClr val="tx1"/>
                </a:solidFill>
                <a:latin typeface="Times New Roman" pitchFamily="-109" charset="0"/>
                <a:ea typeface="+mn-ea"/>
                <a:cs typeface="+mn-cs"/>
              </a:rPr>
              <a:t>(MC) function controls access to memory external to the chip. The GX I/O bus</a:t>
            </a:r>
          </a:p>
          <a:p>
            <a:r>
              <a:rPr kumimoji="1" lang="en-US" sz="1200" b="0" i="0" u="none" strike="noStrike" kern="1200" baseline="0" dirty="0" smtClean="0">
                <a:solidFill>
                  <a:schemeClr val="tx1"/>
                </a:solidFill>
                <a:latin typeface="Times New Roman" pitchFamily="-109" charset="0"/>
                <a:ea typeface="+mn-ea"/>
                <a:cs typeface="+mn-cs"/>
              </a:rPr>
              <a:t>controls the interface to the channel adapters accessing the I/O.</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21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76319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 Going down one level deeper, we examine the internal structure of a single</a:t>
            </a:r>
          </a:p>
          <a:p>
            <a:r>
              <a:rPr kumimoji="1" lang="en-US" sz="1200" b="0" i="0" u="none" strike="noStrike" kern="1200" baseline="0" dirty="0" smtClean="0">
                <a:solidFill>
                  <a:schemeClr val="tx1"/>
                </a:solidFill>
                <a:latin typeface="Times New Roman" pitchFamily="-109" charset="0"/>
                <a:ea typeface="+mn-ea"/>
                <a:cs typeface="+mn-cs"/>
              </a:rPr>
              <a:t>core, as shown in the photograph of Figure 1.5. Keep in mind that this is a portion</a:t>
            </a:r>
          </a:p>
          <a:p>
            <a:r>
              <a:rPr kumimoji="1" lang="en-US" sz="1200" b="0" i="0" u="none" strike="noStrike" kern="1200" baseline="0" dirty="0" smtClean="0">
                <a:solidFill>
                  <a:schemeClr val="tx1"/>
                </a:solidFill>
                <a:latin typeface="Times New Roman" pitchFamily="-109" charset="0"/>
                <a:ea typeface="+mn-ea"/>
                <a:cs typeface="+mn-cs"/>
              </a:rPr>
              <a:t>of the silicon surface area making up a single-</a:t>
            </a:r>
          </a:p>
          <a:p>
            <a:r>
              <a:rPr kumimoji="1" lang="en-US" sz="1200" b="0" i="0" u="none" strike="noStrike" kern="1200" baseline="0" dirty="0" smtClean="0">
                <a:solidFill>
                  <a:schemeClr val="tx1"/>
                </a:solidFill>
                <a:latin typeface="Times New Roman" pitchFamily="-109" charset="0"/>
                <a:ea typeface="+mn-ea"/>
                <a:cs typeface="+mn-cs"/>
              </a:rPr>
              <a:t>processor chip. The main sub-areas</a:t>
            </a:r>
          </a:p>
          <a:p>
            <a:r>
              <a:rPr kumimoji="1" lang="en-US" sz="1200" b="0" i="0" u="none" strike="noStrike" kern="1200" baseline="0" dirty="0" smtClean="0">
                <a:solidFill>
                  <a:schemeClr val="tx1"/>
                </a:solidFill>
                <a:latin typeface="Times New Roman" pitchFamily="-109" charset="0"/>
                <a:ea typeface="+mn-ea"/>
                <a:cs typeface="+mn-cs"/>
              </a:rPr>
              <a:t>within this core area are the following:</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ISU (instruction sequence unit): Determines the sequence in which instructions</a:t>
            </a:r>
          </a:p>
          <a:p>
            <a:r>
              <a:rPr kumimoji="1" lang="en-US" sz="1200" b="0" i="0" u="none" strike="noStrike" kern="1200" baseline="0" dirty="0" smtClean="0">
                <a:solidFill>
                  <a:schemeClr val="tx1"/>
                </a:solidFill>
                <a:latin typeface="Times New Roman" pitchFamily="-109" charset="0"/>
                <a:ea typeface="+mn-ea"/>
                <a:cs typeface="+mn-cs"/>
              </a:rPr>
              <a:t>are executed in what is referred to as a superscalar architecture (Chapter 16).</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IFU (instruction fetch unit): Logic for fetching instructions.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IDU (instruction decode unit): The IDU is fed from the IFU buffers, and is</a:t>
            </a:r>
          </a:p>
          <a:p>
            <a:r>
              <a:rPr kumimoji="1" lang="en-US" sz="1200" b="0" i="0" u="none" strike="noStrike" kern="1200" baseline="0" dirty="0" smtClean="0">
                <a:solidFill>
                  <a:schemeClr val="tx1"/>
                </a:solidFill>
                <a:latin typeface="Times New Roman" pitchFamily="-109" charset="0"/>
                <a:ea typeface="+mn-ea"/>
                <a:cs typeface="+mn-cs"/>
              </a:rPr>
              <a:t>responsible for the parsing and decoding of all z/Architecture operation codes.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LSU (load-store unit): The LSU contains the 96-kB L1 data cache1, and manages</a:t>
            </a:r>
          </a:p>
          <a:p>
            <a:r>
              <a:rPr kumimoji="1" lang="en-US" sz="1200" b="0" i="0" u="none" strike="noStrike" kern="1200" baseline="0" dirty="0" smtClean="0">
                <a:solidFill>
                  <a:schemeClr val="tx1"/>
                </a:solidFill>
                <a:latin typeface="Times New Roman" pitchFamily="-109" charset="0"/>
                <a:ea typeface="+mn-ea"/>
                <a:cs typeface="+mn-cs"/>
              </a:rPr>
              <a:t>data traffic between the L2 data cache and the functional execution</a:t>
            </a:r>
          </a:p>
          <a:p>
            <a:r>
              <a:rPr kumimoji="1" lang="en-US" sz="1200" b="0" i="0" u="none" strike="noStrike" kern="1200" baseline="0" dirty="0" smtClean="0">
                <a:solidFill>
                  <a:schemeClr val="tx1"/>
                </a:solidFill>
                <a:latin typeface="Times New Roman" pitchFamily="-109" charset="0"/>
                <a:ea typeface="+mn-ea"/>
                <a:cs typeface="+mn-cs"/>
              </a:rPr>
              <a:t>units. It is responsible for handling all types of operand accesses of all lengths,</a:t>
            </a:r>
          </a:p>
          <a:p>
            <a:r>
              <a:rPr kumimoji="1" lang="en-US" sz="1200" b="0" i="0" u="none" strike="noStrike" kern="1200" baseline="0" dirty="0" smtClean="0">
                <a:solidFill>
                  <a:schemeClr val="tx1"/>
                </a:solidFill>
                <a:latin typeface="Times New Roman" pitchFamily="-109" charset="0"/>
                <a:ea typeface="+mn-ea"/>
                <a:cs typeface="+mn-cs"/>
              </a:rPr>
              <a:t>modes, and formats as defined in the z/Architecture.</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XU (translation unit): This unit translates logical addresses from instructions</a:t>
            </a:r>
          </a:p>
          <a:p>
            <a:r>
              <a:rPr kumimoji="1" lang="en-US" sz="1200" b="0" i="0" u="none" strike="noStrike" kern="1200" baseline="0" dirty="0" smtClean="0">
                <a:solidFill>
                  <a:schemeClr val="tx1"/>
                </a:solidFill>
                <a:latin typeface="Times New Roman" pitchFamily="-109" charset="0"/>
                <a:ea typeface="+mn-ea"/>
                <a:cs typeface="+mn-cs"/>
              </a:rPr>
              <a:t>into physical addresses in main memory. The XU also contains a translation</a:t>
            </a:r>
          </a:p>
          <a:p>
            <a:r>
              <a:rPr kumimoji="1" lang="en-US" sz="1200" b="0" i="0" u="none" strike="noStrike" kern="1200" baseline="0" dirty="0" err="1" smtClean="0">
                <a:solidFill>
                  <a:schemeClr val="tx1"/>
                </a:solidFill>
                <a:latin typeface="Times New Roman" pitchFamily="-109" charset="0"/>
                <a:ea typeface="+mn-ea"/>
                <a:cs typeface="+mn-cs"/>
              </a:rPr>
              <a:t>lookaside</a:t>
            </a:r>
            <a:r>
              <a:rPr kumimoji="1" lang="en-US" sz="1200" b="0" i="0" u="none" strike="noStrike" kern="1200" baseline="0" dirty="0" smtClean="0">
                <a:solidFill>
                  <a:schemeClr val="tx1"/>
                </a:solidFill>
                <a:latin typeface="Times New Roman" pitchFamily="-109" charset="0"/>
                <a:ea typeface="+mn-ea"/>
                <a:cs typeface="+mn-cs"/>
              </a:rPr>
              <a:t> buffer (TLB) used to speed up memory access. TLBs are discussed</a:t>
            </a:r>
          </a:p>
          <a:p>
            <a:r>
              <a:rPr kumimoji="1" lang="en-US" sz="1200" b="0" i="0" u="none" strike="noStrike" kern="1200" baseline="0" dirty="0" smtClean="0">
                <a:solidFill>
                  <a:schemeClr val="tx1"/>
                </a:solidFill>
                <a:latin typeface="Times New Roman" pitchFamily="-109" charset="0"/>
                <a:ea typeface="+mn-ea"/>
                <a:cs typeface="+mn-cs"/>
              </a:rPr>
              <a:t>in Chapter 8.</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FXU (fixed-point unit): The FXU executes fixed-</a:t>
            </a:r>
          </a:p>
          <a:p>
            <a:r>
              <a:rPr kumimoji="1" lang="en-US" sz="1200" b="0" i="0" u="none" strike="noStrike" kern="1200" baseline="0" dirty="0" smtClean="0">
                <a:solidFill>
                  <a:schemeClr val="tx1"/>
                </a:solidFill>
                <a:latin typeface="Times New Roman" pitchFamily="-109" charset="0"/>
                <a:ea typeface="+mn-ea"/>
                <a:cs typeface="+mn-cs"/>
              </a:rPr>
              <a:t>point arithmetic operations.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BFU (binary floating-</a:t>
            </a:r>
          </a:p>
          <a:p>
            <a:r>
              <a:rPr kumimoji="1" lang="en-US" sz="1200" b="0" i="0" u="none" strike="noStrike" kern="1200" baseline="0" dirty="0" smtClean="0">
                <a:solidFill>
                  <a:schemeClr val="tx1"/>
                </a:solidFill>
                <a:latin typeface="Times New Roman" pitchFamily="-109" charset="0"/>
                <a:ea typeface="+mn-ea"/>
                <a:cs typeface="+mn-cs"/>
              </a:rPr>
              <a:t>point unit): The BFU handles all binary and hexadecimal</a:t>
            </a:r>
          </a:p>
          <a:p>
            <a:r>
              <a:rPr kumimoji="1" lang="en-US" sz="1200" b="0" i="0" u="none" strike="noStrike" kern="1200" baseline="0" dirty="0" smtClean="0">
                <a:solidFill>
                  <a:schemeClr val="tx1"/>
                </a:solidFill>
                <a:latin typeface="Times New Roman" pitchFamily="-109" charset="0"/>
                <a:ea typeface="+mn-ea"/>
                <a:cs typeface="+mn-cs"/>
              </a:rPr>
              <a:t>Floating-point operations, as well as fixed-point</a:t>
            </a:r>
          </a:p>
          <a:p>
            <a:r>
              <a:rPr kumimoji="1" lang="en-US" sz="1200" b="0" i="0" u="none" strike="noStrike" kern="1200" baseline="0" dirty="0" smtClean="0">
                <a:solidFill>
                  <a:schemeClr val="tx1"/>
                </a:solidFill>
                <a:latin typeface="Times New Roman" pitchFamily="-109" charset="0"/>
                <a:ea typeface="+mn-ea"/>
                <a:cs typeface="+mn-cs"/>
              </a:rPr>
              <a:t>multiplication operations.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DFU (decimal floating-point unit): The DFU handles both fixed-point</a:t>
            </a:r>
          </a:p>
          <a:p>
            <a:r>
              <a:rPr kumimoji="1" lang="en-US" sz="1200" b="0" i="0" u="none" strike="noStrike" kern="1200" baseline="0" dirty="0" smtClean="0">
                <a:solidFill>
                  <a:schemeClr val="tx1"/>
                </a:solidFill>
                <a:latin typeface="Times New Roman" pitchFamily="-109" charset="0"/>
                <a:ea typeface="+mn-ea"/>
                <a:cs typeface="+mn-cs"/>
              </a:rPr>
              <a:t>and floating-point</a:t>
            </a:r>
          </a:p>
          <a:p>
            <a:r>
              <a:rPr kumimoji="1" lang="en-US" sz="1200" b="0" i="0" u="none" strike="noStrike" kern="1200" baseline="0" dirty="0" smtClean="0">
                <a:solidFill>
                  <a:schemeClr val="tx1"/>
                </a:solidFill>
                <a:latin typeface="Times New Roman" pitchFamily="-109" charset="0"/>
                <a:ea typeface="+mn-ea"/>
                <a:cs typeface="+mn-cs"/>
              </a:rPr>
              <a:t>operations on numbers that are stored as decimal digits.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RU (recovery unit): The RU keeps a copy of the complete state of the system</a:t>
            </a:r>
          </a:p>
          <a:p>
            <a:r>
              <a:rPr kumimoji="1" lang="en-US" sz="1200" b="0" i="0" u="none" strike="noStrike" kern="1200" baseline="0" dirty="0" smtClean="0">
                <a:solidFill>
                  <a:schemeClr val="tx1"/>
                </a:solidFill>
                <a:latin typeface="Times New Roman" pitchFamily="-109" charset="0"/>
                <a:ea typeface="+mn-ea"/>
                <a:cs typeface="+mn-cs"/>
              </a:rPr>
              <a:t>that includes all registers, collects hardware fault signals, and manages the</a:t>
            </a:r>
          </a:p>
          <a:p>
            <a:r>
              <a:rPr kumimoji="1" lang="en-US" sz="1200" b="0" i="0" u="none" strike="noStrike" kern="1200" baseline="0" dirty="0" smtClean="0">
                <a:solidFill>
                  <a:schemeClr val="tx1"/>
                </a:solidFill>
                <a:latin typeface="Times New Roman" pitchFamily="-109" charset="0"/>
                <a:ea typeface="+mn-ea"/>
                <a:cs typeface="+mn-cs"/>
              </a:rPr>
              <a:t>hardware recovery actions.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COP (dedicated co-</a:t>
            </a:r>
          </a:p>
          <a:p>
            <a:r>
              <a:rPr kumimoji="1" lang="en-US" sz="1200" b="0" i="0" u="none" strike="noStrike" kern="1200" baseline="0" dirty="0" smtClean="0">
                <a:solidFill>
                  <a:schemeClr val="tx1"/>
                </a:solidFill>
                <a:latin typeface="Times New Roman" pitchFamily="-109" charset="0"/>
                <a:ea typeface="+mn-ea"/>
                <a:cs typeface="+mn-cs"/>
              </a:rPr>
              <a:t>processor): The COP is responsible for data compression</a:t>
            </a:r>
          </a:p>
          <a:p>
            <a:r>
              <a:rPr kumimoji="1" lang="en-US" sz="1200" b="0" i="0" u="none" strike="noStrike" kern="1200" baseline="0" dirty="0" smtClean="0">
                <a:solidFill>
                  <a:schemeClr val="tx1"/>
                </a:solidFill>
                <a:latin typeface="Times New Roman" pitchFamily="-109" charset="0"/>
                <a:ea typeface="+mn-ea"/>
                <a:cs typeface="+mn-cs"/>
              </a:rPr>
              <a:t>and encryption functions for each core.</a:t>
            </a: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I-cache: This is a 64-kB L1 instruction cache, allowing the IFU to </a:t>
            </a:r>
            <a:r>
              <a:rPr kumimoji="1" lang="en-US" sz="1200" b="0" i="0" u="none" strike="noStrike" kern="1200" baseline="0" dirty="0" err="1" smtClean="0">
                <a:solidFill>
                  <a:schemeClr val="tx1"/>
                </a:solidFill>
                <a:latin typeface="Times New Roman" pitchFamily="-109" charset="0"/>
                <a:ea typeface="+mn-ea"/>
                <a:cs typeface="+mn-cs"/>
              </a:rPr>
              <a:t>prefetch</a:t>
            </a:r>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instructions before they are needed.</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L2 control: This is the control logic that manages the traffic through the two</a:t>
            </a:r>
          </a:p>
          <a:p>
            <a:r>
              <a:rPr kumimoji="1" lang="en-US" sz="1200" b="0" i="0" u="none" strike="noStrike" kern="1200" baseline="0" dirty="0" smtClean="0">
                <a:solidFill>
                  <a:schemeClr val="tx1"/>
                </a:solidFill>
                <a:latin typeface="Times New Roman" pitchFamily="-109" charset="0"/>
                <a:ea typeface="+mn-ea"/>
                <a:cs typeface="+mn-cs"/>
              </a:rPr>
              <a:t>L2 caches.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Data- L2: A 1-MB L2 data cache for all memory traffic other than instructions.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err="1" smtClean="0">
                <a:solidFill>
                  <a:schemeClr val="tx1"/>
                </a:solidFill>
                <a:latin typeface="Times New Roman" pitchFamily="-109" charset="0"/>
                <a:ea typeface="+mn-ea"/>
                <a:cs typeface="+mn-cs"/>
              </a:rPr>
              <a:t>Instr</a:t>
            </a:r>
            <a:r>
              <a:rPr kumimoji="1" lang="en-US" sz="1200" b="0" i="0" u="none" strike="noStrike" kern="1200" baseline="0" dirty="0" smtClean="0">
                <a:solidFill>
                  <a:schemeClr val="tx1"/>
                </a:solidFill>
                <a:latin typeface="Times New Roman" pitchFamily="-109" charset="0"/>
                <a:ea typeface="+mn-ea"/>
                <a:cs typeface="+mn-cs"/>
              </a:rPr>
              <a:t>-</a:t>
            </a:r>
          </a:p>
          <a:p>
            <a:r>
              <a:rPr kumimoji="1" lang="en-US" sz="1200" b="0" i="0" u="none" strike="noStrike" kern="1200" baseline="0" dirty="0" smtClean="0">
                <a:solidFill>
                  <a:schemeClr val="tx1"/>
                </a:solidFill>
                <a:latin typeface="Times New Roman" pitchFamily="-109" charset="0"/>
                <a:ea typeface="+mn-ea"/>
                <a:cs typeface="+mn-cs"/>
              </a:rPr>
              <a:t>L2: A 1-MB L2 instruction cache.</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22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011695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02DEA2-F8D7-C549-B179-963DC37A15CB}" type="slidenum">
              <a:rPr lang="en-US"/>
              <a:pPr/>
              <a:t>23</a:t>
            </a:fld>
            <a:endParaRPr lang="en-US" dirty="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The first generation of computers used vacuum tubes for digital logic elements and</a:t>
            </a:r>
          </a:p>
          <a:p>
            <a:r>
              <a:rPr kumimoji="1" lang="en-US" sz="1200" b="0" i="0" u="none" strike="noStrike" kern="1200" baseline="0" dirty="0" smtClean="0">
                <a:solidFill>
                  <a:schemeClr val="tx1"/>
                </a:solidFill>
                <a:latin typeface="Times New Roman" pitchFamily="-109" charset="0"/>
                <a:ea typeface="+mn-ea"/>
                <a:cs typeface="+mn-cs"/>
              </a:rPr>
              <a:t>memory. A number of research and then commercial computers were built using</a:t>
            </a:r>
          </a:p>
          <a:p>
            <a:r>
              <a:rPr kumimoji="1" lang="en-US" sz="1200" b="0" i="0" u="none" strike="noStrike" kern="1200" baseline="0" dirty="0" smtClean="0">
                <a:solidFill>
                  <a:schemeClr val="tx1"/>
                </a:solidFill>
                <a:latin typeface="Times New Roman" pitchFamily="-109" charset="0"/>
                <a:ea typeface="+mn-ea"/>
                <a:cs typeface="+mn-cs"/>
              </a:rPr>
              <a:t>vacuum tubes. For our purposes, it will be instructive to examine perhaps the most</a:t>
            </a:r>
          </a:p>
          <a:p>
            <a:r>
              <a:rPr kumimoji="1" lang="en-US" sz="1200" b="0" i="0" u="none" strike="noStrike" kern="1200" baseline="0" dirty="0" smtClean="0">
                <a:solidFill>
                  <a:schemeClr val="tx1"/>
                </a:solidFill>
                <a:latin typeface="Times New Roman" pitchFamily="-109" charset="0"/>
                <a:ea typeface="+mn-ea"/>
                <a:cs typeface="+mn-cs"/>
              </a:rPr>
              <a:t>famous first-generation computer, known as the IAS computer.</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A fundamental design approach first implemented in the IAS computer is</a:t>
            </a:r>
          </a:p>
          <a:p>
            <a:r>
              <a:rPr kumimoji="1" lang="en-US" sz="1200" b="0" i="0" u="none" strike="noStrike" kern="1200" baseline="0" dirty="0" smtClean="0">
                <a:solidFill>
                  <a:schemeClr val="tx1"/>
                </a:solidFill>
                <a:latin typeface="Times New Roman" pitchFamily="-109" charset="0"/>
                <a:ea typeface="+mn-ea"/>
                <a:cs typeface="+mn-cs"/>
              </a:rPr>
              <a:t>known as the stored-program concept . This idea is usually attributed to the mathematician</a:t>
            </a:r>
          </a:p>
          <a:p>
            <a:r>
              <a:rPr kumimoji="1" lang="en-US" sz="1200" b="0" i="0" u="none" strike="noStrike" kern="1200" baseline="0" dirty="0" smtClean="0">
                <a:solidFill>
                  <a:schemeClr val="tx1"/>
                </a:solidFill>
                <a:latin typeface="Times New Roman" pitchFamily="-109" charset="0"/>
                <a:ea typeface="+mn-ea"/>
                <a:cs typeface="+mn-cs"/>
              </a:rPr>
              <a:t>John von Neumann. Alan Turing developed the idea at about the same time.</a:t>
            </a:r>
          </a:p>
          <a:p>
            <a:r>
              <a:rPr kumimoji="1" lang="en-US" sz="1200" b="0" i="0" u="none" strike="noStrike" kern="1200" baseline="0" dirty="0" smtClean="0">
                <a:solidFill>
                  <a:schemeClr val="tx1"/>
                </a:solidFill>
                <a:latin typeface="Times New Roman" pitchFamily="-109" charset="0"/>
                <a:ea typeface="+mn-ea"/>
                <a:cs typeface="+mn-cs"/>
              </a:rPr>
              <a:t>The first publication of the idea was in a 1945 proposal by von Neumann for a new</a:t>
            </a:r>
          </a:p>
          <a:p>
            <a:r>
              <a:rPr kumimoji="1" lang="en-US" sz="1200" b="0" i="0" u="none" strike="noStrike" kern="1200" baseline="0" dirty="0" smtClean="0">
                <a:solidFill>
                  <a:schemeClr val="tx1"/>
                </a:solidFill>
                <a:latin typeface="Times New Roman" pitchFamily="-109" charset="0"/>
                <a:ea typeface="+mn-ea"/>
                <a:cs typeface="+mn-cs"/>
              </a:rPr>
              <a:t>computer, the EDVAC (Electronic Discrete Variable Computer).3</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In 1946, von Neumann and his colleagues began the design of a new stored-</a:t>
            </a:r>
          </a:p>
          <a:p>
            <a:r>
              <a:rPr kumimoji="1" lang="en-US" sz="1200" b="0" i="0" u="none" strike="noStrike" kern="1200" baseline="0" dirty="0" smtClean="0">
                <a:solidFill>
                  <a:schemeClr val="tx1"/>
                </a:solidFill>
                <a:latin typeface="Times New Roman" pitchFamily="-109" charset="0"/>
                <a:ea typeface="+mn-ea"/>
                <a:cs typeface="+mn-cs"/>
              </a:rPr>
              <a:t>program computer, referred to as the IAS computer, at the Princeton Institute for</a:t>
            </a:r>
          </a:p>
          <a:p>
            <a:r>
              <a:rPr kumimoji="1" lang="en-US" sz="1200" b="0" i="0" u="none" strike="noStrike" kern="1200" baseline="0" dirty="0" smtClean="0">
                <a:solidFill>
                  <a:schemeClr val="tx1"/>
                </a:solidFill>
                <a:latin typeface="Times New Roman" pitchFamily="-109" charset="0"/>
                <a:ea typeface="+mn-ea"/>
                <a:cs typeface="+mn-cs"/>
              </a:rPr>
              <a:t>Advanced Studies. The IAS computer, although not completed until 1952, is the</a:t>
            </a:r>
          </a:p>
          <a:p>
            <a:r>
              <a:rPr kumimoji="1" lang="en-US" sz="1200" b="0" i="0" u="none" strike="noStrike" kern="1200" baseline="0" dirty="0" smtClean="0">
                <a:solidFill>
                  <a:schemeClr val="tx1"/>
                </a:solidFill>
                <a:latin typeface="Times New Roman" pitchFamily="-109" charset="0"/>
                <a:ea typeface="+mn-ea"/>
                <a:cs typeface="+mn-cs"/>
              </a:rPr>
              <a:t>prototype of all subsequent general-purpose computers.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360485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8403C2-765D-404C-AB4A-99BCCA5A6DC8}" type="slidenum">
              <a:rPr lang="en-US"/>
              <a:pPr/>
              <a:t>24</a:t>
            </a:fld>
            <a:endParaRPr lang="en-US" dirty="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10" charset="0"/>
                <a:ea typeface="+mn-ea"/>
                <a:cs typeface="+mn-cs"/>
              </a:rPr>
              <a:t>Figure 1.6 shows the general structure of the IAS computer (compare with Figure 1.1).</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It consists of</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 </a:t>
            </a:r>
            <a:r>
              <a:rPr kumimoji="1" lang="en-US" sz="1200" b="1" kern="1200" baseline="0" dirty="0" smtClean="0">
                <a:solidFill>
                  <a:schemeClr val="tx1"/>
                </a:solidFill>
                <a:latin typeface="Times New Roman" pitchFamily="-110" charset="0"/>
                <a:ea typeface="+mn-ea"/>
                <a:cs typeface="+mn-cs"/>
              </a:rPr>
              <a:t>main memory, </a:t>
            </a:r>
            <a:r>
              <a:rPr kumimoji="1" lang="en-US" sz="1200" b="0" kern="1200" baseline="0" dirty="0" smtClean="0">
                <a:solidFill>
                  <a:schemeClr val="tx1"/>
                </a:solidFill>
                <a:latin typeface="Times New Roman" pitchFamily="-110" charset="0"/>
                <a:ea typeface="+mn-ea"/>
                <a:cs typeface="+mn-cs"/>
              </a:rPr>
              <a:t>which stores both data and instructions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An </a:t>
            </a:r>
            <a:r>
              <a:rPr kumimoji="1" lang="en-US" sz="1200" b="1" kern="1200" baseline="0" dirty="0" smtClean="0">
                <a:solidFill>
                  <a:schemeClr val="tx1"/>
                </a:solidFill>
                <a:latin typeface="Times New Roman" pitchFamily="-110" charset="0"/>
                <a:ea typeface="+mn-ea"/>
                <a:cs typeface="+mn-cs"/>
              </a:rPr>
              <a:t>arithmetic and logic unit (ALU) </a:t>
            </a:r>
            <a:r>
              <a:rPr kumimoji="1" lang="en-US" sz="1200" b="0" kern="1200" baseline="0" dirty="0" smtClean="0">
                <a:solidFill>
                  <a:schemeClr val="tx1"/>
                </a:solidFill>
                <a:latin typeface="Times New Roman" pitchFamily="-110" charset="0"/>
                <a:ea typeface="+mn-ea"/>
                <a:cs typeface="+mn-cs"/>
              </a:rPr>
              <a:t>capable of operating on binary data</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 </a:t>
            </a:r>
            <a:r>
              <a:rPr kumimoji="1" lang="en-US" sz="1200" b="1" kern="1200" baseline="0" dirty="0" smtClean="0">
                <a:solidFill>
                  <a:schemeClr val="tx1"/>
                </a:solidFill>
                <a:latin typeface="Times New Roman" pitchFamily="-110" charset="0"/>
                <a:ea typeface="+mn-ea"/>
                <a:cs typeface="+mn-cs"/>
              </a:rPr>
              <a:t>control unit, </a:t>
            </a:r>
            <a:r>
              <a:rPr kumimoji="1" lang="en-US" sz="1200" b="0" kern="1200" baseline="0" dirty="0" smtClean="0">
                <a:solidFill>
                  <a:schemeClr val="tx1"/>
                </a:solidFill>
                <a:latin typeface="Times New Roman" pitchFamily="-110" charset="0"/>
                <a:ea typeface="+mn-ea"/>
                <a:cs typeface="+mn-cs"/>
              </a:rPr>
              <a:t>which interprets the instructions in memory and causes them</a:t>
            </a:r>
          </a:p>
          <a:p>
            <a:r>
              <a:rPr kumimoji="1" lang="en-US" sz="1200" kern="1200" baseline="0" dirty="0" smtClean="0">
                <a:solidFill>
                  <a:schemeClr val="tx1"/>
                </a:solidFill>
                <a:latin typeface="Times New Roman" pitchFamily="-110" charset="0"/>
                <a:ea typeface="+mn-ea"/>
                <a:cs typeface="+mn-cs"/>
              </a:rPr>
              <a:t>to be executed</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Input/output (I/O) </a:t>
            </a:r>
            <a:r>
              <a:rPr kumimoji="1" lang="en-US" sz="1200" b="0" kern="1200" baseline="0" dirty="0" smtClean="0">
                <a:solidFill>
                  <a:schemeClr val="tx1"/>
                </a:solidFill>
                <a:latin typeface="Times New Roman" pitchFamily="-110" charset="0"/>
                <a:ea typeface="+mn-ea"/>
                <a:cs typeface="+mn-cs"/>
              </a:rPr>
              <a:t>equipment operated by the control unit</a:t>
            </a:r>
          </a:p>
          <a:p>
            <a:endParaRPr kumimoji="1" lang="en-US" sz="1200" b="0"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This structure was outlined in von Neumann’s earlier proposal, which is worth</a:t>
            </a:r>
          </a:p>
          <a:p>
            <a:r>
              <a:rPr kumimoji="1" lang="en-US" sz="1200" b="0" i="0" u="none" strike="noStrike" kern="1200" baseline="0" dirty="0" smtClean="0">
                <a:solidFill>
                  <a:schemeClr val="tx1"/>
                </a:solidFill>
                <a:latin typeface="Times New Roman" pitchFamily="-109" charset="0"/>
                <a:ea typeface="+mn-ea"/>
                <a:cs typeface="+mn-cs"/>
              </a:rPr>
              <a:t>quoting in part at this point [VONN45]:</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	2.2 First:  Since the device is primarily a computer, it will</a:t>
            </a:r>
          </a:p>
          <a:p>
            <a:r>
              <a:rPr kumimoji="1" lang="en-US" sz="1200" b="0" i="0" u="none" strike="noStrike" kern="1200" baseline="0" dirty="0" smtClean="0">
                <a:solidFill>
                  <a:schemeClr val="tx1"/>
                </a:solidFill>
                <a:latin typeface="Times New Roman" pitchFamily="-109" charset="0"/>
                <a:ea typeface="+mn-ea"/>
                <a:cs typeface="+mn-cs"/>
              </a:rPr>
              <a:t>have to perform the elementary operations of arithmetic most frequently.</a:t>
            </a:r>
          </a:p>
          <a:p>
            <a:r>
              <a:rPr kumimoji="1" lang="en-US" sz="1200" b="0" i="0" u="none" strike="noStrike" kern="1200" baseline="0" dirty="0" smtClean="0">
                <a:solidFill>
                  <a:schemeClr val="tx1"/>
                </a:solidFill>
                <a:latin typeface="Times New Roman" pitchFamily="-109" charset="0"/>
                <a:ea typeface="+mn-ea"/>
                <a:cs typeface="+mn-cs"/>
              </a:rPr>
              <a:t>These are addition, subtraction, multiplication, and division.</a:t>
            </a:r>
          </a:p>
          <a:p>
            <a:r>
              <a:rPr kumimoji="1" lang="en-US" sz="1200" b="0" i="0" u="none" strike="noStrike" kern="1200" baseline="0" dirty="0" smtClean="0">
                <a:solidFill>
                  <a:schemeClr val="tx1"/>
                </a:solidFill>
                <a:latin typeface="Times New Roman" pitchFamily="-109" charset="0"/>
                <a:ea typeface="+mn-ea"/>
                <a:cs typeface="+mn-cs"/>
              </a:rPr>
              <a:t>It is therefore reasonable that it should contain specialized</a:t>
            </a:r>
          </a:p>
          <a:p>
            <a:r>
              <a:rPr kumimoji="1" lang="en-US" sz="1200" b="0" i="0" u="none" strike="noStrike" kern="1200" baseline="0" dirty="0" smtClean="0">
                <a:solidFill>
                  <a:schemeClr val="tx1"/>
                </a:solidFill>
                <a:latin typeface="Times New Roman" pitchFamily="-109" charset="0"/>
                <a:ea typeface="+mn-ea"/>
                <a:cs typeface="+mn-cs"/>
              </a:rPr>
              <a:t>organs for just these operations.</a:t>
            </a:r>
          </a:p>
          <a:p>
            <a:r>
              <a:rPr kumimoji="1" lang="en-US" sz="1200" b="0" i="0" u="none" strike="noStrike" kern="1200" baseline="0" dirty="0" smtClean="0">
                <a:solidFill>
                  <a:schemeClr val="tx1"/>
                </a:solidFill>
                <a:latin typeface="Times New Roman" pitchFamily="-109" charset="0"/>
                <a:ea typeface="+mn-ea"/>
                <a:cs typeface="+mn-cs"/>
              </a:rPr>
              <a:t>	It must be observed, however, that while this principle as such</a:t>
            </a:r>
          </a:p>
          <a:p>
            <a:r>
              <a:rPr kumimoji="1" lang="en-US" sz="1200" b="0" i="0" u="none" strike="noStrike" kern="1200" baseline="0" dirty="0" smtClean="0">
                <a:solidFill>
                  <a:schemeClr val="tx1"/>
                </a:solidFill>
                <a:latin typeface="Times New Roman" pitchFamily="-109" charset="0"/>
                <a:ea typeface="+mn-ea"/>
                <a:cs typeface="+mn-cs"/>
              </a:rPr>
              <a:t>is probably sound, the specific way in which it is realized requires</a:t>
            </a:r>
          </a:p>
          <a:p>
            <a:r>
              <a:rPr kumimoji="1" lang="en-US" sz="1200" b="0" i="0" u="none" strike="noStrike" kern="1200" baseline="0" dirty="0" smtClean="0">
                <a:solidFill>
                  <a:schemeClr val="tx1"/>
                </a:solidFill>
                <a:latin typeface="Times New Roman" pitchFamily="-109" charset="0"/>
                <a:ea typeface="+mn-ea"/>
                <a:cs typeface="+mn-cs"/>
              </a:rPr>
              <a:t>close scrutiny. At any rate a central arithmetical  part of the device will</a:t>
            </a:r>
          </a:p>
          <a:p>
            <a:r>
              <a:rPr kumimoji="1" lang="en-US" sz="1200" b="0" i="0" u="none" strike="noStrike" kern="1200" baseline="0" dirty="0" smtClean="0">
                <a:solidFill>
                  <a:schemeClr val="tx1"/>
                </a:solidFill>
                <a:latin typeface="Times New Roman" pitchFamily="-109" charset="0"/>
                <a:ea typeface="+mn-ea"/>
                <a:cs typeface="+mn-cs"/>
              </a:rPr>
              <a:t>probably have to exist, and this constitutes the first specific part: CA .</a:t>
            </a:r>
          </a:p>
          <a:p>
            <a:r>
              <a:rPr kumimoji="1" lang="en-US" sz="1200" b="0" i="0" u="none" strike="noStrike" kern="1200" baseline="0" dirty="0" smtClean="0">
                <a:solidFill>
                  <a:schemeClr val="tx1"/>
                </a:solidFill>
                <a:latin typeface="Times New Roman" pitchFamily="-109" charset="0"/>
                <a:ea typeface="+mn-ea"/>
                <a:cs typeface="+mn-cs"/>
              </a:rPr>
              <a:t>	2.3 Second:  The logical control of the device, that is, the</a:t>
            </a:r>
          </a:p>
          <a:p>
            <a:r>
              <a:rPr kumimoji="1" lang="en-US" sz="1200" b="0" i="0" u="none" strike="noStrike" kern="1200" baseline="0" dirty="0" smtClean="0">
                <a:solidFill>
                  <a:schemeClr val="tx1"/>
                </a:solidFill>
                <a:latin typeface="Times New Roman" pitchFamily="-109" charset="0"/>
                <a:ea typeface="+mn-ea"/>
                <a:cs typeface="+mn-cs"/>
              </a:rPr>
              <a:t>proper sequencing of its operations, can be most efficiently carried</a:t>
            </a:r>
          </a:p>
          <a:p>
            <a:r>
              <a:rPr kumimoji="1" lang="en-US" sz="1200" b="0" i="0" u="none" strike="noStrike" kern="1200" baseline="0" dirty="0" smtClean="0">
                <a:solidFill>
                  <a:schemeClr val="tx1"/>
                </a:solidFill>
                <a:latin typeface="Times New Roman" pitchFamily="-109" charset="0"/>
                <a:ea typeface="+mn-ea"/>
                <a:cs typeface="+mn-cs"/>
              </a:rPr>
              <a:t>out by a central control organ. If the device is to be elastic ,</a:t>
            </a:r>
          </a:p>
          <a:p>
            <a:r>
              <a:rPr kumimoji="1" lang="en-US" sz="1200" b="0" i="0" u="none" strike="noStrike" kern="1200" baseline="0" dirty="0" smtClean="0">
                <a:solidFill>
                  <a:schemeClr val="tx1"/>
                </a:solidFill>
                <a:latin typeface="Times New Roman" pitchFamily="-109" charset="0"/>
                <a:ea typeface="+mn-ea"/>
                <a:cs typeface="+mn-cs"/>
              </a:rPr>
              <a:t>that is, as nearly as possible all purpose , then a distinction must</a:t>
            </a:r>
          </a:p>
          <a:p>
            <a:r>
              <a:rPr kumimoji="1" lang="en-US" sz="1200" b="0" i="0" u="none" strike="noStrike" kern="1200" baseline="0" dirty="0" smtClean="0">
                <a:solidFill>
                  <a:schemeClr val="tx1"/>
                </a:solidFill>
                <a:latin typeface="Times New Roman" pitchFamily="-109" charset="0"/>
                <a:ea typeface="+mn-ea"/>
                <a:cs typeface="+mn-cs"/>
              </a:rPr>
              <a:t> be made between the specific instructions given for and defining</a:t>
            </a:r>
          </a:p>
          <a:p>
            <a:r>
              <a:rPr kumimoji="1" lang="en-US" sz="1200" b="0" i="0" u="none" strike="noStrike" kern="1200" baseline="0" dirty="0" smtClean="0">
                <a:solidFill>
                  <a:schemeClr val="tx1"/>
                </a:solidFill>
                <a:latin typeface="Times New Roman" pitchFamily="-109" charset="0"/>
                <a:ea typeface="+mn-ea"/>
                <a:cs typeface="+mn-cs"/>
              </a:rPr>
              <a:t>a particular problem, and the general control organs that see to it</a:t>
            </a:r>
          </a:p>
          <a:p>
            <a:r>
              <a:rPr kumimoji="1" lang="en-US" sz="1200" b="0" i="0" u="none" strike="noStrike" kern="1200" baseline="0" dirty="0" smtClean="0">
                <a:solidFill>
                  <a:schemeClr val="tx1"/>
                </a:solidFill>
                <a:latin typeface="Times New Roman" pitchFamily="-109" charset="0"/>
                <a:ea typeface="+mn-ea"/>
                <a:cs typeface="+mn-cs"/>
              </a:rPr>
              <a:t>that these instructions—no matter what they are—are</a:t>
            </a:r>
          </a:p>
          <a:p>
            <a:r>
              <a:rPr kumimoji="1" lang="en-US" sz="1200" b="0" i="0" u="none" strike="noStrike" kern="1200" baseline="0" dirty="0" smtClean="0">
                <a:solidFill>
                  <a:schemeClr val="tx1"/>
                </a:solidFill>
                <a:latin typeface="Times New Roman" pitchFamily="-109" charset="0"/>
                <a:ea typeface="+mn-ea"/>
                <a:cs typeface="+mn-cs"/>
              </a:rPr>
              <a:t>carried out. The former must be stored in some way; the latter are represented</a:t>
            </a:r>
          </a:p>
          <a:p>
            <a:r>
              <a:rPr kumimoji="1" lang="en-US" sz="1200" b="0" i="0" u="none" strike="noStrike" kern="1200" baseline="0" dirty="0" smtClean="0">
                <a:solidFill>
                  <a:schemeClr val="tx1"/>
                </a:solidFill>
                <a:latin typeface="Times New Roman" pitchFamily="-109" charset="0"/>
                <a:ea typeface="+mn-ea"/>
                <a:cs typeface="+mn-cs"/>
              </a:rPr>
              <a:t>by definite operating parts of the device. By the central control  we</a:t>
            </a:r>
          </a:p>
          <a:p>
            <a:r>
              <a:rPr kumimoji="1" lang="en-US" sz="1200" b="0" i="0" u="none" strike="noStrike" kern="1200" baseline="0" dirty="0" smtClean="0">
                <a:solidFill>
                  <a:schemeClr val="tx1"/>
                </a:solidFill>
                <a:latin typeface="Times New Roman" pitchFamily="-109" charset="0"/>
                <a:ea typeface="+mn-ea"/>
                <a:cs typeface="+mn-cs"/>
              </a:rPr>
              <a:t>mean this latter function only, and the organs that perform it form</a:t>
            </a:r>
          </a:p>
          <a:p>
            <a:r>
              <a:rPr kumimoji="1" lang="en-US" sz="1200" b="0" i="0" u="none" strike="noStrike" kern="1200" baseline="0" dirty="0" smtClean="0">
                <a:solidFill>
                  <a:schemeClr val="tx1"/>
                </a:solidFill>
                <a:latin typeface="Times New Roman" pitchFamily="-109" charset="0"/>
                <a:ea typeface="+mn-ea"/>
                <a:cs typeface="+mn-cs"/>
              </a:rPr>
              <a:t>the second specific part: CC .</a:t>
            </a:r>
          </a:p>
          <a:p>
            <a:r>
              <a:rPr kumimoji="1" lang="en-US" sz="1200" b="0" i="0" u="none" strike="noStrike" kern="1200" baseline="0" dirty="0" smtClean="0">
                <a:solidFill>
                  <a:schemeClr val="tx1"/>
                </a:solidFill>
                <a:latin typeface="Times New Roman" pitchFamily="-109" charset="0"/>
                <a:ea typeface="+mn-ea"/>
                <a:cs typeface="+mn-cs"/>
              </a:rPr>
              <a:t>	2.4 Third:  Any device that is to carry out long and complicated</a:t>
            </a:r>
          </a:p>
          <a:p>
            <a:r>
              <a:rPr kumimoji="1" lang="en-US" sz="1200" b="0" i="0" u="none" strike="noStrike" kern="1200" baseline="0" dirty="0" smtClean="0">
                <a:solidFill>
                  <a:schemeClr val="tx1"/>
                </a:solidFill>
                <a:latin typeface="Times New Roman" pitchFamily="-109" charset="0"/>
                <a:ea typeface="+mn-ea"/>
                <a:cs typeface="+mn-cs"/>
              </a:rPr>
              <a:t>sequences of operations (specifically of calculations) must</a:t>
            </a:r>
          </a:p>
          <a:p>
            <a:r>
              <a:rPr kumimoji="1" lang="en-US" sz="1200" b="0" i="0" u="none" strike="noStrike" kern="1200" baseline="0" dirty="0" smtClean="0">
                <a:solidFill>
                  <a:schemeClr val="tx1"/>
                </a:solidFill>
                <a:latin typeface="Times New Roman" pitchFamily="-109" charset="0"/>
                <a:ea typeface="+mn-ea"/>
                <a:cs typeface="+mn-cs"/>
              </a:rPr>
              <a:t>have a considerable memory . . .</a:t>
            </a:r>
          </a:p>
          <a:p>
            <a:r>
              <a:rPr kumimoji="1" lang="en-US" sz="1200" b="0" i="0" u="none" strike="noStrike" kern="1200" baseline="0" dirty="0" smtClean="0">
                <a:solidFill>
                  <a:schemeClr val="tx1"/>
                </a:solidFill>
                <a:latin typeface="Times New Roman" pitchFamily="-109" charset="0"/>
                <a:ea typeface="+mn-ea"/>
                <a:cs typeface="+mn-cs"/>
              </a:rPr>
              <a:t>	The instructions which govern a complicated problem may</a:t>
            </a:r>
          </a:p>
          <a:p>
            <a:r>
              <a:rPr kumimoji="1" lang="en-US" sz="1200" b="0" i="0" u="none" strike="noStrike" kern="1200" baseline="0" dirty="0" smtClean="0">
                <a:solidFill>
                  <a:schemeClr val="tx1"/>
                </a:solidFill>
                <a:latin typeface="Times New Roman" pitchFamily="-109" charset="0"/>
                <a:ea typeface="+mn-ea"/>
                <a:cs typeface="+mn-cs"/>
              </a:rPr>
              <a:t>constitute considerable material, particularly so, if the code is circumstantial</a:t>
            </a:r>
          </a:p>
          <a:p>
            <a:r>
              <a:rPr kumimoji="1" lang="en-US" sz="1200" b="0" i="0" u="none" strike="noStrike" kern="1200" baseline="0" dirty="0" smtClean="0">
                <a:solidFill>
                  <a:schemeClr val="tx1"/>
                </a:solidFill>
                <a:latin typeface="Times New Roman" pitchFamily="-109" charset="0"/>
                <a:ea typeface="+mn-ea"/>
                <a:cs typeface="+mn-cs"/>
              </a:rPr>
              <a:t>(which it is in most arrangements). This material must</a:t>
            </a:r>
          </a:p>
          <a:p>
            <a:r>
              <a:rPr kumimoji="1" lang="en-US" sz="1200" b="0" i="0" u="none" strike="noStrike" kern="1200" baseline="0" dirty="0" smtClean="0">
                <a:solidFill>
                  <a:schemeClr val="tx1"/>
                </a:solidFill>
                <a:latin typeface="Times New Roman" pitchFamily="-109" charset="0"/>
                <a:ea typeface="+mn-ea"/>
                <a:cs typeface="+mn-cs"/>
              </a:rPr>
              <a:t>be remembered.</a:t>
            </a:r>
          </a:p>
          <a:p>
            <a:r>
              <a:rPr kumimoji="1" lang="en-US" sz="1200" b="0" i="0" u="none" strike="noStrike" kern="1200" baseline="0" dirty="0" smtClean="0">
                <a:solidFill>
                  <a:schemeClr val="tx1"/>
                </a:solidFill>
                <a:latin typeface="Times New Roman" pitchFamily="-109" charset="0"/>
                <a:ea typeface="+mn-ea"/>
                <a:cs typeface="+mn-cs"/>
              </a:rPr>
              <a:t>	 At any rate, the total memory  constitutes the third specific</a:t>
            </a:r>
          </a:p>
          <a:p>
            <a:r>
              <a:rPr kumimoji="1" lang="en-US" sz="1200" b="0" i="0" u="none" strike="noStrike" kern="1200" baseline="0" dirty="0" smtClean="0">
                <a:solidFill>
                  <a:schemeClr val="tx1"/>
                </a:solidFill>
                <a:latin typeface="Times New Roman" pitchFamily="-109" charset="0"/>
                <a:ea typeface="+mn-ea"/>
                <a:cs typeface="+mn-cs"/>
              </a:rPr>
              <a:t>part of the device: M.</a:t>
            </a:r>
          </a:p>
          <a:p>
            <a:r>
              <a:rPr kumimoji="1" lang="en-US" sz="1200" b="0" i="0" u="none" strike="noStrike" kern="1200" baseline="0" dirty="0" smtClean="0">
                <a:solidFill>
                  <a:schemeClr val="tx1"/>
                </a:solidFill>
                <a:latin typeface="Times New Roman" pitchFamily="-109" charset="0"/>
                <a:ea typeface="+mn-ea"/>
                <a:cs typeface="+mn-cs"/>
              </a:rPr>
              <a:t>	 2.6 The three specific parts CA, CC (together C), and M correspond</a:t>
            </a:r>
          </a:p>
          <a:p>
            <a:r>
              <a:rPr kumimoji="1" lang="en-US" sz="1200" b="0" i="0" u="none" strike="noStrike" kern="1200" baseline="0" dirty="0" smtClean="0">
                <a:solidFill>
                  <a:schemeClr val="tx1"/>
                </a:solidFill>
                <a:latin typeface="Times New Roman" pitchFamily="-109" charset="0"/>
                <a:ea typeface="+mn-ea"/>
                <a:cs typeface="+mn-cs"/>
              </a:rPr>
              <a:t>to the associative  neurons in the human nervous system. It</a:t>
            </a:r>
          </a:p>
          <a:p>
            <a:r>
              <a:rPr kumimoji="1" lang="en-US" sz="1200" b="0" i="0" u="none" strike="noStrike" kern="1200" baseline="0" dirty="0" smtClean="0">
                <a:solidFill>
                  <a:schemeClr val="tx1"/>
                </a:solidFill>
                <a:latin typeface="Times New Roman" pitchFamily="-109" charset="0"/>
                <a:ea typeface="+mn-ea"/>
                <a:cs typeface="+mn-cs"/>
              </a:rPr>
              <a:t>remains to discuss the equivalents of the sensory  or afferent  and the</a:t>
            </a:r>
          </a:p>
          <a:p>
            <a:r>
              <a:rPr kumimoji="1" lang="en-US" sz="1200" b="0" i="0" u="none" strike="noStrike" kern="1200" baseline="0" dirty="0" smtClean="0">
                <a:solidFill>
                  <a:schemeClr val="tx1"/>
                </a:solidFill>
                <a:latin typeface="Times New Roman" pitchFamily="-109" charset="0"/>
                <a:ea typeface="+mn-ea"/>
                <a:cs typeface="+mn-cs"/>
              </a:rPr>
              <a:t>motor  or efferent  neurons. These are the input  and output  organs of</a:t>
            </a:r>
          </a:p>
          <a:p>
            <a:r>
              <a:rPr kumimoji="1" lang="en-US" sz="1200" b="0" i="0" u="none" strike="noStrike" kern="1200" baseline="0" dirty="0" smtClean="0">
                <a:solidFill>
                  <a:schemeClr val="tx1"/>
                </a:solidFill>
                <a:latin typeface="Times New Roman" pitchFamily="-109" charset="0"/>
                <a:ea typeface="+mn-ea"/>
                <a:cs typeface="+mn-cs"/>
              </a:rPr>
              <a:t>the device. The device must be endowed with the ability to maintain</a:t>
            </a:r>
          </a:p>
          <a:p>
            <a:r>
              <a:rPr kumimoji="1" lang="en-US" sz="1200" b="0" i="0" u="none" strike="noStrike" kern="1200" baseline="0" dirty="0" smtClean="0">
                <a:solidFill>
                  <a:schemeClr val="tx1"/>
                </a:solidFill>
                <a:latin typeface="Times New Roman" pitchFamily="-109" charset="0"/>
                <a:ea typeface="+mn-ea"/>
                <a:cs typeface="+mn-cs"/>
              </a:rPr>
              <a:t>input and output (sensory and motor) contact with some specific</a:t>
            </a:r>
          </a:p>
          <a:p>
            <a:r>
              <a:rPr kumimoji="1" lang="en-US" sz="1200" b="0" i="0" u="none" strike="noStrike" kern="1200" baseline="0" dirty="0" smtClean="0">
                <a:solidFill>
                  <a:schemeClr val="tx1"/>
                </a:solidFill>
                <a:latin typeface="Times New Roman" pitchFamily="-109" charset="0"/>
                <a:ea typeface="+mn-ea"/>
                <a:cs typeface="+mn-cs"/>
              </a:rPr>
              <a:t>medium of this type. The medium will be called the outside recording</a:t>
            </a:r>
          </a:p>
          <a:p>
            <a:r>
              <a:rPr kumimoji="1" lang="en-US" sz="1200" b="0" i="0" u="none" strike="noStrike" kern="1200" baseline="0" dirty="0" smtClean="0">
                <a:solidFill>
                  <a:schemeClr val="tx1"/>
                </a:solidFill>
                <a:latin typeface="Times New Roman" pitchFamily="-109" charset="0"/>
                <a:ea typeface="+mn-ea"/>
                <a:cs typeface="+mn-cs"/>
              </a:rPr>
              <a:t>medium of the device: R .</a:t>
            </a:r>
          </a:p>
          <a:p>
            <a:r>
              <a:rPr kumimoji="1" lang="en-US" sz="1200" b="0" i="0" u="none" strike="noStrike" kern="1200" baseline="0" dirty="0" smtClean="0">
                <a:solidFill>
                  <a:schemeClr val="tx1"/>
                </a:solidFill>
                <a:latin typeface="Times New Roman" pitchFamily="-109" charset="0"/>
                <a:ea typeface="+mn-ea"/>
                <a:cs typeface="+mn-cs"/>
              </a:rPr>
              <a:t>	2.7 Fourth:  The device must have organs to transfer information</a:t>
            </a:r>
          </a:p>
          <a:p>
            <a:r>
              <a:rPr kumimoji="1" lang="en-US" sz="1200" b="0" i="0" u="none" strike="noStrike" kern="1200" baseline="0" dirty="0" smtClean="0">
                <a:solidFill>
                  <a:schemeClr val="tx1"/>
                </a:solidFill>
                <a:latin typeface="Times New Roman" pitchFamily="-109" charset="0"/>
                <a:ea typeface="+mn-ea"/>
                <a:cs typeface="+mn-cs"/>
              </a:rPr>
              <a:t>from R into its specific parts C and M. These organs form its</a:t>
            </a:r>
          </a:p>
          <a:p>
            <a:r>
              <a:rPr kumimoji="1" lang="en-US" sz="1200" b="0" i="0" u="none" strike="noStrike" kern="1200" baseline="0" dirty="0" smtClean="0">
                <a:solidFill>
                  <a:schemeClr val="tx1"/>
                </a:solidFill>
                <a:latin typeface="Times New Roman" pitchFamily="-109" charset="0"/>
                <a:ea typeface="+mn-ea"/>
                <a:cs typeface="+mn-cs"/>
              </a:rPr>
              <a:t>input , the fourth specific part: I . It will be seen that it is best to make</a:t>
            </a:r>
          </a:p>
          <a:p>
            <a:r>
              <a:rPr kumimoji="1" lang="en-US" sz="1200" b="0" i="0" u="none" strike="noStrike" kern="1200" baseline="0" dirty="0" smtClean="0">
                <a:solidFill>
                  <a:schemeClr val="tx1"/>
                </a:solidFill>
                <a:latin typeface="Times New Roman" pitchFamily="-109" charset="0"/>
                <a:ea typeface="+mn-ea"/>
                <a:cs typeface="+mn-cs"/>
              </a:rPr>
              <a:t>all transfers from R (by I) into M and never directly from C.</a:t>
            </a:r>
          </a:p>
          <a:p>
            <a:r>
              <a:rPr kumimoji="1" lang="en-US" sz="1200" b="0" i="0" u="none" strike="noStrike" kern="1200" baseline="0" dirty="0" smtClean="0">
                <a:solidFill>
                  <a:schemeClr val="tx1"/>
                </a:solidFill>
                <a:latin typeface="Times New Roman" pitchFamily="-109" charset="0"/>
                <a:ea typeface="+mn-ea"/>
                <a:cs typeface="+mn-cs"/>
              </a:rPr>
              <a:t>	2.8 Fifth:  The device must have organs to transfer from its</a:t>
            </a:r>
          </a:p>
          <a:p>
            <a:r>
              <a:rPr kumimoji="1" lang="en-US" sz="1200" b="0" i="0" u="none" strike="noStrike" kern="1200" baseline="0" dirty="0" smtClean="0">
                <a:solidFill>
                  <a:schemeClr val="tx1"/>
                </a:solidFill>
                <a:latin typeface="Times New Roman" pitchFamily="-109" charset="0"/>
                <a:ea typeface="+mn-ea"/>
                <a:cs typeface="+mn-cs"/>
              </a:rPr>
              <a:t>specific parts C and M into R. These organs form its output , the</a:t>
            </a:r>
          </a:p>
          <a:p>
            <a:r>
              <a:rPr kumimoji="1" lang="en-US" sz="1200" b="0" i="0" u="none" strike="noStrike" kern="1200" baseline="0" dirty="0" smtClean="0">
                <a:solidFill>
                  <a:schemeClr val="tx1"/>
                </a:solidFill>
                <a:latin typeface="Times New Roman" pitchFamily="-109" charset="0"/>
                <a:ea typeface="+mn-ea"/>
                <a:cs typeface="+mn-cs"/>
              </a:rPr>
              <a:t>fifth specific part: O . It will be seen that it is again best to make all</a:t>
            </a:r>
          </a:p>
          <a:p>
            <a:r>
              <a:rPr kumimoji="1" lang="en-US" sz="1200" b="0" i="0" u="none" strike="noStrike" kern="1200" baseline="0" dirty="0" smtClean="0">
                <a:solidFill>
                  <a:schemeClr val="tx1"/>
                </a:solidFill>
                <a:latin typeface="Times New Roman" pitchFamily="-109" charset="0"/>
                <a:ea typeface="+mn-ea"/>
                <a:cs typeface="+mn-cs"/>
              </a:rPr>
              <a:t>transfers from M (by O) into R, and never directly from C.</a:t>
            </a:r>
            <a:endParaRPr lang="en-GB" b="0"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072472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8FD58E-35E8-E546-955F-066F4D125A80}" type="slidenum">
              <a:rPr lang="en-US"/>
              <a:pPr/>
              <a:t>25</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 With rare exceptions, all of today’s computers have this same general structure</a:t>
            </a:r>
          </a:p>
          <a:p>
            <a:r>
              <a:rPr kumimoji="1" lang="en-US" sz="1200" b="0" i="0" u="none" strike="noStrike" kern="1200" baseline="0" dirty="0" smtClean="0">
                <a:solidFill>
                  <a:schemeClr val="tx1"/>
                </a:solidFill>
                <a:latin typeface="Times New Roman" pitchFamily="-109" charset="0"/>
                <a:ea typeface="+mn-ea"/>
                <a:cs typeface="+mn-cs"/>
              </a:rPr>
              <a:t>and function and are thus referred to as von Neumann machines . Thus, it is worthwhile</a:t>
            </a:r>
          </a:p>
          <a:p>
            <a:r>
              <a:rPr kumimoji="1" lang="en-US" sz="1200" b="0" i="0" u="none" strike="noStrike" kern="1200" baseline="0" dirty="0" smtClean="0">
                <a:solidFill>
                  <a:schemeClr val="tx1"/>
                </a:solidFill>
                <a:latin typeface="Times New Roman" pitchFamily="-109" charset="0"/>
                <a:ea typeface="+mn-ea"/>
                <a:cs typeface="+mn-cs"/>
              </a:rPr>
              <a:t>at this point to describe briefly the operation of the IAS computer [BURK46,</a:t>
            </a:r>
          </a:p>
          <a:p>
            <a:r>
              <a:rPr kumimoji="1" lang="en-US" sz="1200" b="0" i="0" u="none" strike="noStrike" kern="1200" baseline="0" dirty="0" smtClean="0">
                <a:solidFill>
                  <a:schemeClr val="tx1"/>
                </a:solidFill>
                <a:latin typeface="Times New Roman" pitchFamily="-109" charset="0"/>
                <a:ea typeface="+mn-ea"/>
                <a:cs typeface="+mn-cs"/>
              </a:rPr>
              <a:t>GOLD54]. Following [HAYE98], the terminology and notation of von Neumann</a:t>
            </a:r>
          </a:p>
          <a:p>
            <a:r>
              <a:rPr kumimoji="1" lang="en-US" sz="1200" b="0" i="0" u="none" strike="noStrike" kern="1200" baseline="0" dirty="0" smtClean="0">
                <a:solidFill>
                  <a:schemeClr val="tx1"/>
                </a:solidFill>
                <a:latin typeface="Times New Roman" pitchFamily="-109" charset="0"/>
                <a:ea typeface="+mn-ea"/>
                <a:cs typeface="+mn-cs"/>
              </a:rPr>
              <a:t>are changed in the following to conform more closely to modern usage; the examples</a:t>
            </a:r>
          </a:p>
          <a:p>
            <a:r>
              <a:rPr kumimoji="1" lang="en-US" sz="1200" b="0" i="0" u="none" strike="noStrike" kern="1200" baseline="0" dirty="0" smtClean="0">
                <a:solidFill>
                  <a:schemeClr val="tx1"/>
                </a:solidFill>
                <a:latin typeface="Times New Roman" pitchFamily="-109" charset="0"/>
                <a:ea typeface="+mn-ea"/>
                <a:cs typeface="+mn-cs"/>
              </a:rPr>
              <a:t>accompanying this discussion are based on that latter text.</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memory of the IAS consists of 4,096 storage locations, called words , of</a:t>
            </a:r>
          </a:p>
          <a:p>
            <a:r>
              <a:rPr kumimoji="1" lang="en-US" sz="1200" b="0" i="0" u="none" strike="noStrike" kern="1200" baseline="0" dirty="0" smtClean="0">
                <a:solidFill>
                  <a:schemeClr val="tx1"/>
                </a:solidFill>
                <a:latin typeface="Times New Roman" pitchFamily="-109" charset="0"/>
                <a:ea typeface="+mn-ea"/>
                <a:cs typeface="+mn-cs"/>
              </a:rPr>
              <a:t>40 binary digits (bits) each.6  Both data and instructions are stored there. Numbers are</a:t>
            </a:r>
          </a:p>
          <a:p>
            <a:r>
              <a:rPr kumimoji="1" lang="en-US" sz="1200" b="0" i="0" u="none" strike="noStrike" kern="1200" baseline="0" dirty="0" smtClean="0">
                <a:solidFill>
                  <a:schemeClr val="tx1"/>
                </a:solidFill>
                <a:latin typeface="Times New Roman" pitchFamily="-109" charset="0"/>
                <a:ea typeface="+mn-ea"/>
                <a:cs typeface="+mn-cs"/>
              </a:rPr>
              <a:t>represented in binary form, and each instruction is a binary code. Figure 1.7 illustrates</a:t>
            </a:r>
          </a:p>
          <a:p>
            <a:r>
              <a:rPr kumimoji="1" lang="en-US" sz="1200" b="0" i="0" u="none" strike="noStrike" kern="1200" baseline="0" dirty="0" smtClean="0">
                <a:solidFill>
                  <a:schemeClr val="tx1"/>
                </a:solidFill>
                <a:latin typeface="Times New Roman" pitchFamily="-109" charset="0"/>
                <a:ea typeface="+mn-ea"/>
                <a:cs typeface="+mn-cs"/>
              </a:rPr>
              <a:t>these formats. Each number is represented by a sign bit and a 39-bit value. A word</a:t>
            </a:r>
          </a:p>
          <a:p>
            <a:r>
              <a:rPr kumimoji="1" lang="en-US" sz="1200" b="0" i="0" u="none" strike="noStrike" kern="1200" baseline="0" dirty="0" smtClean="0">
                <a:solidFill>
                  <a:schemeClr val="tx1"/>
                </a:solidFill>
                <a:latin typeface="Times New Roman" pitchFamily="-109" charset="0"/>
                <a:ea typeface="+mn-ea"/>
                <a:cs typeface="+mn-cs"/>
              </a:rPr>
              <a:t>may alternatively contain two 20-bit instructions, with each instruction consisting</a:t>
            </a:r>
          </a:p>
          <a:p>
            <a:r>
              <a:rPr kumimoji="1" lang="en-US" sz="1200" b="0" i="0" u="none" strike="noStrike" kern="1200" baseline="0" dirty="0" smtClean="0">
                <a:solidFill>
                  <a:schemeClr val="tx1"/>
                </a:solidFill>
                <a:latin typeface="Times New Roman" pitchFamily="-109" charset="0"/>
                <a:ea typeface="+mn-ea"/>
                <a:cs typeface="+mn-cs"/>
              </a:rPr>
              <a:t>of an 8-bit operation code (</a:t>
            </a:r>
            <a:r>
              <a:rPr kumimoji="1" lang="en-US" sz="1200" b="0" i="0" u="none" strike="noStrike" kern="1200" baseline="0" dirty="0" err="1" smtClean="0">
                <a:solidFill>
                  <a:schemeClr val="tx1"/>
                </a:solidFill>
                <a:latin typeface="Times New Roman" pitchFamily="-109" charset="0"/>
                <a:ea typeface="+mn-ea"/>
                <a:cs typeface="+mn-cs"/>
              </a:rPr>
              <a:t>opcode</a:t>
            </a:r>
            <a:r>
              <a:rPr kumimoji="1" lang="en-US" sz="1200" b="0" i="0" u="none" strike="noStrike" kern="1200" baseline="0" dirty="0" smtClean="0">
                <a:solidFill>
                  <a:schemeClr val="tx1"/>
                </a:solidFill>
                <a:latin typeface="Times New Roman" pitchFamily="-109" charset="0"/>
                <a:ea typeface="+mn-ea"/>
                <a:cs typeface="+mn-cs"/>
              </a:rPr>
              <a:t> ) specifying the operation to be performed and</a:t>
            </a:r>
          </a:p>
          <a:p>
            <a:r>
              <a:rPr kumimoji="1" lang="en-US" sz="1200" b="0" i="0" u="none" strike="noStrike" kern="1200" baseline="0" dirty="0" smtClean="0">
                <a:solidFill>
                  <a:schemeClr val="tx1"/>
                </a:solidFill>
                <a:latin typeface="Times New Roman" pitchFamily="-109" charset="0"/>
                <a:ea typeface="+mn-ea"/>
                <a:cs typeface="+mn-cs"/>
              </a:rPr>
              <a:t>a 12-bit address designating one of the words in memory (numbered from 0 to 999).</a:t>
            </a:r>
            <a:endParaRPr kumimoji="1" lang="en-US" sz="1200" kern="1200" baseline="0" dirty="0" smtClean="0">
              <a:solidFill>
                <a:schemeClr val="tx1"/>
              </a:solidFill>
              <a:latin typeface="Times New Roman" pitchFamily="-110" charset="0"/>
              <a:ea typeface="+mn-ea"/>
              <a:cs typeface="+mn-cs"/>
            </a:endParaRPr>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591086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b="0" i="0" u="none" strike="noStrike" kern="1200" baseline="0" dirty="0" smtClean="0">
                <a:solidFill>
                  <a:schemeClr val="tx1"/>
                </a:solidFill>
                <a:latin typeface="Times New Roman" pitchFamily="-109" charset="0"/>
                <a:ea typeface="+mn-ea"/>
                <a:cs typeface="+mn-cs"/>
              </a:rPr>
              <a:t>The control unit operates the IAS by fetching instructions from memory</a:t>
            </a:r>
          </a:p>
          <a:p>
            <a:r>
              <a:rPr kumimoji="1" lang="en-US" sz="1200" b="0" i="0" u="none" strike="noStrike" kern="1200" baseline="0" dirty="0" smtClean="0">
                <a:solidFill>
                  <a:schemeClr val="tx1"/>
                </a:solidFill>
                <a:latin typeface="Times New Roman" pitchFamily="-109" charset="0"/>
                <a:ea typeface="+mn-ea"/>
                <a:cs typeface="+mn-cs"/>
              </a:rPr>
              <a:t>and executing them one at a time. We explain these operations with reference to</a:t>
            </a:r>
          </a:p>
          <a:p>
            <a:r>
              <a:rPr kumimoji="1" lang="en-US" sz="1200" b="0" i="0" u="none" strike="noStrike" kern="1200" baseline="0" dirty="0" smtClean="0">
                <a:solidFill>
                  <a:schemeClr val="tx1"/>
                </a:solidFill>
                <a:latin typeface="Times New Roman" pitchFamily="-109" charset="0"/>
                <a:ea typeface="+mn-ea"/>
                <a:cs typeface="+mn-cs"/>
              </a:rPr>
              <a:t>Figure 1.6. This figure reveals that both the control unit and the ALU contain storage</a:t>
            </a:r>
          </a:p>
          <a:p>
            <a:r>
              <a:rPr kumimoji="1" lang="en-US" sz="1200" b="0" i="0" u="none" strike="noStrike" kern="1200" baseline="0" dirty="0" smtClean="0">
                <a:solidFill>
                  <a:schemeClr val="tx1"/>
                </a:solidFill>
                <a:latin typeface="Times New Roman" pitchFamily="-109" charset="0"/>
                <a:ea typeface="+mn-ea"/>
                <a:cs typeface="+mn-cs"/>
              </a:rPr>
              <a:t>locations, called registers , defined as follows:</a:t>
            </a:r>
          </a:p>
          <a:p>
            <a:endParaRPr lang="en-US" dirty="0" smtClean="0"/>
          </a:p>
          <a:p>
            <a:r>
              <a:rPr lang="en-US" dirty="0" smtClean="0"/>
              <a:t> </a:t>
            </a:r>
            <a:r>
              <a:rPr kumimoji="1" lang="en-US" sz="1200" b="1" kern="1200" baseline="0" dirty="0" smtClean="0">
                <a:solidFill>
                  <a:schemeClr val="tx1"/>
                </a:solidFill>
                <a:latin typeface="Times New Roman" pitchFamily="-110" charset="0"/>
                <a:ea typeface="+mn-ea"/>
                <a:cs typeface="+mn-cs"/>
              </a:rPr>
              <a:t>Memory buffer register (MBR): </a:t>
            </a:r>
            <a:r>
              <a:rPr kumimoji="1" lang="en-US" sz="1200" b="0" kern="1200" baseline="0" dirty="0" smtClean="0">
                <a:solidFill>
                  <a:schemeClr val="tx1"/>
                </a:solidFill>
                <a:latin typeface="Times New Roman" pitchFamily="-110" charset="0"/>
                <a:ea typeface="+mn-ea"/>
                <a:cs typeface="+mn-cs"/>
              </a:rPr>
              <a:t>Contains a word to be stored in memory or sent</a:t>
            </a:r>
          </a:p>
          <a:p>
            <a:r>
              <a:rPr kumimoji="1" lang="en-US" sz="1200" kern="1200" baseline="0" dirty="0" smtClean="0">
                <a:solidFill>
                  <a:schemeClr val="tx1"/>
                </a:solidFill>
                <a:latin typeface="Times New Roman" pitchFamily="-110" charset="0"/>
                <a:ea typeface="+mn-ea"/>
                <a:cs typeface="+mn-cs"/>
              </a:rPr>
              <a:t>to the I/O unit, or is used to receive a word from memory or from the I/O unit.</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Memory address register (MAR): </a:t>
            </a:r>
            <a:r>
              <a:rPr kumimoji="1" lang="en-US" sz="1200" b="0" kern="1200" baseline="0" dirty="0" smtClean="0">
                <a:solidFill>
                  <a:schemeClr val="tx1"/>
                </a:solidFill>
                <a:latin typeface="Times New Roman" pitchFamily="-110" charset="0"/>
                <a:ea typeface="+mn-ea"/>
                <a:cs typeface="+mn-cs"/>
              </a:rPr>
              <a:t>Specifies the address in memory of the word</a:t>
            </a:r>
          </a:p>
          <a:p>
            <a:r>
              <a:rPr kumimoji="1" lang="en-US" sz="1200" kern="1200" baseline="0" dirty="0" smtClean="0">
                <a:solidFill>
                  <a:schemeClr val="tx1"/>
                </a:solidFill>
                <a:latin typeface="Times New Roman" pitchFamily="-110" charset="0"/>
                <a:ea typeface="+mn-ea"/>
                <a:cs typeface="+mn-cs"/>
              </a:rPr>
              <a:t>to be written from or read into the MBR.</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Instruction register (IR ): </a:t>
            </a:r>
            <a:r>
              <a:rPr kumimoji="1" lang="en-US" sz="1200" b="0" kern="1200" baseline="0" dirty="0" smtClean="0">
                <a:solidFill>
                  <a:schemeClr val="tx1"/>
                </a:solidFill>
                <a:latin typeface="Times New Roman" pitchFamily="-110" charset="0"/>
                <a:ea typeface="+mn-ea"/>
                <a:cs typeface="+mn-cs"/>
              </a:rPr>
              <a:t>Contains the 8-bit opcode instruction being executed.</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Instruction buffer register (IBR): </a:t>
            </a:r>
            <a:r>
              <a:rPr kumimoji="1" lang="en-US" sz="1200" b="0" kern="1200" baseline="0" dirty="0" smtClean="0">
                <a:solidFill>
                  <a:schemeClr val="tx1"/>
                </a:solidFill>
                <a:latin typeface="Times New Roman" pitchFamily="-110" charset="0"/>
                <a:ea typeface="+mn-ea"/>
                <a:cs typeface="+mn-cs"/>
              </a:rPr>
              <a:t>Employed to hold temporarily the right-hand</a:t>
            </a:r>
          </a:p>
          <a:p>
            <a:r>
              <a:rPr kumimoji="1" lang="en-US" sz="1200" kern="1200" baseline="0" dirty="0" smtClean="0">
                <a:solidFill>
                  <a:schemeClr val="tx1"/>
                </a:solidFill>
                <a:latin typeface="Times New Roman" pitchFamily="-110" charset="0"/>
                <a:ea typeface="+mn-ea"/>
                <a:cs typeface="+mn-cs"/>
              </a:rPr>
              <a:t>instruction from a word in memory.</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Program counter (PC): </a:t>
            </a:r>
            <a:r>
              <a:rPr kumimoji="1" lang="en-US" sz="1200" b="0" kern="1200" baseline="0" dirty="0" smtClean="0">
                <a:solidFill>
                  <a:schemeClr val="tx1"/>
                </a:solidFill>
                <a:latin typeface="Times New Roman" pitchFamily="-110" charset="0"/>
                <a:ea typeface="+mn-ea"/>
                <a:cs typeface="+mn-cs"/>
              </a:rPr>
              <a:t>Contains the address of the next instruction pair to be</a:t>
            </a:r>
          </a:p>
          <a:p>
            <a:r>
              <a:rPr kumimoji="1" lang="en-US" sz="1200" kern="1200" baseline="0" dirty="0" smtClean="0">
                <a:solidFill>
                  <a:schemeClr val="tx1"/>
                </a:solidFill>
                <a:latin typeface="Times New Roman" pitchFamily="-110" charset="0"/>
                <a:ea typeface="+mn-ea"/>
                <a:cs typeface="+mn-cs"/>
              </a:rPr>
              <a:t>fetched from memory.</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Accumulator (AC) and multiplier quotient (MQ): </a:t>
            </a:r>
            <a:r>
              <a:rPr kumimoji="1" lang="en-US" sz="1200" b="0" kern="1200" baseline="0" dirty="0" smtClean="0">
                <a:solidFill>
                  <a:schemeClr val="tx1"/>
                </a:solidFill>
                <a:latin typeface="Times New Roman" pitchFamily="-110" charset="0"/>
                <a:ea typeface="+mn-ea"/>
                <a:cs typeface="+mn-cs"/>
              </a:rPr>
              <a:t>Employed to hold temporarily</a:t>
            </a:r>
          </a:p>
          <a:p>
            <a:r>
              <a:rPr kumimoji="1" lang="en-US" sz="1200" kern="1200" baseline="0" dirty="0" smtClean="0">
                <a:solidFill>
                  <a:schemeClr val="tx1"/>
                </a:solidFill>
                <a:latin typeface="Times New Roman" pitchFamily="-110" charset="0"/>
                <a:ea typeface="+mn-ea"/>
                <a:cs typeface="+mn-cs"/>
              </a:rPr>
              <a:t>operands and results of ALU operations. For example, the result of</a:t>
            </a:r>
          </a:p>
          <a:p>
            <a:r>
              <a:rPr kumimoji="1" lang="en-US" sz="1200" kern="1200" baseline="0" dirty="0" smtClean="0">
                <a:solidFill>
                  <a:schemeClr val="tx1"/>
                </a:solidFill>
                <a:latin typeface="Times New Roman" pitchFamily="-110" charset="0"/>
                <a:ea typeface="+mn-ea"/>
                <a:cs typeface="+mn-cs"/>
              </a:rPr>
              <a:t>multiplying two 40-bit numbers is an 80-bit number; the most significant 40 bits</a:t>
            </a:r>
          </a:p>
          <a:p>
            <a:r>
              <a:rPr kumimoji="1" lang="en-US" sz="1200" kern="1200" baseline="0" dirty="0" smtClean="0">
                <a:solidFill>
                  <a:schemeClr val="tx1"/>
                </a:solidFill>
                <a:latin typeface="Times New Roman" pitchFamily="-110" charset="0"/>
                <a:ea typeface="+mn-ea"/>
                <a:cs typeface="+mn-cs"/>
              </a:rPr>
              <a:t>are stored in the AC and the least significant in the MQ.</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26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5857922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The IAS operates by repetitively performing an </a:t>
            </a:r>
            <a:r>
              <a:rPr kumimoji="1" lang="en-US" sz="1200" b="1" kern="1200" baseline="0" dirty="0" smtClean="0">
                <a:solidFill>
                  <a:schemeClr val="tx1"/>
                </a:solidFill>
                <a:latin typeface="Times New Roman" pitchFamily="-110" charset="0"/>
                <a:ea typeface="+mn-ea"/>
                <a:cs typeface="+mn-cs"/>
              </a:rPr>
              <a:t>instruction cycle, </a:t>
            </a:r>
            <a:r>
              <a:rPr kumimoji="1" lang="en-US" sz="1200" b="0" kern="1200" baseline="0" dirty="0" smtClean="0">
                <a:solidFill>
                  <a:schemeClr val="tx1"/>
                </a:solidFill>
                <a:latin typeface="Times New Roman" pitchFamily="-110" charset="0"/>
                <a:ea typeface="+mn-ea"/>
                <a:cs typeface="+mn-cs"/>
              </a:rPr>
              <a:t>as shown in</a:t>
            </a:r>
          </a:p>
          <a:p>
            <a:r>
              <a:rPr kumimoji="1" lang="en-US" sz="1200" kern="1200" baseline="0" dirty="0" smtClean="0">
                <a:solidFill>
                  <a:schemeClr val="tx1"/>
                </a:solidFill>
                <a:latin typeface="Times New Roman" pitchFamily="-110" charset="0"/>
                <a:ea typeface="+mn-ea"/>
                <a:cs typeface="+mn-cs"/>
              </a:rPr>
              <a:t>Figure 1.8. Each instruction cycle consists of two sub-cycles. During the </a:t>
            </a:r>
            <a:r>
              <a:rPr kumimoji="1" lang="en-US" sz="1200" b="1" kern="1200" baseline="0" dirty="0" smtClean="0">
                <a:solidFill>
                  <a:schemeClr val="tx1"/>
                </a:solidFill>
                <a:latin typeface="Times New Roman" pitchFamily="-110" charset="0"/>
                <a:ea typeface="+mn-ea"/>
                <a:cs typeface="+mn-cs"/>
              </a:rPr>
              <a:t>fetch cycle,</a:t>
            </a:r>
          </a:p>
          <a:p>
            <a:r>
              <a:rPr kumimoji="1" lang="en-US" sz="1200" kern="1200" baseline="0" dirty="0" smtClean="0">
                <a:solidFill>
                  <a:schemeClr val="tx1"/>
                </a:solidFill>
                <a:latin typeface="Times New Roman" pitchFamily="-110" charset="0"/>
                <a:ea typeface="+mn-ea"/>
                <a:cs typeface="+mn-cs"/>
              </a:rPr>
              <a:t>the opcode of the next instruction is loaded into the IR and the address portion is</a:t>
            </a:r>
          </a:p>
          <a:p>
            <a:r>
              <a:rPr kumimoji="1" lang="en-US" sz="1200" kern="1200" baseline="0" dirty="0" smtClean="0">
                <a:solidFill>
                  <a:schemeClr val="tx1"/>
                </a:solidFill>
                <a:latin typeface="Times New Roman" pitchFamily="-110" charset="0"/>
                <a:ea typeface="+mn-ea"/>
                <a:cs typeface="+mn-cs"/>
              </a:rPr>
              <a:t>loaded into the MAR. This instruction may be taken from the IBR, or it can be</a:t>
            </a:r>
          </a:p>
          <a:p>
            <a:r>
              <a:rPr kumimoji="1" lang="en-US" sz="1200" kern="1200" baseline="0" dirty="0" smtClean="0">
                <a:solidFill>
                  <a:schemeClr val="tx1"/>
                </a:solidFill>
                <a:latin typeface="Times New Roman" pitchFamily="-110" charset="0"/>
                <a:ea typeface="+mn-ea"/>
                <a:cs typeface="+mn-cs"/>
              </a:rPr>
              <a:t>obtained from memory by loading a word into the MBR, and then down to the IBR,</a:t>
            </a:r>
          </a:p>
          <a:p>
            <a:r>
              <a:rPr kumimoji="1" lang="en-US" sz="1200" kern="1200" baseline="0" dirty="0" smtClean="0">
                <a:solidFill>
                  <a:schemeClr val="tx1"/>
                </a:solidFill>
                <a:latin typeface="Times New Roman" pitchFamily="-110" charset="0"/>
                <a:ea typeface="+mn-ea"/>
                <a:cs typeface="+mn-cs"/>
              </a:rPr>
              <a:t>IR, and MAR.</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Why the indirection? These operations are controlled by electronic circuitry</a:t>
            </a:r>
          </a:p>
          <a:p>
            <a:r>
              <a:rPr kumimoji="1" lang="en-US" sz="1200" kern="1200" baseline="0" dirty="0" smtClean="0">
                <a:solidFill>
                  <a:schemeClr val="tx1"/>
                </a:solidFill>
                <a:latin typeface="Times New Roman" pitchFamily="-110" charset="0"/>
                <a:ea typeface="+mn-ea"/>
                <a:cs typeface="+mn-cs"/>
              </a:rPr>
              <a:t>and result in the use of data paths. To simplify the electronics, there is only one</a:t>
            </a:r>
          </a:p>
          <a:p>
            <a:r>
              <a:rPr kumimoji="1" lang="en-US" sz="1200" kern="1200" baseline="0" dirty="0" smtClean="0">
                <a:solidFill>
                  <a:schemeClr val="tx1"/>
                </a:solidFill>
                <a:latin typeface="Times New Roman" pitchFamily="-110" charset="0"/>
                <a:ea typeface="+mn-ea"/>
                <a:cs typeface="+mn-cs"/>
              </a:rPr>
              <a:t>register that is used to specify the address in memory for a read or write and only</a:t>
            </a:r>
          </a:p>
          <a:p>
            <a:r>
              <a:rPr kumimoji="1" lang="en-US" sz="1200" kern="1200" baseline="0" dirty="0" smtClean="0">
                <a:solidFill>
                  <a:schemeClr val="tx1"/>
                </a:solidFill>
                <a:latin typeface="Times New Roman" pitchFamily="-110" charset="0"/>
                <a:ea typeface="+mn-ea"/>
                <a:cs typeface="+mn-cs"/>
              </a:rPr>
              <a:t>one register used for the source or destination.</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Once the opcode is in the IR, the </a:t>
            </a:r>
            <a:r>
              <a:rPr kumimoji="1" lang="en-US" sz="1200" b="1" kern="1200" baseline="0" dirty="0" smtClean="0">
                <a:solidFill>
                  <a:schemeClr val="tx1"/>
                </a:solidFill>
                <a:latin typeface="Times New Roman" pitchFamily="-110" charset="0"/>
                <a:ea typeface="+mn-ea"/>
                <a:cs typeface="+mn-cs"/>
              </a:rPr>
              <a:t>execute cycle </a:t>
            </a:r>
            <a:r>
              <a:rPr kumimoji="1" lang="en-US" sz="1200" b="0" kern="1200" baseline="0" dirty="0" smtClean="0">
                <a:solidFill>
                  <a:schemeClr val="tx1"/>
                </a:solidFill>
                <a:latin typeface="Times New Roman" pitchFamily="-110" charset="0"/>
                <a:ea typeface="+mn-ea"/>
                <a:cs typeface="+mn-cs"/>
              </a:rPr>
              <a:t>is performed</a:t>
            </a:r>
            <a:r>
              <a:rPr kumimoji="1" lang="en-US" sz="1200" b="1" kern="1200" baseline="0" dirty="0" smtClean="0">
                <a:solidFill>
                  <a:schemeClr val="tx1"/>
                </a:solidFill>
                <a:latin typeface="Times New Roman" pitchFamily="-110" charset="0"/>
                <a:ea typeface="+mn-ea"/>
                <a:cs typeface="+mn-cs"/>
              </a:rPr>
              <a:t>. Control circuitry</a:t>
            </a:r>
          </a:p>
          <a:p>
            <a:r>
              <a:rPr kumimoji="1" lang="en-US" sz="1200" kern="1200" baseline="0" dirty="0" smtClean="0">
                <a:solidFill>
                  <a:schemeClr val="tx1"/>
                </a:solidFill>
                <a:latin typeface="Times New Roman" pitchFamily="-110" charset="0"/>
                <a:ea typeface="+mn-ea"/>
                <a:cs typeface="+mn-cs"/>
              </a:rPr>
              <a:t>interprets the opcode and executes the instruction by sending out the appropriate</a:t>
            </a:r>
          </a:p>
          <a:p>
            <a:r>
              <a:rPr kumimoji="1" lang="en-US" sz="1200" kern="1200" baseline="0" dirty="0" smtClean="0">
                <a:solidFill>
                  <a:schemeClr val="tx1"/>
                </a:solidFill>
                <a:latin typeface="Times New Roman" pitchFamily="-110" charset="0"/>
                <a:ea typeface="+mn-ea"/>
                <a:cs typeface="+mn-cs"/>
              </a:rPr>
              <a:t>control signals to cause data to be moved or an operation to be performed by the</a:t>
            </a:r>
          </a:p>
          <a:p>
            <a:r>
              <a:rPr kumimoji="1" lang="en-US" sz="1200" kern="1200" baseline="0" dirty="0" smtClean="0">
                <a:solidFill>
                  <a:schemeClr val="tx1"/>
                </a:solidFill>
                <a:latin typeface="Times New Roman" pitchFamily="-110" charset="0"/>
                <a:ea typeface="+mn-ea"/>
                <a:cs typeface="+mn-cs"/>
              </a:rPr>
              <a:t>ALU.</a:t>
            </a:r>
          </a:p>
        </p:txBody>
      </p:sp>
      <p:sp>
        <p:nvSpPr>
          <p:cNvPr id="4" name="Slide Number Placeholder 3"/>
          <p:cNvSpPr>
            <a:spLocks noGrp="1"/>
          </p:cNvSpPr>
          <p:nvPr>
            <p:ph type="sldNum" sz="quarter" idx="10"/>
          </p:nvPr>
        </p:nvSpPr>
        <p:spPr/>
        <p:txBody>
          <a:bodyPr/>
          <a:lstStyle/>
          <a:p>
            <a:fld id="{FDEEBCE0-4A34-3647-9307-E59F6D6CD745}" type="slidenum">
              <a:rPr lang="en-US" smtClean="0"/>
              <a:pPr/>
              <a:t>27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0851092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The IAS computer had a total of 21 instructions, which are listed in Table 1.1.</a:t>
            </a:r>
          </a:p>
          <a:p>
            <a:r>
              <a:rPr kumimoji="1" lang="en-US" sz="1200" kern="1200" baseline="0" dirty="0" smtClean="0">
                <a:solidFill>
                  <a:schemeClr val="tx1"/>
                </a:solidFill>
                <a:latin typeface="Times New Roman" pitchFamily="-110" charset="0"/>
                <a:ea typeface="+mn-ea"/>
                <a:cs typeface="+mn-cs"/>
              </a:rPr>
              <a:t>These can be grouped as follows: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Data transfer: </a:t>
            </a:r>
            <a:r>
              <a:rPr kumimoji="1" lang="en-US" sz="1200" b="0" kern="1200" baseline="0" dirty="0" smtClean="0">
                <a:solidFill>
                  <a:schemeClr val="tx1"/>
                </a:solidFill>
                <a:latin typeface="Times New Roman" pitchFamily="-110" charset="0"/>
                <a:ea typeface="+mn-ea"/>
                <a:cs typeface="+mn-cs"/>
              </a:rPr>
              <a:t>Move data between memory and ALU registers or between</a:t>
            </a:r>
          </a:p>
          <a:p>
            <a:r>
              <a:rPr kumimoji="1" lang="en-US" sz="1200" kern="1200" baseline="0" dirty="0" smtClean="0">
                <a:solidFill>
                  <a:schemeClr val="tx1"/>
                </a:solidFill>
                <a:latin typeface="Times New Roman" pitchFamily="-110" charset="0"/>
                <a:ea typeface="+mn-ea"/>
                <a:cs typeface="+mn-cs"/>
              </a:rPr>
              <a:t>two ALU registers.</a:t>
            </a:r>
          </a:p>
          <a:p>
            <a:endParaRPr kumimoji="1" lang="en-US" sz="1200" kern="1200" baseline="0" dirty="0" smtClean="0">
              <a:solidFill>
                <a:schemeClr val="tx1"/>
              </a:solidFill>
              <a:latin typeface="Times New Roman" pitchFamily="-110" charset="0"/>
              <a:ea typeface="+mn-ea"/>
              <a:cs typeface="+mn-cs"/>
            </a:endParaRPr>
          </a:p>
          <a:p>
            <a:r>
              <a:rPr kumimoji="1" lang="en-US" sz="1200" b="1" kern="1200" baseline="0" dirty="0" smtClean="0">
                <a:solidFill>
                  <a:schemeClr val="tx1"/>
                </a:solidFill>
                <a:latin typeface="Times New Roman" pitchFamily="-110" charset="0"/>
                <a:ea typeface="+mn-ea"/>
                <a:cs typeface="+mn-cs"/>
              </a:rPr>
              <a:t>Unconditional branch: </a:t>
            </a:r>
            <a:r>
              <a:rPr kumimoji="1" lang="en-US" sz="1200" b="0" kern="1200" baseline="0" dirty="0" smtClean="0">
                <a:solidFill>
                  <a:schemeClr val="tx1"/>
                </a:solidFill>
                <a:latin typeface="Times New Roman" pitchFamily="-110" charset="0"/>
                <a:ea typeface="+mn-ea"/>
                <a:cs typeface="+mn-cs"/>
              </a:rPr>
              <a:t>Normally, the control unit executes instructions in</a:t>
            </a:r>
          </a:p>
          <a:p>
            <a:r>
              <a:rPr kumimoji="1" lang="en-US" sz="1200" kern="1200" baseline="0" dirty="0" smtClean="0">
                <a:solidFill>
                  <a:schemeClr val="tx1"/>
                </a:solidFill>
                <a:latin typeface="Times New Roman" pitchFamily="-110" charset="0"/>
                <a:ea typeface="+mn-ea"/>
                <a:cs typeface="+mn-cs"/>
              </a:rPr>
              <a:t>sequence from memory. This sequence can be changed by a branch instruction,</a:t>
            </a:r>
          </a:p>
          <a:p>
            <a:r>
              <a:rPr kumimoji="1" lang="en-US" sz="1200" kern="1200" baseline="0" dirty="0" smtClean="0">
                <a:solidFill>
                  <a:schemeClr val="tx1"/>
                </a:solidFill>
                <a:latin typeface="Times New Roman" pitchFamily="-110" charset="0"/>
                <a:ea typeface="+mn-ea"/>
                <a:cs typeface="+mn-cs"/>
              </a:rPr>
              <a:t>which facilitates repetitive operations.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Conditional branch: </a:t>
            </a:r>
            <a:r>
              <a:rPr kumimoji="1" lang="en-US" sz="1200" b="0" kern="1200" baseline="0" dirty="0" smtClean="0">
                <a:solidFill>
                  <a:schemeClr val="tx1"/>
                </a:solidFill>
                <a:latin typeface="Times New Roman" pitchFamily="-110" charset="0"/>
                <a:ea typeface="+mn-ea"/>
                <a:cs typeface="+mn-cs"/>
              </a:rPr>
              <a:t>The branch can be made dependent on a condition, thus</a:t>
            </a:r>
          </a:p>
          <a:p>
            <a:r>
              <a:rPr kumimoji="1" lang="en-US" sz="1200" kern="1200" baseline="0" dirty="0" smtClean="0">
                <a:solidFill>
                  <a:schemeClr val="tx1"/>
                </a:solidFill>
                <a:latin typeface="Times New Roman" pitchFamily="-110" charset="0"/>
                <a:ea typeface="+mn-ea"/>
                <a:cs typeface="+mn-cs"/>
              </a:rPr>
              <a:t>allowing decision points.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Arithmetic: </a:t>
            </a:r>
            <a:r>
              <a:rPr kumimoji="1" lang="en-US" sz="1200" b="0" kern="1200" baseline="0" dirty="0" smtClean="0">
                <a:solidFill>
                  <a:schemeClr val="tx1"/>
                </a:solidFill>
                <a:latin typeface="Times New Roman" pitchFamily="-110" charset="0"/>
                <a:ea typeface="+mn-ea"/>
                <a:cs typeface="+mn-cs"/>
              </a:rPr>
              <a:t>Operations performed by the ALU.</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Address modify: </a:t>
            </a:r>
            <a:r>
              <a:rPr kumimoji="1" lang="en-US" sz="1200" b="0" kern="1200" baseline="0" dirty="0" smtClean="0">
                <a:solidFill>
                  <a:schemeClr val="tx1"/>
                </a:solidFill>
                <a:latin typeface="Times New Roman" pitchFamily="-110" charset="0"/>
                <a:ea typeface="+mn-ea"/>
                <a:cs typeface="+mn-cs"/>
              </a:rPr>
              <a:t>Permits addresses to be computed in the ALU and then</a:t>
            </a:r>
          </a:p>
          <a:p>
            <a:r>
              <a:rPr kumimoji="1" lang="en-US" sz="1200" kern="1200" baseline="0" dirty="0" smtClean="0">
                <a:solidFill>
                  <a:schemeClr val="tx1"/>
                </a:solidFill>
                <a:latin typeface="Times New Roman" pitchFamily="-110" charset="0"/>
                <a:ea typeface="+mn-ea"/>
                <a:cs typeface="+mn-cs"/>
              </a:rPr>
              <a:t>inserted into instructions stored in memory. This allows a program considerable</a:t>
            </a:r>
          </a:p>
          <a:p>
            <a:r>
              <a:rPr kumimoji="1" lang="en-US" sz="1200" kern="1200" baseline="0" dirty="0" smtClean="0">
                <a:solidFill>
                  <a:schemeClr val="tx1"/>
                </a:solidFill>
                <a:latin typeface="Times New Roman" pitchFamily="-110" charset="0"/>
                <a:ea typeface="+mn-ea"/>
                <a:cs typeface="+mn-cs"/>
              </a:rPr>
              <a:t>addressing flexibility.</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Table 1.1 presents instructions in a symbolic, easy-to-read form. Actually,</a:t>
            </a:r>
          </a:p>
          <a:p>
            <a:r>
              <a:rPr kumimoji="1" lang="en-US" sz="1200" kern="1200" baseline="0" dirty="0" smtClean="0">
                <a:solidFill>
                  <a:schemeClr val="tx1"/>
                </a:solidFill>
                <a:latin typeface="Times New Roman" pitchFamily="-110" charset="0"/>
                <a:ea typeface="+mn-ea"/>
                <a:cs typeface="+mn-cs"/>
              </a:rPr>
              <a:t>each instruction must conform to the format of Figure 1.7b. The opcode portion</a:t>
            </a:r>
          </a:p>
          <a:p>
            <a:r>
              <a:rPr kumimoji="1" lang="en-US" sz="1200" kern="1200" baseline="0" dirty="0" smtClean="0">
                <a:solidFill>
                  <a:schemeClr val="tx1"/>
                </a:solidFill>
                <a:latin typeface="Times New Roman" pitchFamily="-110" charset="0"/>
                <a:ea typeface="+mn-ea"/>
                <a:cs typeface="+mn-cs"/>
              </a:rPr>
              <a:t>(first 8 bits) specifies which of the 21 instructions is to be executed. The address</a:t>
            </a:r>
          </a:p>
          <a:p>
            <a:r>
              <a:rPr kumimoji="1" lang="en-US" sz="1200" kern="1200" baseline="0" dirty="0" smtClean="0">
                <a:solidFill>
                  <a:schemeClr val="tx1"/>
                </a:solidFill>
                <a:latin typeface="Times New Roman" pitchFamily="-110" charset="0"/>
                <a:ea typeface="+mn-ea"/>
                <a:cs typeface="+mn-cs"/>
              </a:rPr>
              <a:t>portion (remaining 12 bits) specifies which of the 4,096 memory locations is to be</a:t>
            </a:r>
          </a:p>
          <a:p>
            <a:r>
              <a:rPr kumimoji="1" lang="en-US" sz="1200" kern="1200" baseline="0" dirty="0" smtClean="0">
                <a:solidFill>
                  <a:schemeClr val="tx1"/>
                </a:solidFill>
                <a:latin typeface="Times New Roman" pitchFamily="-110" charset="0"/>
                <a:ea typeface="+mn-ea"/>
                <a:cs typeface="+mn-cs"/>
              </a:rPr>
              <a:t>involved in the execution of the instruction.</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28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6062022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02DEA2-F8D7-C549-B179-963DC37A15CB}" type="slidenum">
              <a:rPr lang="en-US"/>
              <a:pPr/>
              <a:t>29</a:t>
            </a:fld>
            <a:endParaRPr lang="en-US" dirty="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10" charset="0"/>
                <a:ea typeface="+mn-ea"/>
                <a:cs typeface="+mn-cs"/>
              </a:rPr>
              <a:t>The first major change in the electronic computer came with the replacement of</a:t>
            </a:r>
          </a:p>
          <a:p>
            <a:r>
              <a:rPr kumimoji="1" lang="en-US" sz="1200" kern="1200" baseline="0" dirty="0" smtClean="0">
                <a:solidFill>
                  <a:schemeClr val="tx1"/>
                </a:solidFill>
                <a:latin typeface="Times New Roman" pitchFamily="-110" charset="0"/>
                <a:ea typeface="+mn-ea"/>
                <a:cs typeface="+mn-cs"/>
              </a:rPr>
              <a:t>the vacuum tube by the transistor. The transistor is smaller, cheaper, and dissipates</a:t>
            </a:r>
          </a:p>
          <a:p>
            <a:r>
              <a:rPr kumimoji="1" lang="en-US" sz="1200" kern="1200" baseline="0" dirty="0" smtClean="0">
                <a:solidFill>
                  <a:schemeClr val="tx1"/>
                </a:solidFill>
                <a:latin typeface="Times New Roman" pitchFamily="-110" charset="0"/>
                <a:ea typeface="+mn-ea"/>
                <a:cs typeface="+mn-cs"/>
              </a:rPr>
              <a:t>less heat than a vacuum tube but can be used in the same way as a vacuum tube to</a:t>
            </a:r>
          </a:p>
          <a:p>
            <a:r>
              <a:rPr kumimoji="1" lang="en-US" sz="1200" kern="1200" baseline="0" dirty="0" smtClean="0">
                <a:solidFill>
                  <a:schemeClr val="tx1"/>
                </a:solidFill>
                <a:latin typeface="Times New Roman" pitchFamily="-110" charset="0"/>
                <a:ea typeface="+mn-ea"/>
                <a:cs typeface="+mn-cs"/>
              </a:rPr>
              <a:t>construct computers. Unlike the vacuum tube, which requires wires, metal plates, a</a:t>
            </a:r>
          </a:p>
          <a:p>
            <a:r>
              <a:rPr kumimoji="1" lang="en-US" sz="1200" kern="1200" baseline="0" dirty="0" smtClean="0">
                <a:solidFill>
                  <a:schemeClr val="tx1"/>
                </a:solidFill>
                <a:latin typeface="Times New Roman" pitchFamily="-110" charset="0"/>
                <a:ea typeface="+mn-ea"/>
                <a:cs typeface="+mn-cs"/>
              </a:rPr>
              <a:t>glass capsule, and a vacuum, the transistor is a </a:t>
            </a:r>
            <a:r>
              <a:rPr kumimoji="1" lang="en-US" sz="1200" i="1" kern="1200" baseline="0" dirty="0" smtClean="0">
                <a:solidFill>
                  <a:schemeClr val="tx1"/>
                </a:solidFill>
                <a:latin typeface="Times New Roman" pitchFamily="-110" charset="0"/>
                <a:ea typeface="+mn-ea"/>
                <a:cs typeface="+mn-cs"/>
              </a:rPr>
              <a:t>solid-state device, </a:t>
            </a:r>
            <a:r>
              <a:rPr kumimoji="1" lang="en-US" sz="1200" i="0" kern="1200" baseline="0" dirty="0" smtClean="0">
                <a:solidFill>
                  <a:schemeClr val="tx1"/>
                </a:solidFill>
                <a:latin typeface="Times New Roman" pitchFamily="-110" charset="0"/>
                <a:ea typeface="+mn-ea"/>
                <a:cs typeface="+mn-cs"/>
              </a:rPr>
              <a:t>made from silicon</a:t>
            </a:r>
            <a:r>
              <a:rPr kumimoji="1" lang="en-US" sz="1200" i="1" kern="1200" baseline="0" dirty="0" smtClean="0">
                <a:solidFill>
                  <a:schemeClr val="tx1"/>
                </a:solidFill>
                <a:latin typeface="Times New Roman" pitchFamily="-110" charset="0"/>
                <a:ea typeface="+mn-ea"/>
                <a:cs typeface="+mn-cs"/>
              </a:rPr>
              <a:t>.</a:t>
            </a:r>
          </a:p>
          <a:p>
            <a:endParaRPr kumimoji="1" lang="en-US" sz="1200"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 The transistor was invented at Bell Labs in 1947 and by the 1950s had launched</a:t>
            </a:r>
          </a:p>
          <a:p>
            <a:r>
              <a:rPr kumimoji="1" lang="en-US" sz="1200" b="0" i="0" u="none" strike="noStrike" kern="1200" baseline="0" dirty="0" smtClean="0">
                <a:solidFill>
                  <a:schemeClr val="tx1"/>
                </a:solidFill>
                <a:latin typeface="Times New Roman" pitchFamily="-109" charset="0"/>
                <a:ea typeface="+mn-ea"/>
                <a:cs typeface="+mn-cs"/>
              </a:rPr>
              <a:t>an electronic revolution. It was not until the late 1950s, however, that fully transistorized</a:t>
            </a:r>
          </a:p>
          <a:p>
            <a:r>
              <a:rPr kumimoji="1" lang="en-US" sz="1200" b="0" i="0" u="none" strike="noStrike" kern="1200" baseline="0" dirty="0" smtClean="0">
                <a:solidFill>
                  <a:schemeClr val="tx1"/>
                </a:solidFill>
                <a:latin typeface="Times New Roman" pitchFamily="-109" charset="0"/>
                <a:ea typeface="+mn-ea"/>
                <a:cs typeface="+mn-cs"/>
              </a:rPr>
              <a:t>computers were commercially available. The use of the transistor defines</a:t>
            </a:r>
          </a:p>
          <a:p>
            <a:r>
              <a:rPr kumimoji="1" lang="en-US" sz="1200" b="0" i="0" u="none" strike="noStrike" kern="1200" baseline="0" dirty="0" smtClean="0">
                <a:solidFill>
                  <a:schemeClr val="tx1"/>
                </a:solidFill>
                <a:latin typeface="Times New Roman" pitchFamily="-109" charset="0"/>
                <a:ea typeface="+mn-ea"/>
                <a:cs typeface="+mn-cs"/>
              </a:rPr>
              <a:t>the second generation  of computers.</a:t>
            </a:r>
            <a:endParaRPr kumimoji="1" lang="en-US" sz="1200" kern="1200" baseline="0" dirty="0" smtClean="0">
              <a:solidFill>
                <a:schemeClr val="tx1"/>
              </a:solidFill>
              <a:latin typeface="Times New Roman" pitchFamily="-110" charset="0"/>
              <a:ea typeface="+mn-ea"/>
              <a:cs typeface="+mn-cs"/>
            </a:endParaRPr>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9936450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C87B7E-A7A7-0248-A667-EB469C7EC785}" type="slidenum">
              <a:rPr lang="en-US"/>
              <a:pPr/>
              <a:t>30</a:t>
            </a:fld>
            <a:endParaRPr lang="en-US" dirty="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10" charset="0"/>
                <a:ea typeface="+mn-ea"/>
                <a:cs typeface="+mn-cs"/>
              </a:rPr>
              <a:t>It has become widely accepted to classify computers into generations based on the fundamental</a:t>
            </a:r>
          </a:p>
          <a:p>
            <a:r>
              <a:rPr kumimoji="1" lang="en-US" sz="1200" kern="1200" baseline="0" dirty="0" smtClean="0">
                <a:solidFill>
                  <a:schemeClr val="tx1"/>
                </a:solidFill>
                <a:latin typeface="Times New Roman" pitchFamily="-110" charset="0"/>
                <a:ea typeface="+mn-ea"/>
                <a:cs typeface="+mn-cs"/>
              </a:rPr>
              <a:t>hardware technology employed (Table 1.2). Each new generation is characterized</a:t>
            </a:r>
          </a:p>
          <a:p>
            <a:r>
              <a:rPr kumimoji="1" lang="en-US" sz="1200" kern="1200" baseline="0" dirty="0" smtClean="0">
                <a:solidFill>
                  <a:schemeClr val="tx1"/>
                </a:solidFill>
                <a:latin typeface="Times New Roman" pitchFamily="-110" charset="0"/>
                <a:ea typeface="+mn-ea"/>
                <a:cs typeface="+mn-cs"/>
              </a:rPr>
              <a:t>by greater processing performance, larger memory capacity, and smaller</a:t>
            </a:r>
          </a:p>
          <a:p>
            <a:r>
              <a:rPr kumimoji="1" lang="en-US" sz="1200" kern="1200" baseline="0" dirty="0" smtClean="0">
                <a:solidFill>
                  <a:schemeClr val="tx1"/>
                </a:solidFill>
                <a:latin typeface="Times New Roman" pitchFamily="-110" charset="0"/>
                <a:ea typeface="+mn-ea"/>
                <a:cs typeface="+mn-cs"/>
              </a:rPr>
              <a:t>size than the previous one.</a:t>
            </a:r>
          </a:p>
          <a:p>
            <a:endParaRPr kumimoji="1" lang="en-US" sz="1200" kern="1200" baseline="0" dirty="0" smtClean="0">
              <a:solidFill>
                <a:schemeClr val="tx1"/>
              </a:solidFill>
              <a:latin typeface="Times New Roman" pitchFamily="-110" charset="0"/>
              <a:ea typeface="+mn-ea"/>
              <a:cs typeface="+mn-cs"/>
            </a:endParaRPr>
          </a:p>
          <a:p>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606756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EB77A8-3D3D-AD4D-A219-1AF8D83B047D}" type="slidenum">
              <a:rPr lang="en-US"/>
              <a:pPr/>
              <a:t>31</a:t>
            </a:fld>
            <a:endParaRPr lang="en-US" dirty="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10" charset="0"/>
                <a:ea typeface="+mn-ea"/>
                <a:cs typeface="+mn-cs"/>
              </a:rPr>
              <a:t>But there are other changes as well. The second generation saw the introduction</a:t>
            </a:r>
          </a:p>
          <a:p>
            <a:r>
              <a:rPr kumimoji="1" lang="en-US" sz="1200" kern="1200" baseline="0" dirty="0" smtClean="0">
                <a:solidFill>
                  <a:schemeClr val="tx1"/>
                </a:solidFill>
                <a:latin typeface="Times New Roman" pitchFamily="-110" charset="0"/>
                <a:ea typeface="+mn-ea"/>
                <a:cs typeface="+mn-cs"/>
              </a:rPr>
              <a:t>of more complex arithmetic and logic units and control units, the use of</a:t>
            </a:r>
          </a:p>
          <a:p>
            <a:r>
              <a:rPr kumimoji="1" lang="en-US" sz="1200" kern="1200" baseline="0" dirty="0" smtClean="0">
                <a:solidFill>
                  <a:schemeClr val="tx1"/>
                </a:solidFill>
                <a:latin typeface="Times New Roman" pitchFamily="-110" charset="0"/>
                <a:ea typeface="+mn-ea"/>
                <a:cs typeface="+mn-cs"/>
              </a:rPr>
              <a:t>high-level programming languages, and the provision of </a:t>
            </a:r>
            <a:r>
              <a:rPr kumimoji="1" lang="en-US" sz="1200" i="1" kern="1200" baseline="0" dirty="0" smtClean="0">
                <a:solidFill>
                  <a:schemeClr val="tx1"/>
                </a:solidFill>
                <a:latin typeface="Times New Roman" pitchFamily="-110" charset="0"/>
                <a:ea typeface="+mn-ea"/>
                <a:cs typeface="+mn-cs"/>
              </a:rPr>
              <a:t>system software </a:t>
            </a:r>
            <a:r>
              <a:rPr kumimoji="1" lang="en-US" sz="1200" i="0" kern="1200" baseline="0" dirty="0" smtClean="0">
                <a:solidFill>
                  <a:schemeClr val="tx1"/>
                </a:solidFill>
                <a:latin typeface="Times New Roman" pitchFamily="-110" charset="0"/>
                <a:ea typeface="+mn-ea"/>
                <a:cs typeface="+mn-cs"/>
              </a:rPr>
              <a:t>with the</a:t>
            </a:r>
          </a:p>
          <a:p>
            <a:r>
              <a:rPr kumimoji="1" lang="en-US" sz="1200" kern="1200" baseline="0" dirty="0" smtClean="0">
                <a:solidFill>
                  <a:schemeClr val="tx1"/>
                </a:solidFill>
                <a:latin typeface="Times New Roman" pitchFamily="-110" charset="0"/>
                <a:ea typeface="+mn-ea"/>
                <a:cs typeface="+mn-cs"/>
              </a:rPr>
              <a:t>computer. In broad terms, system software provided the ability to load programs,</a:t>
            </a:r>
          </a:p>
          <a:p>
            <a:r>
              <a:rPr kumimoji="1" lang="en-US" sz="1200" kern="1200" baseline="0" dirty="0" smtClean="0">
                <a:solidFill>
                  <a:schemeClr val="tx1"/>
                </a:solidFill>
                <a:latin typeface="Times New Roman" pitchFamily="-110" charset="0"/>
                <a:ea typeface="+mn-ea"/>
                <a:cs typeface="+mn-cs"/>
              </a:rPr>
              <a:t>move data to peripherals, and libraries to perform common computations, similar</a:t>
            </a:r>
          </a:p>
          <a:p>
            <a:r>
              <a:rPr kumimoji="1" lang="en-US" sz="1200" kern="1200" baseline="0" dirty="0" smtClean="0">
                <a:solidFill>
                  <a:schemeClr val="tx1"/>
                </a:solidFill>
                <a:latin typeface="Times New Roman" pitchFamily="-110" charset="0"/>
                <a:ea typeface="+mn-ea"/>
                <a:cs typeface="+mn-cs"/>
              </a:rPr>
              <a:t>to what modern operating systems like Windows and Linux do.</a:t>
            </a:r>
          </a:p>
          <a:p>
            <a:endParaRPr kumimoji="1" lang="en-US" sz="1200" kern="1200" baseline="0" dirty="0" smtClean="0">
              <a:solidFill>
                <a:schemeClr val="tx1"/>
              </a:solidFill>
              <a:latin typeface="Times New Roman" pitchFamily="-110" charset="0"/>
              <a:ea typeface="+mn-ea"/>
              <a:cs typeface="+mn-cs"/>
            </a:endParaRPr>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3070834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kumimoji="1" lang="en-US" sz="1200" b="0" i="0" u="none" strike="noStrike" kern="1200" baseline="0" dirty="0" smtClean="0">
                <a:solidFill>
                  <a:schemeClr val="tx1"/>
                </a:solidFill>
                <a:latin typeface="Times New Roman" pitchFamily="-109" charset="0"/>
                <a:ea typeface="+mn-ea"/>
                <a:cs typeface="+mn-cs"/>
              </a:rPr>
              <a:t> It will be useful to examine an important member of the second generation: the</a:t>
            </a:r>
          </a:p>
          <a:p>
            <a:r>
              <a:rPr kumimoji="1" lang="en-US" sz="1200" b="0" i="0" u="none" strike="noStrike" kern="1200" baseline="0" dirty="0" smtClean="0">
                <a:solidFill>
                  <a:schemeClr val="tx1"/>
                </a:solidFill>
                <a:latin typeface="Times New Roman" pitchFamily="-109" charset="0"/>
                <a:ea typeface="+mn-ea"/>
                <a:cs typeface="+mn-cs"/>
              </a:rPr>
              <a:t>IBM 7094 [BELL71]. From the introduction of the 700 series in 1952 to the introduction</a:t>
            </a:r>
          </a:p>
          <a:p>
            <a:r>
              <a:rPr kumimoji="1" lang="en-US" sz="1200" b="0" i="0" u="none" strike="noStrike" kern="1200" baseline="0" dirty="0" smtClean="0">
                <a:solidFill>
                  <a:schemeClr val="tx1"/>
                </a:solidFill>
                <a:latin typeface="Times New Roman" pitchFamily="-109" charset="0"/>
                <a:ea typeface="+mn-ea"/>
                <a:cs typeface="+mn-cs"/>
              </a:rPr>
              <a:t>of the last member of the 7000 series in 1964, this IBM product line underwent</a:t>
            </a:r>
          </a:p>
          <a:p>
            <a:r>
              <a:rPr kumimoji="1" lang="en-US" sz="1200" b="0" i="0" u="none" strike="noStrike" kern="1200" baseline="0" dirty="0" smtClean="0">
                <a:solidFill>
                  <a:schemeClr val="tx1"/>
                </a:solidFill>
                <a:latin typeface="Times New Roman" pitchFamily="-109" charset="0"/>
                <a:ea typeface="+mn-ea"/>
                <a:cs typeface="+mn-cs"/>
              </a:rPr>
              <a:t>an evolution that is typical of computer products. Successive members of the product</a:t>
            </a:r>
          </a:p>
          <a:p>
            <a:r>
              <a:rPr kumimoji="1" lang="en-US" sz="1200" b="0" i="0" u="none" strike="noStrike" kern="1200" baseline="0" dirty="0" smtClean="0">
                <a:solidFill>
                  <a:schemeClr val="tx1"/>
                </a:solidFill>
                <a:latin typeface="Times New Roman" pitchFamily="-109" charset="0"/>
                <a:ea typeface="+mn-ea"/>
                <a:cs typeface="+mn-cs"/>
              </a:rPr>
              <a:t>line showed increased performance, increased capacity, and/or lower cost.</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 Also, over the lifetime of this series of computers, the relative speed of the</a:t>
            </a:r>
          </a:p>
          <a:p>
            <a:r>
              <a:rPr kumimoji="1" lang="en-US" sz="1200" b="0" i="0" u="none" strike="noStrike" kern="1200" baseline="0" dirty="0" smtClean="0">
                <a:solidFill>
                  <a:schemeClr val="tx1"/>
                </a:solidFill>
                <a:latin typeface="Times New Roman" pitchFamily="-109" charset="0"/>
                <a:ea typeface="+mn-ea"/>
                <a:cs typeface="+mn-cs"/>
              </a:rPr>
              <a:t>CPU increased by a factor of 50. Speed improvements are achieved by improved</a:t>
            </a:r>
          </a:p>
          <a:p>
            <a:r>
              <a:rPr kumimoji="1" lang="en-US" sz="1200" b="0" i="0" u="none" strike="noStrike" kern="1200" baseline="0" dirty="0" smtClean="0">
                <a:solidFill>
                  <a:schemeClr val="tx1"/>
                </a:solidFill>
                <a:latin typeface="Times New Roman" pitchFamily="-109" charset="0"/>
                <a:ea typeface="+mn-ea"/>
                <a:cs typeface="+mn-cs"/>
              </a:rPr>
              <a:t>electronics (e.g., a transistor implementation is faster than a vacuum tube implementation)</a:t>
            </a:r>
          </a:p>
          <a:p>
            <a:r>
              <a:rPr kumimoji="1" lang="en-US" sz="1200" b="0" i="0" u="none" strike="noStrike" kern="1200" baseline="0" dirty="0" smtClean="0">
                <a:solidFill>
                  <a:schemeClr val="tx1"/>
                </a:solidFill>
                <a:latin typeface="Times New Roman" pitchFamily="-109" charset="0"/>
                <a:ea typeface="+mn-ea"/>
                <a:cs typeface="+mn-cs"/>
              </a:rPr>
              <a:t>and more complex circuitry. For example, the IBM 7094 includes an</a:t>
            </a:r>
          </a:p>
          <a:p>
            <a:r>
              <a:rPr kumimoji="1" lang="en-US" sz="1200" b="0" i="0" u="none" strike="noStrike" kern="1200" baseline="0" dirty="0" smtClean="0">
                <a:solidFill>
                  <a:schemeClr val="tx1"/>
                </a:solidFill>
                <a:latin typeface="Times New Roman" pitchFamily="-109" charset="0"/>
                <a:ea typeface="+mn-ea"/>
                <a:cs typeface="+mn-cs"/>
              </a:rPr>
              <a:t>Instruction Backup Register, used to buffer the next instruction. The control unit</a:t>
            </a:r>
          </a:p>
          <a:p>
            <a:r>
              <a:rPr kumimoji="1" lang="en-US" sz="1200" b="0" i="0" u="none" strike="noStrike" kern="1200" baseline="0" dirty="0" smtClean="0">
                <a:solidFill>
                  <a:schemeClr val="tx1"/>
                </a:solidFill>
                <a:latin typeface="Times New Roman" pitchFamily="-109" charset="0"/>
                <a:ea typeface="+mn-ea"/>
                <a:cs typeface="+mn-cs"/>
              </a:rPr>
              <a:t>fetches two adjacent words from memory for an instruction fetch. Except for the</a:t>
            </a:r>
          </a:p>
          <a:p>
            <a:r>
              <a:rPr kumimoji="1" lang="en-US" sz="1200" b="0" i="0" u="none" strike="noStrike" kern="1200" baseline="0" dirty="0" smtClean="0">
                <a:solidFill>
                  <a:schemeClr val="tx1"/>
                </a:solidFill>
                <a:latin typeface="Times New Roman" pitchFamily="-109" charset="0"/>
                <a:ea typeface="+mn-ea"/>
                <a:cs typeface="+mn-cs"/>
              </a:rPr>
              <a:t> occurrence of a branching instruction, which is relatively infrequent (perhaps 10 to</a:t>
            </a:r>
          </a:p>
          <a:p>
            <a:r>
              <a:rPr kumimoji="1" lang="en-US" sz="1200" b="0" i="0" u="none" strike="noStrike" kern="1200" baseline="0" dirty="0" smtClean="0">
                <a:solidFill>
                  <a:schemeClr val="tx1"/>
                </a:solidFill>
                <a:latin typeface="Times New Roman" pitchFamily="-109" charset="0"/>
                <a:ea typeface="+mn-ea"/>
                <a:cs typeface="+mn-cs"/>
              </a:rPr>
              <a:t>15%), this means that the control unit has to access memory for an instruction on</a:t>
            </a:r>
          </a:p>
          <a:p>
            <a:r>
              <a:rPr kumimoji="1" lang="en-US" sz="1200" b="0" i="0" u="none" strike="noStrike" kern="1200" baseline="0" dirty="0" smtClean="0">
                <a:solidFill>
                  <a:schemeClr val="tx1"/>
                </a:solidFill>
                <a:latin typeface="Times New Roman" pitchFamily="-109" charset="0"/>
                <a:ea typeface="+mn-ea"/>
                <a:cs typeface="+mn-cs"/>
              </a:rPr>
              <a:t>only half the instruction cycles. This prefetching significantly reduces the average</a:t>
            </a:r>
          </a:p>
          <a:p>
            <a:r>
              <a:rPr kumimoji="1" lang="en-US" sz="1200" b="0" i="0" u="none" strike="noStrike" kern="1200" baseline="0" dirty="0" smtClean="0">
                <a:solidFill>
                  <a:schemeClr val="tx1"/>
                </a:solidFill>
                <a:latin typeface="Times New Roman" pitchFamily="-109" charset="0"/>
                <a:ea typeface="+mn-ea"/>
                <a:cs typeface="+mn-cs"/>
              </a:rPr>
              <a:t>instruction cycle time.</a:t>
            </a:r>
            <a:endParaRPr kumimoji="1" lang="en-US" sz="1200" kern="1200" baseline="0" dirty="0" smtClean="0">
              <a:solidFill>
                <a:schemeClr val="tx1"/>
              </a:solidFill>
              <a:latin typeface="Times New Roman" pitchFamily="-110" charset="0"/>
              <a:ea typeface="+mn-ea"/>
              <a:cs typeface="+mn-cs"/>
            </a:endParaRPr>
          </a:p>
          <a:p>
            <a:endParaRPr kumimoji="1" lang="en-US" sz="1200"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Figure 1.9 shows a large (many peripherals) configuration for an IBM 7094,</a:t>
            </a:r>
          </a:p>
          <a:p>
            <a:r>
              <a:rPr kumimoji="1" lang="en-US" sz="1200" b="0" i="0" u="none" strike="noStrike" kern="1200" baseline="0" dirty="0" smtClean="0">
                <a:solidFill>
                  <a:schemeClr val="tx1"/>
                </a:solidFill>
                <a:latin typeface="Times New Roman" pitchFamily="-109" charset="0"/>
                <a:ea typeface="+mn-ea"/>
                <a:cs typeface="+mn-cs"/>
              </a:rPr>
              <a:t>which is representative of second-generation computers. Several differences from</a:t>
            </a:r>
          </a:p>
          <a:p>
            <a:r>
              <a:rPr kumimoji="1" lang="en-US" sz="1200" b="0" i="0" u="none" strike="noStrike" kern="1200" baseline="0" dirty="0" smtClean="0">
                <a:solidFill>
                  <a:schemeClr val="tx1"/>
                </a:solidFill>
                <a:latin typeface="Times New Roman" pitchFamily="-109" charset="0"/>
                <a:ea typeface="+mn-ea"/>
                <a:cs typeface="+mn-cs"/>
              </a:rPr>
              <a:t>the IAS computer are worth noting. The most important of these is the use of data</a:t>
            </a:r>
          </a:p>
          <a:p>
            <a:r>
              <a:rPr kumimoji="1" lang="en-US" sz="1200" b="0" i="0" u="none" strike="noStrike" kern="1200" baseline="0" dirty="0" smtClean="0">
                <a:solidFill>
                  <a:schemeClr val="tx1"/>
                </a:solidFill>
                <a:latin typeface="Times New Roman" pitchFamily="-109" charset="0"/>
                <a:ea typeface="+mn-ea"/>
                <a:cs typeface="+mn-cs"/>
              </a:rPr>
              <a:t>channels . A data channel is an independent I/O module with its own processor and</a:t>
            </a:r>
          </a:p>
          <a:p>
            <a:r>
              <a:rPr kumimoji="1" lang="en-US" sz="1200" b="0" i="0" u="none" strike="noStrike" kern="1200" baseline="0" dirty="0" smtClean="0">
                <a:solidFill>
                  <a:schemeClr val="tx1"/>
                </a:solidFill>
                <a:latin typeface="Times New Roman" pitchFamily="-109" charset="0"/>
                <a:ea typeface="+mn-ea"/>
                <a:cs typeface="+mn-cs"/>
              </a:rPr>
              <a:t>instruction set. In a computer system with such devices, the CPU does not execute</a:t>
            </a:r>
          </a:p>
          <a:p>
            <a:r>
              <a:rPr kumimoji="1" lang="en-US" sz="1200" b="0" i="0" u="none" strike="noStrike" kern="1200" baseline="0" dirty="0" smtClean="0">
                <a:solidFill>
                  <a:schemeClr val="tx1"/>
                </a:solidFill>
                <a:latin typeface="Times New Roman" pitchFamily="-109" charset="0"/>
                <a:ea typeface="+mn-ea"/>
                <a:cs typeface="+mn-cs"/>
              </a:rPr>
              <a:t>detailed I/O instructions. Such instructions are stored in a main memory to be</a:t>
            </a:r>
          </a:p>
          <a:p>
            <a:r>
              <a:rPr kumimoji="1" lang="en-US" sz="1200" b="0" i="0" u="none" strike="noStrike" kern="1200" baseline="0" dirty="0" smtClean="0">
                <a:solidFill>
                  <a:schemeClr val="tx1"/>
                </a:solidFill>
                <a:latin typeface="Times New Roman" pitchFamily="-109" charset="0"/>
                <a:ea typeface="+mn-ea"/>
                <a:cs typeface="+mn-cs"/>
              </a:rPr>
              <a:t>executed by a special-purpose processor in the data channel itself. The CPU initiates</a:t>
            </a:r>
          </a:p>
          <a:p>
            <a:r>
              <a:rPr kumimoji="1" lang="en-US" sz="1200" b="0" i="0" u="none" strike="noStrike" kern="1200" baseline="0" dirty="0" smtClean="0">
                <a:solidFill>
                  <a:schemeClr val="tx1"/>
                </a:solidFill>
                <a:latin typeface="Times New Roman" pitchFamily="-109" charset="0"/>
                <a:ea typeface="+mn-ea"/>
                <a:cs typeface="+mn-cs"/>
              </a:rPr>
              <a:t>an I/O transfer by sending a control signal to the data channel, instructing it to</a:t>
            </a:r>
          </a:p>
          <a:p>
            <a:r>
              <a:rPr kumimoji="1" lang="en-US" sz="1200" b="0" i="0" u="none" strike="noStrike" kern="1200" baseline="0" dirty="0" smtClean="0">
                <a:solidFill>
                  <a:schemeClr val="tx1"/>
                </a:solidFill>
                <a:latin typeface="Times New Roman" pitchFamily="-109" charset="0"/>
                <a:ea typeface="+mn-ea"/>
                <a:cs typeface="+mn-cs"/>
              </a:rPr>
              <a:t>execute a sequence of instructions in memory. The data channel performs its task</a:t>
            </a:r>
          </a:p>
          <a:p>
            <a:r>
              <a:rPr kumimoji="1" lang="en-US" sz="1200" b="0" i="0" u="none" strike="noStrike" kern="1200" baseline="0" dirty="0" smtClean="0">
                <a:solidFill>
                  <a:schemeClr val="tx1"/>
                </a:solidFill>
                <a:latin typeface="Times New Roman" pitchFamily="-109" charset="0"/>
                <a:ea typeface="+mn-ea"/>
                <a:cs typeface="+mn-cs"/>
              </a:rPr>
              <a:t>independently of the CPU and signals the CPU when the operation is complete.</a:t>
            </a:r>
          </a:p>
          <a:p>
            <a:r>
              <a:rPr kumimoji="1" lang="en-US" sz="1200" b="0" i="0" u="none" strike="noStrike" kern="1200" baseline="0" dirty="0" smtClean="0">
                <a:solidFill>
                  <a:schemeClr val="tx1"/>
                </a:solidFill>
                <a:latin typeface="Times New Roman" pitchFamily="-109" charset="0"/>
                <a:ea typeface="+mn-ea"/>
                <a:cs typeface="+mn-cs"/>
              </a:rPr>
              <a:t>This arrangement relieves the CPU of a considerable processing burden.</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Another new feature is the multiplexor , which is the central termination</a:t>
            </a:r>
          </a:p>
          <a:p>
            <a:r>
              <a:rPr kumimoji="1" lang="en-US" sz="1200" b="0" i="0" u="none" strike="noStrike" kern="1200" baseline="0" dirty="0" smtClean="0">
                <a:solidFill>
                  <a:schemeClr val="tx1"/>
                </a:solidFill>
                <a:latin typeface="Times New Roman" pitchFamily="-109" charset="0"/>
                <a:ea typeface="+mn-ea"/>
                <a:cs typeface="+mn-cs"/>
              </a:rPr>
              <a:t>point for data channels, the CPU, and memory. The multiplexor schedules access</a:t>
            </a:r>
          </a:p>
          <a:p>
            <a:r>
              <a:rPr kumimoji="1" lang="en-US" sz="1200" b="0" i="0" u="none" strike="noStrike" kern="1200" baseline="0" dirty="0" smtClean="0">
                <a:solidFill>
                  <a:schemeClr val="tx1"/>
                </a:solidFill>
                <a:latin typeface="Times New Roman" pitchFamily="-109" charset="0"/>
                <a:ea typeface="+mn-ea"/>
                <a:cs typeface="+mn-cs"/>
              </a:rPr>
              <a:t>to the memory from the CPU and data channels, allowing these devices to act</a:t>
            </a:r>
          </a:p>
          <a:p>
            <a:r>
              <a:rPr kumimoji="1" lang="en-US" sz="1200" b="0" i="0" u="none" strike="noStrike" kern="1200" baseline="0" dirty="0" smtClean="0">
                <a:solidFill>
                  <a:schemeClr val="tx1"/>
                </a:solidFill>
                <a:latin typeface="Times New Roman" pitchFamily="-109" charset="0"/>
                <a:ea typeface="+mn-ea"/>
                <a:cs typeface="+mn-cs"/>
              </a:rPr>
              <a:t>independently.</a:t>
            </a:r>
            <a:endParaRPr kumimoji="1" lang="en-US" sz="1200" kern="1200" baseline="0" dirty="0" smtClean="0">
              <a:solidFill>
                <a:schemeClr val="tx1"/>
              </a:solidFill>
              <a:latin typeface="Times New Roman" pitchFamily="-110" charset="0"/>
              <a:ea typeface="+mn-ea"/>
              <a:cs typeface="+mn-cs"/>
            </a:endParaRPr>
          </a:p>
        </p:txBody>
      </p:sp>
      <p:sp>
        <p:nvSpPr>
          <p:cNvPr id="4" name="Slide Number Placeholder 3"/>
          <p:cNvSpPr>
            <a:spLocks noGrp="1"/>
          </p:cNvSpPr>
          <p:nvPr>
            <p:ph type="sldNum" sz="quarter" idx="10"/>
          </p:nvPr>
        </p:nvSpPr>
        <p:spPr/>
        <p:txBody>
          <a:bodyPr/>
          <a:lstStyle/>
          <a:p>
            <a:fld id="{FDEEBCE0-4A34-3647-9307-E59F6D6CD745}" type="slidenum">
              <a:rPr lang="en-US" smtClean="0"/>
              <a:pPr/>
              <a:t>32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2561596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02DEA2-F8D7-C549-B179-963DC37A15CB}" type="slidenum">
              <a:rPr lang="en-US"/>
              <a:pPr/>
              <a:t>33</a:t>
            </a:fld>
            <a:endParaRPr lang="en-US" dirty="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10" charset="0"/>
                <a:ea typeface="+mn-ea"/>
                <a:cs typeface="+mn-cs"/>
              </a:rPr>
              <a:t>A single, self-contained transistor is called a </a:t>
            </a:r>
            <a:r>
              <a:rPr kumimoji="1" lang="en-US" sz="1200" i="1" kern="1200" baseline="0" dirty="0" smtClean="0">
                <a:solidFill>
                  <a:schemeClr val="tx1"/>
                </a:solidFill>
                <a:latin typeface="Times New Roman" pitchFamily="-110" charset="0"/>
                <a:ea typeface="+mn-ea"/>
                <a:cs typeface="+mn-cs"/>
              </a:rPr>
              <a:t>discrete component. </a:t>
            </a:r>
            <a:r>
              <a:rPr kumimoji="1" lang="en-US" sz="1200" i="0" kern="1200" baseline="0" dirty="0" smtClean="0">
                <a:solidFill>
                  <a:schemeClr val="tx1"/>
                </a:solidFill>
                <a:latin typeface="Times New Roman" pitchFamily="-110" charset="0"/>
                <a:ea typeface="+mn-ea"/>
                <a:cs typeface="+mn-cs"/>
              </a:rPr>
              <a:t>Throughout the</a:t>
            </a:r>
          </a:p>
          <a:p>
            <a:r>
              <a:rPr kumimoji="1" lang="en-US" sz="1200" kern="1200" baseline="0" dirty="0" smtClean="0">
                <a:solidFill>
                  <a:schemeClr val="tx1"/>
                </a:solidFill>
                <a:latin typeface="Times New Roman" pitchFamily="-110" charset="0"/>
                <a:ea typeface="+mn-ea"/>
                <a:cs typeface="+mn-cs"/>
              </a:rPr>
              <a:t>1950s and early 1960s, electronic equipment was composed largely of discrete components—</a:t>
            </a:r>
          </a:p>
          <a:p>
            <a:r>
              <a:rPr kumimoji="1" lang="en-US" sz="1200" kern="1200" baseline="0" dirty="0" smtClean="0">
                <a:solidFill>
                  <a:schemeClr val="tx1"/>
                </a:solidFill>
                <a:latin typeface="Times New Roman" pitchFamily="-110" charset="0"/>
                <a:ea typeface="+mn-ea"/>
                <a:cs typeface="+mn-cs"/>
              </a:rPr>
              <a:t>transistors, resistors, capacitors, and so on. Discrete components were</a:t>
            </a:r>
          </a:p>
          <a:p>
            <a:r>
              <a:rPr kumimoji="1" lang="en-US" sz="1200" kern="1200" baseline="0" dirty="0" smtClean="0">
                <a:solidFill>
                  <a:schemeClr val="tx1"/>
                </a:solidFill>
                <a:latin typeface="Times New Roman" pitchFamily="-110" charset="0"/>
                <a:ea typeface="+mn-ea"/>
                <a:cs typeface="+mn-cs"/>
              </a:rPr>
              <a:t>manufactured separately, packaged in their own containers, and soldered or wired</a:t>
            </a:r>
          </a:p>
          <a:p>
            <a:r>
              <a:rPr kumimoji="1" lang="en-US" sz="1200" kern="1200" baseline="0" dirty="0" smtClean="0">
                <a:solidFill>
                  <a:schemeClr val="tx1"/>
                </a:solidFill>
                <a:latin typeface="Times New Roman" pitchFamily="-110" charset="0"/>
                <a:ea typeface="+mn-ea"/>
                <a:cs typeface="+mn-cs"/>
              </a:rPr>
              <a:t>together onto masonite-like circuit boards, which were then installed in computers,</a:t>
            </a:r>
          </a:p>
          <a:p>
            <a:r>
              <a:rPr kumimoji="1" lang="en-US" sz="1200" kern="1200" baseline="0" dirty="0" smtClean="0">
                <a:solidFill>
                  <a:schemeClr val="tx1"/>
                </a:solidFill>
                <a:latin typeface="Times New Roman" pitchFamily="-110" charset="0"/>
                <a:ea typeface="+mn-ea"/>
                <a:cs typeface="+mn-cs"/>
              </a:rPr>
              <a:t>oscilloscopes, and other electronic equipment. Whenever an electronic device called</a:t>
            </a:r>
          </a:p>
          <a:p>
            <a:r>
              <a:rPr kumimoji="1" lang="en-US" sz="1200" kern="1200" baseline="0" dirty="0" smtClean="0">
                <a:solidFill>
                  <a:schemeClr val="tx1"/>
                </a:solidFill>
                <a:latin typeface="Times New Roman" pitchFamily="-110" charset="0"/>
                <a:ea typeface="+mn-ea"/>
                <a:cs typeface="+mn-cs"/>
              </a:rPr>
              <a:t>for a transistor, a little tube of metal containing a pinhead-sized piece of silicon</a:t>
            </a:r>
          </a:p>
          <a:p>
            <a:r>
              <a:rPr kumimoji="1" lang="en-US" sz="1200" kern="1200" baseline="0" dirty="0" smtClean="0">
                <a:solidFill>
                  <a:schemeClr val="tx1"/>
                </a:solidFill>
                <a:latin typeface="Times New Roman" pitchFamily="-110" charset="0"/>
                <a:ea typeface="+mn-ea"/>
                <a:cs typeface="+mn-cs"/>
              </a:rPr>
              <a:t>had to be soldered to a circuit board. The entire manufacturing process, from transistor</a:t>
            </a:r>
          </a:p>
          <a:p>
            <a:r>
              <a:rPr kumimoji="1" lang="en-US" sz="1200" kern="1200" baseline="0" dirty="0" smtClean="0">
                <a:solidFill>
                  <a:schemeClr val="tx1"/>
                </a:solidFill>
                <a:latin typeface="Times New Roman" pitchFamily="-110" charset="0"/>
                <a:ea typeface="+mn-ea"/>
                <a:cs typeface="+mn-cs"/>
              </a:rPr>
              <a:t>to circuit board, was expensive and cumbersome.</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These facts of life were beginning to create problems in the computer industry.</a:t>
            </a:r>
          </a:p>
          <a:p>
            <a:r>
              <a:rPr kumimoji="1" lang="en-US" sz="1200" kern="1200" baseline="0" dirty="0" smtClean="0">
                <a:solidFill>
                  <a:schemeClr val="tx1"/>
                </a:solidFill>
                <a:latin typeface="Times New Roman" pitchFamily="-110" charset="0"/>
                <a:ea typeface="+mn-ea"/>
                <a:cs typeface="+mn-cs"/>
              </a:rPr>
              <a:t>Early second-generation computers contained about 10,000 transistors. This</a:t>
            </a:r>
          </a:p>
          <a:p>
            <a:r>
              <a:rPr kumimoji="1" lang="en-US" sz="1200" kern="1200" baseline="0" dirty="0" smtClean="0">
                <a:solidFill>
                  <a:schemeClr val="tx1"/>
                </a:solidFill>
                <a:latin typeface="Times New Roman" pitchFamily="-110" charset="0"/>
                <a:ea typeface="+mn-ea"/>
                <a:cs typeface="+mn-cs"/>
              </a:rPr>
              <a:t>figure grew to the hundreds of thousands, making the manufacture of newer, more</a:t>
            </a:r>
          </a:p>
          <a:p>
            <a:r>
              <a:rPr kumimoji="1" lang="en-US" sz="1200" kern="1200" baseline="0" dirty="0" smtClean="0">
                <a:solidFill>
                  <a:schemeClr val="tx1"/>
                </a:solidFill>
                <a:latin typeface="Times New Roman" pitchFamily="-110" charset="0"/>
                <a:ea typeface="+mn-ea"/>
                <a:cs typeface="+mn-cs"/>
              </a:rPr>
              <a:t>powerful machines increasingly difficult.</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In 1958 came the achievement that revolutionized electronics and started the</a:t>
            </a:r>
          </a:p>
          <a:p>
            <a:r>
              <a:rPr kumimoji="1" lang="en-US" sz="1200" kern="1200" baseline="0" dirty="0" smtClean="0">
                <a:solidFill>
                  <a:schemeClr val="tx1"/>
                </a:solidFill>
                <a:latin typeface="Times New Roman" pitchFamily="-110" charset="0"/>
                <a:ea typeface="+mn-ea"/>
                <a:cs typeface="+mn-cs"/>
              </a:rPr>
              <a:t>era of microelectronics: the invention of the integrated circuit. It is the </a:t>
            </a:r>
            <a:r>
              <a:rPr kumimoji="1" lang="en-US" sz="1200" b="1" kern="1200" baseline="0" dirty="0" smtClean="0">
                <a:solidFill>
                  <a:schemeClr val="tx1"/>
                </a:solidFill>
                <a:latin typeface="Times New Roman" pitchFamily="-110" charset="0"/>
                <a:ea typeface="+mn-ea"/>
                <a:cs typeface="+mn-cs"/>
              </a:rPr>
              <a:t>integrated</a:t>
            </a:r>
          </a:p>
          <a:p>
            <a:r>
              <a:rPr kumimoji="1" lang="en-US" sz="1200" b="1" kern="1200" baseline="0" dirty="0" smtClean="0">
                <a:solidFill>
                  <a:schemeClr val="tx1"/>
                </a:solidFill>
                <a:latin typeface="Times New Roman" pitchFamily="-110" charset="0"/>
                <a:ea typeface="+mn-ea"/>
                <a:cs typeface="+mn-cs"/>
              </a:rPr>
              <a:t>circuit </a:t>
            </a:r>
            <a:r>
              <a:rPr kumimoji="1" lang="en-US" sz="1200" b="0" kern="1200" baseline="0" dirty="0" smtClean="0">
                <a:solidFill>
                  <a:schemeClr val="tx1"/>
                </a:solidFill>
                <a:latin typeface="Times New Roman" pitchFamily="-110" charset="0"/>
                <a:ea typeface="+mn-ea"/>
                <a:cs typeface="+mn-cs"/>
              </a:rPr>
              <a:t>that defines the third generation of computers. In this section, we provide a</a:t>
            </a:r>
          </a:p>
          <a:p>
            <a:r>
              <a:rPr kumimoji="1" lang="en-US" sz="1200" kern="1200" baseline="0" dirty="0" smtClean="0">
                <a:solidFill>
                  <a:schemeClr val="tx1"/>
                </a:solidFill>
                <a:latin typeface="Times New Roman" pitchFamily="-110" charset="0"/>
                <a:ea typeface="+mn-ea"/>
                <a:cs typeface="+mn-cs"/>
              </a:rPr>
              <a:t>brief introduction to the technology of integrated circuits. Then we look at perhaps</a:t>
            </a:r>
          </a:p>
          <a:p>
            <a:r>
              <a:rPr kumimoji="1" lang="en-US" sz="1200" kern="1200" baseline="0" dirty="0" smtClean="0">
                <a:solidFill>
                  <a:schemeClr val="tx1"/>
                </a:solidFill>
                <a:latin typeface="Times New Roman" pitchFamily="-110" charset="0"/>
                <a:ea typeface="+mn-ea"/>
                <a:cs typeface="+mn-cs"/>
              </a:rPr>
              <a:t>the two most important members of the third generation, both of which were introduced</a:t>
            </a:r>
          </a:p>
          <a:p>
            <a:r>
              <a:rPr kumimoji="1" lang="en-US" sz="1200" kern="1200" baseline="0" dirty="0" smtClean="0">
                <a:solidFill>
                  <a:schemeClr val="tx1"/>
                </a:solidFill>
                <a:latin typeface="Times New Roman" pitchFamily="-110" charset="0"/>
                <a:ea typeface="+mn-ea"/>
                <a:cs typeface="+mn-cs"/>
              </a:rPr>
              <a:t>at the beginning of that era: the IBM System/360 and the DEC PDP-8.</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226115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8B031C-88DC-764F-B5BB-6ABD6943D909}" type="slidenum">
              <a:rPr lang="en-US"/>
              <a:pPr/>
              <a:t>34</a:t>
            </a:fld>
            <a:endParaRPr lang="en-US" dirty="0"/>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10" charset="0"/>
                <a:ea typeface="+mn-ea"/>
                <a:cs typeface="+mn-cs"/>
              </a:rPr>
              <a:t>Microelectronics means, literally, “small electronics.” Since</a:t>
            </a:r>
          </a:p>
          <a:p>
            <a:r>
              <a:rPr kumimoji="1" lang="en-US" sz="1200" kern="1200" baseline="0" dirty="0" smtClean="0">
                <a:solidFill>
                  <a:schemeClr val="tx1"/>
                </a:solidFill>
                <a:latin typeface="Times New Roman" pitchFamily="-110" charset="0"/>
                <a:ea typeface="+mn-ea"/>
                <a:cs typeface="+mn-cs"/>
              </a:rPr>
              <a:t>the beginnings of digital electronics and the computer industry, there has been a</a:t>
            </a:r>
          </a:p>
          <a:p>
            <a:r>
              <a:rPr kumimoji="1" lang="en-US" sz="1200" kern="1200" baseline="0" dirty="0" smtClean="0">
                <a:solidFill>
                  <a:schemeClr val="tx1"/>
                </a:solidFill>
                <a:latin typeface="Times New Roman" pitchFamily="-110" charset="0"/>
                <a:ea typeface="+mn-ea"/>
                <a:cs typeface="+mn-cs"/>
              </a:rPr>
              <a:t>persistent and consistent trend toward the reduction in size of digital electronic</a:t>
            </a:r>
          </a:p>
          <a:p>
            <a:r>
              <a:rPr kumimoji="1" lang="en-US" sz="1200" kern="1200" baseline="0" dirty="0" smtClean="0">
                <a:solidFill>
                  <a:schemeClr val="tx1"/>
                </a:solidFill>
                <a:latin typeface="Times New Roman" pitchFamily="-110" charset="0"/>
                <a:ea typeface="+mn-ea"/>
                <a:cs typeface="+mn-cs"/>
              </a:rPr>
              <a:t>circuits. Before examining the implications and benefits of this trend, we need to</a:t>
            </a:r>
          </a:p>
          <a:p>
            <a:r>
              <a:rPr kumimoji="1" lang="en-US" sz="1200" kern="1200" baseline="0" dirty="0" smtClean="0">
                <a:solidFill>
                  <a:schemeClr val="tx1"/>
                </a:solidFill>
                <a:latin typeface="Times New Roman" pitchFamily="-110" charset="0"/>
                <a:ea typeface="+mn-ea"/>
                <a:cs typeface="+mn-cs"/>
              </a:rPr>
              <a:t>say something about the nature of digital electronics. A more detailed discussion is</a:t>
            </a:r>
          </a:p>
          <a:p>
            <a:r>
              <a:rPr kumimoji="1" lang="en-US" sz="1200" kern="1200" baseline="0" dirty="0" smtClean="0">
                <a:solidFill>
                  <a:schemeClr val="tx1"/>
                </a:solidFill>
                <a:latin typeface="Times New Roman" pitchFamily="-110" charset="0"/>
                <a:ea typeface="+mn-ea"/>
                <a:cs typeface="+mn-cs"/>
              </a:rPr>
              <a:t>found in Chapter 11.</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 basic elements of a digital computer, as we know, must perform storage,</a:t>
            </a:r>
          </a:p>
          <a:p>
            <a:r>
              <a:rPr kumimoji="1" lang="en-US" sz="1200" kern="1200" baseline="0" dirty="0" smtClean="0">
                <a:solidFill>
                  <a:schemeClr val="tx1"/>
                </a:solidFill>
                <a:latin typeface="Times New Roman" pitchFamily="-110" charset="0"/>
                <a:ea typeface="+mn-ea"/>
                <a:cs typeface="+mn-cs"/>
              </a:rPr>
              <a:t>movement, processing, and control functions. Only two fundamental types of components</a:t>
            </a:r>
          </a:p>
          <a:p>
            <a:r>
              <a:rPr kumimoji="1" lang="en-US" sz="1200" kern="1200" baseline="0" dirty="0" smtClean="0">
                <a:solidFill>
                  <a:schemeClr val="tx1"/>
                </a:solidFill>
                <a:latin typeface="Times New Roman" pitchFamily="-110" charset="0"/>
                <a:ea typeface="+mn-ea"/>
                <a:cs typeface="+mn-cs"/>
              </a:rPr>
              <a:t>are required (Figure 1.10): gates and memory cells. A gate is a device that</a:t>
            </a:r>
          </a:p>
          <a:p>
            <a:r>
              <a:rPr kumimoji="1" lang="en-US" sz="1200" kern="1200" baseline="0" dirty="0" smtClean="0">
                <a:solidFill>
                  <a:schemeClr val="tx1"/>
                </a:solidFill>
                <a:latin typeface="Times New Roman" pitchFamily="-110" charset="0"/>
                <a:ea typeface="+mn-ea"/>
                <a:cs typeface="+mn-cs"/>
              </a:rPr>
              <a:t>implements a simple Boolean or logical function, such as IF </a:t>
            </a:r>
            <a:r>
              <a:rPr kumimoji="1" lang="en-US" sz="1200" i="1" kern="1200" baseline="0" dirty="0" smtClean="0">
                <a:solidFill>
                  <a:schemeClr val="tx1"/>
                </a:solidFill>
                <a:latin typeface="Times New Roman" pitchFamily="-110" charset="0"/>
                <a:ea typeface="+mn-ea"/>
                <a:cs typeface="+mn-cs"/>
              </a:rPr>
              <a:t>A AND B ARE TRUE</a:t>
            </a:r>
          </a:p>
          <a:p>
            <a:r>
              <a:rPr kumimoji="1" lang="en-US" sz="1200" kern="1200" baseline="0" dirty="0" smtClean="0">
                <a:solidFill>
                  <a:schemeClr val="tx1"/>
                </a:solidFill>
                <a:latin typeface="Times New Roman" pitchFamily="-110" charset="0"/>
                <a:ea typeface="+mn-ea"/>
                <a:cs typeface="+mn-cs"/>
              </a:rPr>
              <a:t>THEN </a:t>
            </a:r>
            <a:r>
              <a:rPr kumimoji="1" lang="en-US" sz="1200" i="1" kern="1200" baseline="0" dirty="0" smtClean="0">
                <a:solidFill>
                  <a:schemeClr val="tx1"/>
                </a:solidFill>
                <a:latin typeface="Times New Roman" pitchFamily="-110" charset="0"/>
                <a:ea typeface="+mn-ea"/>
                <a:cs typeface="+mn-cs"/>
              </a:rPr>
              <a:t>C IS TRUE (AND gate). Such devices are called gates because they control</a:t>
            </a:r>
          </a:p>
          <a:p>
            <a:r>
              <a:rPr kumimoji="1" lang="en-US" sz="1200" kern="1200" baseline="0" dirty="0" smtClean="0">
                <a:solidFill>
                  <a:schemeClr val="tx1"/>
                </a:solidFill>
                <a:latin typeface="Times New Roman" pitchFamily="-110" charset="0"/>
                <a:ea typeface="+mn-ea"/>
                <a:cs typeface="+mn-cs"/>
              </a:rPr>
              <a:t>data flow in much the same way that canal gates control the flow of water. The</a:t>
            </a:r>
          </a:p>
          <a:p>
            <a:r>
              <a:rPr kumimoji="1" lang="en-US" sz="1200" kern="1200" baseline="0" dirty="0" smtClean="0">
                <a:solidFill>
                  <a:schemeClr val="tx1"/>
                </a:solidFill>
                <a:latin typeface="Times New Roman" pitchFamily="-110" charset="0"/>
                <a:ea typeface="+mn-ea"/>
                <a:cs typeface="+mn-cs"/>
              </a:rPr>
              <a:t>memory cell is a device that can store one bit of data; that is, the device can be in</a:t>
            </a:r>
          </a:p>
          <a:p>
            <a:r>
              <a:rPr kumimoji="1" lang="en-US" sz="1200" kern="1200" baseline="0" dirty="0" smtClean="0">
                <a:solidFill>
                  <a:schemeClr val="tx1"/>
                </a:solidFill>
                <a:latin typeface="Times New Roman" pitchFamily="-110" charset="0"/>
                <a:ea typeface="+mn-ea"/>
                <a:cs typeface="+mn-cs"/>
              </a:rPr>
              <a:t>one of two stable states at any time. By interconnecting large numbers of these</a:t>
            </a:r>
          </a:p>
          <a:p>
            <a:r>
              <a:rPr kumimoji="1" lang="en-US" sz="1200" kern="1200" baseline="0" dirty="0" smtClean="0">
                <a:solidFill>
                  <a:schemeClr val="tx1"/>
                </a:solidFill>
                <a:latin typeface="Times New Roman" pitchFamily="-110" charset="0"/>
                <a:ea typeface="+mn-ea"/>
                <a:cs typeface="+mn-cs"/>
              </a:rPr>
              <a:t>fundamental devices, we can construct a computer.</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7491618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kumimoji="1" lang="en-US" sz="1200" kern="1200" baseline="0" dirty="0" smtClean="0">
                <a:solidFill>
                  <a:schemeClr val="tx1"/>
                </a:solidFill>
                <a:latin typeface="Times New Roman" pitchFamily="-110" charset="0"/>
                <a:ea typeface="+mn-ea"/>
                <a:cs typeface="+mn-cs"/>
              </a:rPr>
              <a:t>We can relate this to our four</a:t>
            </a:r>
          </a:p>
          <a:p>
            <a:r>
              <a:rPr kumimoji="1" lang="en-US" sz="1200" kern="1200" baseline="0" dirty="0" smtClean="0">
                <a:solidFill>
                  <a:schemeClr val="tx1"/>
                </a:solidFill>
                <a:latin typeface="Times New Roman" pitchFamily="-110" charset="0"/>
                <a:ea typeface="+mn-ea"/>
                <a:cs typeface="+mn-cs"/>
              </a:rPr>
              <a:t>basic functions as follows: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Data storage: </a:t>
            </a:r>
            <a:r>
              <a:rPr kumimoji="1" lang="en-US" sz="1200" b="0" kern="1200" baseline="0" dirty="0" smtClean="0">
                <a:solidFill>
                  <a:schemeClr val="tx1"/>
                </a:solidFill>
                <a:latin typeface="Times New Roman" pitchFamily="-110" charset="0"/>
                <a:ea typeface="+mn-ea"/>
                <a:cs typeface="+mn-cs"/>
              </a:rPr>
              <a:t>Provided by memory cells.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Data processing: </a:t>
            </a:r>
            <a:r>
              <a:rPr kumimoji="1" lang="en-US" sz="1200" b="0" kern="1200" baseline="0" dirty="0" smtClean="0">
                <a:solidFill>
                  <a:schemeClr val="tx1"/>
                </a:solidFill>
                <a:latin typeface="Times New Roman" pitchFamily="-110" charset="0"/>
                <a:ea typeface="+mn-ea"/>
                <a:cs typeface="+mn-cs"/>
              </a:rPr>
              <a:t>Provided by gates.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Data movement: </a:t>
            </a:r>
            <a:r>
              <a:rPr kumimoji="1" lang="en-US" sz="1200" b="0" kern="1200" baseline="0" dirty="0" smtClean="0">
                <a:solidFill>
                  <a:schemeClr val="tx1"/>
                </a:solidFill>
                <a:latin typeface="Times New Roman" pitchFamily="-110" charset="0"/>
                <a:ea typeface="+mn-ea"/>
                <a:cs typeface="+mn-cs"/>
              </a:rPr>
              <a:t>The paths among components are used to move data from</a:t>
            </a:r>
          </a:p>
          <a:p>
            <a:r>
              <a:rPr kumimoji="1" lang="en-US" sz="1200" kern="1200" baseline="0" dirty="0" smtClean="0">
                <a:solidFill>
                  <a:schemeClr val="tx1"/>
                </a:solidFill>
                <a:latin typeface="Times New Roman" pitchFamily="-110" charset="0"/>
                <a:ea typeface="+mn-ea"/>
                <a:cs typeface="+mn-cs"/>
              </a:rPr>
              <a:t>memory to memory and from memory through gates to memory.</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Control: </a:t>
            </a:r>
            <a:r>
              <a:rPr kumimoji="1" lang="en-US" sz="1200" b="0" kern="1200" baseline="0" dirty="0" smtClean="0">
                <a:solidFill>
                  <a:schemeClr val="tx1"/>
                </a:solidFill>
                <a:latin typeface="Times New Roman" pitchFamily="-110" charset="0"/>
                <a:ea typeface="+mn-ea"/>
                <a:cs typeface="+mn-cs"/>
              </a:rPr>
              <a:t>The paths among components can carry control signals. For example,</a:t>
            </a:r>
          </a:p>
          <a:p>
            <a:r>
              <a:rPr kumimoji="1" lang="en-US" sz="1200" kern="1200" baseline="0" dirty="0" smtClean="0">
                <a:solidFill>
                  <a:schemeClr val="tx1"/>
                </a:solidFill>
                <a:latin typeface="Times New Roman" pitchFamily="-110" charset="0"/>
                <a:ea typeface="+mn-ea"/>
                <a:cs typeface="+mn-cs"/>
              </a:rPr>
              <a:t>a gate will have one or two data inputs plus a control signal input that activates</a:t>
            </a:r>
          </a:p>
          <a:p>
            <a:r>
              <a:rPr kumimoji="1" lang="en-US" sz="1200" kern="1200" baseline="0" dirty="0" smtClean="0">
                <a:solidFill>
                  <a:schemeClr val="tx1"/>
                </a:solidFill>
                <a:latin typeface="Times New Roman" pitchFamily="-110" charset="0"/>
                <a:ea typeface="+mn-ea"/>
                <a:cs typeface="+mn-cs"/>
              </a:rPr>
              <a:t>the gate. When the control signal is ON, the gate performs its function on the</a:t>
            </a:r>
          </a:p>
          <a:p>
            <a:r>
              <a:rPr kumimoji="1" lang="en-US" sz="1200" kern="1200" baseline="0" dirty="0" smtClean="0">
                <a:solidFill>
                  <a:schemeClr val="tx1"/>
                </a:solidFill>
                <a:latin typeface="Times New Roman" pitchFamily="-110" charset="0"/>
                <a:ea typeface="+mn-ea"/>
                <a:cs typeface="+mn-cs"/>
              </a:rPr>
              <a:t>data inputs and produces a data output. Similarly, the memory cell will store</a:t>
            </a:r>
          </a:p>
          <a:p>
            <a:r>
              <a:rPr kumimoji="1" lang="en-US" sz="1200" kern="1200" baseline="0" dirty="0" smtClean="0">
                <a:solidFill>
                  <a:schemeClr val="tx1"/>
                </a:solidFill>
                <a:latin typeface="Times New Roman" pitchFamily="-110" charset="0"/>
                <a:ea typeface="+mn-ea"/>
                <a:cs typeface="+mn-cs"/>
              </a:rPr>
              <a:t>the bit that is on its input lead when the WRITE control signal is ON and will</a:t>
            </a:r>
          </a:p>
          <a:p>
            <a:r>
              <a:rPr kumimoji="1" lang="en-US" sz="1200" kern="1200" baseline="0" dirty="0" smtClean="0">
                <a:solidFill>
                  <a:schemeClr val="tx1"/>
                </a:solidFill>
                <a:latin typeface="Times New Roman" pitchFamily="-110" charset="0"/>
                <a:ea typeface="+mn-ea"/>
                <a:cs typeface="+mn-cs"/>
              </a:rPr>
              <a:t>place the bit that is in the cell on its output lead when the READ control signal</a:t>
            </a:r>
          </a:p>
          <a:p>
            <a:r>
              <a:rPr kumimoji="1" lang="en-US" sz="1200" kern="1200" baseline="0" dirty="0" smtClean="0">
                <a:solidFill>
                  <a:schemeClr val="tx1"/>
                </a:solidFill>
                <a:latin typeface="Times New Roman" pitchFamily="-110" charset="0"/>
                <a:ea typeface="+mn-ea"/>
                <a:cs typeface="+mn-cs"/>
              </a:rPr>
              <a:t>is ON.</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Thus, a computer consists of gates, memory cells, and interconnections among these</a:t>
            </a:r>
          </a:p>
          <a:p>
            <a:r>
              <a:rPr kumimoji="1" lang="en-US" sz="1200" kern="1200" baseline="0" dirty="0" smtClean="0">
                <a:solidFill>
                  <a:schemeClr val="tx1"/>
                </a:solidFill>
                <a:latin typeface="Times New Roman" pitchFamily="-110" charset="0"/>
                <a:ea typeface="+mn-ea"/>
                <a:cs typeface="+mn-cs"/>
              </a:rPr>
              <a:t>elements. The gates and memory cells are, in turn, constructed of simple digital</a:t>
            </a:r>
          </a:p>
          <a:p>
            <a:r>
              <a:rPr kumimoji="1" lang="en-US" sz="1200" kern="1200" baseline="0" dirty="0" smtClean="0">
                <a:solidFill>
                  <a:schemeClr val="tx1"/>
                </a:solidFill>
                <a:latin typeface="Times New Roman" pitchFamily="-110" charset="0"/>
                <a:ea typeface="+mn-ea"/>
                <a:cs typeface="+mn-cs"/>
              </a:rPr>
              <a:t>electronic components.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 integrated circuit exploits the fact that such components as transistors,</a:t>
            </a:r>
          </a:p>
          <a:p>
            <a:r>
              <a:rPr kumimoji="1" lang="en-US" sz="1200" kern="1200" baseline="0" dirty="0" smtClean="0">
                <a:solidFill>
                  <a:schemeClr val="tx1"/>
                </a:solidFill>
                <a:latin typeface="Times New Roman" pitchFamily="-110" charset="0"/>
                <a:ea typeface="+mn-ea"/>
                <a:cs typeface="+mn-cs"/>
              </a:rPr>
              <a:t>resistors, and conductors can be fabricated from a semiconductor such as silicon.</a:t>
            </a:r>
          </a:p>
          <a:p>
            <a:r>
              <a:rPr kumimoji="1" lang="en-US" sz="1200" kern="1200" baseline="0" dirty="0" smtClean="0">
                <a:solidFill>
                  <a:schemeClr val="tx1"/>
                </a:solidFill>
                <a:latin typeface="Times New Roman" pitchFamily="-110" charset="0"/>
                <a:ea typeface="+mn-ea"/>
                <a:cs typeface="+mn-cs"/>
              </a:rPr>
              <a:t>It is merely an extension of the solid-state art to fabricate an entire circuit in a tiny</a:t>
            </a:r>
          </a:p>
          <a:p>
            <a:r>
              <a:rPr kumimoji="1" lang="en-US" sz="1200" kern="1200" baseline="0" dirty="0" smtClean="0">
                <a:solidFill>
                  <a:schemeClr val="tx1"/>
                </a:solidFill>
                <a:latin typeface="Times New Roman" pitchFamily="-110" charset="0"/>
                <a:ea typeface="+mn-ea"/>
                <a:cs typeface="+mn-cs"/>
              </a:rPr>
              <a:t>piece of silicon rather than assemble discrete components made from separate</a:t>
            </a:r>
          </a:p>
          <a:p>
            <a:r>
              <a:rPr kumimoji="1" lang="en-US" sz="1200" kern="1200" baseline="0" dirty="0" smtClean="0">
                <a:solidFill>
                  <a:schemeClr val="tx1"/>
                </a:solidFill>
                <a:latin typeface="Times New Roman" pitchFamily="-110" charset="0"/>
                <a:ea typeface="+mn-ea"/>
                <a:cs typeface="+mn-cs"/>
              </a:rPr>
              <a:t>pieces of silicon into the same circuit. Many transistors can be produced at the same</a:t>
            </a:r>
          </a:p>
          <a:p>
            <a:r>
              <a:rPr kumimoji="1" lang="en-US" sz="1200" kern="1200" baseline="0" dirty="0" smtClean="0">
                <a:solidFill>
                  <a:schemeClr val="tx1"/>
                </a:solidFill>
                <a:latin typeface="Times New Roman" pitchFamily="-110" charset="0"/>
                <a:ea typeface="+mn-ea"/>
                <a:cs typeface="+mn-cs"/>
              </a:rPr>
              <a:t>time on a single wafer of silicon. Equally important, these transistors can be connected</a:t>
            </a:r>
          </a:p>
          <a:p>
            <a:r>
              <a:rPr kumimoji="1" lang="en-US" sz="1200" kern="1200" baseline="0" dirty="0" smtClean="0">
                <a:solidFill>
                  <a:schemeClr val="tx1"/>
                </a:solidFill>
                <a:latin typeface="Times New Roman" pitchFamily="-110" charset="0"/>
                <a:ea typeface="+mn-ea"/>
                <a:cs typeface="+mn-cs"/>
              </a:rPr>
              <a:t>with a process of metallization to form circuits.</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35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6121610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Figure 1.11 depicts the key concepts in an integrated circuit. A thin </a:t>
            </a:r>
            <a:r>
              <a:rPr kumimoji="1" lang="en-US" sz="1200" b="1" kern="1200" baseline="0" dirty="0" smtClean="0">
                <a:solidFill>
                  <a:schemeClr val="tx1"/>
                </a:solidFill>
                <a:latin typeface="Times New Roman" pitchFamily="-110" charset="0"/>
                <a:ea typeface="+mn-ea"/>
                <a:cs typeface="+mn-cs"/>
              </a:rPr>
              <a:t>wafer </a:t>
            </a:r>
            <a:r>
              <a:rPr kumimoji="1" lang="en-US" sz="1200" b="0" kern="1200" baseline="0" dirty="0" smtClean="0">
                <a:solidFill>
                  <a:schemeClr val="tx1"/>
                </a:solidFill>
                <a:latin typeface="Times New Roman" pitchFamily="-110" charset="0"/>
                <a:ea typeface="+mn-ea"/>
                <a:cs typeface="+mn-cs"/>
              </a:rPr>
              <a:t>of</a:t>
            </a:r>
          </a:p>
          <a:p>
            <a:r>
              <a:rPr kumimoji="1" lang="en-US" sz="1200" kern="1200" baseline="0" dirty="0" smtClean="0">
                <a:solidFill>
                  <a:schemeClr val="tx1"/>
                </a:solidFill>
                <a:latin typeface="Times New Roman" pitchFamily="-110" charset="0"/>
                <a:ea typeface="+mn-ea"/>
                <a:cs typeface="+mn-cs"/>
              </a:rPr>
              <a:t>silicon is divided into a matrix of small areas, each a few millimeters square. The</a:t>
            </a:r>
          </a:p>
          <a:p>
            <a:r>
              <a:rPr kumimoji="1" lang="en-US" sz="1200" kern="1200" baseline="0" dirty="0" smtClean="0">
                <a:solidFill>
                  <a:schemeClr val="tx1"/>
                </a:solidFill>
                <a:latin typeface="Times New Roman" pitchFamily="-110" charset="0"/>
                <a:ea typeface="+mn-ea"/>
                <a:cs typeface="+mn-cs"/>
              </a:rPr>
              <a:t>identical circuit pattern is fabricated in each area, and the wafer is broken up into</a:t>
            </a:r>
          </a:p>
          <a:p>
            <a:r>
              <a:rPr kumimoji="1" lang="en-US" sz="1200" b="1" kern="1200" baseline="0" dirty="0" smtClean="0">
                <a:solidFill>
                  <a:schemeClr val="tx1"/>
                </a:solidFill>
                <a:latin typeface="Times New Roman" pitchFamily="-110" charset="0"/>
                <a:ea typeface="+mn-ea"/>
                <a:cs typeface="+mn-cs"/>
              </a:rPr>
              <a:t>chips. </a:t>
            </a:r>
            <a:r>
              <a:rPr kumimoji="1" lang="en-US" sz="1200" b="0" kern="1200" baseline="0" dirty="0" smtClean="0">
                <a:solidFill>
                  <a:schemeClr val="tx1"/>
                </a:solidFill>
                <a:latin typeface="Times New Roman" pitchFamily="-110" charset="0"/>
                <a:ea typeface="+mn-ea"/>
                <a:cs typeface="+mn-cs"/>
              </a:rPr>
              <a:t>Each chip consists of many gates and/or memory cells plus a number of input</a:t>
            </a:r>
          </a:p>
          <a:p>
            <a:r>
              <a:rPr kumimoji="1" lang="en-US" sz="1200" kern="1200" baseline="0" dirty="0" smtClean="0">
                <a:solidFill>
                  <a:schemeClr val="tx1"/>
                </a:solidFill>
                <a:latin typeface="Times New Roman" pitchFamily="-110" charset="0"/>
                <a:ea typeface="+mn-ea"/>
                <a:cs typeface="+mn-cs"/>
              </a:rPr>
              <a:t>and output attachment points. This chip is then packaged in housing that protects</a:t>
            </a:r>
          </a:p>
          <a:p>
            <a:r>
              <a:rPr kumimoji="1" lang="en-US" sz="1200" kern="1200" baseline="0" dirty="0" smtClean="0">
                <a:solidFill>
                  <a:schemeClr val="tx1"/>
                </a:solidFill>
                <a:latin typeface="Times New Roman" pitchFamily="-110" charset="0"/>
                <a:ea typeface="+mn-ea"/>
                <a:cs typeface="+mn-cs"/>
              </a:rPr>
              <a:t>it and provides pins for attachment to devices beyond the chip. A number of these</a:t>
            </a:r>
          </a:p>
          <a:p>
            <a:r>
              <a:rPr kumimoji="1" lang="en-US" sz="1200" kern="1200" baseline="0" dirty="0" smtClean="0">
                <a:solidFill>
                  <a:schemeClr val="tx1"/>
                </a:solidFill>
                <a:latin typeface="Times New Roman" pitchFamily="-110" charset="0"/>
                <a:ea typeface="+mn-ea"/>
                <a:cs typeface="+mn-cs"/>
              </a:rPr>
              <a:t>packages can then be interconnected on a printed circuit board to produce larger</a:t>
            </a:r>
          </a:p>
          <a:p>
            <a:r>
              <a:rPr kumimoji="1" lang="en-US" sz="1200" kern="1200" baseline="0" dirty="0" smtClean="0">
                <a:solidFill>
                  <a:schemeClr val="tx1"/>
                </a:solidFill>
                <a:latin typeface="Times New Roman" pitchFamily="-110" charset="0"/>
                <a:ea typeface="+mn-ea"/>
                <a:cs typeface="+mn-cs"/>
              </a:rPr>
              <a:t>and more complex circuits.</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36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6783796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Initially, only a few gates or memory cells could be reliably manufactured</a:t>
            </a:r>
          </a:p>
          <a:p>
            <a:r>
              <a:rPr kumimoji="1" lang="en-US" sz="1200" kern="1200" baseline="0" dirty="0" smtClean="0">
                <a:solidFill>
                  <a:schemeClr val="tx1"/>
                </a:solidFill>
                <a:latin typeface="Times New Roman" pitchFamily="-110" charset="0"/>
                <a:ea typeface="+mn-ea"/>
                <a:cs typeface="+mn-cs"/>
              </a:rPr>
              <a:t>and packaged together. These early integrated circuits are referred to as </a:t>
            </a:r>
            <a:r>
              <a:rPr kumimoji="1" lang="en-US" sz="1200" i="1" kern="1200" baseline="0" dirty="0" smtClean="0">
                <a:solidFill>
                  <a:schemeClr val="tx1"/>
                </a:solidFill>
                <a:latin typeface="Times New Roman" pitchFamily="-110" charset="0"/>
                <a:ea typeface="+mn-ea"/>
                <a:cs typeface="+mn-cs"/>
              </a:rPr>
              <a:t>small scale</a:t>
            </a:r>
          </a:p>
          <a:p>
            <a:r>
              <a:rPr kumimoji="1" lang="en-US" sz="1200" i="1" kern="1200" baseline="0" dirty="0" smtClean="0">
                <a:solidFill>
                  <a:schemeClr val="tx1"/>
                </a:solidFill>
                <a:latin typeface="Times New Roman" pitchFamily="-110" charset="0"/>
                <a:ea typeface="+mn-ea"/>
                <a:cs typeface="+mn-cs"/>
              </a:rPr>
              <a:t>Integration </a:t>
            </a:r>
            <a:r>
              <a:rPr kumimoji="1" lang="en-US" sz="1200" kern="1200" baseline="0" dirty="0" smtClean="0">
                <a:solidFill>
                  <a:schemeClr val="tx1"/>
                </a:solidFill>
                <a:latin typeface="Times New Roman" pitchFamily="-110" charset="0"/>
                <a:ea typeface="+mn-ea"/>
                <a:cs typeface="+mn-cs"/>
              </a:rPr>
              <a:t>(SSI). As time went on, it became possible to pack more and more</a:t>
            </a:r>
          </a:p>
          <a:p>
            <a:r>
              <a:rPr kumimoji="1" lang="en-US" sz="1200" kern="1200" baseline="0" dirty="0" smtClean="0">
                <a:solidFill>
                  <a:schemeClr val="tx1"/>
                </a:solidFill>
                <a:latin typeface="Times New Roman" pitchFamily="-110" charset="0"/>
                <a:ea typeface="+mn-ea"/>
                <a:cs typeface="+mn-cs"/>
              </a:rPr>
              <a:t>Components on the same chip. This growth in density is illustrated in Figure 1.12; it is</a:t>
            </a:r>
          </a:p>
          <a:p>
            <a:r>
              <a:rPr kumimoji="1" lang="en-US" sz="1200" kern="1200" baseline="0" dirty="0" smtClean="0">
                <a:solidFill>
                  <a:schemeClr val="tx1"/>
                </a:solidFill>
                <a:latin typeface="Times New Roman" pitchFamily="-110" charset="0"/>
                <a:ea typeface="+mn-ea"/>
                <a:cs typeface="+mn-cs"/>
              </a:rPr>
              <a:t>one of the most remarkable technological trends ever recorded. </a:t>
            </a:r>
          </a:p>
          <a:p>
            <a:endParaRPr kumimoji="1" lang="en-US" sz="1200"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 This figure reflects the</a:t>
            </a:r>
          </a:p>
          <a:p>
            <a:r>
              <a:rPr kumimoji="1" lang="en-US" sz="1200" b="0" i="0" u="none" strike="noStrike" kern="1200" baseline="0" dirty="0" smtClean="0">
                <a:solidFill>
                  <a:schemeClr val="tx1"/>
                </a:solidFill>
                <a:latin typeface="Times New Roman" pitchFamily="-109" charset="0"/>
                <a:ea typeface="+mn-ea"/>
                <a:cs typeface="+mn-cs"/>
              </a:rPr>
              <a:t>famous Moore’s law, which was propounded by Gordon Moore, cofounder of Intel,</a:t>
            </a:r>
          </a:p>
          <a:p>
            <a:r>
              <a:rPr kumimoji="1" lang="en-US" sz="1200" b="0" i="0" u="none" strike="noStrike" kern="1200" baseline="0" dirty="0" smtClean="0">
                <a:solidFill>
                  <a:schemeClr val="tx1"/>
                </a:solidFill>
                <a:latin typeface="Times New Roman" pitchFamily="-109" charset="0"/>
                <a:ea typeface="+mn-ea"/>
                <a:cs typeface="+mn-cs"/>
              </a:rPr>
              <a:t>in 1965 [MOOR65]. Moore observed that the number of transistors that could be</a:t>
            </a:r>
          </a:p>
          <a:p>
            <a:r>
              <a:rPr kumimoji="1" lang="en-US" sz="1200" b="0" i="0" u="none" strike="noStrike" kern="1200" baseline="0" dirty="0" smtClean="0">
                <a:solidFill>
                  <a:schemeClr val="tx1"/>
                </a:solidFill>
                <a:latin typeface="Times New Roman" pitchFamily="-109" charset="0"/>
                <a:ea typeface="+mn-ea"/>
                <a:cs typeface="+mn-cs"/>
              </a:rPr>
              <a:t>put on a single chip was doubling every year and correctly predicted that this pace</a:t>
            </a:r>
          </a:p>
          <a:p>
            <a:r>
              <a:rPr kumimoji="1" lang="en-US" sz="1200" b="0" i="0" u="none" strike="noStrike" kern="1200" baseline="0" dirty="0" smtClean="0">
                <a:solidFill>
                  <a:schemeClr val="tx1"/>
                </a:solidFill>
                <a:latin typeface="Times New Roman" pitchFamily="-109" charset="0"/>
                <a:ea typeface="+mn-ea"/>
                <a:cs typeface="+mn-cs"/>
              </a:rPr>
              <a:t>would continue into the near future. To the surprise of many, including Moore, the</a:t>
            </a:r>
          </a:p>
          <a:p>
            <a:r>
              <a:rPr kumimoji="1" lang="en-US" sz="1200" b="0" i="0" u="none" strike="noStrike" kern="1200" baseline="0" dirty="0" smtClean="0">
                <a:solidFill>
                  <a:schemeClr val="tx1"/>
                </a:solidFill>
                <a:latin typeface="Times New Roman" pitchFamily="-109" charset="0"/>
                <a:ea typeface="+mn-ea"/>
                <a:cs typeface="+mn-cs"/>
              </a:rPr>
              <a:t>pace continued year after year and decade after decade. The pace slowed to a doubling</a:t>
            </a:r>
          </a:p>
          <a:p>
            <a:r>
              <a:rPr kumimoji="1" lang="en-US" sz="1200" b="0" i="0" u="none" strike="noStrike" kern="1200" baseline="0" dirty="0" smtClean="0">
                <a:solidFill>
                  <a:schemeClr val="tx1"/>
                </a:solidFill>
                <a:latin typeface="Times New Roman" pitchFamily="-109" charset="0"/>
                <a:ea typeface="+mn-ea"/>
                <a:cs typeface="+mn-cs"/>
              </a:rPr>
              <a:t>every 18 months in the 1970s but has sustained that rate ever since.</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37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6585958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560E96-BBD6-D646-9A0C-7A699AC6A9BD}" type="slidenum">
              <a:rPr lang="en-US"/>
              <a:pPr/>
              <a:t>38</a:t>
            </a:fld>
            <a:endParaRPr lang="en-US" dirty="0"/>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10" charset="0"/>
                <a:ea typeface="+mn-ea"/>
                <a:cs typeface="+mn-cs"/>
              </a:rPr>
              <a:t>The consequences of Moore’s law are profound:</a:t>
            </a:r>
          </a:p>
          <a:p>
            <a:endParaRPr kumimoji="1" lang="en-US" sz="1200" kern="1200" baseline="0" dirty="0" smtClean="0">
              <a:solidFill>
                <a:schemeClr val="tx1"/>
              </a:solidFill>
              <a:latin typeface="Times New Roman" pitchFamily="-110" charset="0"/>
              <a:ea typeface="+mn-ea"/>
              <a:cs typeface="+mn-cs"/>
            </a:endParaRPr>
          </a:p>
          <a:p>
            <a:r>
              <a:rPr kumimoji="1" lang="en-US" sz="1200" b="0" kern="1200" baseline="0" dirty="0" smtClean="0">
                <a:solidFill>
                  <a:schemeClr val="tx1"/>
                </a:solidFill>
                <a:latin typeface="Times New Roman" pitchFamily="-110" charset="0"/>
                <a:ea typeface="+mn-ea"/>
                <a:cs typeface="+mn-cs"/>
              </a:rPr>
              <a:t>1. The cost of a chip has remained virtually unchanged during this period of</a:t>
            </a:r>
          </a:p>
          <a:p>
            <a:r>
              <a:rPr kumimoji="1" lang="en-US" sz="1200" kern="1200" baseline="0" dirty="0" smtClean="0">
                <a:solidFill>
                  <a:schemeClr val="tx1"/>
                </a:solidFill>
                <a:latin typeface="Times New Roman" pitchFamily="-110" charset="0"/>
                <a:ea typeface="+mn-ea"/>
                <a:cs typeface="+mn-cs"/>
              </a:rPr>
              <a:t>rapid growth in density. This means that the cost of computer logic and memory</a:t>
            </a:r>
          </a:p>
          <a:p>
            <a:r>
              <a:rPr kumimoji="1" lang="en-US" sz="1200" kern="1200" baseline="0" dirty="0" smtClean="0">
                <a:solidFill>
                  <a:schemeClr val="tx1"/>
                </a:solidFill>
                <a:latin typeface="Times New Roman" pitchFamily="-110" charset="0"/>
                <a:ea typeface="+mn-ea"/>
                <a:cs typeface="+mn-cs"/>
              </a:rPr>
              <a:t>circuitry has fallen at a dramatic rate.</a:t>
            </a:r>
          </a:p>
          <a:p>
            <a:endParaRPr kumimoji="1" lang="en-US" sz="1200" b="1" kern="1200" baseline="0" dirty="0" smtClean="0">
              <a:solidFill>
                <a:schemeClr val="tx1"/>
              </a:solidFill>
              <a:latin typeface="Times New Roman" pitchFamily="-110" charset="0"/>
              <a:ea typeface="+mn-ea"/>
              <a:cs typeface="+mn-cs"/>
            </a:endParaRPr>
          </a:p>
          <a:p>
            <a:r>
              <a:rPr kumimoji="1" lang="en-US" sz="1200" b="0" kern="1200" baseline="0" dirty="0" smtClean="0">
                <a:solidFill>
                  <a:schemeClr val="tx1"/>
                </a:solidFill>
                <a:latin typeface="Times New Roman" pitchFamily="-110" charset="0"/>
                <a:ea typeface="+mn-ea"/>
                <a:cs typeface="+mn-cs"/>
              </a:rPr>
              <a:t>2. Because logic and memory elements are placed closer together on more</a:t>
            </a:r>
          </a:p>
          <a:p>
            <a:r>
              <a:rPr kumimoji="1" lang="en-US" sz="1200" kern="1200" baseline="0" dirty="0" smtClean="0">
                <a:solidFill>
                  <a:schemeClr val="tx1"/>
                </a:solidFill>
                <a:latin typeface="Times New Roman" pitchFamily="-110" charset="0"/>
                <a:ea typeface="+mn-ea"/>
                <a:cs typeface="+mn-cs"/>
              </a:rPr>
              <a:t>densely packed chips, the electrical path length is shortened, increasing</a:t>
            </a:r>
          </a:p>
          <a:p>
            <a:r>
              <a:rPr kumimoji="1" lang="en-US" sz="1200" kern="1200" baseline="0" dirty="0" smtClean="0">
                <a:solidFill>
                  <a:schemeClr val="tx1"/>
                </a:solidFill>
                <a:latin typeface="Times New Roman" pitchFamily="-110" charset="0"/>
                <a:ea typeface="+mn-ea"/>
                <a:cs typeface="+mn-cs"/>
              </a:rPr>
              <a:t>operating speed.</a:t>
            </a:r>
          </a:p>
          <a:p>
            <a:endParaRPr kumimoji="1" lang="en-US" sz="1200" kern="1200" baseline="0" dirty="0" smtClean="0">
              <a:solidFill>
                <a:schemeClr val="tx1"/>
              </a:solidFill>
              <a:latin typeface="Times New Roman" pitchFamily="-110" charset="0"/>
              <a:ea typeface="+mn-ea"/>
              <a:cs typeface="+mn-cs"/>
            </a:endParaRPr>
          </a:p>
          <a:p>
            <a:r>
              <a:rPr kumimoji="1" lang="en-US" sz="1200" b="0" kern="1200" baseline="0" dirty="0" smtClean="0">
                <a:solidFill>
                  <a:schemeClr val="tx1"/>
                </a:solidFill>
                <a:latin typeface="Times New Roman" pitchFamily="-110" charset="0"/>
                <a:ea typeface="+mn-ea"/>
                <a:cs typeface="+mn-cs"/>
              </a:rPr>
              <a:t>3. The computer becomes smaller, making it more convenient to place in a</a:t>
            </a:r>
          </a:p>
          <a:p>
            <a:r>
              <a:rPr kumimoji="1" lang="en-US" sz="1200" kern="1200" baseline="0" dirty="0" smtClean="0">
                <a:solidFill>
                  <a:schemeClr val="tx1"/>
                </a:solidFill>
                <a:latin typeface="Times New Roman" pitchFamily="-110" charset="0"/>
                <a:ea typeface="+mn-ea"/>
                <a:cs typeface="+mn-cs"/>
              </a:rPr>
              <a:t>variety of environments.</a:t>
            </a:r>
          </a:p>
          <a:p>
            <a:endParaRPr kumimoji="1" lang="en-US" sz="1200" kern="1200" baseline="0" dirty="0" smtClean="0">
              <a:solidFill>
                <a:schemeClr val="tx1"/>
              </a:solidFill>
              <a:latin typeface="Times New Roman" pitchFamily="-110" charset="0"/>
              <a:ea typeface="+mn-ea"/>
              <a:cs typeface="+mn-cs"/>
            </a:endParaRPr>
          </a:p>
          <a:p>
            <a:r>
              <a:rPr kumimoji="1" lang="en-US" sz="1200" b="0" kern="1200" baseline="0" dirty="0" smtClean="0">
                <a:solidFill>
                  <a:schemeClr val="tx1"/>
                </a:solidFill>
                <a:latin typeface="Times New Roman" pitchFamily="-110" charset="0"/>
                <a:ea typeface="+mn-ea"/>
                <a:cs typeface="+mn-cs"/>
              </a:rPr>
              <a:t>4. There is a reduction in power and cooling requirements.</a:t>
            </a:r>
          </a:p>
          <a:p>
            <a:endParaRPr kumimoji="1" lang="en-US" sz="1200" b="0" kern="1200" baseline="0" dirty="0" smtClean="0">
              <a:solidFill>
                <a:schemeClr val="tx1"/>
              </a:solidFill>
              <a:latin typeface="Times New Roman" pitchFamily="-110" charset="0"/>
              <a:ea typeface="+mn-ea"/>
              <a:cs typeface="+mn-cs"/>
            </a:endParaRPr>
          </a:p>
          <a:p>
            <a:r>
              <a:rPr kumimoji="1" lang="en-US" sz="1200" b="0" kern="1200" baseline="0" dirty="0" smtClean="0">
                <a:solidFill>
                  <a:schemeClr val="tx1"/>
                </a:solidFill>
                <a:latin typeface="Times New Roman" pitchFamily="-110" charset="0"/>
                <a:ea typeface="+mn-ea"/>
                <a:cs typeface="+mn-cs"/>
              </a:rPr>
              <a:t>5. The interconnections on the integrated circuit are much more reliable than</a:t>
            </a:r>
          </a:p>
          <a:p>
            <a:r>
              <a:rPr kumimoji="1" lang="en-US" sz="1200" kern="1200" baseline="0" dirty="0" smtClean="0">
                <a:solidFill>
                  <a:schemeClr val="tx1"/>
                </a:solidFill>
                <a:latin typeface="Times New Roman" pitchFamily="-110" charset="0"/>
                <a:ea typeface="+mn-ea"/>
                <a:cs typeface="+mn-cs"/>
              </a:rPr>
              <a:t>solder connections. With more circuitry on each chip, there are fewer interchip</a:t>
            </a:r>
          </a:p>
          <a:p>
            <a:r>
              <a:rPr kumimoji="1" lang="en-US" sz="1200" kern="1200" baseline="0" dirty="0" smtClean="0">
                <a:solidFill>
                  <a:schemeClr val="tx1"/>
                </a:solidFill>
                <a:latin typeface="Times New Roman" pitchFamily="-110" charset="0"/>
                <a:ea typeface="+mn-ea"/>
                <a:cs typeface="+mn-cs"/>
              </a:rPr>
              <a:t>connections.</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0646059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By 1964, IBM had a firm grip on the computer market with</a:t>
            </a:r>
          </a:p>
          <a:p>
            <a:r>
              <a:rPr kumimoji="1" lang="en-US" sz="1200" kern="1200" baseline="0" dirty="0" smtClean="0">
                <a:solidFill>
                  <a:schemeClr val="tx1"/>
                </a:solidFill>
                <a:latin typeface="Times New Roman" pitchFamily="-110" charset="0"/>
                <a:ea typeface="+mn-ea"/>
                <a:cs typeface="+mn-cs"/>
              </a:rPr>
              <a:t>its 7000 series of machines. In that year, IBM announced the System/360, a new</a:t>
            </a:r>
          </a:p>
          <a:p>
            <a:r>
              <a:rPr kumimoji="1" lang="en-US" sz="1200" kern="1200" baseline="0" dirty="0" smtClean="0">
                <a:solidFill>
                  <a:schemeClr val="tx1"/>
                </a:solidFill>
                <a:latin typeface="Times New Roman" pitchFamily="-110" charset="0"/>
                <a:ea typeface="+mn-ea"/>
                <a:cs typeface="+mn-cs"/>
              </a:rPr>
              <a:t>family of computer products. Although the announcement itself was no surprise, it</a:t>
            </a:r>
          </a:p>
          <a:p>
            <a:r>
              <a:rPr kumimoji="1" lang="en-US" sz="1200" kern="1200" baseline="0" dirty="0" smtClean="0">
                <a:solidFill>
                  <a:schemeClr val="tx1"/>
                </a:solidFill>
                <a:latin typeface="Times New Roman" pitchFamily="-110" charset="0"/>
                <a:ea typeface="+mn-ea"/>
                <a:cs typeface="+mn-cs"/>
              </a:rPr>
              <a:t>contained some unpleasant news for current IBM customers: the 360 product line</a:t>
            </a:r>
          </a:p>
          <a:p>
            <a:r>
              <a:rPr kumimoji="1" lang="en-US" sz="1200" kern="1200" baseline="0" dirty="0" smtClean="0">
                <a:solidFill>
                  <a:schemeClr val="tx1"/>
                </a:solidFill>
                <a:latin typeface="Times New Roman" pitchFamily="-110" charset="0"/>
                <a:ea typeface="+mn-ea"/>
                <a:cs typeface="+mn-cs"/>
              </a:rPr>
              <a:t>was incompatible with older IBM machines. Thus, the transition to the 360 would be</a:t>
            </a:r>
          </a:p>
          <a:p>
            <a:r>
              <a:rPr kumimoji="1" lang="en-US" sz="1200" kern="1200" baseline="0" dirty="0" smtClean="0">
                <a:solidFill>
                  <a:schemeClr val="tx1"/>
                </a:solidFill>
                <a:latin typeface="Times New Roman" pitchFamily="-110" charset="0"/>
                <a:ea typeface="+mn-ea"/>
                <a:cs typeface="+mn-cs"/>
              </a:rPr>
              <a:t>difficult for the current customer base. This was a bold step by IBM, but one IBM felt</a:t>
            </a:r>
          </a:p>
          <a:p>
            <a:r>
              <a:rPr kumimoji="1" lang="en-US" sz="1200" kern="1200" baseline="0" dirty="0" smtClean="0">
                <a:solidFill>
                  <a:schemeClr val="tx1"/>
                </a:solidFill>
                <a:latin typeface="Times New Roman" pitchFamily="-110" charset="0"/>
                <a:ea typeface="+mn-ea"/>
                <a:cs typeface="+mn-cs"/>
              </a:rPr>
              <a:t>was necessary to break out of some of the constraints of the 7000 architecture and</a:t>
            </a:r>
          </a:p>
          <a:p>
            <a:r>
              <a:rPr kumimoji="1" lang="en-US" sz="1200" kern="1200" baseline="0" dirty="0" smtClean="0">
                <a:solidFill>
                  <a:schemeClr val="tx1"/>
                </a:solidFill>
                <a:latin typeface="Times New Roman" pitchFamily="-110" charset="0"/>
                <a:ea typeface="+mn-ea"/>
                <a:cs typeface="+mn-cs"/>
              </a:rPr>
              <a:t>to produce a system capable of evolving with the new integrated circuit technology</a:t>
            </a:r>
          </a:p>
          <a:p>
            <a:r>
              <a:rPr kumimoji="1" lang="en-US" sz="1200" kern="1200" baseline="0" dirty="0" smtClean="0">
                <a:solidFill>
                  <a:schemeClr val="tx1"/>
                </a:solidFill>
                <a:latin typeface="Times New Roman" pitchFamily="-110" charset="0"/>
                <a:ea typeface="+mn-ea"/>
                <a:cs typeface="+mn-cs"/>
              </a:rPr>
              <a:t>[PADE81, GIFF87]. The strategy paid off both financially and technically. The 360</a:t>
            </a:r>
          </a:p>
          <a:p>
            <a:r>
              <a:rPr kumimoji="1" lang="en-US" sz="1200" kern="1200" baseline="0" dirty="0" smtClean="0">
                <a:solidFill>
                  <a:schemeClr val="tx1"/>
                </a:solidFill>
                <a:latin typeface="Times New Roman" pitchFamily="-110" charset="0"/>
                <a:ea typeface="+mn-ea"/>
                <a:cs typeface="+mn-cs"/>
              </a:rPr>
              <a:t>was the success of the decade and cemented IBM as the overwhelmingly dominant</a:t>
            </a:r>
          </a:p>
          <a:p>
            <a:r>
              <a:rPr kumimoji="1" lang="en-US" sz="1200" kern="1200" baseline="0" dirty="0" smtClean="0">
                <a:solidFill>
                  <a:schemeClr val="tx1"/>
                </a:solidFill>
                <a:latin typeface="Times New Roman" pitchFamily="-110" charset="0"/>
                <a:ea typeface="+mn-ea"/>
                <a:cs typeface="+mn-cs"/>
              </a:rPr>
              <a:t>computer vendor, with a market share above 70%. And, with some modifications</a:t>
            </a:r>
          </a:p>
          <a:p>
            <a:r>
              <a:rPr kumimoji="1" lang="en-US" sz="1200" kern="1200" baseline="0" dirty="0" smtClean="0">
                <a:solidFill>
                  <a:schemeClr val="tx1"/>
                </a:solidFill>
                <a:latin typeface="Times New Roman" pitchFamily="-110" charset="0"/>
                <a:ea typeface="+mn-ea"/>
                <a:cs typeface="+mn-cs"/>
              </a:rPr>
              <a:t>and extensions, the architecture of the 360 remains to this day the architecture</a:t>
            </a:r>
          </a:p>
          <a:p>
            <a:r>
              <a:rPr kumimoji="1" lang="en-US" sz="1200" kern="1200" baseline="0" dirty="0" smtClean="0">
                <a:solidFill>
                  <a:schemeClr val="tx1"/>
                </a:solidFill>
                <a:latin typeface="Times New Roman" pitchFamily="-110" charset="0"/>
                <a:ea typeface="+mn-ea"/>
                <a:cs typeface="+mn-cs"/>
              </a:rPr>
              <a:t>of IBM’s mainframe computers. Examples using this architecture can be found</a:t>
            </a:r>
          </a:p>
          <a:p>
            <a:r>
              <a:rPr kumimoji="1" lang="en-US" sz="1200" kern="1200" baseline="0" dirty="0" smtClean="0">
                <a:solidFill>
                  <a:schemeClr val="tx1"/>
                </a:solidFill>
                <a:latin typeface="Times New Roman" pitchFamily="-110" charset="0"/>
                <a:ea typeface="+mn-ea"/>
                <a:cs typeface="+mn-cs"/>
              </a:rPr>
              <a:t>throughout this text.</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 System/360 was the industry’s first planned family of computers. The</a:t>
            </a:r>
          </a:p>
          <a:p>
            <a:r>
              <a:rPr kumimoji="1" lang="en-US" sz="1200" kern="1200" baseline="0" dirty="0" smtClean="0">
                <a:solidFill>
                  <a:schemeClr val="tx1"/>
                </a:solidFill>
                <a:latin typeface="Times New Roman" pitchFamily="-110" charset="0"/>
                <a:ea typeface="+mn-ea"/>
                <a:cs typeface="+mn-cs"/>
              </a:rPr>
              <a:t>family covered a wide range of performance and cost. The models were compatible in the sense that</a:t>
            </a:r>
          </a:p>
          <a:p>
            <a:r>
              <a:rPr kumimoji="1" lang="en-US" sz="1200" kern="1200" baseline="0" dirty="0" smtClean="0">
                <a:solidFill>
                  <a:schemeClr val="tx1"/>
                </a:solidFill>
                <a:latin typeface="Times New Roman" pitchFamily="-110" charset="0"/>
                <a:ea typeface="+mn-ea"/>
                <a:cs typeface="+mn-cs"/>
              </a:rPr>
              <a:t>a program written for one model should be capable of being executed by another</a:t>
            </a:r>
          </a:p>
          <a:p>
            <a:r>
              <a:rPr kumimoji="1" lang="en-US" sz="1200" kern="1200" baseline="0" dirty="0" smtClean="0">
                <a:solidFill>
                  <a:schemeClr val="tx1"/>
                </a:solidFill>
                <a:latin typeface="Times New Roman" pitchFamily="-110" charset="0"/>
                <a:ea typeface="+mn-ea"/>
                <a:cs typeface="+mn-cs"/>
              </a:rPr>
              <a:t>model in the series, with only a difference in the time it takes to execute.</a:t>
            </a:r>
          </a:p>
          <a:p>
            <a:endParaRPr kumimoji="1" lang="en-US" sz="1200" kern="1200" baseline="0" dirty="0" smtClean="0">
              <a:solidFill>
                <a:schemeClr val="tx1"/>
              </a:solidFill>
              <a:latin typeface="Times New Roman" pitchFamily="-110" charset="0"/>
              <a:ea typeface="+mn-ea"/>
              <a:cs typeface="+mn-cs"/>
            </a:endParaRPr>
          </a:p>
        </p:txBody>
      </p:sp>
      <p:sp>
        <p:nvSpPr>
          <p:cNvPr id="4" name="Slide Number Placeholder 3"/>
          <p:cNvSpPr>
            <a:spLocks noGrp="1"/>
          </p:cNvSpPr>
          <p:nvPr>
            <p:ph type="sldNum" sz="quarter" idx="10"/>
          </p:nvPr>
        </p:nvSpPr>
        <p:spPr/>
        <p:txBody>
          <a:bodyPr/>
          <a:lstStyle/>
          <a:p>
            <a:fld id="{FDEEBCE0-4A34-3647-9307-E59F6D6CD745}" type="slidenum">
              <a:rPr lang="en-US" smtClean="0"/>
              <a:pPr/>
              <a:t>39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0407120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kern="1200" baseline="0" dirty="0" smtClean="0">
                <a:solidFill>
                  <a:schemeClr val="tx1"/>
                </a:solidFill>
                <a:latin typeface="Times New Roman" pitchFamily="-110" charset="0"/>
                <a:ea typeface="+mn-ea"/>
                <a:cs typeface="+mn-cs"/>
              </a:rPr>
              <a:t>The concept of a family of compatible computers was both novel and</a:t>
            </a:r>
          </a:p>
          <a:p>
            <a:r>
              <a:rPr kumimoji="1" lang="en-US" sz="1200" kern="1200" baseline="0" dirty="0" smtClean="0">
                <a:solidFill>
                  <a:schemeClr val="tx1"/>
                </a:solidFill>
                <a:latin typeface="Times New Roman" pitchFamily="-110" charset="0"/>
                <a:ea typeface="+mn-ea"/>
                <a:cs typeface="+mn-cs"/>
              </a:rPr>
              <a:t>extremely successful. A customer with modest requirements and a budget to match</a:t>
            </a:r>
          </a:p>
          <a:p>
            <a:r>
              <a:rPr kumimoji="1" lang="en-US" sz="1200" kern="1200" baseline="0" dirty="0" smtClean="0">
                <a:solidFill>
                  <a:schemeClr val="tx1"/>
                </a:solidFill>
                <a:latin typeface="Times New Roman" pitchFamily="-110" charset="0"/>
                <a:ea typeface="+mn-ea"/>
                <a:cs typeface="+mn-cs"/>
              </a:rPr>
              <a:t>could start with the relatively inexpensive Model 30. Later, if the customer’s needs</a:t>
            </a:r>
          </a:p>
          <a:p>
            <a:r>
              <a:rPr kumimoji="1" lang="en-US" sz="1200" kern="1200" baseline="0" dirty="0" smtClean="0">
                <a:solidFill>
                  <a:schemeClr val="tx1"/>
                </a:solidFill>
                <a:latin typeface="Times New Roman" pitchFamily="-110" charset="0"/>
                <a:ea typeface="+mn-ea"/>
                <a:cs typeface="+mn-cs"/>
              </a:rPr>
              <a:t>grew, it was possible to upgrade to a faster machine with more memory without</a:t>
            </a:r>
          </a:p>
          <a:p>
            <a:r>
              <a:rPr kumimoji="1" lang="en-US" sz="1200" kern="1200" baseline="0" dirty="0" smtClean="0">
                <a:solidFill>
                  <a:schemeClr val="tx1"/>
                </a:solidFill>
                <a:latin typeface="Times New Roman" pitchFamily="-110" charset="0"/>
                <a:ea typeface="+mn-ea"/>
                <a:cs typeface="+mn-cs"/>
              </a:rPr>
              <a:t>sacrificing the investment in already-developed software. The characteristics of a</a:t>
            </a:r>
          </a:p>
          <a:p>
            <a:r>
              <a:rPr kumimoji="1" lang="en-US" sz="1200" kern="1200" baseline="0" dirty="0" smtClean="0">
                <a:solidFill>
                  <a:schemeClr val="tx1"/>
                </a:solidFill>
                <a:latin typeface="Times New Roman" pitchFamily="-110" charset="0"/>
                <a:ea typeface="+mn-ea"/>
                <a:cs typeface="+mn-cs"/>
              </a:rPr>
              <a:t>family are as follows: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Similar or identical instruction set: </a:t>
            </a:r>
            <a:r>
              <a:rPr kumimoji="1" lang="en-US" sz="1200" b="0" kern="1200" baseline="0" dirty="0" smtClean="0">
                <a:solidFill>
                  <a:schemeClr val="tx1"/>
                </a:solidFill>
                <a:latin typeface="Times New Roman" pitchFamily="-110" charset="0"/>
                <a:ea typeface="+mn-ea"/>
                <a:cs typeface="+mn-cs"/>
              </a:rPr>
              <a:t>In many cases, the exact same set of machine</a:t>
            </a:r>
          </a:p>
          <a:p>
            <a:r>
              <a:rPr kumimoji="1" lang="en-US" sz="1200" kern="1200" baseline="0" dirty="0" smtClean="0">
                <a:solidFill>
                  <a:schemeClr val="tx1"/>
                </a:solidFill>
                <a:latin typeface="Times New Roman" pitchFamily="-110" charset="0"/>
                <a:ea typeface="+mn-ea"/>
                <a:cs typeface="+mn-cs"/>
              </a:rPr>
              <a:t>instructions is supported on all members of the family. Thus, a program that</a:t>
            </a:r>
          </a:p>
          <a:p>
            <a:r>
              <a:rPr kumimoji="1" lang="en-US" sz="1200" kern="1200" baseline="0" dirty="0" smtClean="0">
                <a:solidFill>
                  <a:schemeClr val="tx1"/>
                </a:solidFill>
                <a:latin typeface="Times New Roman" pitchFamily="-110" charset="0"/>
                <a:ea typeface="+mn-ea"/>
                <a:cs typeface="+mn-cs"/>
              </a:rPr>
              <a:t>executes on one machine will also execute on any other. In some cases, the</a:t>
            </a:r>
          </a:p>
          <a:p>
            <a:r>
              <a:rPr kumimoji="1" lang="en-US" sz="1200" kern="1200" baseline="0" dirty="0" smtClean="0">
                <a:solidFill>
                  <a:schemeClr val="tx1"/>
                </a:solidFill>
                <a:latin typeface="Times New Roman" pitchFamily="-110" charset="0"/>
                <a:ea typeface="+mn-ea"/>
                <a:cs typeface="+mn-cs"/>
              </a:rPr>
              <a:t>lower end of the family has an instruction set that is a subset of that of the top</a:t>
            </a:r>
          </a:p>
          <a:p>
            <a:r>
              <a:rPr kumimoji="1" lang="en-US" sz="1200" kern="1200" baseline="0" dirty="0" smtClean="0">
                <a:solidFill>
                  <a:schemeClr val="tx1"/>
                </a:solidFill>
                <a:latin typeface="Times New Roman" pitchFamily="-110" charset="0"/>
                <a:ea typeface="+mn-ea"/>
                <a:cs typeface="+mn-cs"/>
              </a:rPr>
              <a:t>end of the family. This means that programs can move up but not down.</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Similar or identical operating system: </a:t>
            </a:r>
            <a:r>
              <a:rPr kumimoji="1" lang="en-US" sz="1200" b="0" kern="1200" baseline="0" dirty="0" smtClean="0">
                <a:solidFill>
                  <a:schemeClr val="tx1"/>
                </a:solidFill>
                <a:latin typeface="Times New Roman" pitchFamily="-110" charset="0"/>
                <a:ea typeface="+mn-ea"/>
                <a:cs typeface="+mn-cs"/>
              </a:rPr>
              <a:t>The same basic operating system is</a:t>
            </a:r>
          </a:p>
          <a:p>
            <a:r>
              <a:rPr kumimoji="1" lang="en-US" sz="1200" b="0" kern="1200" baseline="0" dirty="0" smtClean="0">
                <a:solidFill>
                  <a:schemeClr val="tx1"/>
                </a:solidFill>
                <a:latin typeface="Times New Roman" pitchFamily="-110" charset="0"/>
                <a:ea typeface="+mn-ea"/>
                <a:cs typeface="+mn-cs"/>
              </a:rPr>
              <a:t>available for all family members. In some cases, additional features are added</a:t>
            </a:r>
          </a:p>
          <a:p>
            <a:r>
              <a:rPr kumimoji="1" lang="en-US" sz="1200" kern="1200" baseline="0" dirty="0" smtClean="0">
                <a:solidFill>
                  <a:schemeClr val="tx1"/>
                </a:solidFill>
                <a:latin typeface="Times New Roman" pitchFamily="-110" charset="0"/>
                <a:ea typeface="+mn-ea"/>
                <a:cs typeface="+mn-cs"/>
              </a:rPr>
              <a:t>to the higher-end members.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Increasing speed: </a:t>
            </a:r>
            <a:r>
              <a:rPr kumimoji="1" lang="en-US" sz="1200" b="0" kern="1200" baseline="0" dirty="0" smtClean="0">
                <a:solidFill>
                  <a:schemeClr val="tx1"/>
                </a:solidFill>
                <a:latin typeface="Times New Roman" pitchFamily="-110" charset="0"/>
                <a:ea typeface="+mn-ea"/>
                <a:cs typeface="+mn-cs"/>
              </a:rPr>
              <a:t>The rate of instruction execution increases in going from</a:t>
            </a:r>
          </a:p>
          <a:p>
            <a:r>
              <a:rPr kumimoji="1" lang="en-US" sz="1200" b="0" kern="1200" baseline="0" dirty="0" smtClean="0">
                <a:solidFill>
                  <a:schemeClr val="tx1"/>
                </a:solidFill>
                <a:latin typeface="Times New Roman" pitchFamily="-110" charset="0"/>
                <a:ea typeface="+mn-ea"/>
                <a:cs typeface="+mn-cs"/>
              </a:rPr>
              <a:t>lower to higher family members.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Increasing number of I /O ports: </a:t>
            </a:r>
            <a:r>
              <a:rPr kumimoji="1" lang="en-US" sz="1200" b="0" kern="1200" baseline="0" dirty="0" smtClean="0">
                <a:solidFill>
                  <a:schemeClr val="tx1"/>
                </a:solidFill>
                <a:latin typeface="Times New Roman" pitchFamily="-110" charset="0"/>
                <a:ea typeface="+mn-ea"/>
                <a:cs typeface="+mn-cs"/>
              </a:rPr>
              <a:t>The number of I/O ports increases in going</a:t>
            </a:r>
          </a:p>
          <a:p>
            <a:r>
              <a:rPr kumimoji="1" lang="en-US" sz="1200" b="0" kern="1200" baseline="0" dirty="0" smtClean="0">
                <a:solidFill>
                  <a:schemeClr val="tx1"/>
                </a:solidFill>
                <a:latin typeface="Times New Roman" pitchFamily="-110" charset="0"/>
                <a:ea typeface="+mn-ea"/>
                <a:cs typeface="+mn-cs"/>
              </a:rPr>
              <a:t>from lower to higher family members.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Increasing memory size: </a:t>
            </a:r>
            <a:r>
              <a:rPr kumimoji="1" lang="en-US" sz="1200" b="0" kern="1200" baseline="0" dirty="0" smtClean="0">
                <a:solidFill>
                  <a:schemeClr val="tx1"/>
                </a:solidFill>
                <a:latin typeface="Times New Roman" pitchFamily="-110" charset="0"/>
                <a:ea typeface="+mn-ea"/>
                <a:cs typeface="+mn-cs"/>
              </a:rPr>
              <a:t>The size of main memory increases in going from</a:t>
            </a:r>
          </a:p>
          <a:p>
            <a:r>
              <a:rPr kumimoji="1" lang="en-US" sz="1200" b="0" kern="1200" baseline="0" dirty="0" smtClean="0">
                <a:solidFill>
                  <a:schemeClr val="tx1"/>
                </a:solidFill>
                <a:latin typeface="Times New Roman" pitchFamily="-110" charset="0"/>
                <a:ea typeface="+mn-ea"/>
                <a:cs typeface="+mn-cs"/>
              </a:rPr>
              <a:t>lower to higher family members.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Increasing cost: </a:t>
            </a:r>
            <a:r>
              <a:rPr kumimoji="1" lang="en-US" sz="1200" b="0" kern="1200" baseline="0" dirty="0" smtClean="0">
                <a:solidFill>
                  <a:schemeClr val="tx1"/>
                </a:solidFill>
                <a:latin typeface="Times New Roman" pitchFamily="-110" charset="0"/>
                <a:ea typeface="+mn-ea"/>
                <a:cs typeface="+mn-cs"/>
              </a:rPr>
              <a:t>At a given point in time, the cost of a system increases in going</a:t>
            </a:r>
          </a:p>
          <a:p>
            <a:r>
              <a:rPr kumimoji="1" lang="en-US" sz="1200" b="0" kern="1200" baseline="0" dirty="0" smtClean="0">
                <a:solidFill>
                  <a:schemeClr val="tx1"/>
                </a:solidFill>
                <a:latin typeface="Times New Roman" pitchFamily="-110" charset="0"/>
                <a:ea typeface="+mn-ea"/>
                <a:cs typeface="+mn-cs"/>
              </a:rPr>
              <a:t>from lower to higher family members.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How could such a family concept be implemented? Differences were achieved</a:t>
            </a:r>
          </a:p>
          <a:p>
            <a:r>
              <a:rPr kumimoji="1" lang="en-US" sz="1200" kern="1200" baseline="0" dirty="0" smtClean="0">
                <a:solidFill>
                  <a:schemeClr val="tx1"/>
                </a:solidFill>
                <a:latin typeface="Times New Roman" pitchFamily="-110" charset="0"/>
                <a:ea typeface="+mn-ea"/>
                <a:cs typeface="+mn-cs"/>
              </a:rPr>
              <a:t>based on three factors: basic speed, size, and degree of simultaneity [STEV64]. For</a:t>
            </a:r>
          </a:p>
          <a:p>
            <a:r>
              <a:rPr kumimoji="1" lang="en-US" sz="1200" kern="1200" baseline="0" dirty="0" smtClean="0">
                <a:solidFill>
                  <a:schemeClr val="tx1"/>
                </a:solidFill>
                <a:latin typeface="Times New Roman" pitchFamily="-110" charset="0"/>
                <a:ea typeface="+mn-ea"/>
                <a:cs typeface="+mn-cs"/>
              </a:rPr>
              <a:t>example, greater speed in the execution of a given instruction could be gained by</a:t>
            </a:r>
          </a:p>
          <a:p>
            <a:r>
              <a:rPr kumimoji="1" lang="en-US" sz="1200" kern="1200" baseline="0" dirty="0" smtClean="0">
                <a:solidFill>
                  <a:schemeClr val="tx1"/>
                </a:solidFill>
                <a:latin typeface="Times New Roman" pitchFamily="-110" charset="0"/>
                <a:ea typeface="+mn-ea"/>
                <a:cs typeface="+mn-cs"/>
              </a:rPr>
              <a:t>the use of more complex circuitry in the ALU, allowing </a:t>
            </a:r>
            <a:r>
              <a:rPr kumimoji="1" lang="en-US" sz="1200" kern="1200" baseline="0" dirty="0" err="1" smtClean="0">
                <a:solidFill>
                  <a:schemeClr val="tx1"/>
                </a:solidFill>
                <a:latin typeface="Times New Roman" pitchFamily="-110" charset="0"/>
                <a:ea typeface="+mn-ea"/>
                <a:cs typeface="+mn-cs"/>
              </a:rPr>
              <a:t>suboperations</a:t>
            </a:r>
            <a:r>
              <a:rPr kumimoji="1" lang="en-US" sz="1200" kern="1200" baseline="0" dirty="0" smtClean="0">
                <a:solidFill>
                  <a:schemeClr val="tx1"/>
                </a:solidFill>
                <a:latin typeface="Times New Roman" pitchFamily="-110" charset="0"/>
                <a:ea typeface="+mn-ea"/>
                <a:cs typeface="+mn-cs"/>
              </a:rPr>
              <a:t> to be carried</a:t>
            </a:r>
          </a:p>
          <a:p>
            <a:r>
              <a:rPr kumimoji="1" lang="en-US" sz="1200" kern="1200" baseline="0" dirty="0" smtClean="0">
                <a:solidFill>
                  <a:schemeClr val="tx1"/>
                </a:solidFill>
                <a:latin typeface="Times New Roman" pitchFamily="-110" charset="0"/>
                <a:ea typeface="+mn-ea"/>
                <a:cs typeface="+mn-cs"/>
              </a:rPr>
              <a:t>out in parallel. Another way of increasing speed was to increase the width of the</a:t>
            </a:r>
          </a:p>
          <a:p>
            <a:r>
              <a:rPr kumimoji="1" lang="en-US" sz="1200" kern="1200" baseline="0" dirty="0" smtClean="0">
                <a:solidFill>
                  <a:schemeClr val="tx1"/>
                </a:solidFill>
                <a:latin typeface="Times New Roman" pitchFamily="-110" charset="0"/>
                <a:ea typeface="+mn-ea"/>
                <a:cs typeface="+mn-cs"/>
              </a:rPr>
              <a:t>data path between main memory and the CPU. On the Model 30, only 1 byte (8 bits)</a:t>
            </a:r>
          </a:p>
          <a:p>
            <a:r>
              <a:rPr kumimoji="1" lang="en-US" sz="1200" kern="1200" baseline="0" dirty="0" smtClean="0">
                <a:solidFill>
                  <a:schemeClr val="tx1"/>
                </a:solidFill>
                <a:latin typeface="Times New Roman" pitchFamily="-110" charset="0"/>
                <a:ea typeface="+mn-ea"/>
                <a:cs typeface="+mn-cs"/>
              </a:rPr>
              <a:t>could be fetched from main memory at a time, whereas 8 bytes could be fetched at</a:t>
            </a:r>
          </a:p>
          <a:p>
            <a:r>
              <a:rPr kumimoji="1" lang="en-US" sz="1200" kern="1200" baseline="0" dirty="0" smtClean="0">
                <a:solidFill>
                  <a:schemeClr val="tx1"/>
                </a:solidFill>
                <a:latin typeface="Times New Roman" pitchFamily="-110" charset="0"/>
                <a:ea typeface="+mn-ea"/>
                <a:cs typeface="+mn-cs"/>
              </a:rPr>
              <a:t>a time on the Model 75.</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 System/360 not only dictated the future course of IBM but also had a</a:t>
            </a:r>
          </a:p>
          <a:p>
            <a:r>
              <a:rPr kumimoji="1" lang="en-US" sz="1200" kern="1200" baseline="0" dirty="0" smtClean="0">
                <a:solidFill>
                  <a:schemeClr val="tx1"/>
                </a:solidFill>
                <a:latin typeface="Times New Roman" pitchFamily="-110" charset="0"/>
                <a:ea typeface="+mn-ea"/>
                <a:cs typeface="+mn-cs"/>
              </a:rPr>
              <a:t>profound impact on the entire industry. Many of its features have become standard on </a:t>
            </a:r>
          </a:p>
          <a:p>
            <a:r>
              <a:rPr kumimoji="1" lang="en-US" sz="1200" kern="1200" baseline="0" dirty="0" smtClean="0">
                <a:solidFill>
                  <a:schemeClr val="tx1"/>
                </a:solidFill>
                <a:latin typeface="Times New Roman" pitchFamily="-110" charset="0"/>
                <a:ea typeface="+mn-ea"/>
                <a:cs typeface="+mn-cs"/>
              </a:rPr>
              <a:t>other large computers.</a:t>
            </a:r>
            <a:endParaRPr lang="en-US" dirty="0" smtClean="0"/>
          </a:p>
          <a:p>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40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1606027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6CBC27-C47F-FE4C-AAB2-D4E8A3D6C6BF}" type="slidenum">
              <a:rPr lang="en-US"/>
              <a:pPr/>
              <a:t>41</a:t>
            </a:fld>
            <a:endParaRPr lang="en-US" dirty="0"/>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In the same year that IBM shipped its first System/360, another</a:t>
            </a:r>
          </a:p>
          <a:p>
            <a:r>
              <a:rPr kumimoji="1" lang="en-US" sz="1200" b="0" i="0" u="none" strike="noStrike" kern="1200" baseline="0" dirty="0" smtClean="0">
                <a:solidFill>
                  <a:schemeClr val="tx1"/>
                </a:solidFill>
                <a:latin typeface="Times New Roman" pitchFamily="-109" charset="0"/>
                <a:ea typeface="+mn-ea"/>
                <a:cs typeface="+mn-cs"/>
              </a:rPr>
              <a:t>momentous first shipment occurred: PDP-8</a:t>
            </a:r>
          </a:p>
          <a:p>
            <a:r>
              <a:rPr kumimoji="1" lang="en-US" sz="1200" b="0" i="0" u="none" strike="noStrike" kern="1200" baseline="0" dirty="0" smtClean="0">
                <a:solidFill>
                  <a:schemeClr val="tx1"/>
                </a:solidFill>
                <a:latin typeface="Times New Roman" pitchFamily="-109" charset="0"/>
                <a:ea typeface="+mn-ea"/>
                <a:cs typeface="+mn-cs"/>
              </a:rPr>
              <a:t>from Digital Equipment Corporation(DEC). At a time when the average </a:t>
            </a:r>
          </a:p>
          <a:p>
            <a:r>
              <a:rPr kumimoji="1" lang="en-US" sz="1200" b="0" i="0" u="none" strike="noStrike" kern="1200" baseline="0" dirty="0" smtClean="0">
                <a:solidFill>
                  <a:schemeClr val="tx1"/>
                </a:solidFill>
                <a:latin typeface="Times New Roman" pitchFamily="-109" charset="0"/>
                <a:ea typeface="+mn-ea"/>
                <a:cs typeface="+mn-cs"/>
              </a:rPr>
              <a:t>computer required an air-conditioned room, the PDP-8</a:t>
            </a:r>
          </a:p>
          <a:p>
            <a:r>
              <a:rPr kumimoji="1" lang="en-US" sz="1200" b="0" i="0" u="none" strike="noStrike" kern="1200" baseline="0" dirty="0" smtClean="0">
                <a:solidFill>
                  <a:schemeClr val="tx1"/>
                </a:solidFill>
                <a:latin typeface="Times New Roman" pitchFamily="-109" charset="0"/>
                <a:ea typeface="+mn-ea"/>
                <a:cs typeface="+mn-cs"/>
              </a:rPr>
              <a:t>(dubbed a minicomputer by the industry, after the miniskirt of the day)</a:t>
            </a:r>
          </a:p>
          <a:p>
            <a:r>
              <a:rPr kumimoji="1" lang="en-US" sz="1200" b="0" i="0" u="none" strike="noStrike" kern="1200" baseline="0" dirty="0" smtClean="0">
                <a:solidFill>
                  <a:schemeClr val="tx1"/>
                </a:solidFill>
                <a:latin typeface="Times New Roman" pitchFamily="-109" charset="0"/>
                <a:ea typeface="+mn-ea"/>
                <a:cs typeface="+mn-cs"/>
              </a:rPr>
              <a:t>was small enough that it could be placed on top of a lab bench or be built into</a:t>
            </a:r>
          </a:p>
          <a:p>
            <a:r>
              <a:rPr kumimoji="1" lang="en-US" sz="1200" b="0" i="0" u="none" strike="noStrike" kern="1200" baseline="0" dirty="0" smtClean="0">
                <a:solidFill>
                  <a:schemeClr val="tx1"/>
                </a:solidFill>
                <a:latin typeface="Times New Roman" pitchFamily="-109" charset="0"/>
                <a:ea typeface="+mn-ea"/>
                <a:cs typeface="+mn-cs"/>
              </a:rPr>
              <a:t>other equipment. It could not do everything the mainframe could, but at $16,000, it</a:t>
            </a:r>
          </a:p>
          <a:p>
            <a:r>
              <a:rPr kumimoji="1" lang="en-US" sz="1200" b="0" i="0" u="none" strike="noStrike" kern="1200" baseline="0" dirty="0" smtClean="0">
                <a:solidFill>
                  <a:schemeClr val="tx1"/>
                </a:solidFill>
                <a:latin typeface="Times New Roman" pitchFamily="-109" charset="0"/>
                <a:ea typeface="+mn-ea"/>
                <a:cs typeface="+mn-cs"/>
              </a:rPr>
              <a:t>was cheap enough for each lab technician to have one. In contrast, the System/360</a:t>
            </a:r>
          </a:p>
          <a:p>
            <a:r>
              <a:rPr kumimoji="1" lang="en-US" sz="1200" b="0" i="0" u="none" strike="noStrike" kern="1200" baseline="0" dirty="0" smtClean="0">
                <a:solidFill>
                  <a:schemeClr val="tx1"/>
                </a:solidFill>
                <a:latin typeface="Times New Roman" pitchFamily="-109" charset="0"/>
                <a:ea typeface="+mn-ea"/>
                <a:cs typeface="+mn-cs"/>
              </a:rPr>
              <a:t>series of mainframe computers introduced just a few months before cost hundreds</a:t>
            </a:r>
          </a:p>
          <a:p>
            <a:r>
              <a:rPr kumimoji="1" lang="en-US" sz="1200" b="0" i="0" u="none" strike="noStrike" kern="1200" baseline="0" dirty="0" smtClean="0">
                <a:solidFill>
                  <a:schemeClr val="tx1"/>
                </a:solidFill>
                <a:latin typeface="Times New Roman" pitchFamily="-109" charset="0"/>
                <a:ea typeface="+mn-ea"/>
                <a:cs typeface="+mn-cs"/>
              </a:rPr>
              <a:t>of thousands of dollars.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low cost and small size of the PDP-8</a:t>
            </a:r>
          </a:p>
          <a:p>
            <a:r>
              <a:rPr kumimoji="1" lang="en-US" sz="1200" b="0" i="0" u="none" strike="noStrike" kern="1200" baseline="0" dirty="0" smtClean="0">
                <a:solidFill>
                  <a:schemeClr val="tx1"/>
                </a:solidFill>
                <a:latin typeface="Times New Roman" pitchFamily="-109" charset="0"/>
                <a:ea typeface="+mn-ea"/>
                <a:cs typeface="+mn-cs"/>
              </a:rPr>
              <a:t>enabled another manufacturer to purchase a PDP-8</a:t>
            </a:r>
          </a:p>
          <a:p>
            <a:r>
              <a:rPr kumimoji="1" lang="en-US" sz="1200" b="0" i="0" u="none" strike="noStrike" kern="1200" baseline="0" dirty="0" smtClean="0">
                <a:solidFill>
                  <a:schemeClr val="tx1"/>
                </a:solidFill>
                <a:latin typeface="Times New Roman" pitchFamily="-109" charset="0"/>
                <a:ea typeface="+mn-ea"/>
                <a:cs typeface="+mn-cs"/>
              </a:rPr>
              <a:t>and integrate it into a total system for resale. These other manufacturers</a:t>
            </a:r>
          </a:p>
          <a:p>
            <a:r>
              <a:rPr kumimoji="1" lang="en-US" sz="1200" b="0" i="0" u="none" strike="noStrike" kern="1200" baseline="0" dirty="0" smtClean="0">
                <a:solidFill>
                  <a:schemeClr val="tx1"/>
                </a:solidFill>
                <a:latin typeface="Times New Roman" pitchFamily="-109" charset="0"/>
                <a:ea typeface="+mn-ea"/>
                <a:cs typeface="+mn-cs"/>
              </a:rPr>
              <a:t>came to be known as original equipment manufacturers (OEMs) , and the</a:t>
            </a:r>
          </a:p>
          <a:p>
            <a:r>
              <a:rPr kumimoji="1" lang="en-US" sz="1200" b="0" i="0" u="none" strike="noStrike" kern="1200" baseline="0" dirty="0" smtClean="0">
                <a:solidFill>
                  <a:schemeClr val="tx1"/>
                </a:solidFill>
                <a:latin typeface="Times New Roman" pitchFamily="-109" charset="0"/>
                <a:ea typeface="+mn-ea"/>
                <a:cs typeface="+mn-cs"/>
              </a:rPr>
              <a:t>OEM market became and remains a major segment of the computer marketplace.</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In contrast to the central-switched architecture (Figure 1.9) used by IBM on its</a:t>
            </a:r>
          </a:p>
          <a:p>
            <a:r>
              <a:rPr kumimoji="1" lang="en-US" sz="1200" b="0" i="0" u="none" strike="noStrike" kern="1200" baseline="0" dirty="0" smtClean="0">
                <a:solidFill>
                  <a:schemeClr val="tx1"/>
                </a:solidFill>
                <a:latin typeface="Times New Roman" pitchFamily="-109" charset="0"/>
                <a:ea typeface="+mn-ea"/>
                <a:cs typeface="+mn-cs"/>
              </a:rPr>
              <a:t>700/7000 and 360 systems, later models of the PDP-8</a:t>
            </a:r>
          </a:p>
          <a:p>
            <a:r>
              <a:rPr kumimoji="1" lang="en-US" sz="1200" b="0" i="0" u="none" strike="noStrike" kern="1200" baseline="0" dirty="0" smtClean="0">
                <a:solidFill>
                  <a:schemeClr val="tx1"/>
                </a:solidFill>
                <a:latin typeface="Times New Roman" pitchFamily="-109" charset="0"/>
                <a:ea typeface="+mn-ea"/>
                <a:cs typeface="+mn-cs"/>
              </a:rPr>
              <a:t>used a structure that became virtually</a:t>
            </a:r>
          </a:p>
          <a:p>
            <a:r>
              <a:rPr kumimoji="1" lang="en-US" sz="1200" b="0" i="0" u="none" strike="noStrike" kern="1200" baseline="0" dirty="0" smtClean="0">
                <a:solidFill>
                  <a:schemeClr val="tx1"/>
                </a:solidFill>
                <a:latin typeface="Times New Roman" pitchFamily="-109" charset="0"/>
                <a:ea typeface="+mn-ea"/>
                <a:cs typeface="+mn-cs"/>
              </a:rPr>
              <a:t>universal for microcomputers: the bus structure. This is illustrated in Figure 1.13.</a:t>
            </a:r>
          </a:p>
          <a:p>
            <a:r>
              <a:rPr kumimoji="1" lang="en-US" sz="1200" b="0" i="0" u="none" strike="noStrike" kern="1200" baseline="0" dirty="0" smtClean="0">
                <a:solidFill>
                  <a:schemeClr val="tx1"/>
                </a:solidFill>
                <a:latin typeface="Times New Roman" pitchFamily="-109" charset="0"/>
                <a:ea typeface="+mn-ea"/>
                <a:cs typeface="+mn-cs"/>
              </a:rPr>
              <a:t>The PDP-8 bus, called the Omnibus, consists of 96 separate signal paths, used to carry</a:t>
            </a:r>
          </a:p>
          <a:p>
            <a:r>
              <a:rPr kumimoji="1" lang="en-US" sz="1200" b="0" i="0" u="none" strike="noStrike" kern="1200" baseline="0" dirty="0" smtClean="0">
                <a:solidFill>
                  <a:schemeClr val="tx1"/>
                </a:solidFill>
                <a:latin typeface="Times New Roman" pitchFamily="-109" charset="0"/>
                <a:ea typeface="+mn-ea"/>
                <a:cs typeface="+mn-cs"/>
              </a:rPr>
              <a:t>control, address, and data signals. Because all system components share a common</a:t>
            </a:r>
          </a:p>
          <a:p>
            <a:r>
              <a:rPr kumimoji="1" lang="en-US" sz="1200" b="0" i="0" u="none" strike="noStrike" kern="1200" baseline="0" dirty="0" smtClean="0">
                <a:solidFill>
                  <a:schemeClr val="tx1"/>
                </a:solidFill>
                <a:latin typeface="Times New Roman" pitchFamily="-109" charset="0"/>
                <a:ea typeface="+mn-ea"/>
                <a:cs typeface="+mn-cs"/>
              </a:rPr>
              <a:t>set of signal paths, their use can be controlled by the CPU. This architecture is highly</a:t>
            </a:r>
          </a:p>
          <a:p>
            <a:r>
              <a:rPr kumimoji="1" lang="en-US" sz="1200" b="0" i="0" u="none" strike="noStrike" kern="1200" baseline="0" dirty="0" smtClean="0">
                <a:solidFill>
                  <a:schemeClr val="tx1"/>
                </a:solidFill>
                <a:latin typeface="Times New Roman" pitchFamily="-109" charset="0"/>
                <a:ea typeface="+mn-ea"/>
                <a:cs typeface="+mn-cs"/>
              </a:rPr>
              <a:t> flexible, allowing modules to be plugged into the bus to create various configurations.</a:t>
            </a:r>
          </a:p>
          <a:p>
            <a:r>
              <a:rPr kumimoji="1" lang="en-US" sz="1200" b="0" i="0" u="none" strike="noStrike" kern="1200" baseline="0" dirty="0" smtClean="0">
                <a:solidFill>
                  <a:schemeClr val="tx1"/>
                </a:solidFill>
                <a:latin typeface="Times New Roman" pitchFamily="-109" charset="0"/>
                <a:ea typeface="+mn-ea"/>
                <a:cs typeface="+mn-cs"/>
              </a:rPr>
              <a:t>It is only in recent years that the bus structure has given way to a structure known as</a:t>
            </a:r>
          </a:p>
          <a:p>
            <a:r>
              <a:rPr kumimoji="1" lang="en-US" sz="1200" b="0" i="0" u="none" strike="noStrike" kern="1200" baseline="0" dirty="0" smtClean="0">
                <a:solidFill>
                  <a:schemeClr val="tx1"/>
                </a:solidFill>
                <a:latin typeface="Times New Roman" pitchFamily="-109" charset="0"/>
                <a:ea typeface="+mn-ea"/>
                <a:cs typeface="+mn-cs"/>
              </a:rPr>
              <a:t>Point-to-point interconnect, described in Chapter 3.</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0910575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Beyond the third generation there is less general agreement on defining generations</a:t>
            </a:r>
          </a:p>
          <a:p>
            <a:r>
              <a:rPr kumimoji="1" lang="en-US" sz="1200" kern="1200" baseline="0" dirty="0" smtClean="0">
                <a:solidFill>
                  <a:schemeClr val="tx1"/>
                </a:solidFill>
                <a:latin typeface="Times New Roman" pitchFamily="-110" charset="0"/>
                <a:ea typeface="+mn-ea"/>
                <a:cs typeface="+mn-cs"/>
              </a:rPr>
              <a:t>of computers. Table 1.2 suggests that there have been a number of later generations,</a:t>
            </a:r>
          </a:p>
          <a:p>
            <a:r>
              <a:rPr kumimoji="1" lang="en-US" sz="1200" kern="1200" baseline="0" dirty="0" smtClean="0">
                <a:solidFill>
                  <a:schemeClr val="tx1"/>
                </a:solidFill>
                <a:latin typeface="Times New Roman" pitchFamily="-110" charset="0"/>
                <a:ea typeface="+mn-ea"/>
                <a:cs typeface="+mn-cs"/>
              </a:rPr>
              <a:t>based on advances in integrated circuit technology. With the introduction</a:t>
            </a:r>
          </a:p>
          <a:p>
            <a:r>
              <a:rPr kumimoji="1" lang="en-US" sz="1200" kern="1200" baseline="0" dirty="0" smtClean="0">
                <a:solidFill>
                  <a:schemeClr val="tx1"/>
                </a:solidFill>
                <a:latin typeface="Times New Roman" pitchFamily="-110" charset="0"/>
                <a:ea typeface="+mn-ea"/>
                <a:cs typeface="+mn-cs"/>
              </a:rPr>
              <a:t>of large-scale integration (LSI), more than 1000 components can be placed on a</a:t>
            </a:r>
          </a:p>
          <a:p>
            <a:r>
              <a:rPr kumimoji="1" lang="en-US" sz="1200" kern="1200" baseline="0" dirty="0" smtClean="0">
                <a:solidFill>
                  <a:schemeClr val="tx1"/>
                </a:solidFill>
                <a:latin typeface="Times New Roman" pitchFamily="-110" charset="0"/>
                <a:ea typeface="+mn-ea"/>
                <a:cs typeface="+mn-cs"/>
              </a:rPr>
              <a:t>single integrated circuit chip. Very-large-scale integration (VLSI) achieved more</a:t>
            </a:r>
          </a:p>
          <a:p>
            <a:r>
              <a:rPr kumimoji="1" lang="en-US" sz="1200" kern="1200" baseline="0" dirty="0" smtClean="0">
                <a:solidFill>
                  <a:schemeClr val="tx1"/>
                </a:solidFill>
                <a:latin typeface="Times New Roman" pitchFamily="-110" charset="0"/>
                <a:ea typeface="+mn-ea"/>
                <a:cs typeface="+mn-cs"/>
              </a:rPr>
              <a:t>than 10,000 components per chip, while current ultra-large-scale integration (ULSI)</a:t>
            </a:r>
          </a:p>
          <a:p>
            <a:r>
              <a:rPr kumimoji="1" lang="en-US" sz="1200" kern="1200" baseline="0" dirty="0" smtClean="0">
                <a:solidFill>
                  <a:schemeClr val="tx1"/>
                </a:solidFill>
                <a:latin typeface="Times New Roman" pitchFamily="-110" charset="0"/>
                <a:ea typeface="+mn-ea"/>
                <a:cs typeface="+mn-cs"/>
              </a:rPr>
              <a:t>chips can contain more than one billion components.</a:t>
            </a:r>
          </a:p>
          <a:p>
            <a:endParaRPr kumimoji="1" lang="en-US" sz="1200"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 With the rapid pace of technology, the high rate of introduction of new products,</a:t>
            </a:r>
          </a:p>
          <a:p>
            <a:r>
              <a:rPr kumimoji="1" lang="en-US" sz="1200" b="0" i="0" u="none" strike="noStrike" kern="1200" baseline="0" dirty="0" smtClean="0">
                <a:solidFill>
                  <a:schemeClr val="tx1"/>
                </a:solidFill>
                <a:latin typeface="Times New Roman" pitchFamily="-109" charset="0"/>
                <a:ea typeface="+mn-ea"/>
                <a:cs typeface="+mn-cs"/>
              </a:rPr>
              <a:t>and the importance of software and communications as well as hardware, the</a:t>
            </a:r>
          </a:p>
          <a:p>
            <a:r>
              <a:rPr kumimoji="1" lang="en-US" sz="1200" b="0" i="0" u="none" strike="noStrike" kern="1200" baseline="0" dirty="0" smtClean="0">
                <a:solidFill>
                  <a:schemeClr val="tx1"/>
                </a:solidFill>
                <a:latin typeface="Times New Roman" pitchFamily="-109" charset="0"/>
                <a:ea typeface="+mn-ea"/>
                <a:cs typeface="+mn-cs"/>
              </a:rPr>
              <a:t>classification by generation becomes less clear and less meaningful. In this section,</a:t>
            </a:r>
          </a:p>
          <a:p>
            <a:r>
              <a:rPr kumimoji="1" lang="en-US" sz="1200" b="0" i="0" u="none" strike="noStrike" kern="1200" baseline="0" dirty="0" smtClean="0">
                <a:solidFill>
                  <a:schemeClr val="tx1"/>
                </a:solidFill>
                <a:latin typeface="Times New Roman" pitchFamily="-109" charset="0"/>
                <a:ea typeface="+mn-ea"/>
                <a:cs typeface="+mn-cs"/>
              </a:rPr>
              <a:t>we mention two of the most important of developments in later generations.</a:t>
            </a:r>
            <a:endParaRPr kumimoji="1" lang="en-US" sz="1200" kern="1200" baseline="0" dirty="0" smtClean="0">
              <a:solidFill>
                <a:schemeClr val="tx1"/>
              </a:solidFill>
              <a:latin typeface="Times New Roman" pitchFamily="-110" charset="0"/>
              <a:ea typeface="+mn-ea"/>
              <a:cs typeface="+mn-cs"/>
            </a:endParaRPr>
          </a:p>
        </p:txBody>
      </p:sp>
      <p:sp>
        <p:nvSpPr>
          <p:cNvPr id="4" name="Slide Number Placeholder 3"/>
          <p:cNvSpPr>
            <a:spLocks noGrp="1"/>
          </p:cNvSpPr>
          <p:nvPr>
            <p:ph type="sldNum" sz="quarter" idx="10"/>
          </p:nvPr>
        </p:nvSpPr>
        <p:spPr/>
        <p:txBody>
          <a:bodyPr/>
          <a:lstStyle/>
          <a:p>
            <a:fld id="{FDEEBCE0-4A34-3647-9307-E59F6D6CD745}" type="slidenum">
              <a:rPr lang="en-US" smtClean="0"/>
              <a:pPr/>
              <a:t>42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4847168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775837-BA97-264F-BC10-02C45904A722}" type="slidenum">
              <a:rPr lang="en-US"/>
              <a:pPr/>
              <a:t>43</a:t>
            </a:fld>
            <a:endParaRPr lang="en-US" dirty="0"/>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10" charset="0"/>
                <a:ea typeface="+mn-ea"/>
                <a:cs typeface="+mn-cs"/>
              </a:rPr>
              <a:t>The first application of integrated circuit technology</a:t>
            </a:r>
          </a:p>
          <a:p>
            <a:r>
              <a:rPr kumimoji="1" lang="en-US" sz="1200" kern="1200" baseline="0" dirty="0" smtClean="0">
                <a:solidFill>
                  <a:schemeClr val="tx1"/>
                </a:solidFill>
                <a:latin typeface="Times New Roman" pitchFamily="-110" charset="0"/>
                <a:ea typeface="+mn-ea"/>
                <a:cs typeface="+mn-cs"/>
              </a:rPr>
              <a:t>to computers was construction of the processor (the control unit and the arithmetic</a:t>
            </a:r>
          </a:p>
          <a:p>
            <a:r>
              <a:rPr kumimoji="1" lang="en-US" sz="1200" kern="1200" baseline="0" dirty="0" smtClean="0">
                <a:solidFill>
                  <a:schemeClr val="tx1"/>
                </a:solidFill>
                <a:latin typeface="Times New Roman" pitchFamily="-110" charset="0"/>
                <a:ea typeface="+mn-ea"/>
                <a:cs typeface="+mn-cs"/>
              </a:rPr>
              <a:t>and logic unit) out of integrated circuit chips. But it was also found that this same</a:t>
            </a:r>
          </a:p>
          <a:p>
            <a:r>
              <a:rPr kumimoji="1" lang="en-US" sz="1200" kern="1200" baseline="0" dirty="0" smtClean="0">
                <a:solidFill>
                  <a:schemeClr val="tx1"/>
                </a:solidFill>
                <a:latin typeface="Times New Roman" pitchFamily="-110" charset="0"/>
                <a:ea typeface="+mn-ea"/>
                <a:cs typeface="+mn-cs"/>
              </a:rPr>
              <a:t>technology could be used to construct memories.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In the 1950s and 1960s, most computer memory was constructed from tiny</a:t>
            </a:r>
          </a:p>
          <a:p>
            <a:r>
              <a:rPr kumimoji="1" lang="en-US" sz="1200" kern="1200" baseline="0" dirty="0" smtClean="0">
                <a:solidFill>
                  <a:schemeClr val="tx1"/>
                </a:solidFill>
                <a:latin typeface="Times New Roman" pitchFamily="-110" charset="0"/>
                <a:ea typeface="+mn-ea"/>
                <a:cs typeface="+mn-cs"/>
              </a:rPr>
              <a:t>rings of ferromagnetic material, each about a sixteenth of an inch in diameter. These</a:t>
            </a:r>
          </a:p>
          <a:p>
            <a:r>
              <a:rPr kumimoji="1" lang="en-US" sz="1200" kern="1200" baseline="0" dirty="0" smtClean="0">
                <a:solidFill>
                  <a:schemeClr val="tx1"/>
                </a:solidFill>
                <a:latin typeface="Times New Roman" pitchFamily="-110" charset="0"/>
                <a:ea typeface="+mn-ea"/>
                <a:cs typeface="+mn-cs"/>
              </a:rPr>
              <a:t>rings were strung up on grids of fine wires suspended on small screens inside the</a:t>
            </a:r>
          </a:p>
          <a:p>
            <a:r>
              <a:rPr kumimoji="1" lang="en-US" sz="1200" kern="1200" baseline="0" dirty="0" smtClean="0">
                <a:solidFill>
                  <a:schemeClr val="tx1"/>
                </a:solidFill>
                <a:latin typeface="Times New Roman" pitchFamily="-110" charset="0"/>
                <a:ea typeface="+mn-ea"/>
                <a:cs typeface="+mn-cs"/>
              </a:rPr>
              <a:t>computer. Magnetized one way, a ring (called a </a:t>
            </a:r>
            <a:r>
              <a:rPr kumimoji="1" lang="en-US" sz="1200" i="1" kern="1200" baseline="0" dirty="0" smtClean="0">
                <a:solidFill>
                  <a:schemeClr val="tx1"/>
                </a:solidFill>
                <a:latin typeface="Times New Roman" pitchFamily="-110" charset="0"/>
                <a:ea typeface="+mn-ea"/>
                <a:cs typeface="+mn-cs"/>
              </a:rPr>
              <a:t>core) represented a one; magnetized</a:t>
            </a:r>
          </a:p>
          <a:p>
            <a:r>
              <a:rPr kumimoji="1" lang="en-US" sz="1200" kern="1200" baseline="0" dirty="0" smtClean="0">
                <a:solidFill>
                  <a:schemeClr val="tx1"/>
                </a:solidFill>
                <a:latin typeface="Times New Roman" pitchFamily="-110" charset="0"/>
                <a:ea typeface="+mn-ea"/>
                <a:cs typeface="+mn-cs"/>
              </a:rPr>
              <a:t>the other way, it stood for a zero. Magnetic-core memory was rather fast; it took as</a:t>
            </a:r>
          </a:p>
          <a:p>
            <a:r>
              <a:rPr kumimoji="1" lang="en-US" sz="1200" kern="1200" baseline="0" dirty="0" smtClean="0">
                <a:solidFill>
                  <a:schemeClr val="tx1"/>
                </a:solidFill>
                <a:latin typeface="Times New Roman" pitchFamily="-110" charset="0"/>
                <a:ea typeface="+mn-ea"/>
                <a:cs typeface="+mn-cs"/>
              </a:rPr>
              <a:t>little as a millionth of a second to read a bit stored in memory. But it was expensive,</a:t>
            </a:r>
          </a:p>
          <a:p>
            <a:r>
              <a:rPr kumimoji="1" lang="en-US" sz="1200" kern="1200" baseline="0" dirty="0" smtClean="0">
                <a:solidFill>
                  <a:schemeClr val="tx1"/>
                </a:solidFill>
                <a:latin typeface="Times New Roman" pitchFamily="-110" charset="0"/>
                <a:ea typeface="+mn-ea"/>
                <a:cs typeface="+mn-cs"/>
              </a:rPr>
              <a:t>bulky, and used destructive readout: The simple act of reading a core erased the data</a:t>
            </a:r>
          </a:p>
          <a:p>
            <a:r>
              <a:rPr kumimoji="1" lang="en-US" sz="1200" kern="1200" baseline="0" dirty="0" smtClean="0">
                <a:solidFill>
                  <a:schemeClr val="tx1"/>
                </a:solidFill>
                <a:latin typeface="Times New Roman" pitchFamily="-110" charset="0"/>
                <a:ea typeface="+mn-ea"/>
                <a:cs typeface="+mn-cs"/>
              </a:rPr>
              <a:t>stored in it. It was therefore necessary to install circuits to restore the data as soon</a:t>
            </a:r>
          </a:p>
          <a:p>
            <a:r>
              <a:rPr kumimoji="1" lang="en-US" sz="1200" kern="1200" baseline="0" dirty="0" smtClean="0">
                <a:solidFill>
                  <a:schemeClr val="tx1"/>
                </a:solidFill>
                <a:latin typeface="Times New Roman" pitchFamily="-110" charset="0"/>
                <a:ea typeface="+mn-ea"/>
                <a:cs typeface="+mn-cs"/>
              </a:rPr>
              <a:t>as it had been extracted.</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Then, in 1970, Fairchild produced the first relatively capacious semiconductor</a:t>
            </a:r>
          </a:p>
          <a:p>
            <a:r>
              <a:rPr kumimoji="1" lang="en-US" sz="1200" kern="1200" baseline="0" dirty="0" smtClean="0">
                <a:solidFill>
                  <a:schemeClr val="tx1"/>
                </a:solidFill>
                <a:latin typeface="Times New Roman" pitchFamily="-110" charset="0"/>
                <a:ea typeface="+mn-ea"/>
                <a:cs typeface="+mn-cs"/>
              </a:rPr>
              <a:t>memory. This chip, about the size of a single core, could hold 256 bits of memory. It</a:t>
            </a:r>
          </a:p>
          <a:p>
            <a:r>
              <a:rPr kumimoji="1" lang="en-US" sz="1200" kern="1200" baseline="0" dirty="0" smtClean="0">
                <a:solidFill>
                  <a:schemeClr val="tx1"/>
                </a:solidFill>
                <a:latin typeface="Times New Roman" pitchFamily="-110" charset="0"/>
                <a:ea typeface="+mn-ea"/>
                <a:cs typeface="+mn-cs"/>
              </a:rPr>
              <a:t>was nondestructive and much faster than core. It took only 70 billionths of a second</a:t>
            </a:r>
          </a:p>
          <a:p>
            <a:r>
              <a:rPr kumimoji="1" lang="en-US" sz="1200" kern="1200" baseline="0" dirty="0" smtClean="0">
                <a:solidFill>
                  <a:schemeClr val="tx1"/>
                </a:solidFill>
                <a:latin typeface="Times New Roman" pitchFamily="-110" charset="0"/>
                <a:ea typeface="+mn-ea"/>
                <a:cs typeface="+mn-cs"/>
              </a:rPr>
              <a:t>to read a bit. However, the cost per bit was higher than for that of core.</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In 1974, a seminal event occurred: The price per bit of semiconductor memory</a:t>
            </a:r>
          </a:p>
          <a:p>
            <a:r>
              <a:rPr kumimoji="1" lang="en-US" sz="1200" kern="1200" baseline="0" dirty="0" smtClean="0">
                <a:solidFill>
                  <a:schemeClr val="tx1"/>
                </a:solidFill>
                <a:latin typeface="Times New Roman" pitchFamily="-110" charset="0"/>
                <a:ea typeface="+mn-ea"/>
                <a:cs typeface="+mn-cs"/>
              </a:rPr>
              <a:t>dropped below the price per bit of core memory. Following this, there has been a continuing</a:t>
            </a:r>
          </a:p>
          <a:p>
            <a:r>
              <a:rPr kumimoji="1" lang="en-US" sz="1200" kern="1200" baseline="0" dirty="0" smtClean="0">
                <a:solidFill>
                  <a:schemeClr val="tx1"/>
                </a:solidFill>
                <a:latin typeface="Times New Roman" pitchFamily="-110" charset="0"/>
                <a:ea typeface="+mn-ea"/>
                <a:cs typeface="+mn-cs"/>
              </a:rPr>
              <a:t>and rapid decline in memory cost accompanied by a corresponding increase</a:t>
            </a:r>
          </a:p>
          <a:p>
            <a:r>
              <a:rPr kumimoji="1" lang="en-US" sz="1200" kern="1200" baseline="0" dirty="0" smtClean="0">
                <a:solidFill>
                  <a:schemeClr val="tx1"/>
                </a:solidFill>
                <a:latin typeface="Times New Roman" pitchFamily="-110" charset="0"/>
                <a:ea typeface="+mn-ea"/>
                <a:cs typeface="+mn-cs"/>
              </a:rPr>
              <a:t>in physical memory density. This has led the way to smaller, faster machines with</a:t>
            </a:r>
          </a:p>
          <a:p>
            <a:r>
              <a:rPr kumimoji="1" lang="en-US" sz="1200" kern="1200" baseline="0" dirty="0" smtClean="0">
                <a:solidFill>
                  <a:schemeClr val="tx1"/>
                </a:solidFill>
                <a:latin typeface="Times New Roman" pitchFamily="-110" charset="0"/>
                <a:ea typeface="+mn-ea"/>
                <a:cs typeface="+mn-cs"/>
              </a:rPr>
              <a:t>memory sizes of larger and more expensive machines from just a few years earlier.</a:t>
            </a:r>
          </a:p>
          <a:p>
            <a:r>
              <a:rPr kumimoji="1" lang="en-US" sz="1200" kern="1200" baseline="0" dirty="0" smtClean="0">
                <a:solidFill>
                  <a:schemeClr val="tx1"/>
                </a:solidFill>
                <a:latin typeface="Times New Roman" pitchFamily="-110" charset="0"/>
                <a:ea typeface="+mn-ea"/>
                <a:cs typeface="+mn-cs"/>
              </a:rPr>
              <a:t>Developments in memory technology, together with developments in processor technology</a:t>
            </a:r>
          </a:p>
          <a:p>
            <a:r>
              <a:rPr kumimoji="1" lang="en-US" sz="1200" kern="1200" baseline="0" dirty="0" smtClean="0">
                <a:solidFill>
                  <a:schemeClr val="tx1"/>
                </a:solidFill>
                <a:latin typeface="Times New Roman" pitchFamily="-110" charset="0"/>
                <a:ea typeface="+mn-ea"/>
                <a:cs typeface="+mn-cs"/>
              </a:rPr>
              <a:t>to be discussed next, changed the nature of computers in less than a decade.</a:t>
            </a:r>
          </a:p>
          <a:p>
            <a:r>
              <a:rPr kumimoji="1" lang="en-US" sz="1200" kern="1200" baseline="0" dirty="0" smtClean="0">
                <a:solidFill>
                  <a:schemeClr val="tx1"/>
                </a:solidFill>
                <a:latin typeface="Times New Roman" pitchFamily="-110" charset="0"/>
                <a:ea typeface="+mn-ea"/>
                <a:cs typeface="+mn-cs"/>
              </a:rPr>
              <a:t>Although bulky, expensive computers remain a part of the landscape, the computer has</a:t>
            </a:r>
          </a:p>
          <a:p>
            <a:r>
              <a:rPr kumimoji="1" lang="en-US" sz="1200" kern="1200" baseline="0" dirty="0" smtClean="0">
                <a:solidFill>
                  <a:schemeClr val="tx1"/>
                </a:solidFill>
                <a:latin typeface="Times New Roman" pitchFamily="-110" charset="0"/>
                <a:ea typeface="+mn-ea"/>
                <a:cs typeface="+mn-cs"/>
              </a:rPr>
              <a:t>also been brought out to the “end user,” with office machines and personal computers.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Since 1970, semiconductor memory has been through 13 generations: 1K, 4K,</a:t>
            </a:r>
          </a:p>
          <a:p>
            <a:r>
              <a:rPr kumimoji="1" lang="en-US" sz="1200" kern="1200" baseline="0" dirty="0" smtClean="0">
                <a:solidFill>
                  <a:schemeClr val="tx1"/>
                </a:solidFill>
                <a:latin typeface="Times New Roman" pitchFamily="-110" charset="0"/>
                <a:ea typeface="+mn-ea"/>
                <a:cs typeface="+mn-cs"/>
              </a:rPr>
              <a:t>16K, 64K, 256K, 1M, 4M, 16M, 64M, 256M, 1G, 4G, and, as of this writing, 8 Gb</a:t>
            </a:r>
          </a:p>
          <a:p>
            <a:r>
              <a:rPr kumimoji="1" lang="en-US" sz="1200" kern="1200" baseline="0" dirty="0" smtClean="0">
                <a:solidFill>
                  <a:schemeClr val="tx1"/>
                </a:solidFill>
                <a:latin typeface="Times New Roman" pitchFamily="-110" charset="0"/>
                <a:ea typeface="+mn-ea"/>
                <a:cs typeface="+mn-cs"/>
              </a:rPr>
              <a:t>on a single chip (1K = 2</a:t>
            </a:r>
            <a:r>
              <a:rPr kumimoji="1" lang="en-US" sz="1200" kern="1200" baseline="30000" dirty="0" smtClean="0">
                <a:solidFill>
                  <a:schemeClr val="tx1"/>
                </a:solidFill>
                <a:latin typeface="Times New Roman" pitchFamily="-110" charset="0"/>
                <a:ea typeface="+mn-ea"/>
                <a:cs typeface="+mn-cs"/>
              </a:rPr>
              <a:t>10</a:t>
            </a:r>
            <a:r>
              <a:rPr kumimoji="1" lang="en-US" sz="1200" kern="1200" baseline="0" dirty="0" smtClean="0">
                <a:solidFill>
                  <a:schemeClr val="tx1"/>
                </a:solidFill>
                <a:latin typeface="Times New Roman" pitchFamily="-110" charset="0"/>
                <a:ea typeface="+mn-ea"/>
                <a:cs typeface="+mn-cs"/>
              </a:rPr>
              <a:t>, 1M = 2</a:t>
            </a:r>
            <a:r>
              <a:rPr kumimoji="1" lang="en-US" sz="1200" kern="1200" baseline="30000" dirty="0" smtClean="0">
                <a:solidFill>
                  <a:schemeClr val="tx1"/>
                </a:solidFill>
                <a:latin typeface="Times New Roman" pitchFamily="-110" charset="0"/>
                <a:ea typeface="+mn-ea"/>
                <a:cs typeface="+mn-cs"/>
              </a:rPr>
              <a:t>20</a:t>
            </a:r>
            <a:r>
              <a:rPr kumimoji="1" lang="en-US" sz="1200" kern="1200" baseline="0" dirty="0" smtClean="0">
                <a:solidFill>
                  <a:schemeClr val="tx1"/>
                </a:solidFill>
                <a:latin typeface="Times New Roman" pitchFamily="-110" charset="0"/>
                <a:ea typeface="+mn-ea"/>
                <a:cs typeface="+mn-cs"/>
              </a:rPr>
              <a:t>, 1G = 2</a:t>
            </a:r>
            <a:r>
              <a:rPr kumimoji="1" lang="en-US" sz="1200" kern="1200" baseline="30000" dirty="0" smtClean="0">
                <a:solidFill>
                  <a:schemeClr val="tx1"/>
                </a:solidFill>
                <a:latin typeface="Times New Roman" pitchFamily="-110" charset="0"/>
                <a:ea typeface="+mn-ea"/>
                <a:cs typeface="+mn-cs"/>
              </a:rPr>
              <a:t>30</a:t>
            </a:r>
            <a:r>
              <a:rPr kumimoji="1" lang="en-US" sz="1200" kern="1200" baseline="0" dirty="0" smtClean="0">
                <a:solidFill>
                  <a:schemeClr val="tx1"/>
                </a:solidFill>
                <a:latin typeface="Times New Roman" pitchFamily="-110" charset="0"/>
                <a:ea typeface="+mn-ea"/>
                <a:cs typeface="+mn-cs"/>
              </a:rPr>
              <a:t>). Each generation has provided four</a:t>
            </a:r>
          </a:p>
          <a:p>
            <a:r>
              <a:rPr kumimoji="1" lang="en-US" sz="1200" kern="1200" baseline="0" dirty="0" smtClean="0">
                <a:solidFill>
                  <a:schemeClr val="tx1"/>
                </a:solidFill>
                <a:latin typeface="Times New Roman" pitchFamily="-110" charset="0"/>
                <a:ea typeface="+mn-ea"/>
                <a:cs typeface="+mn-cs"/>
              </a:rPr>
              <a:t>times the storage density of the previous generation, accompanied by declining cost</a:t>
            </a:r>
          </a:p>
          <a:p>
            <a:r>
              <a:rPr kumimoji="1" lang="en-US" sz="1200" kern="1200" baseline="0" dirty="0" smtClean="0">
                <a:solidFill>
                  <a:schemeClr val="tx1"/>
                </a:solidFill>
                <a:latin typeface="Times New Roman" pitchFamily="-110" charset="0"/>
                <a:ea typeface="+mn-ea"/>
                <a:cs typeface="+mn-cs"/>
              </a:rPr>
              <a:t>per bit and declining access time. </a:t>
            </a:r>
            <a:r>
              <a:rPr kumimoji="1" lang="en-US" sz="1200" b="0" i="0" u="none" strike="noStrike" kern="1200" baseline="0" dirty="0" smtClean="0">
                <a:solidFill>
                  <a:schemeClr val="tx1"/>
                </a:solidFill>
                <a:latin typeface="Times New Roman" pitchFamily="-109" charset="0"/>
                <a:ea typeface="+mn-ea"/>
                <a:cs typeface="+mn-cs"/>
              </a:rPr>
              <a:t>Densities are projected to reach 16 Gb by 2018 and 32 Gb by 2023</a:t>
            </a:r>
          </a:p>
          <a:p>
            <a:r>
              <a:rPr kumimoji="1" lang="en-US" sz="1200" b="0" i="0" u="none" strike="noStrike" kern="1200" baseline="0" dirty="0" smtClean="0">
                <a:solidFill>
                  <a:schemeClr val="tx1"/>
                </a:solidFill>
                <a:latin typeface="Times New Roman" pitchFamily="-109" charset="0"/>
                <a:ea typeface="+mn-ea"/>
                <a:cs typeface="+mn-cs"/>
              </a:rPr>
              <a:t>[ITRS14].</a:t>
            </a:r>
            <a:endParaRPr kumimoji="1" lang="en-US" sz="1200" kern="1200" baseline="0" dirty="0" smtClean="0">
              <a:solidFill>
                <a:schemeClr val="tx1"/>
              </a:solidFill>
              <a:latin typeface="Times New Roman" pitchFamily="-110" charset="0"/>
              <a:ea typeface="+mn-ea"/>
              <a:cs typeface="+mn-cs"/>
            </a:endParaRPr>
          </a:p>
          <a:p>
            <a:endParaRPr kumimoji="1" lang="en-US" sz="1200" kern="1200" baseline="0" dirty="0" smtClean="0">
              <a:solidFill>
                <a:schemeClr val="tx1"/>
              </a:solidFill>
              <a:latin typeface="Times New Roman" pitchFamily="-110" charset="0"/>
              <a:ea typeface="+mn-ea"/>
              <a:cs typeface="+mn-cs"/>
            </a:endParaRPr>
          </a:p>
          <a:p>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0846808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15914A-FB8D-7040-B9F1-BC6F3DDB3AB8}" type="slidenum">
              <a:rPr lang="en-US"/>
              <a:pPr/>
              <a:t>44</a:t>
            </a:fld>
            <a:endParaRPr lang="en-US" dirty="0"/>
          </a:p>
        </p:txBody>
      </p:sp>
      <p:sp>
        <p:nvSpPr>
          <p:cNvPr id="79874" name="Rectangle 1026"/>
          <p:cNvSpPr>
            <a:spLocks noGrp="1" noRot="1" noChangeAspect="1" noChangeArrowheads="1" noTextEdit="1"/>
          </p:cNvSpPr>
          <p:nvPr>
            <p:ph type="sldImg"/>
          </p:nvPr>
        </p:nvSpPr>
        <p:spPr>
          <a:ln/>
        </p:spPr>
      </p:sp>
      <p:sp>
        <p:nvSpPr>
          <p:cNvPr id="79875" name="Rectangle 1027"/>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10" charset="0"/>
                <a:ea typeface="+mn-ea"/>
                <a:cs typeface="+mn-cs"/>
              </a:rPr>
              <a:t>Just as the density of elements on memory chips has continued</a:t>
            </a:r>
          </a:p>
          <a:p>
            <a:r>
              <a:rPr kumimoji="1" lang="en-US" sz="1200" kern="1200" baseline="0" dirty="0" smtClean="0">
                <a:solidFill>
                  <a:schemeClr val="tx1"/>
                </a:solidFill>
                <a:latin typeface="Times New Roman" pitchFamily="-110" charset="0"/>
                <a:ea typeface="+mn-ea"/>
                <a:cs typeface="+mn-cs"/>
              </a:rPr>
              <a:t>to rise, so has the density of elements on processor chips. As time went on, more</a:t>
            </a:r>
          </a:p>
          <a:p>
            <a:r>
              <a:rPr kumimoji="1" lang="en-US" sz="1200" kern="1200" baseline="0" dirty="0" smtClean="0">
                <a:solidFill>
                  <a:schemeClr val="tx1"/>
                </a:solidFill>
                <a:latin typeface="Times New Roman" pitchFamily="-110" charset="0"/>
                <a:ea typeface="+mn-ea"/>
                <a:cs typeface="+mn-cs"/>
              </a:rPr>
              <a:t>and more elements were placed on each chip, so that fewer and fewer chips were</a:t>
            </a:r>
          </a:p>
          <a:p>
            <a:r>
              <a:rPr kumimoji="1" lang="en-US" sz="1200" kern="1200" baseline="0" dirty="0" smtClean="0">
                <a:solidFill>
                  <a:schemeClr val="tx1"/>
                </a:solidFill>
                <a:latin typeface="Times New Roman" pitchFamily="-110" charset="0"/>
                <a:ea typeface="+mn-ea"/>
                <a:cs typeface="+mn-cs"/>
              </a:rPr>
              <a:t>needed to construct a single computer processor.</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A breakthrough was achieved in 1971, when Intel developed its 4004. The</a:t>
            </a:r>
          </a:p>
          <a:p>
            <a:r>
              <a:rPr kumimoji="1" lang="en-US" sz="1200" kern="1200" baseline="0" dirty="0" smtClean="0">
                <a:solidFill>
                  <a:schemeClr val="tx1"/>
                </a:solidFill>
                <a:latin typeface="Times New Roman" pitchFamily="-110" charset="0"/>
                <a:ea typeface="+mn-ea"/>
                <a:cs typeface="+mn-cs"/>
              </a:rPr>
              <a:t>4004 was the first chip to contain </a:t>
            </a:r>
            <a:r>
              <a:rPr kumimoji="1" lang="en-US" sz="1200" i="1" kern="1200" baseline="0" dirty="0" smtClean="0">
                <a:solidFill>
                  <a:schemeClr val="tx1"/>
                </a:solidFill>
                <a:latin typeface="Times New Roman" pitchFamily="-110" charset="0"/>
                <a:ea typeface="+mn-ea"/>
                <a:cs typeface="+mn-cs"/>
              </a:rPr>
              <a:t>all of the components of a CPU on a single chip:</a:t>
            </a:r>
          </a:p>
          <a:p>
            <a:r>
              <a:rPr kumimoji="1" lang="en-US" sz="1200" kern="1200" baseline="0" dirty="0" smtClean="0">
                <a:solidFill>
                  <a:schemeClr val="tx1"/>
                </a:solidFill>
                <a:latin typeface="Times New Roman" pitchFamily="-110" charset="0"/>
                <a:ea typeface="+mn-ea"/>
                <a:cs typeface="+mn-cs"/>
              </a:rPr>
              <a:t>The microprocessor was born.</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 4004 can add two 4-bit numbers and can multiply only by repeated addition.</a:t>
            </a:r>
          </a:p>
          <a:p>
            <a:r>
              <a:rPr kumimoji="1" lang="en-US" sz="1200" kern="1200" baseline="0" dirty="0" smtClean="0">
                <a:solidFill>
                  <a:schemeClr val="tx1"/>
                </a:solidFill>
                <a:latin typeface="Times New Roman" pitchFamily="-110" charset="0"/>
                <a:ea typeface="+mn-ea"/>
                <a:cs typeface="+mn-cs"/>
              </a:rPr>
              <a:t>By today’s standards, the 4004 is hopelessly primitive, but it marked the beginning of</a:t>
            </a:r>
          </a:p>
          <a:p>
            <a:r>
              <a:rPr kumimoji="1" lang="en-US" sz="1200" kern="1200" baseline="0" dirty="0" smtClean="0">
                <a:solidFill>
                  <a:schemeClr val="tx1"/>
                </a:solidFill>
                <a:latin typeface="Times New Roman" pitchFamily="-110" charset="0"/>
                <a:ea typeface="+mn-ea"/>
                <a:cs typeface="+mn-cs"/>
              </a:rPr>
              <a:t>a continuing evolution of microprocessor capability and power.</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This evolution can be seen most easily in the number of bits that the processor</a:t>
            </a:r>
          </a:p>
          <a:p>
            <a:r>
              <a:rPr kumimoji="1" lang="en-US" sz="1200" kern="1200" baseline="0" dirty="0" smtClean="0">
                <a:solidFill>
                  <a:schemeClr val="tx1"/>
                </a:solidFill>
                <a:latin typeface="Times New Roman" pitchFamily="-110" charset="0"/>
                <a:ea typeface="+mn-ea"/>
                <a:cs typeface="+mn-cs"/>
              </a:rPr>
              <a:t>deals with at a time. There is no clear-cut measure of this, but perhaps the best measure</a:t>
            </a:r>
          </a:p>
          <a:p>
            <a:r>
              <a:rPr kumimoji="1" lang="en-US" sz="1200" kern="1200" baseline="0" dirty="0" smtClean="0">
                <a:solidFill>
                  <a:schemeClr val="tx1"/>
                </a:solidFill>
                <a:latin typeface="Times New Roman" pitchFamily="-110" charset="0"/>
                <a:ea typeface="+mn-ea"/>
                <a:cs typeface="+mn-cs"/>
              </a:rPr>
              <a:t>is the data bus width: the number of bits of data that can be brought into or sent</a:t>
            </a:r>
          </a:p>
          <a:p>
            <a:r>
              <a:rPr kumimoji="1" lang="en-US" sz="1200" kern="1200" baseline="0" dirty="0" smtClean="0">
                <a:solidFill>
                  <a:schemeClr val="tx1"/>
                </a:solidFill>
                <a:latin typeface="Times New Roman" pitchFamily="-110" charset="0"/>
                <a:ea typeface="+mn-ea"/>
                <a:cs typeface="+mn-cs"/>
              </a:rPr>
              <a:t>out of the processor at a time. Another measure is the number of bits in the accumulator</a:t>
            </a:r>
          </a:p>
          <a:p>
            <a:r>
              <a:rPr kumimoji="1" lang="en-US" sz="1200" kern="1200" baseline="0" dirty="0" smtClean="0">
                <a:solidFill>
                  <a:schemeClr val="tx1"/>
                </a:solidFill>
                <a:latin typeface="Times New Roman" pitchFamily="-110" charset="0"/>
                <a:ea typeface="+mn-ea"/>
                <a:cs typeface="+mn-cs"/>
              </a:rPr>
              <a:t>or in the set of general-purpose registers. Often, these measures coincide, but</a:t>
            </a:r>
          </a:p>
          <a:p>
            <a:r>
              <a:rPr kumimoji="1" lang="en-US" sz="1200" kern="1200" baseline="0" dirty="0" smtClean="0">
                <a:solidFill>
                  <a:schemeClr val="tx1"/>
                </a:solidFill>
                <a:latin typeface="Times New Roman" pitchFamily="-110" charset="0"/>
                <a:ea typeface="+mn-ea"/>
                <a:cs typeface="+mn-cs"/>
              </a:rPr>
              <a:t>not always. For example, a number of microprocessors were developed that operate</a:t>
            </a:r>
          </a:p>
          <a:p>
            <a:r>
              <a:rPr kumimoji="1" lang="en-US" sz="1200" kern="1200" baseline="0" dirty="0" smtClean="0">
                <a:solidFill>
                  <a:schemeClr val="tx1"/>
                </a:solidFill>
                <a:latin typeface="Times New Roman" pitchFamily="-110" charset="0"/>
                <a:ea typeface="+mn-ea"/>
                <a:cs typeface="+mn-cs"/>
              </a:rPr>
              <a:t>on 16-bit numbers in registers but can only read and write 8 bits at a time.</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 next major step in the evolution of the microprocessor was the introduction</a:t>
            </a:r>
          </a:p>
          <a:p>
            <a:r>
              <a:rPr kumimoji="1" lang="en-US" sz="1200" kern="1200" baseline="0" dirty="0" smtClean="0">
                <a:solidFill>
                  <a:schemeClr val="tx1"/>
                </a:solidFill>
                <a:latin typeface="Times New Roman" pitchFamily="-110" charset="0"/>
                <a:ea typeface="+mn-ea"/>
                <a:cs typeface="+mn-cs"/>
              </a:rPr>
              <a:t>in 1972 of the Intel 8008. This was the first 8-bit microprocessor and was almost twice</a:t>
            </a:r>
          </a:p>
          <a:p>
            <a:r>
              <a:rPr kumimoji="1" lang="en-US" sz="1200" kern="1200" baseline="0" dirty="0" smtClean="0">
                <a:solidFill>
                  <a:schemeClr val="tx1"/>
                </a:solidFill>
                <a:latin typeface="Times New Roman" pitchFamily="-110" charset="0"/>
                <a:ea typeface="+mn-ea"/>
                <a:cs typeface="+mn-cs"/>
              </a:rPr>
              <a:t>as complex as the 4004.</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Neither of these steps was to have the impact of the next major event: the introduction</a:t>
            </a:r>
          </a:p>
          <a:p>
            <a:r>
              <a:rPr kumimoji="1" lang="en-US" sz="1200" kern="1200" baseline="0" dirty="0" smtClean="0">
                <a:solidFill>
                  <a:schemeClr val="tx1"/>
                </a:solidFill>
                <a:latin typeface="Times New Roman" pitchFamily="-110" charset="0"/>
                <a:ea typeface="+mn-ea"/>
                <a:cs typeface="+mn-cs"/>
              </a:rPr>
              <a:t>in 1974 of the Intel 8080. This was the first general-purpose microprocessor.</a:t>
            </a:r>
          </a:p>
          <a:p>
            <a:r>
              <a:rPr kumimoji="1" lang="en-US" sz="1200" kern="1200" baseline="0" dirty="0" smtClean="0">
                <a:solidFill>
                  <a:schemeClr val="tx1"/>
                </a:solidFill>
                <a:latin typeface="Times New Roman" pitchFamily="-110" charset="0"/>
                <a:ea typeface="+mn-ea"/>
                <a:cs typeface="+mn-cs"/>
              </a:rPr>
              <a:t>Whereas the 4004 and the 8008 had been designed for specific applications, the 8080</a:t>
            </a:r>
          </a:p>
          <a:p>
            <a:r>
              <a:rPr kumimoji="1" lang="en-US" sz="1200" kern="1200" baseline="0" dirty="0" smtClean="0">
                <a:solidFill>
                  <a:schemeClr val="tx1"/>
                </a:solidFill>
                <a:latin typeface="Times New Roman" pitchFamily="-110" charset="0"/>
                <a:ea typeface="+mn-ea"/>
                <a:cs typeface="+mn-cs"/>
              </a:rPr>
              <a:t>was designed to be the CPU of a general-purpose microcomputer. Like the 8008, the</a:t>
            </a:r>
          </a:p>
          <a:p>
            <a:r>
              <a:rPr kumimoji="1" lang="en-US" sz="1200" kern="1200" baseline="0" dirty="0" smtClean="0">
                <a:solidFill>
                  <a:schemeClr val="tx1"/>
                </a:solidFill>
                <a:latin typeface="Times New Roman" pitchFamily="-110" charset="0"/>
                <a:ea typeface="+mn-ea"/>
                <a:cs typeface="+mn-cs"/>
              </a:rPr>
              <a:t>8080 is an 8-bit microprocessor. The 8080, however, is faster, has a richer instruction</a:t>
            </a:r>
          </a:p>
          <a:p>
            <a:r>
              <a:rPr kumimoji="1" lang="en-US" sz="1200" kern="1200" baseline="0" dirty="0" smtClean="0">
                <a:solidFill>
                  <a:schemeClr val="tx1"/>
                </a:solidFill>
                <a:latin typeface="Times New Roman" pitchFamily="-110" charset="0"/>
                <a:ea typeface="+mn-ea"/>
                <a:cs typeface="+mn-cs"/>
              </a:rPr>
              <a:t>set, and has a large addressing capability.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5614125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About the same time, 16-bit microprocessors began to be developed. However, it</a:t>
            </a:r>
          </a:p>
          <a:p>
            <a:r>
              <a:rPr kumimoji="1" lang="en-US" sz="1200" kern="1200" baseline="0" dirty="0" smtClean="0">
                <a:solidFill>
                  <a:schemeClr val="tx1"/>
                </a:solidFill>
                <a:latin typeface="Times New Roman" pitchFamily="-110" charset="0"/>
                <a:ea typeface="+mn-ea"/>
                <a:cs typeface="+mn-cs"/>
              </a:rPr>
              <a:t>was not until the end of the 1970s that powerful, general-purpose 16-bit microprocessors</a:t>
            </a:r>
          </a:p>
          <a:p>
            <a:r>
              <a:rPr kumimoji="1" lang="en-US" sz="1200" kern="1200" baseline="0" dirty="0" smtClean="0">
                <a:solidFill>
                  <a:schemeClr val="tx1"/>
                </a:solidFill>
                <a:latin typeface="Times New Roman" pitchFamily="-110" charset="0"/>
                <a:ea typeface="+mn-ea"/>
                <a:cs typeface="+mn-cs"/>
              </a:rPr>
              <a:t>appeared. One of these was the 8086. The next step in this trend occurred in 1981,</a:t>
            </a:r>
          </a:p>
          <a:p>
            <a:r>
              <a:rPr kumimoji="1" lang="en-US" sz="1200" kern="1200" baseline="0" dirty="0" smtClean="0">
                <a:solidFill>
                  <a:schemeClr val="tx1"/>
                </a:solidFill>
                <a:latin typeface="Times New Roman" pitchFamily="-110" charset="0"/>
                <a:ea typeface="+mn-ea"/>
                <a:cs typeface="+mn-cs"/>
              </a:rPr>
              <a:t>when both Bell Labs and Hewlett-Packard developed 32-bit, single-</a:t>
            </a:r>
          </a:p>
          <a:p>
            <a:r>
              <a:rPr kumimoji="1" lang="en-US" sz="1200" kern="1200" baseline="0" dirty="0" smtClean="0">
                <a:solidFill>
                  <a:schemeClr val="tx1"/>
                </a:solidFill>
                <a:latin typeface="Times New Roman" pitchFamily="-110" charset="0"/>
                <a:ea typeface="+mn-ea"/>
                <a:cs typeface="+mn-cs"/>
              </a:rPr>
              <a:t>chip microprocessors. Intel introduced its own 32-bit microprocessor, the 80386, in 1985 (Table 1.3).</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45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247805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Table</a:t>
            </a:r>
            <a:r>
              <a:rPr lang="en-US" baseline="0" dirty="0" smtClean="0"/>
              <a:t> 1.3 (continued)</a:t>
            </a:r>
          </a:p>
          <a:p>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46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5666812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Table</a:t>
            </a:r>
            <a:r>
              <a:rPr lang="en-US" baseline="0" dirty="0" smtClean="0"/>
              <a:t> 1.3 (continued)</a:t>
            </a:r>
          </a:p>
          <a:p>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47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4297924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Table</a:t>
            </a:r>
            <a:r>
              <a:rPr lang="en-US" baseline="0" dirty="0" smtClean="0"/>
              <a:t> 1.3 (continued)</a:t>
            </a:r>
          </a:p>
          <a:p>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48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0554317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Throughout this book, we rely on many concrete examples of computer design and</a:t>
            </a:r>
          </a:p>
          <a:p>
            <a:r>
              <a:rPr kumimoji="1" lang="en-US" sz="1200" b="0" i="0" u="none" strike="noStrike" kern="1200" baseline="0" dirty="0" smtClean="0">
                <a:solidFill>
                  <a:schemeClr val="tx1"/>
                </a:solidFill>
                <a:latin typeface="Times New Roman" pitchFamily="-109" charset="0"/>
                <a:ea typeface="+mn-ea"/>
                <a:cs typeface="+mn-cs"/>
              </a:rPr>
              <a:t>implementation to illustrate concepts and to illuminate trade-</a:t>
            </a:r>
          </a:p>
          <a:p>
            <a:r>
              <a:rPr kumimoji="1" lang="en-US" sz="1200" b="0" i="0" u="none" strike="noStrike" kern="1200" baseline="0" dirty="0" smtClean="0">
                <a:solidFill>
                  <a:schemeClr val="tx1"/>
                </a:solidFill>
                <a:latin typeface="Times New Roman" pitchFamily="-109" charset="0"/>
                <a:ea typeface="+mn-ea"/>
                <a:cs typeface="+mn-cs"/>
              </a:rPr>
              <a:t>offs.  Numerous systems, both contemporary and historical, provide examples of important computer</a:t>
            </a:r>
          </a:p>
          <a:p>
            <a:r>
              <a:rPr kumimoji="1" lang="en-US" sz="1200" b="0" i="0" u="none" strike="noStrike" kern="1200" baseline="0" dirty="0" smtClean="0">
                <a:solidFill>
                  <a:schemeClr val="tx1"/>
                </a:solidFill>
                <a:latin typeface="Times New Roman" pitchFamily="-109" charset="0"/>
                <a:ea typeface="+mn-ea"/>
                <a:cs typeface="+mn-cs"/>
              </a:rPr>
              <a:t> architecture design features. But the book relies principally on examples from two</a:t>
            </a:r>
          </a:p>
          <a:p>
            <a:r>
              <a:rPr kumimoji="1" lang="en-US" sz="1200" b="0" i="0" u="none" strike="noStrike" kern="1200" baseline="0" dirty="0" smtClean="0">
                <a:solidFill>
                  <a:schemeClr val="tx1"/>
                </a:solidFill>
                <a:latin typeface="Times New Roman" pitchFamily="-109" charset="0"/>
                <a:ea typeface="+mn-ea"/>
                <a:cs typeface="+mn-cs"/>
              </a:rPr>
              <a:t>processor families: the Intel x86 and the ARM architectures. The current x86 offerings</a:t>
            </a:r>
          </a:p>
          <a:p>
            <a:r>
              <a:rPr kumimoji="1" lang="en-US" sz="1200" b="0" i="0" u="none" strike="noStrike" kern="1200" baseline="0" dirty="0" smtClean="0">
                <a:solidFill>
                  <a:schemeClr val="tx1"/>
                </a:solidFill>
                <a:latin typeface="Times New Roman" pitchFamily="-109" charset="0"/>
                <a:ea typeface="+mn-ea"/>
                <a:cs typeface="+mn-cs"/>
              </a:rPr>
              <a:t>represent the results of decades of design effort on complex instruction set</a:t>
            </a:r>
          </a:p>
          <a:p>
            <a:r>
              <a:rPr kumimoji="1" lang="en-US" sz="1200" b="0" i="0" u="none" strike="noStrike" kern="1200" baseline="0" dirty="0" smtClean="0">
                <a:solidFill>
                  <a:schemeClr val="tx1"/>
                </a:solidFill>
                <a:latin typeface="Times New Roman" pitchFamily="-109" charset="0"/>
                <a:ea typeface="+mn-ea"/>
                <a:cs typeface="+mn-cs"/>
              </a:rPr>
              <a:t>computers (CISCs). The x86 incorporates the sophisticated design principles once</a:t>
            </a:r>
          </a:p>
          <a:p>
            <a:r>
              <a:rPr kumimoji="1" lang="en-US" sz="1200" b="0" i="0" u="none" strike="noStrike" kern="1200" baseline="0" dirty="0" smtClean="0">
                <a:solidFill>
                  <a:schemeClr val="tx1"/>
                </a:solidFill>
                <a:latin typeface="Times New Roman" pitchFamily="-109" charset="0"/>
                <a:ea typeface="+mn-ea"/>
                <a:cs typeface="+mn-cs"/>
              </a:rPr>
              <a:t>found only on mainframes and supercomputers and serves as an excellent example</a:t>
            </a:r>
          </a:p>
          <a:p>
            <a:r>
              <a:rPr kumimoji="1" lang="en-US" sz="1200" b="0" i="0" u="none" strike="noStrike" kern="1200" baseline="0" dirty="0" smtClean="0">
                <a:solidFill>
                  <a:schemeClr val="tx1"/>
                </a:solidFill>
                <a:latin typeface="Times New Roman" pitchFamily="-109" charset="0"/>
                <a:ea typeface="+mn-ea"/>
                <a:cs typeface="+mn-cs"/>
              </a:rPr>
              <a:t>of CISC design. An alternative approach to processor design is the reduced instruction</a:t>
            </a:r>
          </a:p>
          <a:p>
            <a:r>
              <a:rPr kumimoji="1" lang="en-US" sz="1200" b="0" i="0" u="none" strike="noStrike" kern="1200" baseline="0" dirty="0" smtClean="0">
                <a:solidFill>
                  <a:schemeClr val="tx1"/>
                </a:solidFill>
                <a:latin typeface="Times New Roman" pitchFamily="-109" charset="0"/>
                <a:ea typeface="+mn-ea"/>
                <a:cs typeface="+mn-cs"/>
              </a:rPr>
              <a:t>set computer (RISC). The ARM architecture is used in a wide variety of embedded</a:t>
            </a:r>
          </a:p>
          <a:p>
            <a:r>
              <a:rPr kumimoji="1" lang="en-US" sz="1200" b="0" i="0" u="none" strike="noStrike" kern="1200" baseline="0" dirty="0" smtClean="0">
                <a:solidFill>
                  <a:schemeClr val="tx1"/>
                </a:solidFill>
                <a:latin typeface="Times New Roman" pitchFamily="-109" charset="0"/>
                <a:ea typeface="+mn-ea"/>
                <a:cs typeface="+mn-cs"/>
              </a:rPr>
              <a:t>systems and is one of the most powerful and best-</a:t>
            </a:r>
          </a:p>
          <a:p>
            <a:r>
              <a:rPr kumimoji="1" lang="en-US" sz="1200" b="0" i="0" u="none" strike="noStrike" kern="1200" baseline="0" dirty="0" smtClean="0">
                <a:solidFill>
                  <a:schemeClr val="tx1"/>
                </a:solidFill>
                <a:latin typeface="Times New Roman" pitchFamily="-109" charset="0"/>
                <a:ea typeface="+mn-ea"/>
                <a:cs typeface="+mn-cs"/>
              </a:rPr>
              <a:t>designed RISC-based systems</a:t>
            </a:r>
          </a:p>
          <a:p>
            <a:r>
              <a:rPr kumimoji="1" lang="en-US" sz="1200" b="0" i="0" u="none" strike="noStrike" kern="1200" baseline="0" dirty="0" smtClean="0">
                <a:solidFill>
                  <a:schemeClr val="tx1"/>
                </a:solidFill>
                <a:latin typeface="Times New Roman" pitchFamily="-109" charset="0"/>
                <a:ea typeface="+mn-ea"/>
                <a:cs typeface="+mn-cs"/>
              </a:rPr>
              <a:t>on the market. In this section and the next, we provide a brief overview of these two</a:t>
            </a:r>
          </a:p>
          <a:p>
            <a:r>
              <a:rPr kumimoji="1" lang="en-US" sz="1200" b="0" i="0" u="none" strike="noStrike" kern="1200" baseline="0" dirty="0" smtClean="0">
                <a:solidFill>
                  <a:schemeClr val="tx1"/>
                </a:solidFill>
                <a:latin typeface="Times New Roman" pitchFamily="-109" charset="0"/>
                <a:ea typeface="+mn-ea"/>
                <a:cs typeface="+mn-cs"/>
              </a:rPr>
              <a:t>systems.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In terms of market share, Intel has ranked as the number one maker of microprocessors</a:t>
            </a:r>
          </a:p>
          <a:p>
            <a:r>
              <a:rPr kumimoji="1" lang="en-US" sz="1200" b="0" i="0" u="none" strike="noStrike" kern="1200" baseline="0" dirty="0" smtClean="0">
                <a:solidFill>
                  <a:schemeClr val="tx1"/>
                </a:solidFill>
                <a:latin typeface="Times New Roman" pitchFamily="-109" charset="0"/>
                <a:ea typeface="+mn-ea"/>
                <a:cs typeface="+mn-cs"/>
              </a:rPr>
              <a:t>for non-embedded systems for decades, a position it seems unlikely to</a:t>
            </a:r>
          </a:p>
          <a:p>
            <a:r>
              <a:rPr kumimoji="1" lang="en-US" sz="1200" b="0" i="0" u="none" strike="noStrike" kern="1200" baseline="0" dirty="0" smtClean="0">
                <a:solidFill>
                  <a:schemeClr val="tx1"/>
                </a:solidFill>
                <a:latin typeface="Times New Roman" pitchFamily="-109" charset="0"/>
                <a:ea typeface="+mn-ea"/>
                <a:cs typeface="+mn-cs"/>
              </a:rPr>
              <a:t>yield. The evolution of its flagship microprocessor product serves as a good indicator</a:t>
            </a:r>
          </a:p>
          <a:p>
            <a:r>
              <a:rPr kumimoji="1" lang="en-US" sz="1200" b="0" i="0" u="none" strike="noStrike" kern="1200" baseline="0" dirty="0" smtClean="0">
                <a:solidFill>
                  <a:schemeClr val="tx1"/>
                </a:solidFill>
                <a:latin typeface="Times New Roman" pitchFamily="-109" charset="0"/>
                <a:ea typeface="+mn-ea"/>
                <a:cs typeface="+mn-cs"/>
              </a:rPr>
              <a:t>of the evolution of computer technology in general.</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Table 1.3 shows that evolution. Interestingly, as microprocessors have grown</a:t>
            </a:r>
          </a:p>
          <a:p>
            <a:r>
              <a:rPr kumimoji="1" lang="en-US" sz="1200" b="0" i="0" u="none" strike="noStrike" kern="1200" baseline="0" dirty="0" smtClean="0">
                <a:solidFill>
                  <a:schemeClr val="tx1"/>
                </a:solidFill>
                <a:latin typeface="Times New Roman" pitchFamily="-109" charset="0"/>
                <a:ea typeface="+mn-ea"/>
                <a:cs typeface="+mn-cs"/>
              </a:rPr>
              <a:t>faster and much more complex, Intel has actually picked up the pace. Intel used</a:t>
            </a:r>
          </a:p>
          <a:p>
            <a:r>
              <a:rPr kumimoji="1" lang="en-US" sz="1200" b="0" i="0" u="none" strike="noStrike" kern="1200" baseline="0" dirty="0" smtClean="0">
                <a:solidFill>
                  <a:schemeClr val="tx1"/>
                </a:solidFill>
                <a:latin typeface="Times New Roman" pitchFamily="-109" charset="0"/>
                <a:ea typeface="+mn-ea"/>
                <a:cs typeface="+mn-cs"/>
              </a:rPr>
              <a:t>to develop microprocessors one after another, every four years. But Intel hopes</a:t>
            </a:r>
          </a:p>
          <a:p>
            <a:r>
              <a:rPr kumimoji="1" lang="en-US" sz="1200" b="0" i="0" u="none" strike="noStrike" kern="1200" baseline="0" dirty="0" smtClean="0">
                <a:solidFill>
                  <a:schemeClr val="tx1"/>
                </a:solidFill>
                <a:latin typeface="Times New Roman" pitchFamily="-109" charset="0"/>
                <a:ea typeface="+mn-ea"/>
                <a:cs typeface="+mn-cs"/>
              </a:rPr>
              <a:t>to keep rivals at bay by trimming a year or two off this development time, and has</a:t>
            </a:r>
          </a:p>
          <a:p>
            <a:r>
              <a:rPr kumimoji="1" lang="en-US" sz="1200" b="0" i="0" u="none" strike="noStrike" kern="1200" baseline="0" dirty="0" smtClean="0">
                <a:solidFill>
                  <a:schemeClr val="tx1"/>
                </a:solidFill>
                <a:latin typeface="Times New Roman" pitchFamily="-109" charset="0"/>
                <a:ea typeface="+mn-ea"/>
                <a:cs typeface="+mn-cs"/>
              </a:rPr>
              <a:t>done so with the most recent x86 generations.</a:t>
            </a:r>
          </a:p>
          <a:p>
            <a:endParaRPr kumimoji="1" lang="en-US" sz="1200" b="0" i="0" u="none" strike="noStrike" kern="1200" baseline="0" dirty="0" smtClean="0">
              <a:solidFill>
                <a:schemeClr val="tx1"/>
              </a:solidFill>
              <a:latin typeface="Times New Roman" pitchFamily="-109" charset="0"/>
              <a:ea typeface="+mn-ea"/>
              <a:cs typeface="+mn-cs"/>
            </a:endParaRPr>
          </a:p>
        </p:txBody>
      </p:sp>
      <p:sp>
        <p:nvSpPr>
          <p:cNvPr id="4" name="Slide Number Placeholder 3"/>
          <p:cNvSpPr>
            <a:spLocks noGrp="1"/>
          </p:cNvSpPr>
          <p:nvPr>
            <p:ph type="sldNum" sz="quarter" idx="10"/>
          </p:nvPr>
        </p:nvSpPr>
        <p:spPr/>
        <p:txBody>
          <a:bodyPr/>
          <a:lstStyle/>
          <a:p>
            <a:fld id="{426AC9EA-110C-D44B-81A3-E5165EEE361B}" type="slidenum">
              <a:rPr lang="en-US" smtClean="0"/>
              <a:pPr/>
              <a:t>49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1138063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It is worthwhile to list some of the highlights of the evolution of the Intel product</a:t>
            </a:r>
          </a:p>
          <a:p>
            <a:r>
              <a:rPr kumimoji="1" lang="en-US" sz="1200" b="0" i="0" u="none" strike="noStrike" kern="1200" baseline="0" dirty="0" smtClean="0">
                <a:solidFill>
                  <a:schemeClr val="tx1"/>
                </a:solidFill>
                <a:latin typeface="Times New Roman" pitchFamily="-109" charset="0"/>
                <a:ea typeface="+mn-ea"/>
                <a:cs typeface="+mn-cs"/>
              </a:rPr>
              <a:t>line:</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8080:  The world’s first general-</a:t>
            </a:r>
          </a:p>
          <a:p>
            <a:r>
              <a:rPr kumimoji="1" lang="en-US" sz="1200" b="0" i="0" u="none" strike="noStrike" kern="1200" baseline="0" dirty="0" smtClean="0">
                <a:solidFill>
                  <a:schemeClr val="tx1"/>
                </a:solidFill>
                <a:latin typeface="Times New Roman" pitchFamily="-109" charset="0"/>
                <a:ea typeface="+mn-ea"/>
                <a:cs typeface="+mn-cs"/>
              </a:rPr>
              <a:t>purpose microprocessor. This was an 8-bit</a:t>
            </a:r>
          </a:p>
          <a:p>
            <a:r>
              <a:rPr kumimoji="1" lang="en-US" sz="1200" b="0" i="0" u="none" strike="noStrike" kern="1200" baseline="0" dirty="0" smtClean="0">
                <a:solidFill>
                  <a:schemeClr val="tx1"/>
                </a:solidFill>
                <a:latin typeface="Times New Roman" pitchFamily="-109" charset="0"/>
                <a:ea typeface="+mn-ea"/>
                <a:cs typeface="+mn-cs"/>
              </a:rPr>
              <a:t>machine, with an 8-bit data path to memory. The 8080 was used in the first</a:t>
            </a:r>
          </a:p>
          <a:p>
            <a:r>
              <a:rPr kumimoji="1" lang="en-US" sz="1200" b="0" i="0" u="none" strike="noStrike" kern="1200" baseline="0" dirty="0" smtClean="0">
                <a:solidFill>
                  <a:schemeClr val="tx1"/>
                </a:solidFill>
                <a:latin typeface="Times New Roman" pitchFamily="-109" charset="0"/>
                <a:ea typeface="+mn-ea"/>
                <a:cs typeface="+mn-cs"/>
              </a:rPr>
              <a:t>personal computer, the Altair.</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8086:  A far more powerful, 16-bit machine. In addition to a wider data path</a:t>
            </a:r>
          </a:p>
          <a:p>
            <a:r>
              <a:rPr kumimoji="1" lang="en-US" sz="1200" b="0" i="0" u="none" strike="noStrike" kern="1200" baseline="0" dirty="0" smtClean="0">
                <a:solidFill>
                  <a:schemeClr val="tx1"/>
                </a:solidFill>
                <a:latin typeface="Times New Roman" pitchFamily="-109" charset="0"/>
                <a:ea typeface="+mn-ea"/>
                <a:cs typeface="+mn-cs"/>
              </a:rPr>
              <a:t>and larger registers, the 8086 sported an instruction cache, or queue, that</a:t>
            </a:r>
          </a:p>
          <a:p>
            <a:r>
              <a:rPr kumimoji="1" lang="en-US" sz="1200" b="0" i="0" u="none" strike="noStrike" kern="1200" baseline="0" dirty="0" smtClean="0">
                <a:solidFill>
                  <a:schemeClr val="tx1"/>
                </a:solidFill>
                <a:latin typeface="Times New Roman" pitchFamily="-109" charset="0"/>
                <a:ea typeface="+mn-ea"/>
                <a:cs typeface="+mn-cs"/>
              </a:rPr>
              <a:t>prefetches a few instructions before they are executed. A variant of this processor,</a:t>
            </a:r>
          </a:p>
          <a:p>
            <a:r>
              <a:rPr kumimoji="1" lang="en-US" sz="1200" b="0" i="0" u="none" strike="noStrike" kern="1200" baseline="0" dirty="0" smtClean="0">
                <a:solidFill>
                  <a:schemeClr val="tx1"/>
                </a:solidFill>
                <a:latin typeface="Times New Roman" pitchFamily="-109" charset="0"/>
                <a:ea typeface="+mn-ea"/>
                <a:cs typeface="+mn-cs"/>
              </a:rPr>
              <a:t>the 8088, was used in IBM’s first personal computer, securing the success</a:t>
            </a:r>
          </a:p>
          <a:p>
            <a:r>
              <a:rPr kumimoji="1" lang="en-US" sz="1200" b="0" i="0" u="none" strike="noStrike" kern="1200" baseline="0" dirty="0" smtClean="0">
                <a:solidFill>
                  <a:schemeClr val="tx1"/>
                </a:solidFill>
                <a:latin typeface="Times New Roman" pitchFamily="-109" charset="0"/>
                <a:ea typeface="+mn-ea"/>
                <a:cs typeface="+mn-cs"/>
              </a:rPr>
              <a:t>of Intel. The 8086 is the first appearance of the x86 architecture.</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80286:  This extension of the 8086 enabled addressing a 16-MB memory instead</a:t>
            </a:r>
          </a:p>
          <a:p>
            <a:r>
              <a:rPr kumimoji="1" lang="en-US" sz="1200" b="0" i="0" u="none" strike="noStrike" kern="1200" baseline="0" dirty="0" smtClean="0">
                <a:solidFill>
                  <a:schemeClr val="tx1"/>
                </a:solidFill>
                <a:latin typeface="Times New Roman" pitchFamily="-109" charset="0"/>
                <a:ea typeface="+mn-ea"/>
                <a:cs typeface="+mn-cs"/>
              </a:rPr>
              <a:t>of just 1 MB.</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80386:  Intel’s first 32-bit machine, and a major overhaul of the product. With</a:t>
            </a:r>
          </a:p>
          <a:p>
            <a:r>
              <a:rPr kumimoji="1" lang="en-US" sz="1200" b="0" i="0" u="none" strike="noStrike" kern="1200" baseline="0" dirty="0" smtClean="0">
                <a:solidFill>
                  <a:schemeClr val="tx1"/>
                </a:solidFill>
                <a:latin typeface="Times New Roman" pitchFamily="-109" charset="0"/>
                <a:ea typeface="+mn-ea"/>
                <a:cs typeface="+mn-cs"/>
              </a:rPr>
              <a:t>a 32-bit architecture, the 80386 rivaled the complexity and power of minicomputers</a:t>
            </a:r>
          </a:p>
          <a:p>
            <a:r>
              <a:rPr kumimoji="1" lang="en-US" sz="1200" b="0" i="0" u="none" strike="noStrike" kern="1200" baseline="0" dirty="0" smtClean="0">
                <a:solidFill>
                  <a:schemeClr val="tx1"/>
                </a:solidFill>
                <a:latin typeface="Times New Roman" pitchFamily="-109" charset="0"/>
                <a:ea typeface="+mn-ea"/>
                <a:cs typeface="+mn-cs"/>
              </a:rPr>
              <a:t>and mainframes introduced just a few years earlier. This was the first</a:t>
            </a:r>
          </a:p>
          <a:p>
            <a:r>
              <a:rPr kumimoji="1" lang="en-US" sz="1200" b="0" i="0" u="none" strike="noStrike" kern="1200" baseline="0" dirty="0" smtClean="0">
                <a:solidFill>
                  <a:schemeClr val="tx1"/>
                </a:solidFill>
                <a:latin typeface="Times New Roman" pitchFamily="-109" charset="0"/>
                <a:ea typeface="+mn-ea"/>
                <a:cs typeface="+mn-cs"/>
              </a:rPr>
              <a:t>Intel processor to support multitasking, meaning it could run multiple programs</a:t>
            </a:r>
          </a:p>
          <a:p>
            <a:r>
              <a:rPr kumimoji="1" lang="en-US" sz="1200" b="0" i="0" u="none" strike="noStrike" kern="1200" baseline="0" dirty="0" smtClean="0">
                <a:solidFill>
                  <a:schemeClr val="tx1"/>
                </a:solidFill>
                <a:latin typeface="Times New Roman" pitchFamily="-109" charset="0"/>
                <a:ea typeface="+mn-ea"/>
                <a:cs typeface="+mn-cs"/>
              </a:rPr>
              <a:t>at the same time.</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80486:  The 80486 introduced the use of much more sophisticated and powerful</a:t>
            </a:r>
          </a:p>
          <a:p>
            <a:r>
              <a:rPr kumimoji="1" lang="en-US" sz="1200" b="0" i="0" u="none" strike="noStrike" kern="1200" baseline="0" dirty="0" smtClean="0">
                <a:solidFill>
                  <a:schemeClr val="tx1"/>
                </a:solidFill>
                <a:latin typeface="Times New Roman" pitchFamily="-109" charset="0"/>
                <a:ea typeface="+mn-ea"/>
                <a:cs typeface="+mn-cs"/>
              </a:rPr>
              <a:t>cache technology and sophisticated instruction pipelining. The 80486 also</a:t>
            </a:r>
          </a:p>
          <a:p>
            <a:r>
              <a:rPr kumimoji="1" lang="en-US" sz="1200" b="0" i="0" u="none" strike="noStrike" kern="1200" baseline="0" dirty="0" smtClean="0">
                <a:solidFill>
                  <a:schemeClr val="tx1"/>
                </a:solidFill>
                <a:latin typeface="Times New Roman" pitchFamily="-109" charset="0"/>
                <a:ea typeface="+mn-ea"/>
                <a:cs typeface="+mn-cs"/>
              </a:rPr>
              <a:t>offered a built-in math coprocessor, offloading complex math operations from</a:t>
            </a:r>
          </a:p>
          <a:p>
            <a:r>
              <a:rPr kumimoji="1" lang="en-US" sz="1200" b="0" i="0" u="none" strike="noStrike" kern="1200" baseline="0" dirty="0" smtClean="0">
                <a:solidFill>
                  <a:schemeClr val="tx1"/>
                </a:solidFill>
                <a:latin typeface="Times New Roman" pitchFamily="-109" charset="0"/>
                <a:ea typeface="+mn-ea"/>
                <a:cs typeface="+mn-cs"/>
              </a:rPr>
              <a:t>the main CPU.</a:t>
            </a:r>
            <a:endParaRPr lang="en-US" dirty="0" smtClean="0"/>
          </a:p>
          <a:p>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50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2339133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Pentium: With the Pentium, Intel introduced the use of superscalar techniques,</a:t>
            </a:r>
          </a:p>
          <a:p>
            <a:r>
              <a:rPr kumimoji="1" lang="en-US" sz="1200" b="0" i="0" u="none" strike="noStrike" kern="1200" baseline="0" dirty="0" smtClean="0">
                <a:solidFill>
                  <a:schemeClr val="tx1"/>
                </a:solidFill>
                <a:latin typeface="Times New Roman" pitchFamily="-109" charset="0"/>
                <a:ea typeface="+mn-ea"/>
                <a:cs typeface="+mn-cs"/>
              </a:rPr>
              <a:t>which allow multiple instructions to execute in parallel.</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Pentium Pro: The Pentium Pro continued the move into superscalar organization</a:t>
            </a:r>
          </a:p>
          <a:p>
            <a:r>
              <a:rPr kumimoji="1" lang="en-US" sz="1200" b="0" i="0" u="none" strike="noStrike" kern="1200" baseline="0" dirty="0" smtClean="0">
                <a:solidFill>
                  <a:schemeClr val="tx1"/>
                </a:solidFill>
                <a:latin typeface="Times New Roman" pitchFamily="-109" charset="0"/>
                <a:ea typeface="+mn-ea"/>
                <a:cs typeface="+mn-cs"/>
              </a:rPr>
              <a:t>begun with the Pentium, with aggressive use of register renaming, branch</a:t>
            </a:r>
          </a:p>
          <a:p>
            <a:r>
              <a:rPr kumimoji="1" lang="en-US" sz="1200" b="0" i="0" u="none" strike="noStrike" kern="1200" baseline="0" dirty="0" smtClean="0">
                <a:solidFill>
                  <a:schemeClr val="tx1"/>
                </a:solidFill>
                <a:latin typeface="Times New Roman" pitchFamily="-109" charset="0"/>
                <a:ea typeface="+mn-ea"/>
                <a:cs typeface="+mn-cs"/>
              </a:rPr>
              <a:t>prediction, data flow analysis, and speculative execution.</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Pentium II: The Pentium II incorporated Intel MMX technology, which is</a:t>
            </a:r>
          </a:p>
          <a:p>
            <a:r>
              <a:rPr kumimoji="1" lang="en-US" sz="1200" b="0" i="0" u="none" strike="noStrike" kern="1200" baseline="0" dirty="0" smtClean="0">
                <a:solidFill>
                  <a:schemeClr val="tx1"/>
                </a:solidFill>
                <a:latin typeface="Times New Roman" pitchFamily="-109" charset="0"/>
                <a:ea typeface="+mn-ea"/>
                <a:cs typeface="+mn-cs"/>
              </a:rPr>
              <a:t>designed specifically to process video, audio, and graphics data efficiently.</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Pentium III: The Pentium III incorporates additional floating-</a:t>
            </a:r>
          </a:p>
          <a:p>
            <a:r>
              <a:rPr kumimoji="1" lang="en-US" sz="1200" b="0" i="0" u="none" strike="noStrike" kern="1200" baseline="0" dirty="0" smtClean="0">
                <a:solidFill>
                  <a:schemeClr val="tx1"/>
                </a:solidFill>
                <a:latin typeface="Times New Roman" pitchFamily="-109" charset="0"/>
                <a:ea typeface="+mn-ea"/>
                <a:cs typeface="+mn-cs"/>
              </a:rPr>
              <a:t>point instructions: The Streaming SIMD Extensions (SSE) instruction set extension added</a:t>
            </a:r>
          </a:p>
          <a:p>
            <a:r>
              <a:rPr kumimoji="1" lang="en-US" sz="1200" b="0" i="0" u="none" strike="noStrike" kern="1200" baseline="0" dirty="0" smtClean="0">
                <a:solidFill>
                  <a:schemeClr val="tx1"/>
                </a:solidFill>
                <a:latin typeface="Times New Roman" pitchFamily="-109" charset="0"/>
                <a:ea typeface="+mn-ea"/>
                <a:cs typeface="+mn-cs"/>
              </a:rPr>
              <a:t>70 new instructions designed to increase performance when exactly the same</a:t>
            </a:r>
          </a:p>
          <a:p>
            <a:r>
              <a:rPr kumimoji="1" lang="en-US" sz="1200" b="0" i="0" u="none" strike="noStrike" kern="1200" baseline="0" dirty="0" smtClean="0">
                <a:solidFill>
                  <a:schemeClr val="tx1"/>
                </a:solidFill>
                <a:latin typeface="Times New Roman" pitchFamily="-109" charset="0"/>
                <a:ea typeface="+mn-ea"/>
                <a:cs typeface="+mn-cs"/>
              </a:rPr>
              <a:t>operations are to be performed on multiple data objects. Typical applications</a:t>
            </a:r>
          </a:p>
          <a:p>
            <a:r>
              <a:rPr kumimoji="1" lang="en-US" sz="1200" b="0" i="0" u="none" strike="noStrike" kern="1200" baseline="0" dirty="0" smtClean="0">
                <a:solidFill>
                  <a:schemeClr val="tx1"/>
                </a:solidFill>
                <a:latin typeface="Times New Roman" pitchFamily="-109" charset="0"/>
                <a:ea typeface="+mn-ea"/>
                <a:cs typeface="+mn-cs"/>
              </a:rPr>
              <a:t>are digital signal processing and graphics processing.</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Pentium 4: The Pentium 4 includes additional floating-</a:t>
            </a:r>
          </a:p>
          <a:p>
            <a:r>
              <a:rPr kumimoji="1" lang="en-US" sz="1200" b="0" i="0" u="none" strike="noStrike" kern="1200" baseline="0" dirty="0" smtClean="0">
                <a:solidFill>
                  <a:schemeClr val="tx1"/>
                </a:solidFill>
                <a:latin typeface="Times New Roman" pitchFamily="-109" charset="0"/>
                <a:ea typeface="+mn-ea"/>
                <a:cs typeface="+mn-cs"/>
              </a:rPr>
              <a:t>point and other enhancements for multimedia.</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Core: This is the first Intel x86 microprocessor with a dual core, referring to</a:t>
            </a:r>
          </a:p>
          <a:p>
            <a:r>
              <a:rPr kumimoji="1" lang="en-US" sz="1200" b="0" i="0" u="none" strike="noStrike" kern="1200" baseline="0" dirty="0" smtClean="0">
                <a:solidFill>
                  <a:schemeClr val="tx1"/>
                </a:solidFill>
                <a:latin typeface="Times New Roman" pitchFamily="-109" charset="0"/>
                <a:ea typeface="+mn-ea"/>
                <a:cs typeface="+mn-cs"/>
              </a:rPr>
              <a:t>the implementation of two cores on a single chip.</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Core 2: The Core 2 extends the Core architecture to 64 bits. The Core 2 Quad</a:t>
            </a:r>
          </a:p>
          <a:p>
            <a:r>
              <a:rPr kumimoji="1" lang="en-US" sz="1200" b="0" i="0" u="none" strike="noStrike" kern="1200" baseline="0" dirty="0" smtClean="0">
                <a:solidFill>
                  <a:schemeClr val="tx1"/>
                </a:solidFill>
                <a:latin typeface="Times New Roman" pitchFamily="-109" charset="0"/>
                <a:ea typeface="+mn-ea"/>
                <a:cs typeface="+mn-cs"/>
              </a:rPr>
              <a:t>provides four cores on a single chip. More recent Core offerings have up to 10</a:t>
            </a:r>
          </a:p>
          <a:p>
            <a:r>
              <a:rPr kumimoji="1" lang="en-US" sz="1200" b="0" i="0" u="none" strike="noStrike" kern="1200" baseline="0" dirty="0" smtClean="0">
                <a:solidFill>
                  <a:schemeClr val="tx1"/>
                </a:solidFill>
                <a:latin typeface="Times New Roman" pitchFamily="-109" charset="0"/>
                <a:ea typeface="+mn-ea"/>
                <a:cs typeface="+mn-cs"/>
              </a:rPr>
              <a:t>cores per chip. An important addition to the architecture was the Advanced</a:t>
            </a:r>
          </a:p>
          <a:p>
            <a:r>
              <a:rPr kumimoji="1" lang="en-US" sz="1200" b="0" i="0" u="none" strike="noStrike" kern="1200" baseline="0" dirty="0" smtClean="0">
                <a:solidFill>
                  <a:schemeClr val="tx1"/>
                </a:solidFill>
                <a:latin typeface="Times New Roman" pitchFamily="-109" charset="0"/>
                <a:ea typeface="+mn-ea"/>
                <a:cs typeface="+mn-cs"/>
              </a:rPr>
              <a:t>Vector Extensions instruction set that provided a set of 256-bit, and then 512-</a:t>
            </a:r>
          </a:p>
          <a:p>
            <a:r>
              <a:rPr kumimoji="1" lang="en-US" sz="1200" b="0" i="0" u="none" strike="noStrike" kern="1200" baseline="0" dirty="0" smtClean="0">
                <a:solidFill>
                  <a:schemeClr val="tx1"/>
                </a:solidFill>
                <a:latin typeface="Times New Roman" pitchFamily="-109" charset="0"/>
                <a:ea typeface="+mn-ea"/>
                <a:cs typeface="+mn-cs"/>
              </a:rPr>
              <a:t>bit, instructions for efficient processing of vector data.</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 Almost 40 years after its introduction in 1978, the x86 architecture continues to</a:t>
            </a:r>
          </a:p>
          <a:p>
            <a:r>
              <a:rPr kumimoji="1" lang="en-US" sz="1200" b="0" i="0" u="none" strike="noStrike" kern="1200" baseline="0" dirty="0" smtClean="0">
                <a:solidFill>
                  <a:schemeClr val="tx1"/>
                </a:solidFill>
                <a:latin typeface="Times New Roman" pitchFamily="-109" charset="0"/>
                <a:ea typeface="+mn-ea"/>
                <a:cs typeface="+mn-cs"/>
              </a:rPr>
              <a:t>dominate the processor market outside of embedded systems. Although the organization</a:t>
            </a:r>
          </a:p>
          <a:p>
            <a:r>
              <a:rPr kumimoji="1" lang="en-US" sz="1200" b="0" i="0" u="none" strike="noStrike" kern="1200" baseline="0" dirty="0" smtClean="0">
                <a:solidFill>
                  <a:schemeClr val="tx1"/>
                </a:solidFill>
                <a:latin typeface="Times New Roman" pitchFamily="-109" charset="0"/>
                <a:ea typeface="+mn-ea"/>
                <a:cs typeface="+mn-cs"/>
              </a:rPr>
              <a:t>and technology of the x86 machines have changed dramatically over the decades,</a:t>
            </a:r>
          </a:p>
          <a:p>
            <a:r>
              <a:rPr kumimoji="1" lang="en-US" sz="1200" b="0" i="0" u="none" strike="noStrike" kern="1200" baseline="0" dirty="0" smtClean="0">
                <a:solidFill>
                  <a:schemeClr val="tx1"/>
                </a:solidFill>
                <a:latin typeface="Times New Roman" pitchFamily="-109" charset="0"/>
                <a:ea typeface="+mn-ea"/>
                <a:cs typeface="+mn-cs"/>
              </a:rPr>
              <a:t>the instruction set architecture has evolved to remain backward compatible with earlier</a:t>
            </a:r>
          </a:p>
          <a:p>
            <a:r>
              <a:rPr kumimoji="1" lang="en-US" sz="1200" b="0" i="0" u="none" strike="noStrike" kern="1200" baseline="0" dirty="0" smtClean="0">
                <a:solidFill>
                  <a:schemeClr val="tx1"/>
                </a:solidFill>
                <a:latin typeface="Times New Roman" pitchFamily="-109" charset="0"/>
                <a:ea typeface="+mn-ea"/>
                <a:cs typeface="+mn-cs"/>
              </a:rPr>
              <a:t>versions. Thus, any program written on an older version of the x86 architecture</a:t>
            </a:r>
          </a:p>
          <a:p>
            <a:r>
              <a:rPr kumimoji="1" lang="en-US" sz="1200" b="0" i="0" u="none" strike="noStrike" kern="1200" baseline="0" dirty="0" smtClean="0">
                <a:solidFill>
                  <a:schemeClr val="tx1"/>
                </a:solidFill>
                <a:latin typeface="Times New Roman" pitchFamily="-109" charset="0"/>
                <a:ea typeface="+mn-ea"/>
                <a:cs typeface="+mn-cs"/>
              </a:rPr>
              <a:t>can execute on newer versions. All changes to the instruction set architecture have</a:t>
            </a:r>
          </a:p>
          <a:p>
            <a:r>
              <a:rPr kumimoji="1" lang="en-US" sz="1200" b="0" i="0" u="none" strike="noStrike" kern="1200" baseline="0" dirty="0" smtClean="0">
                <a:solidFill>
                  <a:schemeClr val="tx1"/>
                </a:solidFill>
                <a:latin typeface="Times New Roman" pitchFamily="-109" charset="0"/>
                <a:ea typeface="+mn-ea"/>
                <a:cs typeface="+mn-cs"/>
              </a:rPr>
              <a:t>involved additions to the instruction set, with no subtractions. The rate of change has</a:t>
            </a:r>
          </a:p>
          <a:p>
            <a:r>
              <a:rPr kumimoji="1" lang="en-US" sz="1200" b="0" i="0" u="none" strike="noStrike" kern="1200" baseline="0" dirty="0" smtClean="0">
                <a:solidFill>
                  <a:schemeClr val="tx1"/>
                </a:solidFill>
                <a:latin typeface="Times New Roman" pitchFamily="-109" charset="0"/>
                <a:ea typeface="+mn-ea"/>
                <a:cs typeface="+mn-cs"/>
              </a:rPr>
              <a:t>been the addition of roughly one instruction per month added to the architecture</a:t>
            </a:r>
          </a:p>
          <a:p>
            <a:r>
              <a:rPr kumimoji="1" lang="en-US" sz="1200" b="0" i="0" u="none" strike="noStrike" kern="1200" baseline="0" dirty="0" smtClean="0">
                <a:solidFill>
                  <a:schemeClr val="tx1"/>
                </a:solidFill>
                <a:latin typeface="Times New Roman" pitchFamily="-109" charset="0"/>
                <a:ea typeface="+mn-ea"/>
                <a:cs typeface="+mn-cs"/>
              </a:rPr>
              <a:t>[ANTH08], so that there are now thousands of instructions in the instruction set.</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x86 provides an excellent illustration of the advances in computer hardware</a:t>
            </a:r>
          </a:p>
          <a:p>
            <a:r>
              <a:rPr kumimoji="1" lang="en-US" sz="1200" b="0" i="0" u="none" strike="noStrike" kern="1200" baseline="0" dirty="0" smtClean="0">
                <a:solidFill>
                  <a:schemeClr val="tx1"/>
                </a:solidFill>
                <a:latin typeface="Times New Roman" pitchFamily="-109" charset="0"/>
                <a:ea typeface="+mn-ea"/>
                <a:cs typeface="+mn-cs"/>
              </a:rPr>
              <a:t>over the past 35 years. The 1978 8086 was introduced with a clock speed of</a:t>
            </a:r>
          </a:p>
          <a:p>
            <a:r>
              <a:rPr kumimoji="1" lang="en-US" sz="1200" b="0" i="0" u="none" strike="noStrike" kern="1200" baseline="0" dirty="0" smtClean="0">
                <a:solidFill>
                  <a:schemeClr val="tx1"/>
                </a:solidFill>
                <a:latin typeface="Times New Roman" pitchFamily="-109" charset="0"/>
                <a:ea typeface="+mn-ea"/>
                <a:cs typeface="+mn-cs"/>
              </a:rPr>
              <a:t>5 MHz and had 29,000 transistors. A six-</a:t>
            </a:r>
          </a:p>
          <a:p>
            <a:r>
              <a:rPr kumimoji="1" lang="en-US" sz="1200" b="0" i="0" u="none" strike="noStrike" kern="1200" baseline="0" dirty="0" smtClean="0">
                <a:solidFill>
                  <a:schemeClr val="tx1"/>
                </a:solidFill>
                <a:latin typeface="Times New Roman" pitchFamily="-109" charset="0"/>
                <a:ea typeface="+mn-ea"/>
                <a:cs typeface="+mn-cs"/>
              </a:rPr>
              <a:t>core Core i7 EE 4960X introduced in 2013</a:t>
            </a:r>
          </a:p>
          <a:p>
            <a:r>
              <a:rPr kumimoji="1" lang="en-US" sz="1200" b="0" i="0" u="none" strike="noStrike" kern="1200" baseline="0" dirty="0" smtClean="0">
                <a:solidFill>
                  <a:schemeClr val="tx1"/>
                </a:solidFill>
                <a:latin typeface="Times New Roman" pitchFamily="-109" charset="0"/>
                <a:ea typeface="+mn-ea"/>
                <a:cs typeface="+mn-cs"/>
              </a:rPr>
              <a:t>operates at 4 GHz, a speedup of a factor of 800, and has 1.86 billion transistors,</a:t>
            </a:r>
          </a:p>
          <a:p>
            <a:r>
              <a:rPr kumimoji="1" lang="en-US" sz="1200" b="0" i="0" u="none" strike="noStrike" kern="1200" baseline="0" dirty="0" smtClean="0">
                <a:solidFill>
                  <a:schemeClr val="tx1"/>
                </a:solidFill>
                <a:latin typeface="Times New Roman" pitchFamily="-109" charset="0"/>
                <a:ea typeface="+mn-ea"/>
                <a:cs typeface="+mn-cs"/>
              </a:rPr>
              <a:t>about 64,000 times as many as the 8086. Yet the Core i7 EE 4960X is in only a</a:t>
            </a:r>
          </a:p>
          <a:p>
            <a:r>
              <a:rPr kumimoji="1" lang="en-US" sz="1200" b="0" i="0" u="none" strike="noStrike" kern="1200" baseline="0" dirty="0" smtClean="0">
                <a:solidFill>
                  <a:schemeClr val="tx1"/>
                </a:solidFill>
                <a:latin typeface="Times New Roman" pitchFamily="-109" charset="0"/>
                <a:ea typeface="+mn-ea"/>
                <a:cs typeface="+mn-cs"/>
              </a:rPr>
              <a:t>slightly larger package than the 8086 and has a comparable cost.</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51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0696129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The term embedded system  refers to the use of electronics and software within a</a:t>
            </a:r>
          </a:p>
          <a:p>
            <a:r>
              <a:rPr kumimoji="1" lang="en-US" sz="1200" b="0" i="0" u="none" strike="noStrike" kern="1200" baseline="0" dirty="0" smtClean="0">
                <a:solidFill>
                  <a:schemeClr val="tx1"/>
                </a:solidFill>
                <a:latin typeface="Times New Roman" pitchFamily="-109" charset="0"/>
                <a:ea typeface="+mn-ea"/>
                <a:cs typeface="+mn-cs"/>
              </a:rPr>
              <a:t>product, as opposed to a general-purpose computer, such as a laptop or desktop</a:t>
            </a:r>
          </a:p>
          <a:p>
            <a:r>
              <a:rPr kumimoji="1" lang="en-US" sz="1200" b="0" i="0" u="none" strike="noStrike" kern="1200" baseline="0" dirty="0" smtClean="0">
                <a:solidFill>
                  <a:schemeClr val="tx1"/>
                </a:solidFill>
                <a:latin typeface="Times New Roman" pitchFamily="-109" charset="0"/>
                <a:ea typeface="+mn-ea"/>
                <a:cs typeface="+mn-cs"/>
              </a:rPr>
              <a:t>system. Millions of computers are sold every year, including laptops, personal</a:t>
            </a:r>
          </a:p>
          <a:p>
            <a:r>
              <a:rPr kumimoji="1" lang="en-US" sz="1200" b="0" i="0" u="none" strike="noStrike" kern="1200" baseline="0" dirty="0" smtClean="0">
                <a:solidFill>
                  <a:schemeClr val="tx1"/>
                </a:solidFill>
                <a:latin typeface="Times New Roman" pitchFamily="-109" charset="0"/>
                <a:ea typeface="+mn-ea"/>
                <a:cs typeface="+mn-cs"/>
              </a:rPr>
              <a:t>computers, workstations, servers, mainframes, and supercomputers. In contrast, billions</a:t>
            </a:r>
          </a:p>
          <a:p>
            <a:r>
              <a:rPr kumimoji="1" lang="en-US" sz="1200" b="0" i="0" u="none" strike="noStrike" kern="1200" baseline="0" dirty="0" smtClean="0">
                <a:solidFill>
                  <a:schemeClr val="tx1"/>
                </a:solidFill>
                <a:latin typeface="Times New Roman" pitchFamily="-109" charset="0"/>
                <a:ea typeface="+mn-ea"/>
                <a:cs typeface="+mn-cs"/>
              </a:rPr>
              <a:t>of computer systems are produced each year that are embedded within larger</a:t>
            </a:r>
          </a:p>
          <a:p>
            <a:r>
              <a:rPr kumimoji="1" lang="en-US" sz="1200" b="0" i="0" u="none" strike="noStrike" kern="1200" baseline="0" dirty="0" smtClean="0">
                <a:solidFill>
                  <a:schemeClr val="tx1"/>
                </a:solidFill>
                <a:latin typeface="Times New Roman" pitchFamily="-109" charset="0"/>
                <a:ea typeface="+mn-ea"/>
                <a:cs typeface="+mn-cs"/>
              </a:rPr>
              <a:t>devices. Today, many, perhaps most, devices that use electric power have an embedded</a:t>
            </a:r>
          </a:p>
          <a:p>
            <a:r>
              <a:rPr kumimoji="1" lang="en-US" sz="1200" b="0" i="0" u="none" strike="noStrike" kern="1200" baseline="0" dirty="0" smtClean="0">
                <a:solidFill>
                  <a:schemeClr val="tx1"/>
                </a:solidFill>
                <a:latin typeface="Times New Roman" pitchFamily="-109" charset="0"/>
                <a:ea typeface="+mn-ea"/>
                <a:cs typeface="+mn-cs"/>
              </a:rPr>
              <a:t>computing system. It is likely that in the near future virtually all such devices</a:t>
            </a:r>
          </a:p>
          <a:p>
            <a:r>
              <a:rPr kumimoji="1" lang="en-US" sz="1200" b="0" i="0" u="none" strike="noStrike" kern="1200" baseline="0" dirty="0" smtClean="0">
                <a:solidFill>
                  <a:schemeClr val="tx1"/>
                </a:solidFill>
                <a:latin typeface="Times New Roman" pitchFamily="-109" charset="0"/>
                <a:ea typeface="+mn-ea"/>
                <a:cs typeface="+mn-cs"/>
              </a:rPr>
              <a:t>will have embedded computing systems.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Types of devices with embedded systems are almost too numerous to list.</a:t>
            </a:r>
          </a:p>
          <a:p>
            <a:r>
              <a:rPr kumimoji="1" lang="en-US" sz="1200" b="0" i="0" u="none" strike="noStrike" kern="1200" baseline="0" dirty="0" smtClean="0">
                <a:solidFill>
                  <a:schemeClr val="tx1"/>
                </a:solidFill>
                <a:latin typeface="Times New Roman" pitchFamily="-109" charset="0"/>
                <a:ea typeface="+mn-ea"/>
                <a:cs typeface="+mn-cs"/>
              </a:rPr>
              <a:t>Examples include cell phones, digital cameras, video cameras, calculators, microwave</a:t>
            </a:r>
          </a:p>
          <a:p>
            <a:r>
              <a:rPr kumimoji="1" lang="en-US" sz="1200" b="0" i="0" u="none" strike="noStrike" kern="1200" baseline="0" dirty="0" smtClean="0">
                <a:solidFill>
                  <a:schemeClr val="tx1"/>
                </a:solidFill>
                <a:latin typeface="Times New Roman" pitchFamily="-109" charset="0"/>
                <a:ea typeface="+mn-ea"/>
                <a:cs typeface="+mn-cs"/>
              </a:rPr>
              <a:t>ovens, home security systems, washing machines, lighting systems, thermostats,</a:t>
            </a:r>
          </a:p>
          <a:p>
            <a:r>
              <a:rPr kumimoji="1" lang="en-US" sz="1200" b="0" i="0" u="none" strike="noStrike" kern="1200" baseline="0" dirty="0" smtClean="0">
                <a:solidFill>
                  <a:schemeClr val="tx1"/>
                </a:solidFill>
                <a:latin typeface="Times New Roman" pitchFamily="-109" charset="0"/>
                <a:ea typeface="+mn-ea"/>
                <a:cs typeface="+mn-cs"/>
              </a:rPr>
              <a:t>printers, various automotive systems (e.g., transmission control, cruise</a:t>
            </a:r>
          </a:p>
          <a:p>
            <a:r>
              <a:rPr kumimoji="1" lang="en-US" sz="1200" b="0" i="0" u="none" strike="noStrike" kern="1200" baseline="0" dirty="0" smtClean="0">
                <a:solidFill>
                  <a:schemeClr val="tx1"/>
                </a:solidFill>
                <a:latin typeface="Times New Roman" pitchFamily="-109" charset="0"/>
                <a:ea typeface="+mn-ea"/>
                <a:cs typeface="+mn-cs"/>
              </a:rPr>
              <a:t>control, fuel injection, anti-lock brakes, and suspension systems), tennis rackets,</a:t>
            </a:r>
          </a:p>
          <a:p>
            <a:r>
              <a:rPr kumimoji="1" lang="en-US" sz="1200" b="0" i="0" u="none" strike="noStrike" kern="1200" baseline="0" dirty="0" smtClean="0">
                <a:solidFill>
                  <a:schemeClr val="tx1"/>
                </a:solidFill>
                <a:latin typeface="Times New Roman" pitchFamily="-109" charset="0"/>
                <a:ea typeface="+mn-ea"/>
                <a:cs typeface="+mn-cs"/>
              </a:rPr>
              <a:t>toothbrushes, and numerous types of sensors and actuators in automated systems.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Often, embedded systems are tightly coupled to their environment. This can</a:t>
            </a:r>
          </a:p>
          <a:p>
            <a:r>
              <a:rPr kumimoji="1" lang="en-US" sz="1200" b="0" i="0" u="none" strike="noStrike" kern="1200" baseline="0" dirty="0" smtClean="0">
                <a:solidFill>
                  <a:schemeClr val="tx1"/>
                </a:solidFill>
                <a:latin typeface="Times New Roman" pitchFamily="-109" charset="0"/>
                <a:ea typeface="+mn-ea"/>
                <a:cs typeface="+mn-cs"/>
              </a:rPr>
              <a:t>give rise to real-time constraints imposed by the need to interact with the environment.</a:t>
            </a:r>
          </a:p>
          <a:p>
            <a:r>
              <a:rPr kumimoji="1" lang="en-US" sz="1200" b="0" i="0" u="none" strike="noStrike" kern="1200" baseline="0" dirty="0" smtClean="0">
                <a:solidFill>
                  <a:schemeClr val="tx1"/>
                </a:solidFill>
                <a:latin typeface="Times New Roman" pitchFamily="-109" charset="0"/>
                <a:ea typeface="+mn-ea"/>
                <a:cs typeface="+mn-cs"/>
              </a:rPr>
              <a:t>Constraints, such as required speeds of motion, required precision of measurement,</a:t>
            </a:r>
          </a:p>
          <a:p>
            <a:r>
              <a:rPr kumimoji="1" lang="en-US" sz="1200" b="0" i="0" u="none" strike="noStrike" kern="1200" baseline="0" dirty="0" smtClean="0">
                <a:solidFill>
                  <a:schemeClr val="tx1"/>
                </a:solidFill>
                <a:latin typeface="Times New Roman" pitchFamily="-109" charset="0"/>
                <a:ea typeface="+mn-ea"/>
                <a:cs typeface="+mn-cs"/>
              </a:rPr>
              <a:t>and required time durations, dictate the timing of software operations. If</a:t>
            </a:r>
          </a:p>
          <a:p>
            <a:r>
              <a:rPr kumimoji="1" lang="en-US" sz="1200" b="0" i="0" u="none" strike="noStrike" kern="1200" baseline="0" dirty="0" smtClean="0">
                <a:solidFill>
                  <a:schemeClr val="tx1"/>
                </a:solidFill>
                <a:latin typeface="Times New Roman" pitchFamily="-109" charset="0"/>
                <a:ea typeface="+mn-ea"/>
                <a:cs typeface="+mn-cs"/>
              </a:rPr>
              <a:t>multiple activities must be managed simultaneously, this imposes more complex</a:t>
            </a:r>
          </a:p>
          <a:p>
            <a:r>
              <a:rPr kumimoji="1" lang="en-US" sz="1200" b="0" i="0" u="none" strike="noStrike" kern="1200" baseline="0" dirty="0" smtClean="0">
                <a:solidFill>
                  <a:schemeClr val="tx1"/>
                </a:solidFill>
                <a:latin typeface="Times New Roman" pitchFamily="-109" charset="0"/>
                <a:ea typeface="+mn-ea"/>
                <a:cs typeface="+mn-cs"/>
              </a:rPr>
              <a:t>real-time constraints.</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52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4233938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 Figure 1.14 shows in general terms an embedded system organization. In addition</a:t>
            </a:r>
          </a:p>
          <a:p>
            <a:r>
              <a:rPr kumimoji="1" lang="en-US" sz="1200" b="0" i="0" u="none" strike="noStrike" kern="1200" baseline="0" dirty="0" smtClean="0">
                <a:solidFill>
                  <a:schemeClr val="tx1"/>
                </a:solidFill>
                <a:latin typeface="Times New Roman" pitchFamily="-109" charset="0"/>
                <a:ea typeface="+mn-ea"/>
                <a:cs typeface="+mn-cs"/>
              </a:rPr>
              <a:t>to the processor and memory, there are a number of elements that differ from</a:t>
            </a:r>
          </a:p>
          <a:p>
            <a:r>
              <a:rPr kumimoji="1" lang="en-US" sz="1200" b="0" i="0" u="none" strike="noStrike" kern="1200" baseline="0" dirty="0" smtClean="0">
                <a:solidFill>
                  <a:schemeClr val="tx1"/>
                </a:solidFill>
                <a:latin typeface="Times New Roman" pitchFamily="-109" charset="0"/>
                <a:ea typeface="+mn-ea"/>
                <a:cs typeface="+mn-cs"/>
              </a:rPr>
              <a:t>the typical desktop or laptop computer:</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 There may be a variety of interfaces that enable the system to measure, manipulate,</a:t>
            </a:r>
          </a:p>
          <a:p>
            <a:r>
              <a:rPr kumimoji="1" lang="en-US" sz="1200" b="0" i="0" u="none" strike="noStrike" kern="1200" baseline="0" dirty="0" smtClean="0">
                <a:solidFill>
                  <a:schemeClr val="tx1"/>
                </a:solidFill>
                <a:latin typeface="Times New Roman" pitchFamily="-109" charset="0"/>
                <a:ea typeface="+mn-ea"/>
                <a:cs typeface="+mn-cs"/>
              </a:rPr>
              <a:t>and otherwise interact with the external environment. Embedded systems</a:t>
            </a:r>
          </a:p>
          <a:p>
            <a:r>
              <a:rPr kumimoji="1" lang="en-US" sz="1200" b="0" i="0" u="none" strike="noStrike" kern="1200" baseline="0" dirty="0" smtClean="0">
                <a:solidFill>
                  <a:schemeClr val="tx1"/>
                </a:solidFill>
                <a:latin typeface="Times New Roman" pitchFamily="-109" charset="0"/>
                <a:ea typeface="+mn-ea"/>
                <a:cs typeface="+mn-cs"/>
              </a:rPr>
              <a:t>often interact (sense, manipulate, and communicate) with external world</a:t>
            </a:r>
          </a:p>
          <a:p>
            <a:r>
              <a:rPr kumimoji="1" lang="en-US" sz="1200" b="0" i="0" u="none" strike="noStrike" kern="1200" baseline="0" dirty="0" smtClean="0">
                <a:solidFill>
                  <a:schemeClr val="tx1"/>
                </a:solidFill>
                <a:latin typeface="Times New Roman" pitchFamily="-109" charset="0"/>
                <a:ea typeface="+mn-ea"/>
                <a:cs typeface="+mn-cs"/>
              </a:rPr>
              <a:t>through sensors and actuators and hence are typically reactive systems; a reactive</a:t>
            </a:r>
          </a:p>
          <a:p>
            <a:r>
              <a:rPr kumimoji="1" lang="en-US" sz="1200" b="0" i="0" u="none" strike="noStrike" kern="1200" baseline="0" dirty="0" smtClean="0">
                <a:solidFill>
                  <a:schemeClr val="tx1"/>
                </a:solidFill>
                <a:latin typeface="Times New Roman" pitchFamily="-109" charset="0"/>
                <a:ea typeface="+mn-ea"/>
                <a:cs typeface="+mn-cs"/>
              </a:rPr>
              <a:t>system is in continual interaction with the environment and executes at a</a:t>
            </a:r>
          </a:p>
          <a:p>
            <a:r>
              <a:rPr kumimoji="1" lang="en-US" sz="1200" b="0" i="0" u="none" strike="noStrike" kern="1200" baseline="0" dirty="0" smtClean="0">
                <a:solidFill>
                  <a:schemeClr val="tx1"/>
                </a:solidFill>
                <a:latin typeface="Times New Roman" pitchFamily="-109" charset="0"/>
                <a:ea typeface="+mn-ea"/>
                <a:cs typeface="+mn-cs"/>
              </a:rPr>
              <a:t>pace determined by that environment.</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The human interface may be as simple as a flashing light or as complicated as</a:t>
            </a:r>
          </a:p>
          <a:p>
            <a:r>
              <a:rPr kumimoji="1" lang="en-US" sz="1200" b="0" i="0" u="none" strike="noStrike" kern="1200" baseline="0" dirty="0" smtClean="0">
                <a:solidFill>
                  <a:schemeClr val="tx1"/>
                </a:solidFill>
                <a:latin typeface="Times New Roman" pitchFamily="-109" charset="0"/>
                <a:ea typeface="+mn-ea"/>
                <a:cs typeface="+mn-cs"/>
              </a:rPr>
              <a:t>real-time robotic vision. In many cases, there is no human interface.</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The diagnostic port may be used for diagnosing the system that is being</a:t>
            </a:r>
          </a:p>
          <a:p>
            <a:r>
              <a:rPr kumimoji="1" lang="en-US" sz="1200" b="0" i="0" u="none" strike="noStrike" kern="1200" baseline="0" dirty="0" smtClean="0">
                <a:solidFill>
                  <a:schemeClr val="tx1"/>
                </a:solidFill>
                <a:latin typeface="Times New Roman" pitchFamily="-109" charset="0"/>
                <a:ea typeface="+mn-ea"/>
                <a:cs typeface="+mn-cs"/>
              </a:rPr>
              <a:t>controlled—not just for diagnosing the computer.</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Special-purpose field programmable (FPGA), application-specific</a:t>
            </a:r>
          </a:p>
          <a:p>
            <a:r>
              <a:rPr kumimoji="1" lang="en-US" sz="1200" b="0" i="0" u="none" strike="noStrike" kern="1200" baseline="0" dirty="0" smtClean="0">
                <a:solidFill>
                  <a:schemeClr val="tx1"/>
                </a:solidFill>
                <a:latin typeface="Times New Roman" pitchFamily="-109" charset="0"/>
                <a:ea typeface="+mn-ea"/>
                <a:cs typeface="+mn-cs"/>
              </a:rPr>
              <a:t>(ASIC), or even </a:t>
            </a:r>
            <a:r>
              <a:rPr kumimoji="1" lang="en-US" sz="1200" b="0" i="0" u="none" strike="noStrike" kern="1200" baseline="0" dirty="0" err="1" smtClean="0">
                <a:solidFill>
                  <a:schemeClr val="tx1"/>
                </a:solidFill>
                <a:latin typeface="Times New Roman" pitchFamily="-109" charset="0"/>
                <a:ea typeface="+mn-ea"/>
                <a:cs typeface="+mn-cs"/>
              </a:rPr>
              <a:t>nondigital</a:t>
            </a:r>
            <a:r>
              <a:rPr kumimoji="1" lang="en-US" sz="1200" b="0" i="0" u="none" strike="noStrike" kern="1200" baseline="0" dirty="0" smtClean="0">
                <a:solidFill>
                  <a:schemeClr val="tx1"/>
                </a:solidFill>
                <a:latin typeface="Times New Roman" pitchFamily="-109" charset="0"/>
                <a:ea typeface="+mn-ea"/>
                <a:cs typeface="+mn-cs"/>
              </a:rPr>
              <a:t> hardware may be used to increase performance or reliability.</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Software often has a fixed function and is specific to the application.</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Efficiency is of paramount importance for embedded systems. They are optimized</a:t>
            </a:r>
          </a:p>
          <a:p>
            <a:r>
              <a:rPr kumimoji="1" lang="en-US" sz="1200" b="0" i="0" u="none" strike="noStrike" kern="1200" baseline="0" dirty="0" smtClean="0">
                <a:solidFill>
                  <a:schemeClr val="tx1"/>
                </a:solidFill>
                <a:latin typeface="Times New Roman" pitchFamily="-109" charset="0"/>
                <a:ea typeface="+mn-ea"/>
                <a:cs typeface="+mn-cs"/>
              </a:rPr>
              <a:t>for energy, code size, execution time, weight and dimensions, and cost.</a:t>
            </a:r>
          </a:p>
          <a:p>
            <a:r>
              <a:rPr kumimoji="1" lang="en-US" sz="1200" b="0" i="0" u="none" strike="noStrike" kern="1200" baseline="0" dirty="0" smtClean="0">
                <a:solidFill>
                  <a:schemeClr val="tx1"/>
                </a:solidFill>
                <a:latin typeface="Times New Roman" pitchFamily="-109" charset="0"/>
                <a:ea typeface="+mn-ea"/>
                <a:cs typeface="+mn-cs"/>
              </a:rPr>
              <a:t>There are several noteworthy areas of similarity to general-</a:t>
            </a:r>
          </a:p>
          <a:p>
            <a:r>
              <a:rPr kumimoji="1" lang="en-US" sz="1200" b="0" i="0" u="none" strike="noStrike" kern="1200" baseline="0" dirty="0" smtClean="0">
                <a:solidFill>
                  <a:schemeClr val="tx1"/>
                </a:solidFill>
                <a:latin typeface="Times New Roman" pitchFamily="-109" charset="0"/>
                <a:ea typeface="+mn-ea"/>
                <a:cs typeface="+mn-cs"/>
              </a:rPr>
              <a:t>purpose computer systems as well:</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Even with nominally fixed function software, the ability to field upgrade to fix</a:t>
            </a:r>
          </a:p>
          <a:p>
            <a:r>
              <a:rPr kumimoji="1" lang="en-US" sz="1200" b="0" i="0" u="none" strike="noStrike" kern="1200" baseline="0" dirty="0" smtClean="0">
                <a:solidFill>
                  <a:schemeClr val="tx1"/>
                </a:solidFill>
                <a:latin typeface="Times New Roman" pitchFamily="-109" charset="0"/>
                <a:ea typeface="+mn-ea"/>
                <a:cs typeface="+mn-cs"/>
              </a:rPr>
              <a:t>bugs, to improve security, and to add functionality, has become very important</a:t>
            </a:r>
          </a:p>
          <a:p>
            <a:r>
              <a:rPr kumimoji="1" lang="en-US" sz="1200" b="0" i="0" u="none" strike="noStrike" kern="1200" baseline="0" dirty="0" smtClean="0">
                <a:solidFill>
                  <a:schemeClr val="tx1"/>
                </a:solidFill>
                <a:latin typeface="Times New Roman" pitchFamily="-109" charset="0"/>
                <a:ea typeface="+mn-ea"/>
                <a:cs typeface="+mn-cs"/>
              </a:rPr>
              <a:t>for embedded system, and not just in consumer devices.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One comparatively recent development has been of embedded system platforms</a:t>
            </a:r>
          </a:p>
          <a:p>
            <a:r>
              <a:rPr kumimoji="1" lang="en-US" sz="1200" b="0" i="0" u="none" strike="noStrike" kern="1200" baseline="0" dirty="0" smtClean="0">
                <a:solidFill>
                  <a:schemeClr val="tx1"/>
                </a:solidFill>
                <a:latin typeface="Times New Roman" pitchFamily="-109" charset="0"/>
                <a:ea typeface="+mn-ea"/>
                <a:cs typeface="+mn-cs"/>
              </a:rPr>
              <a:t>that support a wide variety of apps. Good examples of this are smartphones</a:t>
            </a:r>
          </a:p>
          <a:p>
            <a:r>
              <a:rPr kumimoji="1" lang="en-US" sz="1200" b="0" i="0" u="none" strike="noStrike" kern="1200" baseline="0" dirty="0" smtClean="0">
                <a:solidFill>
                  <a:schemeClr val="tx1"/>
                </a:solidFill>
                <a:latin typeface="Times New Roman" pitchFamily="-109" charset="0"/>
                <a:ea typeface="+mn-ea"/>
                <a:cs typeface="+mn-cs"/>
              </a:rPr>
              <a:t>and audio/visual devices, such as smart TVs.</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53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1734564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It is worthwhile calling out separately one of the major drivers in the proliferation</a:t>
            </a:r>
          </a:p>
          <a:p>
            <a:r>
              <a:rPr kumimoji="1" lang="en-US" sz="1200" b="0" i="0" u="none" strike="noStrike" kern="1200" baseline="0" dirty="0" smtClean="0">
                <a:solidFill>
                  <a:schemeClr val="tx1"/>
                </a:solidFill>
                <a:latin typeface="Times New Roman" pitchFamily="-109" charset="0"/>
                <a:ea typeface="+mn-ea"/>
                <a:cs typeface="+mn-cs"/>
              </a:rPr>
              <a:t>of embedded systems. The Internet of things (</a:t>
            </a:r>
            <a:r>
              <a:rPr kumimoji="1" lang="en-US" sz="1200" b="0" i="0" u="none" strike="noStrike" kern="1200" baseline="0" dirty="0" err="1" smtClean="0">
                <a:solidFill>
                  <a:schemeClr val="tx1"/>
                </a:solidFill>
                <a:latin typeface="Times New Roman" pitchFamily="-109" charset="0"/>
                <a:ea typeface="+mn-ea"/>
                <a:cs typeface="+mn-cs"/>
              </a:rPr>
              <a:t>IoT</a:t>
            </a:r>
            <a:r>
              <a:rPr kumimoji="1" lang="en-US" sz="1200" b="0" i="0" u="none" strike="noStrike" kern="1200" baseline="0" dirty="0" smtClean="0">
                <a:solidFill>
                  <a:schemeClr val="tx1"/>
                </a:solidFill>
                <a:latin typeface="Times New Roman" pitchFamily="-109" charset="0"/>
                <a:ea typeface="+mn-ea"/>
                <a:cs typeface="+mn-cs"/>
              </a:rPr>
              <a:t>)  is a term that refers to the</a:t>
            </a:r>
          </a:p>
          <a:p>
            <a:r>
              <a:rPr kumimoji="1" lang="en-US" sz="1200" b="0" i="0" u="none" strike="noStrike" kern="1200" baseline="0" dirty="0" smtClean="0">
                <a:solidFill>
                  <a:schemeClr val="tx1"/>
                </a:solidFill>
                <a:latin typeface="Times New Roman" pitchFamily="-109" charset="0"/>
                <a:ea typeface="+mn-ea"/>
                <a:cs typeface="+mn-cs"/>
              </a:rPr>
              <a:t>expanding interconnection of smart devices, ranging from appliances to tiny sensors.</a:t>
            </a:r>
          </a:p>
          <a:p>
            <a:r>
              <a:rPr kumimoji="1" lang="en-US" sz="1200" b="0" i="0" u="none" strike="noStrike" kern="1200" baseline="0" dirty="0" smtClean="0">
                <a:solidFill>
                  <a:schemeClr val="tx1"/>
                </a:solidFill>
                <a:latin typeface="Times New Roman" pitchFamily="-109" charset="0"/>
                <a:ea typeface="+mn-ea"/>
                <a:cs typeface="+mn-cs"/>
              </a:rPr>
              <a:t>A dominant theme is the embedding of short- range mobile transceivers into a wide</a:t>
            </a:r>
          </a:p>
          <a:p>
            <a:r>
              <a:rPr kumimoji="1" lang="en-US" sz="1200" b="0" i="0" u="none" strike="noStrike" kern="1200" baseline="0" dirty="0" smtClean="0">
                <a:solidFill>
                  <a:schemeClr val="tx1"/>
                </a:solidFill>
                <a:latin typeface="Times New Roman" pitchFamily="-109" charset="0"/>
                <a:ea typeface="+mn-ea"/>
                <a:cs typeface="+mn-cs"/>
              </a:rPr>
              <a:t>array of gadgets and everyday items, enabling new forms of communication between</a:t>
            </a:r>
          </a:p>
          <a:p>
            <a:r>
              <a:rPr kumimoji="1" lang="en-US" sz="1200" b="0" i="0" u="none" strike="noStrike" kern="1200" baseline="0" dirty="0" smtClean="0">
                <a:solidFill>
                  <a:schemeClr val="tx1"/>
                </a:solidFill>
                <a:latin typeface="Times New Roman" pitchFamily="-109" charset="0"/>
                <a:ea typeface="+mn-ea"/>
                <a:cs typeface="+mn-cs"/>
              </a:rPr>
              <a:t>people and things, and between things themselves. The Internet now supports the</a:t>
            </a:r>
          </a:p>
          <a:p>
            <a:r>
              <a:rPr kumimoji="1" lang="en-US" sz="1200" b="0" i="0" u="none" strike="noStrike" kern="1200" baseline="0" dirty="0" smtClean="0">
                <a:solidFill>
                  <a:schemeClr val="tx1"/>
                </a:solidFill>
                <a:latin typeface="Times New Roman" pitchFamily="-109" charset="0"/>
                <a:ea typeface="+mn-ea"/>
                <a:cs typeface="+mn-cs"/>
              </a:rPr>
              <a:t>interconnection of billions of industrial and personal objects, usually through cloud</a:t>
            </a:r>
          </a:p>
          <a:p>
            <a:r>
              <a:rPr kumimoji="1" lang="en-US" sz="1200" b="0" i="0" u="none" strike="noStrike" kern="1200" baseline="0" dirty="0" smtClean="0">
                <a:solidFill>
                  <a:schemeClr val="tx1"/>
                </a:solidFill>
                <a:latin typeface="Times New Roman" pitchFamily="-109" charset="0"/>
                <a:ea typeface="+mn-ea"/>
                <a:cs typeface="+mn-cs"/>
              </a:rPr>
              <a:t>systems. The objects deliver sensor information, act on their environment, and, in</a:t>
            </a:r>
          </a:p>
          <a:p>
            <a:r>
              <a:rPr kumimoji="1" lang="en-US" sz="1200" b="0" i="0" u="none" strike="noStrike" kern="1200" baseline="0" dirty="0" smtClean="0">
                <a:solidFill>
                  <a:schemeClr val="tx1"/>
                </a:solidFill>
                <a:latin typeface="Times New Roman" pitchFamily="-109" charset="0"/>
                <a:ea typeface="+mn-ea"/>
                <a:cs typeface="+mn-cs"/>
              </a:rPr>
              <a:t>some cases, modify themselves, to create overall management of a larger system, like</a:t>
            </a:r>
          </a:p>
          <a:p>
            <a:r>
              <a:rPr kumimoji="1" lang="en-US" sz="1200" b="0" i="0" u="none" strike="noStrike" kern="1200" baseline="0" dirty="0" smtClean="0">
                <a:solidFill>
                  <a:schemeClr val="tx1"/>
                </a:solidFill>
                <a:latin typeface="Times New Roman" pitchFamily="-109" charset="0"/>
                <a:ea typeface="+mn-ea"/>
                <a:cs typeface="+mn-cs"/>
              </a:rPr>
              <a:t>a factory or city.</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a:t>
            </a:r>
            <a:r>
              <a:rPr kumimoji="1" lang="en-US" sz="1200" b="0" i="0" u="none" strike="noStrike" kern="1200" baseline="0" dirty="0" err="1" smtClean="0">
                <a:solidFill>
                  <a:schemeClr val="tx1"/>
                </a:solidFill>
                <a:latin typeface="Times New Roman" pitchFamily="-109" charset="0"/>
                <a:ea typeface="+mn-ea"/>
                <a:cs typeface="+mn-cs"/>
              </a:rPr>
              <a:t>IoT</a:t>
            </a:r>
            <a:r>
              <a:rPr kumimoji="1" lang="en-US" sz="1200" b="0" i="0" u="none" strike="noStrike" kern="1200" baseline="0" dirty="0" smtClean="0">
                <a:solidFill>
                  <a:schemeClr val="tx1"/>
                </a:solidFill>
                <a:latin typeface="Times New Roman" pitchFamily="-109" charset="0"/>
                <a:ea typeface="+mn-ea"/>
                <a:cs typeface="+mn-cs"/>
              </a:rPr>
              <a:t> is primarily driven by deeply embedded devices (defined below).</a:t>
            </a:r>
          </a:p>
          <a:p>
            <a:r>
              <a:rPr kumimoji="1" lang="en-US" sz="1200" b="0" i="0" u="none" strike="noStrike" kern="1200" baseline="0" dirty="0" smtClean="0">
                <a:solidFill>
                  <a:schemeClr val="tx1"/>
                </a:solidFill>
                <a:latin typeface="Times New Roman" pitchFamily="-109" charset="0"/>
                <a:ea typeface="+mn-ea"/>
                <a:cs typeface="+mn-cs"/>
              </a:rPr>
              <a:t>These devices are low-bandwidth, low-repetition data-capture, and low-bandwidth</a:t>
            </a:r>
          </a:p>
          <a:p>
            <a:r>
              <a:rPr kumimoji="1" lang="en-US" sz="1200" b="0" i="0" u="none" strike="noStrike" kern="1200" baseline="0" dirty="0" smtClean="0">
                <a:solidFill>
                  <a:schemeClr val="tx1"/>
                </a:solidFill>
                <a:latin typeface="Times New Roman" pitchFamily="-109" charset="0"/>
                <a:ea typeface="+mn-ea"/>
                <a:cs typeface="+mn-cs"/>
              </a:rPr>
              <a:t>data-usage appliances that communicate with each other and provide data via user</a:t>
            </a:r>
          </a:p>
          <a:p>
            <a:r>
              <a:rPr kumimoji="1" lang="en-US" sz="1200" b="0" i="0" u="none" strike="noStrike" kern="1200" baseline="0" dirty="0" smtClean="0">
                <a:solidFill>
                  <a:schemeClr val="tx1"/>
                </a:solidFill>
                <a:latin typeface="Times New Roman" pitchFamily="-109" charset="0"/>
                <a:ea typeface="+mn-ea"/>
                <a:cs typeface="+mn-cs"/>
              </a:rPr>
              <a:t>interfaces. Embedded appliances, such as high-resolution</a:t>
            </a:r>
          </a:p>
          <a:p>
            <a:r>
              <a:rPr kumimoji="1" lang="en-US" sz="1200" b="0" i="0" u="none" strike="noStrike" kern="1200" baseline="0" dirty="0" smtClean="0">
                <a:solidFill>
                  <a:schemeClr val="tx1"/>
                </a:solidFill>
                <a:latin typeface="Times New Roman" pitchFamily="-109" charset="0"/>
                <a:ea typeface="+mn-ea"/>
                <a:cs typeface="+mn-cs"/>
              </a:rPr>
              <a:t>video security cameras, video VoIP phones, and a handful of others, require high-bandwidth</a:t>
            </a:r>
          </a:p>
          <a:p>
            <a:r>
              <a:rPr kumimoji="1" lang="en-US" sz="1200" b="0" i="0" u="none" strike="noStrike" kern="1200" baseline="0" dirty="0" smtClean="0">
                <a:solidFill>
                  <a:schemeClr val="tx1"/>
                </a:solidFill>
                <a:latin typeface="Times New Roman" pitchFamily="-109" charset="0"/>
                <a:ea typeface="+mn-ea"/>
                <a:cs typeface="+mn-cs"/>
              </a:rPr>
              <a:t>streaming capabilities. Yet countless products simply require packets of data to be intermittently</a:t>
            </a:r>
          </a:p>
          <a:p>
            <a:r>
              <a:rPr kumimoji="1" lang="en-US" sz="1200" b="0" i="0" u="none" strike="noStrike" kern="1200" baseline="0" dirty="0" smtClean="0">
                <a:solidFill>
                  <a:schemeClr val="tx1"/>
                </a:solidFill>
                <a:latin typeface="Times New Roman" pitchFamily="-109" charset="0"/>
                <a:ea typeface="+mn-ea"/>
                <a:cs typeface="+mn-cs"/>
              </a:rPr>
              <a:t>delivered.  </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With reference to the end systems supported, the Internet has gone through</a:t>
            </a:r>
          </a:p>
          <a:p>
            <a:r>
              <a:rPr kumimoji="1" lang="en-US" sz="1200" b="0" i="0" u="none" strike="noStrike" kern="1200" baseline="0" dirty="0" smtClean="0">
                <a:solidFill>
                  <a:schemeClr val="tx1"/>
                </a:solidFill>
                <a:latin typeface="Times New Roman" pitchFamily="-109" charset="0"/>
                <a:ea typeface="+mn-ea"/>
                <a:cs typeface="+mn-cs"/>
              </a:rPr>
              <a:t>roughly four generations of deployment culminating in the </a:t>
            </a:r>
            <a:r>
              <a:rPr kumimoji="1" lang="en-US" sz="1200" b="0" i="0" u="none" strike="noStrike" kern="1200" baseline="0" dirty="0" err="1" smtClean="0">
                <a:solidFill>
                  <a:schemeClr val="tx1"/>
                </a:solidFill>
                <a:latin typeface="Times New Roman" pitchFamily="-109" charset="0"/>
                <a:ea typeface="+mn-ea"/>
                <a:cs typeface="+mn-cs"/>
              </a:rPr>
              <a:t>IoT</a:t>
            </a:r>
            <a:r>
              <a:rPr kumimoji="1" lang="en-US" sz="1200" b="0" i="0" u="none" strike="noStrike" kern="1200" baseline="0" dirty="0" smtClean="0">
                <a:solidFill>
                  <a:schemeClr val="tx1"/>
                </a:solidFill>
                <a:latin typeface="Times New Roman" pitchFamily="-109" charset="0"/>
                <a:ea typeface="+mn-ea"/>
                <a:cs typeface="+mn-cs"/>
              </a:rPr>
              <a:t>:</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1. Information technology (IT) : PCs, servers, routers, firewalls, and so on, bought</a:t>
            </a:r>
          </a:p>
          <a:p>
            <a:r>
              <a:rPr kumimoji="1" lang="en-US" sz="1200" b="0" i="0" u="none" strike="noStrike" kern="1200" baseline="0" dirty="0" smtClean="0">
                <a:solidFill>
                  <a:schemeClr val="tx1"/>
                </a:solidFill>
                <a:latin typeface="Times New Roman" pitchFamily="-109" charset="0"/>
                <a:ea typeface="+mn-ea"/>
                <a:cs typeface="+mn-cs"/>
              </a:rPr>
              <a:t>as IT devices by enterprise IT people and primarily using wired connectivity</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2. Operational technology (OT) : Machines/appliances with embedded IT built</a:t>
            </a:r>
          </a:p>
          <a:p>
            <a:r>
              <a:rPr kumimoji="1" lang="en-US" sz="1200" b="0" i="0" u="none" strike="noStrike" kern="1200" baseline="0" dirty="0" smtClean="0">
                <a:solidFill>
                  <a:schemeClr val="tx1"/>
                </a:solidFill>
                <a:latin typeface="Times New Roman" pitchFamily="-109" charset="0"/>
                <a:ea typeface="+mn-ea"/>
                <a:cs typeface="+mn-cs"/>
              </a:rPr>
              <a:t>by non-IT companies, such as medical machinery, SCADA (supervisory control</a:t>
            </a:r>
          </a:p>
          <a:p>
            <a:r>
              <a:rPr kumimoji="1" lang="en-US" sz="1200" b="0" i="0" u="none" strike="noStrike" kern="1200" baseline="0" dirty="0" smtClean="0">
                <a:solidFill>
                  <a:schemeClr val="tx1"/>
                </a:solidFill>
                <a:latin typeface="Times New Roman" pitchFamily="-109" charset="0"/>
                <a:ea typeface="+mn-ea"/>
                <a:cs typeface="+mn-cs"/>
              </a:rPr>
              <a:t>and data acquisition), process control, and kiosks, bought as appliances by</a:t>
            </a:r>
          </a:p>
          <a:p>
            <a:r>
              <a:rPr kumimoji="1" lang="en-US" sz="1200" b="0" i="0" u="none" strike="noStrike" kern="1200" baseline="0" dirty="0" smtClean="0">
                <a:solidFill>
                  <a:schemeClr val="tx1"/>
                </a:solidFill>
                <a:latin typeface="Times New Roman" pitchFamily="-109" charset="0"/>
                <a:ea typeface="+mn-ea"/>
                <a:cs typeface="+mn-cs"/>
              </a:rPr>
              <a:t>enterprise OT people and primarily using wired connectivity</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3. Personal technology: Smartphones, tablets, and eBook readers bought as IT</a:t>
            </a:r>
          </a:p>
          <a:p>
            <a:r>
              <a:rPr kumimoji="1" lang="en-US" sz="1200" b="0" i="0" u="none" strike="noStrike" kern="1200" baseline="0" dirty="0" smtClean="0">
                <a:solidFill>
                  <a:schemeClr val="tx1"/>
                </a:solidFill>
                <a:latin typeface="Times New Roman" pitchFamily="-109" charset="0"/>
                <a:ea typeface="+mn-ea"/>
                <a:cs typeface="+mn-cs"/>
              </a:rPr>
              <a:t>devices by consumers (employees) exclusively using wireless connectivity and</a:t>
            </a:r>
          </a:p>
          <a:p>
            <a:r>
              <a:rPr kumimoji="1" lang="en-US" sz="1200" b="0" i="0" u="none" strike="noStrike" kern="1200" baseline="0" dirty="0" smtClean="0">
                <a:solidFill>
                  <a:schemeClr val="tx1"/>
                </a:solidFill>
                <a:latin typeface="Times New Roman" pitchFamily="-109" charset="0"/>
                <a:ea typeface="+mn-ea"/>
                <a:cs typeface="+mn-cs"/>
              </a:rPr>
              <a:t>often multiple forms of wireless connectivity</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 4. Sensor/actuator technology: Single-purpose devices bought by consumers, IT,</a:t>
            </a:r>
          </a:p>
          <a:p>
            <a:r>
              <a:rPr kumimoji="1" lang="en-US" sz="1200" b="0" i="0" u="none" strike="noStrike" kern="1200" baseline="0" dirty="0" smtClean="0">
                <a:solidFill>
                  <a:schemeClr val="tx1"/>
                </a:solidFill>
                <a:latin typeface="Times New Roman" pitchFamily="-109" charset="0"/>
                <a:ea typeface="+mn-ea"/>
                <a:cs typeface="+mn-cs"/>
              </a:rPr>
              <a:t>and OT people exclusively using wireless connectivity, generally of a single</a:t>
            </a:r>
          </a:p>
          <a:p>
            <a:r>
              <a:rPr kumimoji="1" lang="en-US" sz="1200" b="0" i="0" u="none" strike="noStrike" kern="1200" baseline="0" dirty="0" smtClean="0">
                <a:solidFill>
                  <a:schemeClr val="tx1"/>
                </a:solidFill>
                <a:latin typeface="Times New Roman" pitchFamily="-109" charset="0"/>
                <a:ea typeface="+mn-ea"/>
                <a:cs typeface="+mn-cs"/>
              </a:rPr>
              <a:t>form, as part of larger systems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It is the fourth generation that is usually thought of as the </a:t>
            </a:r>
            <a:r>
              <a:rPr kumimoji="1" lang="en-US" sz="1200" b="0" i="0" u="none" strike="noStrike" kern="1200" baseline="0" dirty="0" err="1" smtClean="0">
                <a:solidFill>
                  <a:schemeClr val="tx1"/>
                </a:solidFill>
                <a:latin typeface="Times New Roman" pitchFamily="-109" charset="0"/>
                <a:ea typeface="+mn-ea"/>
                <a:cs typeface="+mn-cs"/>
              </a:rPr>
              <a:t>IoT</a:t>
            </a:r>
            <a:r>
              <a:rPr kumimoji="1" lang="en-US" sz="1200" b="0" i="0" u="none" strike="noStrike" kern="1200" baseline="0" dirty="0" smtClean="0">
                <a:solidFill>
                  <a:schemeClr val="tx1"/>
                </a:solidFill>
                <a:latin typeface="Times New Roman" pitchFamily="-109" charset="0"/>
                <a:ea typeface="+mn-ea"/>
                <a:cs typeface="+mn-cs"/>
              </a:rPr>
              <a:t>, and it is marked</a:t>
            </a:r>
          </a:p>
          <a:p>
            <a:r>
              <a:rPr kumimoji="1" lang="en-US" sz="1200" b="0" i="0" u="none" strike="noStrike" kern="1200" baseline="0" dirty="0" smtClean="0">
                <a:solidFill>
                  <a:schemeClr val="tx1"/>
                </a:solidFill>
                <a:latin typeface="Times New Roman" pitchFamily="-109" charset="0"/>
                <a:ea typeface="+mn-ea"/>
                <a:cs typeface="+mn-cs"/>
              </a:rPr>
              <a:t>by the use of billions of embedded devices.</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54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0702559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 There are two general approaches to developing an embedded operating system</a:t>
            </a:r>
          </a:p>
          <a:p>
            <a:r>
              <a:rPr kumimoji="1" lang="en-US" sz="1200" b="0" i="0" u="none" strike="noStrike" kern="1200" baseline="0" dirty="0" smtClean="0">
                <a:solidFill>
                  <a:schemeClr val="tx1"/>
                </a:solidFill>
                <a:latin typeface="Times New Roman" pitchFamily="-109" charset="0"/>
                <a:ea typeface="+mn-ea"/>
                <a:cs typeface="+mn-cs"/>
              </a:rPr>
              <a:t>(OS). The first approach is to take an existing OS and adapt it for the embedded</a:t>
            </a:r>
          </a:p>
          <a:p>
            <a:r>
              <a:rPr kumimoji="1" lang="en-US" sz="1200" b="0" i="0" u="none" strike="noStrike" kern="1200" baseline="0" dirty="0" smtClean="0">
                <a:solidFill>
                  <a:schemeClr val="tx1"/>
                </a:solidFill>
                <a:latin typeface="Times New Roman" pitchFamily="-109" charset="0"/>
                <a:ea typeface="+mn-ea"/>
                <a:cs typeface="+mn-cs"/>
              </a:rPr>
              <a:t>application. For example, there are embedded versions of Linux, Windows, and</a:t>
            </a:r>
          </a:p>
          <a:p>
            <a:r>
              <a:rPr kumimoji="1" lang="en-US" sz="1200" b="0" i="0" u="none" strike="noStrike" kern="1200" baseline="0" dirty="0" smtClean="0">
                <a:solidFill>
                  <a:schemeClr val="tx1"/>
                </a:solidFill>
                <a:latin typeface="Times New Roman" pitchFamily="-109" charset="0"/>
                <a:ea typeface="+mn-ea"/>
                <a:cs typeface="+mn-cs"/>
              </a:rPr>
              <a:t>Mac, as well as other commercial and proprietary operating systems specialized for</a:t>
            </a:r>
          </a:p>
          <a:p>
            <a:r>
              <a:rPr kumimoji="1" lang="en-US" sz="1200" b="0" i="0" u="none" strike="noStrike" kern="1200" baseline="0" dirty="0" smtClean="0">
                <a:solidFill>
                  <a:schemeClr val="tx1"/>
                </a:solidFill>
                <a:latin typeface="Times New Roman" pitchFamily="-109" charset="0"/>
                <a:ea typeface="+mn-ea"/>
                <a:cs typeface="+mn-cs"/>
              </a:rPr>
              <a:t>embedded systems. The other approach is to design and implement an OS intended</a:t>
            </a:r>
          </a:p>
          <a:p>
            <a:r>
              <a:rPr kumimoji="1" lang="en-US" sz="1200" b="0" i="0" u="none" strike="noStrike" kern="1200" baseline="0" dirty="0" smtClean="0">
                <a:solidFill>
                  <a:schemeClr val="tx1"/>
                </a:solidFill>
                <a:latin typeface="Times New Roman" pitchFamily="-109" charset="0"/>
                <a:ea typeface="+mn-ea"/>
                <a:cs typeface="+mn-cs"/>
              </a:rPr>
              <a:t>solely for embedded use. An example of the latter is </a:t>
            </a:r>
            <a:r>
              <a:rPr kumimoji="1" lang="en-US" sz="1200" b="0" i="0" u="none" strike="noStrike" kern="1200" baseline="0" dirty="0" err="1" smtClean="0">
                <a:solidFill>
                  <a:schemeClr val="tx1"/>
                </a:solidFill>
                <a:latin typeface="Times New Roman" pitchFamily="-109" charset="0"/>
                <a:ea typeface="+mn-ea"/>
                <a:cs typeface="+mn-cs"/>
              </a:rPr>
              <a:t>TinyOS</a:t>
            </a:r>
            <a:r>
              <a:rPr kumimoji="1" lang="en-US" sz="1200" b="0" i="0" u="none" strike="noStrike" kern="1200" baseline="0" dirty="0" smtClean="0">
                <a:solidFill>
                  <a:schemeClr val="tx1"/>
                </a:solidFill>
                <a:latin typeface="Times New Roman" pitchFamily="-109" charset="0"/>
                <a:ea typeface="+mn-ea"/>
                <a:cs typeface="+mn-cs"/>
              </a:rPr>
              <a:t>, widely used in wireless</a:t>
            </a:r>
          </a:p>
          <a:p>
            <a:r>
              <a:rPr kumimoji="1" lang="en-US" sz="1200" b="0" i="0" u="none" strike="noStrike" kern="1200" baseline="0" dirty="0" smtClean="0">
                <a:solidFill>
                  <a:schemeClr val="tx1"/>
                </a:solidFill>
                <a:latin typeface="Times New Roman" pitchFamily="-109" charset="0"/>
                <a:ea typeface="+mn-ea"/>
                <a:cs typeface="+mn-cs"/>
              </a:rPr>
              <a:t>sensor networks. This topic is explored in depth in [STAL15].</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In this subsection, and the next two, we briefly introduce some terms commonly</a:t>
            </a:r>
          </a:p>
          <a:p>
            <a:r>
              <a:rPr kumimoji="1" lang="en-US" sz="1200" b="0" i="0" u="none" strike="noStrike" kern="1200" baseline="0" dirty="0" smtClean="0">
                <a:solidFill>
                  <a:schemeClr val="tx1"/>
                </a:solidFill>
                <a:latin typeface="Times New Roman" pitchFamily="-109" charset="0"/>
                <a:ea typeface="+mn-ea"/>
                <a:cs typeface="+mn-cs"/>
              </a:rPr>
              <a:t>found in the literature on embedded systems. Application processors  are defined</a:t>
            </a:r>
          </a:p>
          <a:p>
            <a:r>
              <a:rPr kumimoji="1" lang="en-US" sz="1200" b="0" i="0" u="none" strike="noStrike" kern="1200" baseline="0" dirty="0" smtClean="0">
                <a:solidFill>
                  <a:schemeClr val="tx1"/>
                </a:solidFill>
                <a:latin typeface="Times New Roman" pitchFamily="-109" charset="0"/>
                <a:ea typeface="+mn-ea"/>
                <a:cs typeface="+mn-cs"/>
              </a:rPr>
              <a:t>by the processor’s ability to execute complex operating systems, such as Linux,</a:t>
            </a:r>
          </a:p>
          <a:p>
            <a:r>
              <a:rPr kumimoji="1" lang="en-US" sz="1200" b="0" i="0" u="none" strike="noStrike" kern="1200" baseline="0" dirty="0" smtClean="0">
                <a:solidFill>
                  <a:schemeClr val="tx1"/>
                </a:solidFill>
                <a:latin typeface="Times New Roman" pitchFamily="-109" charset="0"/>
                <a:ea typeface="+mn-ea"/>
                <a:cs typeface="+mn-cs"/>
              </a:rPr>
              <a:t>Android, and Chrome. Thus, the application processor is general-purpose in nature.</a:t>
            </a:r>
          </a:p>
          <a:p>
            <a:r>
              <a:rPr kumimoji="1" lang="en-US" sz="1200" b="0" i="0" u="none" strike="noStrike" kern="1200" baseline="0" dirty="0" smtClean="0">
                <a:solidFill>
                  <a:schemeClr val="tx1"/>
                </a:solidFill>
                <a:latin typeface="Times New Roman" pitchFamily="-109" charset="0"/>
                <a:ea typeface="+mn-ea"/>
                <a:cs typeface="+mn-cs"/>
              </a:rPr>
              <a:t>A good example of the use of an embedded application processor is the smartphone.</a:t>
            </a:r>
          </a:p>
          <a:p>
            <a:r>
              <a:rPr kumimoji="1" lang="en-US" sz="1200" b="0" i="0" u="none" strike="noStrike" kern="1200" baseline="0" dirty="0" smtClean="0">
                <a:solidFill>
                  <a:schemeClr val="tx1"/>
                </a:solidFill>
                <a:latin typeface="Times New Roman" pitchFamily="-109" charset="0"/>
                <a:ea typeface="+mn-ea"/>
                <a:cs typeface="+mn-cs"/>
              </a:rPr>
              <a:t>The embedded system is designed to support numerous apps and perform a wide</a:t>
            </a:r>
          </a:p>
          <a:p>
            <a:r>
              <a:rPr kumimoji="1" lang="en-US" sz="1200" b="0" i="0" u="none" strike="noStrike" kern="1200" baseline="0" dirty="0" smtClean="0">
                <a:solidFill>
                  <a:schemeClr val="tx1"/>
                </a:solidFill>
                <a:latin typeface="Times New Roman" pitchFamily="-109" charset="0"/>
                <a:ea typeface="+mn-ea"/>
                <a:cs typeface="+mn-cs"/>
              </a:rPr>
              <a:t>variety of functions.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Most embedded systems employ a dedicated processor , which, as the name</a:t>
            </a:r>
          </a:p>
          <a:p>
            <a:r>
              <a:rPr kumimoji="1" lang="en-US" sz="1200" b="0" i="0" u="none" strike="noStrike" kern="1200" baseline="0" dirty="0" smtClean="0">
                <a:solidFill>
                  <a:schemeClr val="tx1"/>
                </a:solidFill>
                <a:latin typeface="Times New Roman" pitchFamily="-109" charset="0"/>
                <a:ea typeface="+mn-ea"/>
                <a:cs typeface="+mn-cs"/>
              </a:rPr>
              <a:t>implies, is dedicated to one or a small number of specific tasks required by the host</a:t>
            </a:r>
          </a:p>
          <a:p>
            <a:r>
              <a:rPr kumimoji="1" lang="en-US" sz="1200" b="0" i="0" u="none" strike="noStrike" kern="1200" baseline="0" dirty="0" smtClean="0">
                <a:solidFill>
                  <a:schemeClr val="tx1"/>
                </a:solidFill>
                <a:latin typeface="Times New Roman" pitchFamily="-109" charset="0"/>
                <a:ea typeface="+mn-ea"/>
                <a:cs typeface="+mn-cs"/>
              </a:rPr>
              <a:t>device. Because such an embedded system is dedicated to a specific task or tasks,</a:t>
            </a:r>
          </a:p>
          <a:p>
            <a:r>
              <a:rPr kumimoji="1" lang="en-US" sz="1200" b="0" i="0" u="none" strike="noStrike" kern="1200" baseline="0" dirty="0" smtClean="0">
                <a:solidFill>
                  <a:schemeClr val="tx1"/>
                </a:solidFill>
                <a:latin typeface="Times New Roman" pitchFamily="-109" charset="0"/>
                <a:ea typeface="+mn-ea"/>
                <a:cs typeface="+mn-cs"/>
              </a:rPr>
              <a:t>the processor and associated components can be engineered to reduce size and cost.</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55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7206400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As we have seen, early microprocessor  chips included registers, an ALU, and some</a:t>
            </a:r>
          </a:p>
          <a:p>
            <a:r>
              <a:rPr kumimoji="1" lang="en-US" sz="1200" b="0" i="0" u="none" strike="noStrike" kern="1200" baseline="0" dirty="0" smtClean="0">
                <a:solidFill>
                  <a:schemeClr val="tx1"/>
                </a:solidFill>
                <a:latin typeface="Times New Roman" pitchFamily="-109" charset="0"/>
                <a:ea typeface="+mn-ea"/>
                <a:cs typeface="+mn-cs"/>
              </a:rPr>
              <a:t>sort of control unit or instruction processing logic. As transistor density increased, it</a:t>
            </a:r>
          </a:p>
          <a:p>
            <a:r>
              <a:rPr kumimoji="1" lang="en-US" sz="1200" b="0" i="0" u="none" strike="noStrike" kern="1200" baseline="0" dirty="0" smtClean="0">
                <a:solidFill>
                  <a:schemeClr val="tx1"/>
                </a:solidFill>
                <a:latin typeface="Times New Roman" pitchFamily="-109" charset="0"/>
                <a:ea typeface="+mn-ea"/>
                <a:cs typeface="+mn-cs"/>
              </a:rPr>
              <a:t>became possible to increase the complexity of the instruction set architecture, and</a:t>
            </a:r>
          </a:p>
          <a:p>
            <a:r>
              <a:rPr kumimoji="1" lang="en-US" sz="1200" b="0" i="0" u="none" strike="noStrike" kern="1200" baseline="0" dirty="0" smtClean="0">
                <a:solidFill>
                  <a:schemeClr val="tx1"/>
                </a:solidFill>
                <a:latin typeface="Times New Roman" pitchFamily="-109" charset="0"/>
                <a:ea typeface="+mn-ea"/>
                <a:cs typeface="+mn-cs"/>
              </a:rPr>
              <a:t>ultimately to add memory and more than one processor. Contemporary microprocessor</a:t>
            </a:r>
          </a:p>
          <a:p>
            <a:r>
              <a:rPr kumimoji="1" lang="en-US" sz="1200" b="0" i="0" u="none" strike="noStrike" kern="1200" baseline="0" dirty="0" smtClean="0">
                <a:solidFill>
                  <a:schemeClr val="tx1"/>
                </a:solidFill>
                <a:latin typeface="Times New Roman" pitchFamily="-109" charset="0"/>
                <a:ea typeface="+mn-ea"/>
                <a:cs typeface="+mn-cs"/>
              </a:rPr>
              <a:t>chips, as shown in Figure 1.2, include multiple cores and a substantial amount</a:t>
            </a:r>
          </a:p>
          <a:p>
            <a:r>
              <a:rPr kumimoji="1" lang="en-US" sz="1200" b="0" i="0" u="none" strike="noStrike" kern="1200" baseline="0" dirty="0" smtClean="0">
                <a:solidFill>
                  <a:schemeClr val="tx1"/>
                </a:solidFill>
                <a:latin typeface="Times New Roman" pitchFamily="-109" charset="0"/>
                <a:ea typeface="+mn-ea"/>
                <a:cs typeface="+mn-cs"/>
              </a:rPr>
              <a:t>of cache memory.</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A microcontroller  chip makes a substantially different use of the logic space</a:t>
            </a:r>
          </a:p>
          <a:p>
            <a:r>
              <a:rPr kumimoji="1" lang="en-US" sz="1200" b="0" i="0" u="none" strike="noStrike" kern="1200" baseline="0" dirty="0" smtClean="0">
                <a:solidFill>
                  <a:schemeClr val="tx1"/>
                </a:solidFill>
                <a:latin typeface="Times New Roman" pitchFamily="-109" charset="0"/>
                <a:ea typeface="+mn-ea"/>
                <a:cs typeface="+mn-cs"/>
              </a:rPr>
              <a:t>available. Figure 1.15 shows in general terms the elements typically found on a microcontroller</a:t>
            </a:r>
          </a:p>
          <a:p>
            <a:r>
              <a:rPr kumimoji="1" lang="en-US" sz="1200" b="0" i="0" u="none" strike="noStrike" kern="1200" baseline="0" dirty="0" smtClean="0">
                <a:solidFill>
                  <a:schemeClr val="tx1"/>
                </a:solidFill>
                <a:latin typeface="Times New Roman" pitchFamily="-109" charset="0"/>
                <a:ea typeface="+mn-ea"/>
                <a:cs typeface="+mn-cs"/>
              </a:rPr>
              <a:t>chip. As shown, a microcontroller is a single chip that contains the processor,</a:t>
            </a:r>
          </a:p>
          <a:p>
            <a:r>
              <a:rPr kumimoji="1" lang="en-US" sz="1200" b="0" i="0" u="none" strike="noStrike" kern="1200" baseline="0" dirty="0" smtClean="0">
                <a:solidFill>
                  <a:schemeClr val="tx1"/>
                </a:solidFill>
                <a:latin typeface="Times New Roman" pitchFamily="-109" charset="0"/>
                <a:ea typeface="+mn-ea"/>
                <a:cs typeface="+mn-cs"/>
              </a:rPr>
              <a:t>non-volatile memory for the program (ROM), volatile memory for input and output</a:t>
            </a:r>
          </a:p>
          <a:p>
            <a:r>
              <a:rPr kumimoji="1" lang="en-US" sz="1200" b="0" i="0" u="none" strike="noStrike" kern="1200" baseline="0" dirty="0" smtClean="0">
                <a:solidFill>
                  <a:schemeClr val="tx1"/>
                </a:solidFill>
                <a:latin typeface="Times New Roman" pitchFamily="-109" charset="0"/>
                <a:ea typeface="+mn-ea"/>
                <a:cs typeface="+mn-cs"/>
              </a:rPr>
              <a:t>(RAM), a clock, and an I/O control unit. The processor portion of the microcontroller</a:t>
            </a:r>
          </a:p>
          <a:p>
            <a:r>
              <a:rPr kumimoji="1" lang="en-US" sz="1200" b="0" i="0" u="none" strike="noStrike" kern="1200" baseline="0" dirty="0" smtClean="0">
                <a:solidFill>
                  <a:schemeClr val="tx1"/>
                </a:solidFill>
                <a:latin typeface="Times New Roman" pitchFamily="-109" charset="0"/>
                <a:ea typeface="+mn-ea"/>
                <a:cs typeface="+mn-cs"/>
              </a:rPr>
              <a:t>has a much lower silicon area than other microprocessors and much higher energy efficiency.</a:t>
            </a:r>
          </a:p>
          <a:p>
            <a:r>
              <a:rPr kumimoji="1" lang="en-US" sz="1200" b="0" i="0" u="none" strike="noStrike" kern="1200" baseline="0" dirty="0" smtClean="0">
                <a:solidFill>
                  <a:schemeClr val="tx1"/>
                </a:solidFill>
                <a:latin typeface="Times New Roman" pitchFamily="-109" charset="0"/>
                <a:ea typeface="+mn-ea"/>
                <a:cs typeface="+mn-cs"/>
              </a:rPr>
              <a:t>We examine microcontroller organization in more detail in Section 1.6.</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Also called a “computer on a chip,” billions of microcontroller units are</a:t>
            </a:r>
          </a:p>
          <a:p>
            <a:r>
              <a:rPr kumimoji="1" lang="en-US" sz="1200" b="0" i="0" u="none" strike="noStrike" kern="1200" baseline="0" dirty="0" smtClean="0">
                <a:solidFill>
                  <a:schemeClr val="tx1"/>
                </a:solidFill>
                <a:latin typeface="Times New Roman" pitchFamily="-109" charset="0"/>
                <a:ea typeface="+mn-ea"/>
                <a:cs typeface="+mn-cs"/>
              </a:rPr>
              <a:t>embedded each year in myriad products from toys to appliances to automobiles. For</a:t>
            </a:r>
          </a:p>
          <a:p>
            <a:r>
              <a:rPr kumimoji="1" lang="en-US" sz="1200" b="0" i="0" u="none" strike="noStrike" kern="1200" baseline="0" dirty="0" smtClean="0">
                <a:solidFill>
                  <a:schemeClr val="tx1"/>
                </a:solidFill>
                <a:latin typeface="Times New Roman" pitchFamily="-109" charset="0"/>
                <a:ea typeface="+mn-ea"/>
                <a:cs typeface="+mn-cs"/>
              </a:rPr>
              <a:t>example, a single vehicle can use 70 or more microcontrollers. Typically, especially</a:t>
            </a:r>
          </a:p>
          <a:p>
            <a:r>
              <a:rPr kumimoji="1" lang="en-US" sz="1200" b="0" i="0" u="none" strike="noStrike" kern="1200" baseline="0" dirty="0" smtClean="0">
                <a:solidFill>
                  <a:schemeClr val="tx1"/>
                </a:solidFill>
                <a:latin typeface="Times New Roman" pitchFamily="-109" charset="0"/>
                <a:ea typeface="+mn-ea"/>
                <a:cs typeface="+mn-cs"/>
              </a:rPr>
              <a:t>for the smaller, less expensive microcontrollers, they are used as dedicated processors</a:t>
            </a:r>
          </a:p>
          <a:p>
            <a:r>
              <a:rPr kumimoji="1" lang="en-US" sz="1200" b="0" i="0" u="none" strike="noStrike" kern="1200" baseline="0" dirty="0" smtClean="0">
                <a:solidFill>
                  <a:schemeClr val="tx1"/>
                </a:solidFill>
                <a:latin typeface="Times New Roman" pitchFamily="-109" charset="0"/>
                <a:ea typeface="+mn-ea"/>
                <a:cs typeface="+mn-cs"/>
              </a:rPr>
              <a:t>for specific tasks. For example, microcontrollers are heavily utilized in automation</a:t>
            </a:r>
          </a:p>
          <a:p>
            <a:r>
              <a:rPr kumimoji="1" lang="en-US" sz="1200" b="0" i="0" u="none" strike="noStrike" kern="1200" baseline="0" dirty="0" smtClean="0">
                <a:solidFill>
                  <a:schemeClr val="tx1"/>
                </a:solidFill>
                <a:latin typeface="Times New Roman" pitchFamily="-109" charset="0"/>
                <a:ea typeface="+mn-ea"/>
                <a:cs typeface="+mn-cs"/>
              </a:rPr>
              <a:t>processes. By providing simple reactions to input, they can control machinery,</a:t>
            </a:r>
          </a:p>
          <a:p>
            <a:r>
              <a:rPr kumimoji="1" lang="en-US" sz="1200" b="0" i="0" u="none" strike="noStrike" kern="1200" baseline="0" dirty="0" smtClean="0">
                <a:solidFill>
                  <a:schemeClr val="tx1"/>
                </a:solidFill>
                <a:latin typeface="Times New Roman" pitchFamily="-109" charset="0"/>
                <a:ea typeface="+mn-ea"/>
                <a:cs typeface="+mn-cs"/>
              </a:rPr>
              <a:t>turn fans on and off, open and close valves, and so forth. They are integral parts of</a:t>
            </a:r>
          </a:p>
          <a:p>
            <a:r>
              <a:rPr kumimoji="1" lang="en-US" sz="1200" b="0" i="0" u="none" strike="noStrike" kern="1200" baseline="0" dirty="0" smtClean="0">
                <a:solidFill>
                  <a:schemeClr val="tx1"/>
                </a:solidFill>
                <a:latin typeface="Times New Roman" pitchFamily="-109" charset="0"/>
                <a:ea typeface="+mn-ea"/>
                <a:cs typeface="+mn-cs"/>
              </a:rPr>
              <a:t>modern industrial technology and are among the most inexpensive ways to produce</a:t>
            </a:r>
          </a:p>
          <a:p>
            <a:r>
              <a:rPr kumimoji="1" lang="en-US" sz="1200" b="0" i="0" u="none" strike="noStrike" kern="1200" baseline="0" dirty="0" smtClean="0">
                <a:solidFill>
                  <a:schemeClr val="tx1"/>
                </a:solidFill>
                <a:latin typeface="Times New Roman" pitchFamily="-109" charset="0"/>
                <a:ea typeface="+mn-ea"/>
                <a:cs typeface="+mn-cs"/>
              </a:rPr>
              <a:t>machinery that can handle extremely complex functionalities.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Microcontrollers come in a range of physical sizes and processing power. Processors</a:t>
            </a:r>
          </a:p>
          <a:p>
            <a:r>
              <a:rPr kumimoji="1" lang="en-US" sz="1200" b="0" i="0" u="none" strike="noStrike" kern="1200" baseline="0" dirty="0" smtClean="0">
                <a:solidFill>
                  <a:schemeClr val="tx1"/>
                </a:solidFill>
                <a:latin typeface="Times New Roman" pitchFamily="-109" charset="0"/>
                <a:ea typeface="+mn-ea"/>
                <a:cs typeface="+mn-cs"/>
              </a:rPr>
              <a:t>range from 4-bit to 32-bit architectures. Microcontrollers tend to be much</a:t>
            </a:r>
          </a:p>
          <a:p>
            <a:r>
              <a:rPr kumimoji="1" lang="en-US" sz="1200" b="0" i="0" u="none" strike="noStrike" kern="1200" baseline="0" dirty="0" smtClean="0">
                <a:solidFill>
                  <a:schemeClr val="tx1"/>
                </a:solidFill>
                <a:latin typeface="Times New Roman" pitchFamily="-109" charset="0"/>
                <a:ea typeface="+mn-ea"/>
                <a:cs typeface="+mn-cs"/>
              </a:rPr>
              <a:t>slower than microprocessors, typically operating in the MHz range rather than the</a:t>
            </a:r>
          </a:p>
          <a:p>
            <a:r>
              <a:rPr kumimoji="1" lang="en-US" sz="1200" b="0" i="0" u="none" strike="noStrike" kern="1200" baseline="0" dirty="0" smtClean="0">
                <a:solidFill>
                  <a:schemeClr val="tx1"/>
                </a:solidFill>
                <a:latin typeface="Times New Roman" pitchFamily="-109" charset="0"/>
                <a:ea typeface="+mn-ea"/>
                <a:cs typeface="+mn-cs"/>
              </a:rPr>
              <a:t>GHz speeds of microprocessors. Another typical feature of a microcontroller is that</a:t>
            </a:r>
          </a:p>
          <a:p>
            <a:r>
              <a:rPr kumimoji="1" lang="en-US" sz="1200" b="0" i="0" u="none" strike="noStrike" kern="1200" baseline="0" dirty="0" smtClean="0">
                <a:solidFill>
                  <a:schemeClr val="tx1"/>
                </a:solidFill>
                <a:latin typeface="Times New Roman" pitchFamily="-109" charset="0"/>
                <a:ea typeface="+mn-ea"/>
                <a:cs typeface="+mn-cs"/>
              </a:rPr>
              <a:t>it does not provide for human interaction. The microcontroller is programmed for a</a:t>
            </a:r>
          </a:p>
          <a:p>
            <a:r>
              <a:rPr kumimoji="1" lang="en-US" sz="1200" b="0" i="0" u="none" strike="noStrike" kern="1200" baseline="0" dirty="0" smtClean="0">
                <a:solidFill>
                  <a:schemeClr val="tx1"/>
                </a:solidFill>
                <a:latin typeface="Times New Roman" pitchFamily="-109" charset="0"/>
                <a:ea typeface="+mn-ea"/>
                <a:cs typeface="+mn-cs"/>
              </a:rPr>
              <a:t>specific task, embedded in its device, and executes as and when required.</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56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3493969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 We have, in this section, defined the concept of an embedded system. A subset of</a:t>
            </a:r>
          </a:p>
          <a:p>
            <a:r>
              <a:rPr kumimoji="1" lang="en-US" sz="1200" b="0" i="0" u="none" strike="noStrike" kern="1200" baseline="0" dirty="0" smtClean="0">
                <a:solidFill>
                  <a:schemeClr val="tx1"/>
                </a:solidFill>
                <a:latin typeface="Times New Roman" pitchFamily="-109" charset="0"/>
                <a:ea typeface="+mn-ea"/>
                <a:cs typeface="+mn-cs"/>
              </a:rPr>
              <a:t>embedded systems, and a quite numerous subset, is referred to as deeply embedded</a:t>
            </a:r>
          </a:p>
          <a:p>
            <a:r>
              <a:rPr kumimoji="1" lang="en-US" sz="1200" b="0" i="0" u="none" strike="noStrike" kern="1200" baseline="0" dirty="0" smtClean="0">
                <a:solidFill>
                  <a:schemeClr val="tx1"/>
                </a:solidFill>
                <a:latin typeface="Times New Roman" pitchFamily="-109" charset="0"/>
                <a:ea typeface="+mn-ea"/>
                <a:cs typeface="+mn-cs"/>
              </a:rPr>
              <a:t>systems . Although this term is widely used in the technical and commercial</a:t>
            </a:r>
          </a:p>
          <a:p>
            <a:r>
              <a:rPr kumimoji="1" lang="en-US" sz="1200" b="0" i="0" u="none" strike="noStrike" kern="1200" baseline="0" dirty="0" smtClean="0">
                <a:solidFill>
                  <a:schemeClr val="tx1"/>
                </a:solidFill>
                <a:latin typeface="Times New Roman" pitchFamily="-109" charset="0"/>
                <a:ea typeface="+mn-ea"/>
                <a:cs typeface="+mn-cs"/>
              </a:rPr>
              <a:t>literature, you will search the Internet in vain (or at least I did) for a straightforward</a:t>
            </a:r>
          </a:p>
          <a:p>
            <a:r>
              <a:rPr kumimoji="1" lang="en-US" sz="1200" b="0" i="0" u="none" strike="noStrike" kern="1200" baseline="0" dirty="0" smtClean="0">
                <a:solidFill>
                  <a:schemeClr val="tx1"/>
                </a:solidFill>
                <a:latin typeface="Times New Roman" pitchFamily="-109" charset="0"/>
                <a:ea typeface="+mn-ea"/>
                <a:cs typeface="+mn-cs"/>
              </a:rPr>
              <a:t>definition. Generally, we can say that a deeply embedded system has a processor</a:t>
            </a:r>
          </a:p>
          <a:p>
            <a:r>
              <a:rPr kumimoji="1" lang="en-US" sz="1200" b="0" i="0" u="none" strike="noStrike" kern="1200" baseline="0" dirty="0" smtClean="0">
                <a:solidFill>
                  <a:schemeClr val="tx1"/>
                </a:solidFill>
                <a:latin typeface="Times New Roman" pitchFamily="-109" charset="0"/>
                <a:ea typeface="+mn-ea"/>
                <a:cs typeface="+mn-cs"/>
              </a:rPr>
              <a:t>whose behavior is difficult to observe both by the programmer and the user.</a:t>
            </a:r>
          </a:p>
          <a:p>
            <a:r>
              <a:rPr kumimoji="1" lang="en-US" sz="1200" b="0" i="0" u="none" strike="noStrike" kern="1200" baseline="0" dirty="0" smtClean="0">
                <a:solidFill>
                  <a:schemeClr val="tx1"/>
                </a:solidFill>
                <a:latin typeface="Times New Roman" pitchFamily="-109" charset="0"/>
                <a:ea typeface="+mn-ea"/>
                <a:cs typeface="+mn-cs"/>
              </a:rPr>
              <a:t>A deeply embedded system uses a microcontroller rather than a microprocessor, is</a:t>
            </a:r>
          </a:p>
          <a:p>
            <a:r>
              <a:rPr kumimoji="1" lang="en-US" sz="1200" b="0" i="0" u="none" strike="noStrike" kern="1200" baseline="0" dirty="0" smtClean="0">
                <a:solidFill>
                  <a:schemeClr val="tx1"/>
                </a:solidFill>
                <a:latin typeface="Times New Roman" pitchFamily="-109" charset="0"/>
                <a:ea typeface="+mn-ea"/>
                <a:cs typeface="+mn-cs"/>
              </a:rPr>
              <a:t>not programmable once the program logic for the device has been burned into ROM</a:t>
            </a:r>
          </a:p>
          <a:p>
            <a:r>
              <a:rPr kumimoji="1" lang="en-US" sz="1200" b="0" i="0" u="none" strike="noStrike" kern="1200" baseline="0" dirty="0" smtClean="0">
                <a:solidFill>
                  <a:schemeClr val="tx1"/>
                </a:solidFill>
                <a:latin typeface="Times New Roman" pitchFamily="-109" charset="0"/>
                <a:ea typeface="+mn-ea"/>
                <a:cs typeface="+mn-cs"/>
              </a:rPr>
              <a:t>(read-only memory), and has no interaction with a user.</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Deeply embedded systems are dedicated, single-purpose devices that detect something in the environment, </a:t>
            </a:r>
          </a:p>
          <a:p>
            <a:r>
              <a:rPr kumimoji="1" lang="en-US" sz="1200" b="0" i="0" u="none" strike="noStrike" kern="1200" baseline="0" dirty="0" smtClean="0">
                <a:solidFill>
                  <a:schemeClr val="tx1"/>
                </a:solidFill>
                <a:latin typeface="Times New Roman" pitchFamily="-109" charset="0"/>
                <a:ea typeface="+mn-ea"/>
                <a:cs typeface="+mn-cs"/>
              </a:rPr>
              <a:t>perform a basic level of processing, and then do</a:t>
            </a:r>
          </a:p>
          <a:p>
            <a:r>
              <a:rPr kumimoji="1" lang="en-US" sz="1200" b="0" i="0" u="none" strike="noStrike" kern="1200" baseline="0" dirty="0" smtClean="0">
                <a:solidFill>
                  <a:schemeClr val="tx1"/>
                </a:solidFill>
                <a:latin typeface="Times New Roman" pitchFamily="-109" charset="0"/>
                <a:ea typeface="+mn-ea"/>
                <a:cs typeface="+mn-cs"/>
              </a:rPr>
              <a:t>something with the results. Deeply embedded systems often have wireless capability</a:t>
            </a:r>
          </a:p>
          <a:p>
            <a:r>
              <a:rPr kumimoji="1" lang="en-US" sz="1200" b="0" i="0" u="none" strike="noStrike" kern="1200" baseline="0" dirty="0" smtClean="0">
                <a:solidFill>
                  <a:schemeClr val="tx1"/>
                </a:solidFill>
                <a:latin typeface="Times New Roman" pitchFamily="-109" charset="0"/>
                <a:ea typeface="+mn-ea"/>
                <a:cs typeface="+mn-cs"/>
              </a:rPr>
              <a:t>and appear in networked configurations, such as networks of sensors deployed</a:t>
            </a:r>
          </a:p>
          <a:p>
            <a:r>
              <a:rPr kumimoji="1" lang="en-US" sz="1200" b="0" i="0" u="none" strike="noStrike" kern="1200" baseline="0" dirty="0" smtClean="0">
                <a:solidFill>
                  <a:schemeClr val="tx1"/>
                </a:solidFill>
                <a:latin typeface="Times New Roman" pitchFamily="-109" charset="0"/>
                <a:ea typeface="+mn-ea"/>
                <a:cs typeface="+mn-cs"/>
              </a:rPr>
              <a:t>over a large area (e.g., factory, agricultural field). The Internet of things depends</a:t>
            </a:r>
          </a:p>
          <a:p>
            <a:r>
              <a:rPr kumimoji="1" lang="en-US" sz="1200" b="0" i="0" u="none" strike="noStrike" kern="1200" baseline="0" dirty="0" smtClean="0">
                <a:solidFill>
                  <a:schemeClr val="tx1"/>
                </a:solidFill>
                <a:latin typeface="Times New Roman" pitchFamily="-109" charset="0"/>
                <a:ea typeface="+mn-ea"/>
                <a:cs typeface="+mn-cs"/>
              </a:rPr>
              <a:t>heavily on deeply embedded systems. Typically, deeply embedded systems have</a:t>
            </a:r>
          </a:p>
          <a:p>
            <a:r>
              <a:rPr kumimoji="1" lang="en-US" sz="1200" b="0" i="0" u="none" strike="noStrike" kern="1200" baseline="0" dirty="0" smtClean="0">
                <a:solidFill>
                  <a:schemeClr val="tx1"/>
                </a:solidFill>
                <a:latin typeface="Times New Roman" pitchFamily="-109" charset="0"/>
                <a:ea typeface="+mn-ea"/>
                <a:cs typeface="+mn-cs"/>
              </a:rPr>
              <a:t>extreme resource constraints in terms of memory, processor size, time, and power</a:t>
            </a:r>
          </a:p>
          <a:p>
            <a:r>
              <a:rPr kumimoji="1" lang="en-US" sz="1200" b="0" i="0" u="none" strike="noStrike" kern="1200" baseline="0" dirty="0" smtClean="0">
                <a:solidFill>
                  <a:schemeClr val="tx1"/>
                </a:solidFill>
                <a:latin typeface="Times New Roman" pitchFamily="-109" charset="0"/>
                <a:ea typeface="+mn-ea"/>
                <a:cs typeface="+mn-cs"/>
              </a:rPr>
              <a:t>consumption.</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57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5488034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The ARM architecture refers to a processor architecture that has evolved from</a:t>
            </a:r>
          </a:p>
          <a:p>
            <a:r>
              <a:rPr kumimoji="1" lang="en-US" sz="1200" b="0" i="0" u="none" strike="noStrike" kern="1200" baseline="0" dirty="0" smtClean="0">
                <a:solidFill>
                  <a:schemeClr val="tx1"/>
                </a:solidFill>
                <a:latin typeface="Times New Roman" pitchFamily="-109" charset="0"/>
                <a:ea typeface="+mn-ea"/>
                <a:cs typeface="+mn-cs"/>
              </a:rPr>
              <a:t>RISC design principles and is used in embedded systems. Chapter 15 examines</a:t>
            </a:r>
          </a:p>
          <a:p>
            <a:r>
              <a:rPr kumimoji="1" lang="en-US" sz="1200" b="0" i="0" u="none" strike="noStrike" kern="1200" baseline="0" dirty="0" smtClean="0">
                <a:solidFill>
                  <a:schemeClr val="tx1"/>
                </a:solidFill>
                <a:latin typeface="Times New Roman" pitchFamily="-109" charset="0"/>
                <a:ea typeface="+mn-ea"/>
                <a:cs typeface="+mn-cs"/>
              </a:rPr>
              <a:t>RISC design principles in detail. In this section, we give a brief overview of the</a:t>
            </a:r>
          </a:p>
          <a:p>
            <a:r>
              <a:rPr kumimoji="1" lang="en-US" sz="1200" b="0" i="0" u="none" strike="noStrike" kern="1200" baseline="0" dirty="0" smtClean="0">
                <a:solidFill>
                  <a:schemeClr val="tx1"/>
                </a:solidFill>
                <a:latin typeface="Times New Roman" pitchFamily="-109" charset="0"/>
                <a:ea typeface="+mn-ea"/>
                <a:cs typeface="+mn-cs"/>
              </a:rPr>
              <a:t>ARM architecture.</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ARM is a family of RISC-based</a:t>
            </a:r>
          </a:p>
          <a:p>
            <a:r>
              <a:rPr kumimoji="1" lang="en-US" sz="1200" b="0" i="0" u="none" strike="noStrike" kern="1200" baseline="0" dirty="0" smtClean="0">
                <a:solidFill>
                  <a:schemeClr val="tx1"/>
                </a:solidFill>
                <a:latin typeface="Times New Roman" pitchFamily="-109" charset="0"/>
                <a:ea typeface="+mn-ea"/>
                <a:cs typeface="+mn-cs"/>
              </a:rPr>
              <a:t>microprocessors and microcontrollers designed</a:t>
            </a:r>
          </a:p>
          <a:p>
            <a:r>
              <a:rPr kumimoji="1" lang="en-US" sz="1200" b="0" i="0" u="none" strike="noStrike" kern="1200" baseline="0" dirty="0" smtClean="0">
                <a:solidFill>
                  <a:schemeClr val="tx1"/>
                </a:solidFill>
                <a:latin typeface="Times New Roman" pitchFamily="-109" charset="0"/>
                <a:ea typeface="+mn-ea"/>
                <a:cs typeface="+mn-cs"/>
              </a:rPr>
              <a:t>by ARM Holdings, Cambridge, England. The company doesn’t make processors</a:t>
            </a:r>
          </a:p>
          <a:p>
            <a:r>
              <a:rPr kumimoji="1" lang="en-US" sz="1200" b="0" i="0" u="none" strike="noStrike" kern="1200" baseline="0" dirty="0" smtClean="0">
                <a:solidFill>
                  <a:schemeClr val="tx1"/>
                </a:solidFill>
                <a:latin typeface="Times New Roman" pitchFamily="-109" charset="0"/>
                <a:ea typeface="+mn-ea"/>
                <a:cs typeface="+mn-cs"/>
              </a:rPr>
              <a:t>but instead designs microprocessor and multicore architectures and licenses them</a:t>
            </a:r>
          </a:p>
          <a:p>
            <a:r>
              <a:rPr kumimoji="1" lang="en-US" sz="1200" b="0" i="0" u="none" strike="noStrike" kern="1200" baseline="0" dirty="0" smtClean="0">
                <a:solidFill>
                  <a:schemeClr val="tx1"/>
                </a:solidFill>
                <a:latin typeface="Times New Roman" pitchFamily="-109" charset="0"/>
                <a:ea typeface="+mn-ea"/>
                <a:cs typeface="+mn-cs"/>
              </a:rPr>
              <a:t>to manufacturers. Specifically, ARM Holdings has two types of licensable products:</a:t>
            </a:r>
          </a:p>
          <a:p>
            <a:r>
              <a:rPr kumimoji="1" lang="en-US" sz="1200" b="0" i="0" u="none" strike="noStrike" kern="1200" baseline="0" dirty="0" smtClean="0">
                <a:solidFill>
                  <a:schemeClr val="tx1"/>
                </a:solidFill>
                <a:latin typeface="Times New Roman" pitchFamily="-109" charset="0"/>
                <a:ea typeface="+mn-ea"/>
                <a:cs typeface="+mn-cs"/>
              </a:rPr>
              <a:t>processors and processor architectures. For processors, the customer buys the</a:t>
            </a:r>
          </a:p>
          <a:p>
            <a:r>
              <a:rPr kumimoji="1" lang="en-US" sz="1200" b="0" i="0" u="none" strike="noStrike" kern="1200" baseline="0" dirty="0" smtClean="0">
                <a:solidFill>
                  <a:schemeClr val="tx1"/>
                </a:solidFill>
                <a:latin typeface="Times New Roman" pitchFamily="-109" charset="0"/>
                <a:ea typeface="+mn-ea"/>
                <a:cs typeface="+mn-cs"/>
              </a:rPr>
              <a:t>rights to use ARM-supplied design in their own chips. For a processor architecture,</a:t>
            </a:r>
          </a:p>
          <a:p>
            <a:r>
              <a:rPr kumimoji="1" lang="en-US" sz="1200" b="0" i="0" u="none" strike="noStrike" kern="1200" baseline="0" dirty="0" smtClean="0">
                <a:solidFill>
                  <a:schemeClr val="tx1"/>
                </a:solidFill>
                <a:latin typeface="Times New Roman" pitchFamily="-109" charset="0"/>
                <a:ea typeface="+mn-ea"/>
                <a:cs typeface="+mn-cs"/>
              </a:rPr>
              <a:t>the customer buys the rights to design their own processor compliant with ARM’s</a:t>
            </a:r>
          </a:p>
          <a:p>
            <a:r>
              <a:rPr kumimoji="1" lang="en-US" sz="1200" b="0" i="0" u="none" strike="noStrike" kern="1200" baseline="0" dirty="0" smtClean="0">
                <a:solidFill>
                  <a:schemeClr val="tx1"/>
                </a:solidFill>
                <a:latin typeface="Times New Roman" pitchFamily="-109" charset="0"/>
                <a:ea typeface="+mn-ea"/>
                <a:cs typeface="+mn-cs"/>
              </a:rPr>
              <a:t>architecture.</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ARM chips are high-speed</a:t>
            </a:r>
          </a:p>
          <a:p>
            <a:r>
              <a:rPr kumimoji="1" lang="en-US" sz="1200" b="0" i="0" u="none" strike="noStrike" kern="1200" baseline="0" dirty="0" smtClean="0">
                <a:solidFill>
                  <a:schemeClr val="tx1"/>
                </a:solidFill>
                <a:latin typeface="Times New Roman" pitchFamily="-109" charset="0"/>
                <a:ea typeface="+mn-ea"/>
                <a:cs typeface="+mn-cs"/>
              </a:rPr>
              <a:t>processors that are known for their small die size</a:t>
            </a:r>
          </a:p>
          <a:p>
            <a:r>
              <a:rPr kumimoji="1" lang="en-US" sz="1200" b="0" i="0" u="none" strike="noStrike" kern="1200" baseline="0" dirty="0" smtClean="0">
                <a:solidFill>
                  <a:schemeClr val="tx1"/>
                </a:solidFill>
                <a:latin typeface="Times New Roman" pitchFamily="-109" charset="0"/>
                <a:ea typeface="+mn-ea"/>
                <a:cs typeface="+mn-cs"/>
              </a:rPr>
              <a:t>and low power requirements. They are widely used in smartphones and other handheld</a:t>
            </a:r>
          </a:p>
          <a:p>
            <a:r>
              <a:rPr kumimoji="1" lang="en-US" sz="1200" b="0" i="0" u="none" strike="noStrike" kern="1200" baseline="0" dirty="0" smtClean="0">
                <a:solidFill>
                  <a:schemeClr val="tx1"/>
                </a:solidFill>
                <a:latin typeface="Times New Roman" pitchFamily="-109" charset="0"/>
                <a:ea typeface="+mn-ea"/>
                <a:cs typeface="+mn-cs"/>
              </a:rPr>
              <a:t>devices, including game systems, as well as a large variety of consumer products.</a:t>
            </a:r>
          </a:p>
          <a:p>
            <a:r>
              <a:rPr kumimoji="1" lang="en-US" sz="1200" b="0" i="0" u="none" strike="noStrike" kern="1200" baseline="0" dirty="0" smtClean="0">
                <a:solidFill>
                  <a:schemeClr val="tx1"/>
                </a:solidFill>
                <a:latin typeface="Times New Roman" pitchFamily="-109" charset="0"/>
                <a:ea typeface="+mn-ea"/>
                <a:cs typeface="+mn-cs"/>
              </a:rPr>
              <a:t>ARM chips are the processors in Apple’s popular iPod and iPhone devices,</a:t>
            </a:r>
          </a:p>
          <a:p>
            <a:r>
              <a:rPr kumimoji="1" lang="en-US" sz="1200" b="0" i="0" u="none" strike="noStrike" kern="1200" baseline="0" dirty="0" smtClean="0">
                <a:solidFill>
                  <a:schemeClr val="tx1"/>
                </a:solidFill>
                <a:latin typeface="Times New Roman" pitchFamily="-109" charset="0"/>
                <a:ea typeface="+mn-ea"/>
                <a:cs typeface="+mn-cs"/>
              </a:rPr>
              <a:t>and are used in virtually all Android smartphones as well. ARM is probably the</a:t>
            </a:r>
          </a:p>
          <a:p>
            <a:r>
              <a:rPr kumimoji="1" lang="en-US" sz="1200" b="0" i="0" u="none" strike="noStrike" kern="1200" baseline="0" dirty="0" smtClean="0">
                <a:solidFill>
                  <a:schemeClr val="tx1"/>
                </a:solidFill>
                <a:latin typeface="Times New Roman" pitchFamily="-109" charset="0"/>
                <a:ea typeface="+mn-ea"/>
                <a:cs typeface="+mn-cs"/>
              </a:rPr>
              <a:t>most widely used embedded processor architecture and indeed the most widely</a:t>
            </a:r>
          </a:p>
          <a:p>
            <a:r>
              <a:rPr kumimoji="1" lang="en-US" sz="1200" b="0" i="0" u="none" strike="noStrike" kern="1200" baseline="0" dirty="0" smtClean="0">
                <a:solidFill>
                  <a:schemeClr val="tx1"/>
                </a:solidFill>
                <a:latin typeface="Times New Roman" pitchFamily="-109" charset="0"/>
                <a:ea typeface="+mn-ea"/>
                <a:cs typeface="+mn-cs"/>
              </a:rPr>
              <a:t>used processor architecture of any kind in the world [VANC14].</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origins of ARM technology can be traced back to the British-based</a:t>
            </a:r>
          </a:p>
          <a:p>
            <a:r>
              <a:rPr kumimoji="1" lang="en-US" sz="1200" b="0" i="0" u="none" strike="noStrike" kern="1200" baseline="0" dirty="0" smtClean="0">
                <a:solidFill>
                  <a:schemeClr val="tx1"/>
                </a:solidFill>
                <a:latin typeface="Times New Roman" pitchFamily="-109" charset="0"/>
                <a:ea typeface="+mn-ea"/>
                <a:cs typeface="+mn-cs"/>
              </a:rPr>
              <a:t>Acorn Computers company. In the early 1980s, Acorn was awarded a contract by the British</a:t>
            </a:r>
          </a:p>
          <a:p>
            <a:r>
              <a:rPr kumimoji="1" lang="en-US" sz="1200" b="0" i="0" u="none" strike="noStrike" kern="1200" baseline="0" dirty="0" smtClean="0">
                <a:solidFill>
                  <a:schemeClr val="tx1"/>
                </a:solidFill>
                <a:latin typeface="Times New Roman" pitchFamily="-109" charset="0"/>
                <a:ea typeface="+mn-ea"/>
                <a:cs typeface="+mn-cs"/>
              </a:rPr>
              <a:t>Broadcasting Corporation (BBC) to develop a new microcomputer architecture</a:t>
            </a:r>
          </a:p>
          <a:p>
            <a:r>
              <a:rPr kumimoji="1" lang="en-US" sz="1200" b="0" i="0" u="none" strike="noStrike" kern="1200" baseline="0" dirty="0" smtClean="0">
                <a:solidFill>
                  <a:schemeClr val="tx1"/>
                </a:solidFill>
                <a:latin typeface="Times New Roman" pitchFamily="-109" charset="0"/>
                <a:ea typeface="+mn-ea"/>
                <a:cs typeface="+mn-cs"/>
              </a:rPr>
              <a:t>for the BBC Computer Literacy Project. The success of this contract enabled Acorn</a:t>
            </a:r>
          </a:p>
          <a:p>
            <a:r>
              <a:rPr kumimoji="1" lang="en-US" sz="1200" b="0" i="0" u="none" strike="noStrike" kern="1200" baseline="0" dirty="0" smtClean="0">
                <a:solidFill>
                  <a:schemeClr val="tx1"/>
                </a:solidFill>
                <a:latin typeface="Times New Roman" pitchFamily="-109" charset="0"/>
                <a:ea typeface="+mn-ea"/>
                <a:cs typeface="+mn-cs"/>
              </a:rPr>
              <a:t>to go on to develop the first commercial RISC processor, the Acorn RISC Machine</a:t>
            </a:r>
          </a:p>
          <a:p>
            <a:r>
              <a:rPr kumimoji="1" lang="en-US" sz="1200" b="0" i="0" u="none" strike="noStrike" kern="1200" baseline="0" dirty="0" smtClean="0">
                <a:solidFill>
                  <a:schemeClr val="tx1"/>
                </a:solidFill>
                <a:latin typeface="Times New Roman" pitchFamily="-109" charset="0"/>
                <a:ea typeface="+mn-ea"/>
                <a:cs typeface="+mn-cs"/>
              </a:rPr>
              <a:t>(ARM). The first version, ARM1, became operational in 1985 and was used for</a:t>
            </a:r>
          </a:p>
          <a:p>
            <a:r>
              <a:rPr kumimoji="1" lang="en-US" sz="1200" b="0" i="0" u="none" strike="noStrike" kern="1200" baseline="0" dirty="0" smtClean="0">
                <a:solidFill>
                  <a:schemeClr val="tx1"/>
                </a:solidFill>
                <a:latin typeface="Times New Roman" pitchFamily="-109" charset="0"/>
                <a:ea typeface="+mn-ea"/>
                <a:cs typeface="+mn-cs"/>
              </a:rPr>
              <a:t>internal research and development as well as being used as a coprocessor in the</a:t>
            </a:r>
          </a:p>
          <a:p>
            <a:r>
              <a:rPr kumimoji="1" lang="en-US" sz="1200" b="0" i="0" u="none" strike="noStrike" kern="1200" baseline="0" dirty="0" smtClean="0">
                <a:solidFill>
                  <a:schemeClr val="tx1"/>
                </a:solidFill>
                <a:latin typeface="Times New Roman" pitchFamily="-109" charset="0"/>
                <a:ea typeface="+mn-ea"/>
                <a:cs typeface="+mn-cs"/>
              </a:rPr>
              <a:t>BBC machine.</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In this early stage, Acorn used the company VLSI Technology to do the actual</a:t>
            </a:r>
          </a:p>
          <a:p>
            <a:r>
              <a:rPr kumimoji="1" lang="en-US" sz="1200" b="0" i="0" u="none" strike="noStrike" kern="1200" baseline="0" dirty="0" smtClean="0">
                <a:solidFill>
                  <a:schemeClr val="tx1"/>
                </a:solidFill>
                <a:latin typeface="Times New Roman" pitchFamily="-109" charset="0"/>
                <a:ea typeface="+mn-ea"/>
                <a:cs typeface="+mn-cs"/>
              </a:rPr>
              <a:t>fabrication of the processor chips. VLSI was licensed to market the chip on its own</a:t>
            </a:r>
          </a:p>
          <a:p>
            <a:r>
              <a:rPr kumimoji="1" lang="en-US" sz="1200" b="0" i="0" u="none" strike="noStrike" kern="1200" baseline="0" dirty="0" smtClean="0">
                <a:solidFill>
                  <a:schemeClr val="tx1"/>
                </a:solidFill>
                <a:latin typeface="Times New Roman" pitchFamily="-109" charset="0"/>
                <a:ea typeface="+mn-ea"/>
                <a:cs typeface="+mn-cs"/>
              </a:rPr>
              <a:t> and had some success in getting other companies to use the ARM in their products,</a:t>
            </a:r>
          </a:p>
          <a:p>
            <a:r>
              <a:rPr kumimoji="1" lang="en-US" sz="1200" b="0" i="0" u="none" strike="noStrike" kern="1200" baseline="0" dirty="0" smtClean="0">
                <a:solidFill>
                  <a:schemeClr val="tx1"/>
                </a:solidFill>
                <a:latin typeface="Times New Roman" pitchFamily="-109" charset="0"/>
                <a:ea typeface="+mn-ea"/>
                <a:cs typeface="+mn-cs"/>
              </a:rPr>
              <a:t>particularly as an embedded processor.</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ARM design matched a growing commercial need for a high-performance,</a:t>
            </a:r>
          </a:p>
          <a:p>
            <a:r>
              <a:rPr kumimoji="1" lang="en-US" sz="1200" b="0" i="0" u="none" strike="noStrike" kern="1200" baseline="0" dirty="0" smtClean="0">
                <a:solidFill>
                  <a:schemeClr val="tx1"/>
                </a:solidFill>
                <a:latin typeface="Times New Roman" pitchFamily="-109" charset="0"/>
                <a:ea typeface="+mn-ea"/>
                <a:cs typeface="+mn-cs"/>
              </a:rPr>
              <a:t>Low-power-consumption, small-size, and low-cost</a:t>
            </a:r>
          </a:p>
          <a:p>
            <a:r>
              <a:rPr kumimoji="1" lang="en-US" sz="1200" b="0" i="0" u="none" strike="noStrike" kern="1200" baseline="0" dirty="0" smtClean="0">
                <a:solidFill>
                  <a:schemeClr val="tx1"/>
                </a:solidFill>
                <a:latin typeface="Times New Roman" pitchFamily="-109" charset="0"/>
                <a:ea typeface="+mn-ea"/>
                <a:cs typeface="+mn-cs"/>
              </a:rPr>
              <a:t>processor for embedded applications.</a:t>
            </a:r>
          </a:p>
          <a:p>
            <a:r>
              <a:rPr kumimoji="1" lang="en-US" sz="1200" b="0" i="0" u="none" strike="noStrike" kern="1200" baseline="0" dirty="0" smtClean="0">
                <a:solidFill>
                  <a:schemeClr val="tx1"/>
                </a:solidFill>
                <a:latin typeface="Times New Roman" pitchFamily="-109" charset="0"/>
                <a:ea typeface="+mn-ea"/>
                <a:cs typeface="+mn-cs"/>
              </a:rPr>
              <a:t>But further development was beyond the scope of Acorn’s capabilities.</a:t>
            </a:r>
          </a:p>
          <a:p>
            <a:r>
              <a:rPr kumimoji="1" lang="en-US" sz="1200" b="0" i="0" u="none" strike="noStrike" kern="1200" baseline="0" dirty="0" smtClean="0">
                <a:solidFill>
                  <a:schemeClr val="tx1"/>
                </a:solidFill>
                <a:latin typeface="Times New Roman" pitchFamily="-109" charset="0"/>
                <a:ea typeface="+mn-ea"/>
                <a:cs typeface="+mn-cs"/>
              </a:rPr>
              <a:t>Accordingly, a new company was organized, with Acorn, VLSI, and Apple Computer</a:t>
            </a:r>
          </a:p>
          <a:p>
            <a:r>
              <a:rPr kumimoji="1" lang="en-US" sz="1200" b="0" i="0" u="none" strike="noStrike" kern="1200" baseline="0" dirty="0" smtClean="0">
                <a:solidFill>
                  <a:schemeClr val="tx1"/>
                </a:solidFill>
                <a:latin typeface="Times New Roman" pitchFamily="-109" charset="0"/>
                <a:ea typeface="+mn-ea"/>
                <a:cs typeface="+mn-cs"/>
              </a:rPr>
              <a:t>as founding partners, known as ARM Ltd. The Acorn RISC Machine became</a:t>
            </a:r>
          </a:p>
          <a:p>
            <a:r>
              <a:rPr kumimoji="1" lang="en-US" sz="1200" b="0" i="0" u="none" strike="noStrike" kern="1200" baseline="0" dirty="0" smtClean="0">
                <a:solidFill>
                  <a:schemeClr val="tx1"/>
                </a:solidFill>
                <a:latin typeface="Times New Roman" pitchFamily="-109" charset="0"/>
                <a:ea typeface="+mn-ea"/>
                <a:cs typeface="+mn-cs"/>
              </a:rPr>
              <a:t>Advanced RISC Machines.</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58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2343858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ARM Holdings licenses a number of specialized microprocessors and related technologies,</a:t>
            </a:r>
          </a:p>
          <a:p>
            <a:r>
              <a:rPr kumimoji="1" lang="en-US" sz="1200" b="0" i="0" u="none" strike="noStrike" kern="1200" baseline="0" dirty="0" smtClean="0">
                <a:solidFill>
                  <a:schemeClr val="tx1"/>
                </a:solidFill>
                <a:latin typeface="Times New Roman" pitchFamily="-109" charset="0"/>
                <a:ea typeface="+mn-ea"/>
                <a:cs typeface="+mn-cs"/>
              </a:rPr>
              <a:t>but the bulk of their product line is the Cortex family of microprocessor</a:t>
            </a:r>
          </a:p>
          <a:p>
            <a:r>
              <a:rPr kumimoji="1" lang="en-US" sz="1200" b="0" i="0" u="none" strike="noStrike" kern="1200" baseline="0" dirty="0" smtClean="0">
                <a:solidFill>
                  <a:schemeClr val="tx1"/>
                </a:solidFill>
                <a:latin typeface="Times New Roman" pitchFamily="-109" charset="0"/>
                <a:ea typeface="+mn-ea"/>
                <a:cs typeface="+mn-cs"/>
              </a:rPr>
              <a:t>architectures. There are three Cortex architectures, conveniently labeled with the</a:t>
            </a:r>
          </a:p>
          <a:p>
            <a:r>
              <a:rPr kumimoji="1" lang="en-US" sz="1200" b="0" i="0" u="none" strike="noStrike" kern="1200" baseline="0" dirty="0" smtClean="0">
                <a:solidFill>
                  <a:schemeClr val="tx1"/>
                </a:solidFill>
                <a:latin typeface="Times New Roman" pitchFamily="-109" charset="0"/>
                <a:ea typeface="+mn-ea"/>
                <a:cs typeface="+mn-cs"/>
              </a:rPr>
              <a:t>initials A, R, and M.</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Cortex-</a:t>
            </a:r>
            <a:r>
              <a:rPr kumimoji="1" lang="en-US" sz="1200" b="0" i="0" u="none" strike="noStrike" kern="1200" baseline="0" dirty="0" err="1" smtClean="0">
                <a:solidFill>
                  <a:schemeClr val="tx1"/>
                </a:solidFill>
                <a:latin typeface="Times New Roman" pitchFamily="-109" charset="0"/>
                <a:ea typeface="+mn-ea"/>
                <a:cs typeface="+mn-cs"/>
              </a:rPr>
              <a:t>Aand</a:t>
            </a:r>
            <a:r>
              <a:rPr kumimoji="1" lang="en-US" sz="1200" b="0" i="0" u="none" strike="noStrike" kern="1200" baseline="0" dirty="0" smtClean="0">
                <a:solidFill>
                  <a:schemeClr val="tx1"/>
                </a:solidFill>
                <a:latin typeface="Times New Roman" pitchFamily="-109" charset="0"/>
                <a:ea typeface="+mn-ea"/>
                <a:cs typeface="+mn-cs"/>
              </a:rPr>
              <a:t> Cortex-A50</a:t>
            </a:r>
          </a:p>
          <a:p>
            <a:r>
              <a:rPr kumimoji="1" lang="en-US" sz="1200" b="0" i="0" u="none" strike="noStrike" kern="1200" baseline="0" dirty="0" smtClean="0">
                <a:solidFill>
                  <a:schemeClr val="tx1"/>
                </a:solidFill>
                <a:latin typeface="Times New Roman" pitchFamily="-109" charset="0"/>
                <a:ea typeface="+mn-ea"/>
                <a:cs typeface="+mn-cs"/>
              </a:rPr>
              <a:t>are application processors, intended for mobile devices such as smartphones and eBook readers,</a:t>
            </a:r>
          </a:p>
          <a:p>
            <a:r>
              <a:rPr kumimoji="1" lang="en-US" sz="1200" b="0" i="0" u="none" strike="noStrike" kern="1200" baseline="0" dirty="0" smtClean="0">
                <a:solidFill>
                  <a:schemeClr val="tx1"/>
                </a:solidFill>
                <a:latin typeface="Times New Roman" pitchFamily="-109" charset="0"/>
                <a:ea typeface="+mn-ea"/>
                <a:cs typeface="+mn-cs"/>
              </a:rPr>
              <a:t>as well as consumer devices such as digital TV and home gateways (e.g., DSL and</a:t>
            </a:r>
          </a:p>
          <a:p>
            <a:r>
              <a:rPr kumimoji="1" lang="en-US" sz="1200" b="0" i="0" u="none" strike="noStrike" kern="1200" baseline="0" dirty="0" smtClean="0">
                <a:solidFill>
                  <a:schemeClr val="tx1"/>
                </a:solidFill>
                <a:latin typeface="Times New Roman" pitchFamily="-109" charset="0"/>
                <a:ea typeface="+mn-ea"/>
                <a:cs typeface="+mn-cs"/>
              </a:rPr>
              <a:t>cable Internet modems). These processors run at higher clock frequency (over</a:t>
            </a:r>
          </a:p>
          <a:p>
            <a:r>
              <a:rPr kumimoji="1" lang="en-US" sz="1200" b="0" i="0" u="none" strike="noStrike" kern="1200" baseline="0" dirty="0" smtClean="0">
                <a:solidFill>
                  <a:schemeClr val="tx1"/>
                </a:solidFill>
                <a:latin typeface="Times New Roman" pitchFamily="-109" charset="0"/>
                <a:ea typeface="+mn-ea"/>
                <a:cs typeface="+mn-cs"/>
              </a:rPr>
              <a:t>1 GHz), and support a memory management unit (MMU), which is required for full</a:t>
            </a:r>
          </a:p>
          <a:p>
            <a:r>
              <a:rPr kumimoji="1" lang="en-US" sz="1200" b="0" i="0" u="none" strike="noStrike" kern="1200" baseline="0" dirty="0" smtClean="0">
                <a:solidFill>
                  <a:schemeClr val="tx1"/>
                </a:solidFill>
                <a:latin typeface="Times New Roman" pitchFamily="-109" charset="0"/>
                <a:ea typeface="+mn-ea"/>
                <a:cs typeface="+mn-cs"/>
              </a:rPr>
              <a:t>feature OSs such as Linux, Android, MS Windows, and mobile OSs. An MMU is</a:t>
            </a:r>
          </a:p>
          <a:p>
            <a:r>
              <a:rPr kumimoji="1" lang="en-US" sz="1200" b="0" i="0" u="none" strike="noStrike" kern="1200" baseline="0" dirty="0" smtClean="0">
                <a:solidFill>
                  <a:schemeClr val="tx1"/>
                </a:solidFill>
                <a:latin typeface="Times New Roman" pitchFamily="-109" charset="0"/>
                <a:ea typeface="+mn-ea"/>
                <a:cs typeface="+mn-cs"/>
              </a:rPr>
              <a:t>a hardware module that supports virtual memory and paging by translating virtual</a:t>
            </a:r>
          </a:p>
          <a:p>
            <a:r>
              <a:rPr kumimoji="1" lang="en-US" sz="1200" b="0" i="0" u="none" strike="noStrike" kern="1200" baseline="0" dirty="0" smtClean="0">
                <a:solidFill>
                  <a:schemeClr val="tx1"/>
                </a:solidFill>
                <a:latin typeface="Times New Roman" pitchFamily="-109" charset="0"/>
                <a:ea typeface="+mn-ea"/>
                <a:cs typeface="+mn-cs"/>
              </a:rPr>
              <a:t>addresses into physical addresses; this topic is explored in Chapter 8.</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two architectures use both the ARM and Thumb-2</a:t>
            </a:r>
          </a:p>
          <a:p>
            <a:r>
              <a:rPr kumimoji="1" lang="en-US" sz="1200" b="0" i="0" u="none" strike="noStrike" kern="1200" baseline="0" dirty="0" smtClean="0">
                <a:solidFill>
                  <a:schemeClr val="tx1"/>
                </a:solidFill>
                <a:latin typeface="Times New Roman" pitchFamily="-109" charset="0"/>
                <a:ea typeface="+mn-ea"/>
                <a:cs typeface="+mn-cs"/>
              </a:rPr>
              <a:t>instruction sets; the principal difference is that the Cortex-A</a:t>
            </a:r>
          </a:p>
          <a:p>
            <a:r>
              <a:rPr kumimoji="1" lang="en-US" sz="1200" b="0" i="0" u="none" strike="noStrike" kern="1200" baseline="0" dirty="0" smtClean="0">
                <a:solidFill>
                  <a:schemeClr val="tx1"/>
                </a:solidFill>
                <a:latin typeface="Times New Roman" pitchFamily="-109" charset="0"/>
                <a:ea typeface="+mn-ea"/>
                <a:cs typeface="+mn-cs"/>
              </a:rPr>
              <a:t>is a 32-bit machine, and the Cortex-A50 is a 64-bit machine.</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Cortex-R is designed to support real-time applications, in which the</a:t>
            </a:r>
          </a:p>
          <a:p>
            <a:r>
              <a:rPr kumimoji="1" lang="en-US" sz="1200" b="0" i="0" u="none" strike="noStrike" kern="1200" baseline="0" dirty="0" smtClean="0">
                <a:solidFill>
                  <a:schemeClr val="tx1"/>
                </a:solidFill>
                <a:latin typeface="Times New Roman" pitchFamily="-109" charset="0"/>
                <a:ea typeface="+mn-ea"/>
                <a:cs typeface="+mn-cs"/>
              </a:rPr>
              <a:t>timing of events needs to be controlled with rapid response to events. They can run at</a:t>
            </a:r>
          </a:p>
          <a:p>
            <a:r>
              <a:rPr kumimoji="1" lang="en-US" sz="1200" b="0" i="0" u="none" strike="noStrike" kern="1200" baseline="0" dirty="0" smtClean="0">
                <a:solidFill>
                  <a:schemeClr val="tx1"/>
                </a:solidFill>
                <a:latin typeface="Times New Roman" pitchFamily="-109" charset="0"/>
                <a:ea typeface="+mn-ea"/>
                <a:cs typeface="+mn-cs"/>
              </a:rPr>
              <a:t>a fairly high clock frequency (e.g., 200MHz to 800MHz) and have very low response</a:t>
            </a:r>
          </a:p>
          <a:p>
            <a:r>
              <a:rPr kumimoji="1" lang="en-US" sz="1200" b="0" i="0" u="none" strike="noStrike" kern="1200" baseline="0" dirty="0" smtClean="0">
                <a:solidFill>
                  <a:schemeClr val="tx1"/>
                </a:solidFill>
                <a:latin typeface="Times New Roman" pitchFamily="-109" charset="0"/>
                <a:ea typeface="+mn-ea"/>
                <a:cs typeface="+mn-cs"/>
              </a:rPr>
              <a:t> latency. The Cortex-R includes enhancements both to the instruction set and to the</a:t>
            </a:r>
          </a:p>
          <a:p>
            <a:r>
              <a:rPr kumimoji="1" lang="en-US" sz="1200" b="0" i="0" u="none" strike="noStrike" kern="1200" baseline="0" dirty="0" smtClean="0">
                <a:solidFill>
                  <a:schemeClr val="tx1"/>
                </a:solidFill>
                <a:latin typeface="Times New Roman" pitchFamily="-109" charset="0"/>
                <a:ea typeface="+mn-ea"/>
                <a:cs typeface="+mn-cs"/>
              </a:rPr>
              <a:t>processor organization to support deeply embedded real-time</a:t>
            </a:r>
          </a:p>
          <a:p>
            <a:r>
              <a:rPr kumimoji="1" lang="en-US" sz="1200" b="0" i="0" u="none" strike="noStrike" kern="1200" baseline="0" dirty="0" smtClean="0">
                <a:solidFill>
                  <a:schemeClr val="tx1"/>
                </a:solidFill>
                <a:latin typeface="Times New Roman" pitchFamily="-109" charset="0"/>
                <a:ea typeface="+mn-ea"/>
                <a:cs typeface="+mn-cs"/>
              </a:rPr>
              <a:t>devices. Most of these</a:t>
            </a:r>
          </a:p>
          <a:p>
            <a:r>
              <a:rPr kumimoji="1" lang="en-US" sz="1200" b="0" i="0" u="none" strike="noStrike" kern="1200" baseline="0" dirty="0" smtClean="0">
                <a:solidFill>
                  <a:schemeClr val="tx1"/>
                </a:solidFill>
                <a:latin typeface="Times New Roman" pitchFamily="-109" charset="0"/>
                <a:ea typeface="+mn-ea"/>
                <a:cs typeface="+mn-cs"/>
              </a:rPr>
              <a:t>processors do not have MMU; the limited data requirements and the limited number</a:t>
            </a:r>
          </a:p>
          <a:p>
            <a:r>
              <a:rPr kumimoji="1" lang="en-US" sz="1200" b="0" i="0" u="none" strike="noStrike" kern="1200" baseline="0" dirty="0" smtClean="0">
                <a:solidFill>
                  <a:schemeClr val="tx1"/>
                </a:solidFill>
                <a:latin typeface="Times New Roman" pitchFamily="-109" charset="0"/>
                <a:ea typeface="+mn-ea"/>
                <a:cs typeface="+mn-cs"/>
              </a:rPr>
              <a:t>of simultaneous processes eliminates the need for elaborate hardware and software</a:t>
            </a:r>
          </a:p>
          <a:p>
            <a:r>
              <a:rPr kumimoji="1" lang="en-US" sz="1200" b="0" i="0" u="none" strike="noStrike" kern="1200" baseline="0" dirty="0" smtClean="0">
                <a:solidFill>
                  <a:schemeClr val="tx1"/>
                </a:solidFill>
                <a:latin typeface="Times New Roman" pitchFamily="-109" charset="0"/>
                <a:ea typeface="+mn-ea"/>
                <a:cs typeface="+mn-cs"/>
              </a:rPr>
              <a:t>support for virtual memory. The Cortex-R</a:t>
            </a:r>
          </a:p>
          <a:p>
            <a:r>
              <a:rPr kumimoji="1" lang="en-US" sz="1200" b="0" i="0" u="none" strike="noStrike" kern="1200" baseline="0" dirty="0" smtClean="0">
                <a:solidFill>
                  <a:schemeClr val="tx1"/>
                </a:solidFill>
                <a:latin typeface="Times New Roman" pitchFamily="-109" charset="0"/>
                <a:ea typeface="+mn-ea"/>
                <a:cs typeface="+mn-cs"/>
              </a:rPr>
              <a:t>does have a Memory Protection Unit</a:t>
            </a:r>
          </a:p>
          <a:p>
            <a:r>
              <a:rPr kumimoji="1" lang="en-US" sz="1200" b="0" i="0" u="none" strike="noStrike" kern="1200" baseline="0" dirty="0" smtClean="0">
                <a:solidFill>
                  <a:schemeClr val="tx1"/>
                </a:solidFill>
                <a:latin typeface="Times New Roman" pitchFamily="-109" charset="0"/>
                <a:ea typeface="+mn-ea"/>
                <a:cs typeface="+mn-cs"/>
              </a:rPr>
              <a:t>(MPU), cache, and other memory features designed for industrial applications. An</a:t>
            </a:r>
          </a:p>
          <a:p>
            <a:r>
              <a:rPr kumimoji="1" lang="en-US" sz="1200" b="0" i="0" u="none" strike="noStrike" kern="1200" baseline="0" dirty="0" smtClean="0">
                <a:solidFill>
                  <a:schemeClr val="tx1"/>
                </a:solidFill>
                <a:latin typeface="Times New Roman" pitchFamily="-109" charset="0"/>
                <a:ea typeface="+mn-ea"/>
                <a:cs typeface="+mn-cs"/>
              </a:rPr>
              <a:t>MPU is a hardware module that prohibits one program in memory from accidentally</a:t>
            </a:r>
          </a:p>
          <a:p>
            <a:r>
              <a:rPr kumimoji="1" lang="en-US" sz="1200" b="0" i="0" u="none" strike="noStrike" kern="1200" baseline="0" dirty="0" smtClean="0">
                <a:solidFill>
                  <a:schemeClr val="tx1"/>
                </a:solidFill>
                <a:latin typeface="Times New Roman" pitchFamily="-109" charset="0"/>
                <a:ea typeface="+mn-ea"/>
                <a:cs typeface="+mn-cs"/>
              </a:rPr>
              <a:t>accessing memory assigned to another active program. Using various methods, a</a:t>
            </a:r>
          </a:p>
          <a:p>
            <a:r>
              <a:rPr kumimoji="1" lang="en-US" sz="1200" b="0" i="0" u="none" strike="noStrike" kern="1200" baseline="0" dirty="0" smtClean="0">
                <a:solidFill>
                  <a:schemeClr val="tx1"/>
                </a:solidFill>
                <a:latin typeface="Times New Roman" pitchFamily="-109" charset="0"/>
                <a:ea typeface="+mn-ea"/>
                <a:cs typeface="+mn-cs"/>
              </a:rPr>
              <a:t>protective boundary is created around the program, and instructions within the</a:t>
            </a:r>
          </a:p>
          <a:p>
            <a:r>
              <a:rPr kumimoji="1" lang="en-US" sz="1200" b="0" i="0" u="none" strike="noStrike" kern="1200" baseline="0" dirty="0" smtClean="0">
                <a:solidFill>
                  <a:schemeClr val="tx1"/>
                </a:solidFill>
                <a:latin typeface="Times New Roman" pitchFamily="-109" charset="0"/>
                <a:ea typeface="+mn-ea"/>
                <a:cs typeface="+mn-cs"/>
              </a:rPr>
              <a:t>program are prohibited from referencing data outside of that boundary.</a:t>
            </a:r>
          </a:p>
          <a:p>
            <a:r>
              <a:rPr kumimoji="1" lang="en-US" sz="1200" b="0" i="0" u="none" strike="noStrike" kern="1200" baseline="0" dirty="0" smtClean="0">
                <a:solidFill>
                  <a:schemeClr val="tx1"/>
                </a:solidFill>
                <a:latin typeface="Times New Roman" pitchFamily="-109" charset="0"/>
                <a:ea typeface="+mn-ea"/>
                <a:cs typeface="+mn-cs"/>
              </a:rPr>
              <a:t>Examples of embedded systems that would use the Cortex-R</a:t>
            </a:r>
          </a:p>
          <a:p>
            <a:r>
              <a:rPr kumimoji="1" lang="en-US" sz="1200" b="0" i="0" u="none" strike="noStrike" kern="1200" baseline="0" dirty="0" smtClean="0">
                <a:solidFill>
                  <a:schemeClr val="tx1"/>
                </a:solidFill>
                <a:latin typeface="Times New Roman" pitchFamily="-109" charset="0"/>
                <a:ea typeface="+mn-ea"/>
                <a:cs typeface="+mn-cs"/>
              </a:rPr>
              <a:t>are automotive braking systems, mass storage controllers, and networking and printing devices.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Cortex-M series processors have been developed primarily for the</a:t>
            </a:r>
          </a:p>
          <a:p>
            <a:r>
              <a:rPr kumimoji="1" lang="en-US" sz="1200" b="0" i="0" u="none" strike="noStrike" kern="1200" baseline="0" dirty="0" smtClean="0">
                <a:solidFill>
                  <a:schemeClr val="tx1"/>
                </a:solidFill>
                <a:latin typeface="Times New Roman" pitchFamily="-109" charset="0"/>
                <a:ea typeface="+mn-ea"/>
                <a:cs typeface="+mn-cs"/>
              </a:rPr>
              <a:t>microcontroller domain where the need for fast, highly deterministic interrupt</a:t>
            </a:r>
          </a:p>
          <a:p>
            <a:r>
              <a:rPr kumimoji="1" lang="en-US" sz="1200" b="0" i="0" u="none" strike="noStrike" kern="1200" baseline="0" dirty="0" smtClean="0">
                <a:solidFill>
                  <a:schemeClr val="tx1"/>
                </a:solidFill>
                <a:latin typeface="Times New Roman" pitchFamily="-109" charset="0"/>
                <a:ea typeface="+mn-ea"/>
                <a:cs typeface="+mn-cs"/>
              </a:rPr>
              <a:t>management is coupled with the desire for extremely low gate count and</a:t>
            </a:r>
          </a:p>
          <a:p>
            <a:r>
              <a:rPr kumimoji="1" lang="en-US" sz="1200" b="0" i="0" u="none" strike="noStrike" kern="1200" baseline="0" dirty="0" smtClean="0">
                <a:solidFill>
                  <a:schemeClr val="tx1"/>
                </a:solidFill>
                <a:latin typeface="Times New Roman" pitchFamily="-109" charset="0"/>
                <a:ea typeface="+mn-ea"/>
                <a:cs typeface="+mn-cs"/>
              </a:rPr>
              <a:t>lowest possible power consumption. As with the Cortex-R</a:t>
            </a:r>
          </a:p>
          <a:p>
            <a:r>
              <a:rPr kumimoji="1" lang="en-US" sz="1200" b="0" i="0" u="none" strike="noStrike" kern="1200" baseline="0" dirty="0" smtClean="0">
                <a:solidFill>
                  <a:schemeClr val="tx1"/>
                </a:solidFill>
                <a:latin typeface="Times New Roman" pitchFamily="-109" charset="0"/>
                <a:ea typeface="+mn-ea"/>
                <a:cs typeface="+mn-cs"/>
              </a:rPr>
              <a:t>series, the Cortex-M architecture has an MPU but no MMU. The Cortex-M</a:t>
            </a:r>
          </a:p>
          <a:p>
            <a:r>
              <a:rPr kumimoji="1" lang="en-US" sz="1200" b="0" i="0" u="none" strike="noStrike" kern="1200" baseline="0" dirty="0" smtClean="0">
                <a:solidFill>
                  <a:schemeClr val="tx1"/>
                </a:solidFill>
                <a:latin typeface="Times New Roman" pitchFamily="-109" charset="0"/>
                <a:ea typeface="+mn-ea"/>
                <a:cs typeface="+mn-cs"/>
              </a:rPr>
              <a:t>uses only the Thumb-2 instruction set. The market for the Cortex-M</a:t>
            </a:r>
          </a:p>
          <a:p>
            <a:r>
              <a:rPr kumimoji="1" lang="en-US" sz="1200" b="0" i="0" u="none" strike="noStrike" kern="1200" baseline="0" dirty="0" smtClean="0">
                <a:solidFill>
                  <a:schemeClr val="tx1"/>
                </a:solidFill>
                <a:latin typeface="Times New Roman" pitchFamily="-109" charset="0"/>
                <a:ea typeface="+mn-ea"/>
                <a:cs typeface="+mn-cs"/>
              </a:rPr>
              <a:t>includes </a:t>
            </a:r>
            <a:r>
              <a:rPr kumimoji="1" lang="en-US" sz="1200" b="0" i="0" u="none" strike="noStrike" kern="1200" baseline="0" dirty="0" err="1" smtClean="0">
                <a:solidFill>
                  <a:schemeClr val="tx1"/>
                </a:solidFill>
                <a:latin typeface="Times New Roman" pitchFamily="-109" charset="0"/>
                <a:ea typeface="+mn-ea"/>
                <a:cs typeface="+mn-cs"/>
              </a:rPr>
              <a:t>IoT</a:t>
            </a:r>
            <a:r>
              <a:rPr kumimoji="1" lang="en-US" sz="1200" b="0" i="0" u="none" strike="noStrike" kern="1200" baseline="0" dirty="0" smtClean="0">
                <a:solidFill>
                  <a:schemeClr val="tx1"/>
                </a:solidFill>
                <a:latin typeface="Times New Roman" pitchFamily="-109" charset="0"/>
                <a:ea typeface="+mn-ea"/>
                <a:cs typeface="+mn-cs"/>
              </a:rPr>
              <a:t> devices, wireless sensor/actuator networks used in factories and other enterprises, automotive</a:t>
            </a:r>
          </a:p>
          <a:p>
            <a:r>
              <a:rPr kumimoji="1" lang="en-US" sz="1200" b="0" i="0" u="none" strike="noStrike" kern="1200" baseline="0" dirty="0" smtClean="0">
                <a:solidFill>
                  <a:schemeClr val="tx1"/>
                </a:solidFill>
                <a:latin typeface="Times New Roman" pitchFamily="-109" charset="0"/>
                <a:ea typeface="+mn-ea"/>
                <a:cs typeface="+mn-cs"/>
              </a:rPr>
              <a:t>body electronics, and so on.</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There are currently four versions of the Cortex-M</a:t>
            </a:r>
          </a:p>
          <a:p>
            <a:r>
              <a:rPr kumimoji="1" lang="en-US" sz="1200" b="0" i="0" u="none" strike="noStrike" kern="1200" baseline="0" dirty="0" smtClean="0">
                <a:solidFill>
                  <a:schemeClr val="tx1"/>
                </a:solidFill>
                <a:latin typeface="Times New Roman" pitchFamily="-109" charset="0"/>
                <a:ea typeface="+mn-ea"/>
                <a:cs typeface="+mn-cs"/>
              </a:rPr>
              <a:t>series: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Cortex-M0 :</a:t>
            </a:r>
          </a:p>
          <a:p>
            <a:r>
              <a:rPr kumimoji="1" lang="en-US" sz="1200" b="0" i="0" u="none" strike="noStrike" kern="1200" baseline="0" dirty="0" smtClean="0">
                <a:solidFill>
                  <a:schemeClr val="tx1"/>
                </a:solidFill>
                <a:latin typeface="Times New Roman" pitchFamily="-109" charset="0"/>
                <a:ea typeface="+mn-ea"/>
                <a:cs typeface="+mn-cs"/>
              </a:rPr>
              <a:t>Designed for 8- and 16-bit applications, this model emphasizes low</a:t>
            </a:r>
          </a:p>
          <a:p>
            <a:r>
              <a:rPr kumimoji="1" lang="en-US" sz="1200" b="0" i="0" u="none" strike="noStrike" kern="1200" baseline="0" dirty="0" smtClean="0">
                <a:solidFill>
                  <a:schemeClr val="tx1"/>
                </a:solidFill>
                <a:latin typeface="Times New Roman" pitchFamily="-109" charset="0"/>
                <a:ea typeface="+mn-ea"/>
                <a:cs typeface="+mn-cs"/>
              </a:rPr>
              <a:t>cost, ultra low power, and simplicity. It is optimized for small silicon die size</a:t>
            </a:r>
          </a:p>
          <a:p>
            <a:r>
              <a:rPr kumimoji="1" lang="en-US" sz="1200" b="0" i="0" u="none" strike="noStrike" kern="1200" baseline="0" dirty="0" smtClean="0">
                <a:solidFill>
                  <a:schemeClr val="tx1"/>
                </a:solidFill>
                <a:latin typeface="Times New Roman" pitchFamily="-109" charset="0"/>
                <a:ea typeface="+mn-ea"/>
                <a:cs typeface="+mn-cs"/>
              </a:rPr>
              <a:t>(starting from 12k gates) and use in the lowest cost chips.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Cortex-M0</a:t>
            </a:r>
            <a:r>
              <a:rPr kumimoji="1" lang="en-US" sz="1200" b="1" i="0" u="none" strike="noStrike" kern="1200" baseline="0" dirty="0" smtClean="0">
                <a:solidFill>
                  <a:schemeClr val="tx1"/>
                </a:solidFill>
                <a:latin typeface="Times New Roman" pitchFamily="-109" charset="0"/>
                <a:ea typeface="+mn-ea"/>
                <a:cs typeface="+mn-cs"/>
              </a:rPr>
              <a:t>+</a:t>
            </a:r>
            <a:r>
              <a:rPr kumimoji="1" lang="en-US" sz="1200" b="0" i="0" u="none" strike="noStrike" kern="1200" baseline="0" dirty="0" smtClean="0">
                <a:solidFill>
                  <a:schemeClr val="tx1"/>
                </a:solidFill>
                <a:latin typeface="Times New Roman" pitchFamily="-109" charset="0"/>
                <a:ea typeface="+mn-ea"/>
                <a:cs typeface="+mn-cs"/>
              </a:rPr>
              <a:t> :</a:t>
            </a:r>
          </a:p>
          <a:p>
            <a:r>
              <a:rPr kumimoji="1" lang="en-US" sz="1200" b="0" i="0" u="none" strike="noStrike" kern="1200" baseline="0" dirty="0" smtClean="0">
                <a:solidFill>
                  <a:schemeClr val="tx1"/>
                </a:solidFill>
                <a:latin typeface="Times New Roman" pitchFamily="-109" charset="0"/>
                <a:ea typeface="+mn-ea"/>
                <a:cs typeface="+mn-cs"/>
              </a:rPr>
              <a:t>An enhanced version of the M0 that is more energy efficient.</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Cortex-M3 :</a:t>
            </a:r>
          </a:p>
          <a:p>
            <a:r>
              <a:rPr kumimoji="1" lang="en-US" sz="1200" b="0" i="0" u="none" strike="noStrike" kern="1200" baseline="0" dirty="0" smtClean="0">
                <a:solidFill>
                  <a:schemeClr val="tx1"/>
                </a:solidFill>
                <a:latin typeface="Times New Roman" pitchFamily="-109" charset="0"/>
                <a:ea typeface="+mn-ea"/>
                <a:cs typeface="+mn-cs"/>
              </a:rPr>
              <a:t>Designed for 16- and 32-bit applications, this model emphasizes</a:t>
            </a:r>
          </a:p>
          <a:p>
            <a:r>
              <a:rPr kumimoji="1" lang="en-US" sz="1200" b="0" i="0" u="none" strike="noStrike" kern="1200" baseline="0" dirty="0" smtClean="0">
                <a:solidFill>
                  <a:schemeClr val="tx1"/>
                </a:solidFill>
                <a:latin typeface="Times New Roman" pitchFamily="-109" charset="0"/>
                <a:ea typeface="+mn-ea"/>
                <a:cs typeface="+mn-cs"/>
              </a:rPr>
              <a:t>performance and energy efficiency. It also has comprehensive debug and trace</a:t>
            </a:r>
          </a:p>
          <a:p>
            <a:r>
              <a:rPr kumimoji="1" lang="en-US" sz="1200" b="0" i="0" u="none" strike="noStrike" kern="1200" baseline="0" dirty="0" smtClean="0">
                <a:solidFill>
                  <a:schemeClr val="tx1"/>
                </a:solidFill>
                <a:latin typeface="Times New Roman" pitchFamily="-109" charset="0"/>
                <a:ea typeface="+mn-ea"/>
                <a:cs typeface="+mn-cs"/>
              </a:rPr>
              <a:t>features to enable software developers to develop their applications quickly.</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Cortex-M4 :</a:t>
            </a:r>
          </a:p>
          <a:p>
            <a:r>
              <a:rPr kumimoji="1" lang="en-US" sz="1200" b="0" i="0" u="none" strike="noStrike" kern="1200" baseline="0" dirty="0" smtClean="0">
                <a:solidFill>
                  <a:schemeClr val="tx1"/>
                </a:solidFill>
                <a:latin typeface="Times New Roman" pitchFamily="-109" charset="0"/>
                <a:ea typeface="+mn-ea"/>
                <a:cs typeface="+mn-cs"/>
              </a:rPr>
              <a:t>This model provides all the features of the Cortex-M3,</a:t>
            </a:r>
          </a:p>
          <a:p>
            <a:r>
              <a:rPr kumimoji="1" lang="en-US" sz="1200" b="0" i="0" u="none" strike="noStrike" kern="1200" baseline="0" dirty="0" smtClean="0">
                <a:solidFill>
                  <a:schemeClr val="tx1"/>
                </a:solidFill>
                <a:latin typeface="Times New Roman" pitchFamily="-109" charset="0"/>
                <a:ea typeface="+mn-ea"/>
                <a:cs typeface="+mn-cs"/>
              </a:rPr>
              <a:t>with additional instructions to support digital signal processing tasks.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In this text, we will primarily use the ARM Cortex-M3</a:t>
            </a:r>
          </a:p>
          <a:p>
            <a:r>
              <a:rPr kumimoji="1" lang="en-US" sz="1200" b="0" i="0" u="none" strike="noStrike" kern="1200" baseline="0" dirty="0" smtClean="0">
                <a:solidFill>
                  <a:schemeClr val="tx1"/>
                </a:solidFill>
                <a:latin typeface="Times New Roman" pitchFamily="-109" charset="0"/>
                <a:ea typeface="+mn-ea"/>
                <a:cs typeface="+mn-cs"/>
              </a:rPr>
              <a:t>as our example embedded</a:t>
            </a:r>
          </a:p>
          <a:p>
            <a:r>
              <a:rPr kumimoji="1" lang="en-US" sz="1200" b="0" i="0" u="none" strike="noStrike" kern="1200" baseline="0" dirty="0" smtClean="0">
                <a:solidFill>
                  <a:schemeClr val="tx1"/>
                </a:solidFill>
                <a:latin typeface="Times New Roman" pitchFamily="-109" charset="0"/>
                <a:ea typeface="+mn-ea"/>
                <a:cs typeface="+mn-cs"/>
              </a:rPr>
              <a:t>system processor. It is the best suited of all ARM models for general-purpose</a:t>
            </a:r>
          </a:p>
          <a:p>
            <a:r>
              <a:rPr kumimoji="1" lang="en-US" sz="1200" b="0" i="0" u="none" strike="noStrike" kern="1200" baseline="0" dirty="0" smtClean="0">
                <a:solidFill>
                  <a:schemeClr val="tx1"/>
                </a:solidFill>
                <a:latin typeface="Times New Roman" pitchFamily="-109" charset="0"/>
                <a:ea typeface="+mn-ea"/>
                <a:cs typeface="+mn-cs"/>
              </a:rPr>
              <a:t>microcontroller use. The Cortex-M3 is used by a variety of manufacturers of microcontroller</a:t>
            </a:r>
          </a:p>
          <a:p>
            <a:r>
              <a:rPr kumimoji="1" lang="en-US" sz="1200" b="0" i="0" u="none" strike="noStrike" kern="1200" baseline="0" dirty="0" smtClean="0">
                <a:solidFill>
                  <a:schemeClr val="tx1"/>
                </a:solidFill>
                <a:latin typeface="Times New Roman" pitchFamily="-109" charset="0"/>
                <a:ea typeface="+mn-ea"/>
                <a:cs typeface="+mn-cs"/>
              </a:rPr>
              <a:t>products. Initial microcontroller devices from lead partners already</a:t>
            </a:r>
          </a:p>
          <a:p>
            <a:r>
              <a:rPr kumimoji="1" lang="en-US" sz="1200" b="0" i="0" u="none" strike="noStrike" kern="1200" baseline="0" dirty="0" smtClean="0">
                <a:solidFill>
                  <a:schemeClr val="tx1"/>
                </a:solidFill>
                <a:latin typeface="Times New Roman" pitchFamily="-109" charset="0"/>
                <a:ea typeface="+mn-ea"/>
                <a:cs typeface="+mn-cs"/>
              </a:rPr>
              <a:t>combine the Cortex-M3</a:t>
            </a:r>
          </a:p>
          <a:p>
            <a:r>
              <a:rPr kumimoji="1" lang="en-US" sz="1200" b="0" i="0" u="none" strike="noStrike" kern="1200" baseline="0" dirty="0" smtClean="0">
                <a:solidFill>
                  <a:schemeClr val="tx1"/>
                </a:solidFill>
                <a:latin typeface="Times New Roman" pitchFamily="-109" charset="0"/>
                <a:ea typeface="+mn-ea"/>
                <a:cs typeface="+mn-cs"/>
              </a:rPr>
              <a:t>processor with flash, SRAM, and multiple peripherals to</a:t>
            </a:r>
          </a:p>
          <a:p>
            <a:r>
              <a:rPr kumimoji="1" lang="en-US" sz="1200" b="0" i="0" u="none" strike="noStrike" kern="1200" baseline="0" dirty="0" smtClean="0">
                <a:solidFill>
                  <a:schemeClr val="tx1"/>
                </a:solidFill>
                <a:latin typeface="Times New Roman" pitchFamily="-109" charset="0"/>
                <a:ea typeface="+mn-ea"/>
                <a:cs typeface="+mn-cs"/>
              </a:rPr>
              <a:t>provide a competitive offering at the price of just $1.</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59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7561906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Figure 1.16 provides a block diagram of the EFM32 microcontroller from Silicon</a:t>
            </a:r>
          </a:p>
          <a:p>
            <a:r>
              <a:rPr kumimoji="1" lang="en-US" sz="1200" b="0" i="0" u="none" strike="noStrike" kern="1200" baseline="0" dirty="0" smtClean="0">
                <a:solidFill>
                  <a:schemeClr val="tx1"/>
                </a:solidFill>
                <a:latin typeface="Times New Roman" pitchFamily="-109" charset="0"/>
                <a:ea typeface="+mn-ea"/>
                <a:cs typeface="+mn-cs"/>
              </a:rPr>
              <a:t>Labs. The figure also shows detail of the Cortex-M3</a:t>
            </a:r>
          </a:p>
          <a:p>
            <a:r>
              <a:rPr kumimoji="1" lang="en-US" sz="1200" b="0" i="0" u="none" strike="noStrike" kern="1200" baseline="0" dirty="0" smtClean="0">
                <a:solidFill>
                  <a:schemeClr val="tx1"/>
                </a:solidFill>
                <a:latin typeface="Times New Roman" pitchFamily="-109" charset="0"/>
                <a:ea typeface="+mn-ea"/>
                <a:cs typeface="+mn-cs"/>
              </a:rPr>
              <a:t>processor and core components.</a:t>
            </a:r>
          </a:p>
          <a:p>
            <a:r>
              <a:rPr kumimoji="1" lang="en-US" sz="1200" b="0" i="0" u="none" strike="noStrike" kern="1200" baseline="0" dirty="0" smtClean="0">
                <a:solidFill>
                  <a:schemeClr val="tx1"/>
                </a:solidFill>
                <a:latin typeface="Times New Roman" pitchFamily="-109" charset="0"/>
                <a:ea typeface="+mn-ea"/>
                <a:cs typeface="+mn-cs"/>
              </a:rPr>
              <a:t>We examine each level in turn.</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Cortex-M3 core  makes use of separate buses for instructions and data.</a:t>
            </a:r>
          </a:p>
          <a:p>
            <a:r>
              <a:rPr kumimoji="1" lang="en-US" sz="1200" b="0" i="0" u="none" strike="noStrike" kern="1200" baseline="0" dirty="0" smtClean="0">
                <a:solidFill>
                  <a:schemeClr val="tx1"/>
                </a:solidFill>
                <a:latin typeface="Times New Roman" pitchFamily="-109" charset="0"/>
                <a:ea typeface="+mn-ea"/>
                <a:cs typeface="+mn-cs"/>
              </a:rPr>
              <a:t>This arrangement is sometimes referred to as a Harvard architecture, in contrast</a:t>
            </a:r>
          </a:p>
          <a:p>
            <a:r>
              <a:rPr kumimoji="1" lang="en-US" sz="1200" b="0" i="0" u="none" strike="noStrike" kern="1200" baseline="0" dirty="0" smtClean="0">
                <a:solidFill>
                  <a:schemeClr val="tx1"/>
                </a:solidFill>
                <a:latin typeface="Times New Roman" pitchFamily="-109" charset="0"/>
                <a:ea typeface="+mn-ea"/>
                <a:cs typeface="+mn-cs"/>
              </a:rPr>
              <a:t>with the von Neumann architecture, which uses the same signal buses and memory</a:t>
            </a:r>
          </a:p>
          <a:p>
            <a:r>
              <a:rPr kumimoji="1" lang="en-US" sz="1200" b="0" i="0" u="none" strike="noStrike" kern="1200" baseline="0" dirty="0" smtClean="0">
                <a:solidFill>
                  <a:schemeClr val="tx1"/>
                </a:solidFill>
                <a:latin typeface="Times New Roman" pitchFamily="-109" charset="0"/>
                <a:ea typeface="+mn-ea"/>
                <a:cs typeface="+mn-cs"/>
              </a:rPr>
              <a:t>for both instructions and data. By being able to read both an instruction and</a:t>
            </a:r>
          </a:p>
          <a:p>
            <a:r>
              <a:rPr kumimoji="1" lang="en-US" sz="1200" b="0" i="0" u="none" strike="noStrike" kern="1200" baseline="0" dirty="0" smtClean="0">
                <a:solidFill>
                  <a:schemeClr val="tx1"/>
                </a:solidFill>
                <a:latin typeface="Times New Roman" pitchFamily="-109" charset="0"/>
                <a:ea typeface="+mn-ea"/>
                <a:cs typeface="+mn-cs"/>
              </a:rPr>
              <a:t>data from memory at the same time, the Cortex-M3 processor can perform many</a:t>
            </a:r>
          </a:p>
          <a:p>
            <a:r>
              <a:rPr kumimoji="1" lang="en-US" sz="1200" b="0" i="0" u="none" strike="noStrike" kern="1200" baseline="0" dirty="0" smtClean="0">
                <a:solidFill>
                  <a:schemeClr val="tx1"/>
                </a:solidFill>
                <a:latin typeface="Times New Roman" pitchFamily="-109" charset="0"/>
                <a:ea typeface="+mn-ea"/>
                <a:cs typeface="+mn-cs"/>
              </a:rPr>
              <a:t>operations in parallel, speeding application execution. The core contains a decoder</a:t>
            </a:r>
          </a:p>
          <a:p>
            <a:r>
              <a:rPr kumimoji="1" lang="en-US" sz="1200" b="0" i="0" u="none" strike="noStrike" kern="1200" baseline="0" dirty="0" smtClean="0">
                <a:solidFill>
                  <a:schemeClr val="tx1"/>
                </a:solidFill>
                <a:latin typeface="Times New Roman" pitchFamily="-109" charset="0"/>
                <a:ea typeface="+mn-ea"/>
                <a:cs typeface="+mn-cs"/>
              </a:rPr>
              <a:t> for Thumb instructions, an advanced ALU with support for hardware multiply and</a:t>
            </a:r>
          </a:p>
          <a:p>
            <a:r>
              <a:rPr kumimoji="1" lang="en-US" sz="1200" b="0" i="0" u="none" strike="noStrike" kern="1200" baseline="0" dirty="0" smtClean="0">
                <a:solidFill>
                  <a:schemeClr val="tx1"/>
                </a:solidFill>
                <a:latin typeface="Times New Roman" pitchFamily="-109" charset="0"/>
                <a:ea typeface="+mn-ea"/>
                <a:cs typeface="+mn-cs"/>
              </a:rPr>
              <a:t>divide, control logic, and interfaces to the other components of the processor. In</a:t>
            </a:r>
          </a:p>
          <a:p>
            <a:r>
              <a:rPr kumimoji="1" lang="en-US" sz="1200" b="0" i="0" u="none" strike="noStrike" kern="1200" baseline="0" dirty="0" smtClean="0">
                <a:solidFill>
                  <a:schemeClr val="tx1"/>
                </a:solidFill>
                <a:latin typeface="Times New Roman" pitchFamily="-109" charset="0"/>
                <a:ea typeface="+mn-ea"/>
                <a:cs typeface="+mn-cs"/>
              </a:rPr>
              <a:t>particular, there is an interface to the nested vector interrupt controller (NVIC) and</a:t>
            </a:r>
          </a:p>
          <a:p>
            <a:r>
              <a:rPr kumimoji="1" lang="en-US" sz="1200" b="0" i="0" u="none" strike="noStrike" kern="1200" baseline="0" dirty="0" smtClean="0">
                <a:solidFill>
                  <a:schemeClr val="tx1"/>
                </a:solidFill>
                <a:latin typeface="Times New Roman" pitchFamily="-109" charset="0"/>
                <a:ea typeface="+mn-ea"/>
                <a:cs typeface="+mn-cs"/>
              </a:rPr>
              <a:t>the embedded trace </a:t>
            </a:r>
            <a:r>
              <a:rPr kumimoji="1" lang="en-US" sz="1200" b="0" i="0" u="none" strike="noStrike" kern="1200" baseline="0" dirty="0" err="1" smtClean="0">
                <a:solidFill>
                  <a:schemeClr val="tx1"/>
                </a:solidFill>
                <a:latin typeface="Times New Roman" pitchFamily="-109" charset="0"/>
                <a:ea typeface="+mn-ea"/>
                <a:cs typeface="+mn-cs"/>
              </a:rPr>
              <a:t>macrocell</a:t>
            </a:r>
            <a:r>
              <a:rPr kumimoji="1" lang="en-US" sz="1200" b="0" i="0" u="none" strike="noStrike" kern="1200" baseline="0" dirty="0" smtClean="0">
                <a:solidFill>
                  <a:schemeClr val="tx1"/>
                </a:solidFill>
                <a:latin typeface="Times New Roman" pitchFamily="-109" charset="0"/>
                <a:ea typeface="+mn-ea"/>
                <a:cs typeface="+mn-cs"/>
              </a:rPr>
              <a:t> (ETM) module.</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core is part of a module called the Cortex-M3</a:t>
            </a:r>
          </a:p>
          <a:p>
            <a:r>
              <a:rPr kumimoji="1" lang="en-US" sz="1200" b="0" i="0" u="none" strike="noStrike" kern="1200" baseline="0" dirty="0" smtClean="0">
                <a:solidFill>
                  <a:schemeClr val="tx1"/>
                </a:solidFill>
                <a:latin typeface="Times New Roman" pitchFamily="-109" charset="0"/>
                <a:ea typeface="+mn-ea"/>
                <a:cs typeface="+mn-cs"/>
              </a:rPr>
              <a:t>processor . This term is somewhat misleading, because typically in the literature, the terms core and processor</a:t>
            </a:r>
          </a:p>
          <a:p>
            <a:r>
              <a:rPr kumimoji="1" lang="en-US" sz="1200" b="0" i="0" u="none" strike="noStrike" kern="1200" baseline="0" dirty="0" smtClean="0">
                <a:solidFill>
                  <a:schemeClr val="tx1"/>
                </a:solidFill>
                <a:latin typeface="Times New Roman" pitchFamily="-109" charset="0"/>
                <a:ea typeface="+mn-ea"/>
                <a:cs typeface="+mn-cs"/>
              </a:rPr>
              <a:t>are viewed as equivalent. In addition to the core, the processor includes the</a:t>
            </a:r>
          </a:p>
          <a:p>
            <a:r>
              <a:rPr kumimoji="1" lang="en-US" sz="1200" b="0" i="0" u="none" strike="noStrike" kern="1200" baseline="0" dirty="0" smtClean="0">
                <a:solidFill>
                  <a:schemeClr val="tx1"/>
                </a:solidFill>
                <a:latin typeface="Times New Roman" pitchFamily="-109" charset="0"/>
                <a:ea typeface="+mn-ea"/>
                <a:cs typeface="+mn-cs"/>
              </a:rPr>
              <a:t>following elements: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NVIC : Provides configurable interrupt handling abilities to the processor. It</a:t>
            </a:r>
          </a:p>
          <a:p>
            <a:r>
              <a:rPr kumimoji="1" lang="en-US" sz="1200" b="0" i="0" u="none" strike="noStrike" kern="1200" baseline="0" dirty="0" smtClean="0">
                <a:solidFill>
                  <a:schemeClr val="tx1"/>
                </a:solidFill>
                <a:latin typeface="Times New Roman" pitchFamily="-109" charset="0"/>
                <a:ea typeface="+mn-ea"/>
                <a:cs typeface="+mn-cs"/>
              </a:rPr>
              <a:t>facilitates low-latency exception and interrupt handling, and controls power</a:t>
            </a:r>
          </a:p>
          <a:p>
            <a:r>
              <a:rPr kumimoji="1" lang="en-US" sz="1200" b="0" i="0" u="none" strike="noStrike" kern="1200" baseline="0" dirty="0" smtClean="0">
                <a:solidFill>
                  <a:schemeClr val="tx1"/>
                </a:solidFill>
                <a:latin typeface="Times New Roman" pitchFamily="-109" charset="0"/>
                <a:ea typeface="+mn-ea"/>
                <a:cs typeface="+mn-cs"/>
              </a:rPr>
              <a:t>management.</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ETM : An optional debug component that enables reconstruction of program</a:t>
            </a:r>
          </a:p>
          <a:p>
            <a:r>
              <a:rPr kumimoji="1" lang="en-US" sz="1200" b="0" i="0" u="none" strike="noStrike" kern="1200" baseline="0" dirty="0" smtClean="0">
                <a:solidFill>
                  <a:schemeClr val="tx1"/>
                </a:solidFill>
                <a:latin typeface="Times New Roman" pitchFamily="-109" charset="0"/>
                <a:ea typeface="+mn-ea"/>
                <a:cs typeface="+mn-cs"/>
              </a:rPr>
              <a:t>execution. The ETM is designed to be a high-speed, low-power debug tool</a:t>
            </a:r>
          </a:p>
          <a:p>
            <a:r>
              <a:rPr kumimoji="1" lang="en-US" sz="1200" b="0" i="0" u="none" strike="noStrike" kern="1200" baseline="0" dirty="0" smtClean="0">
                <a:solidFill>
                  <a:schemeClr val="tx1"/>
                </a:solidFill>
                <a:latin typeface="Times New Roman" pitchFamily="-109" charset="0"/>
                <a:ea typeface="+mn-ea"/>
                <a:cs typeface="+mn-cs"/>
              </a:rPr>
              <a:t>that only supports instruction trace.</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Debug access port (DAP) : This provides an interface for external debug</a:t>
            </a:r>
          </a:p>
          <a:p>
            <a:r>
              <a:rPr kumimoji="1" lang="en-US" sz="1200" b="0" i="0" u="none" strike="noStrike" kern="1200" baseline="0" dirty="0" smtClean="0">
                <a:solidFill>
                  <a:schemeClr val="tx1"/>
                </a:solidFill>
                <a:latin typeface="Times New Roman" pitchFamily="-109" charset="0"/>
                <a:ea typeface="+mn-ea"/>
                <a:cs typeface="+mn-cs"/>
              </a:rPr>
              <a:t>access to the processor.</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Debug logic : Basic debug functionality includes processor halt, single-</a:t>
            </a:r>
          </a:p>
          <a:p>
            <a:r>
              <a:rPr kumimoji="1" lang="en-US" sz="1200" b="0" i="0" u="none" strike="noStrike" kern="1200" baseline="0" dirty="0" smtClean="0">
                <a:solidFill>
                  <a:schemeClr val="tx1"/>
                </a:solidFill>
                <a:latin typeface="Times New Roman" pitchFamily="-109" charset="0"/>
                <a:ea typeface="+mn-ea"/>
                <a:cs typeface="+mn-cs"/>
              </a:rPr>
              <a:t>step, processor core register access, unlimited software breakpoints, and full system</a:t>
            </a:r>
          </a:p>
          <a:p>
            <a:r>
              <a:rPr kumimoji="1" lang="en-US" sz="1200" b="0" i="0" u="none" strike="noStrike" kern="1200" baseline="0" dirty="0" smtClean="0">
                <a:solidFill>
                  <a:schemeClr val="tx1"/>
                </a:solidFill>
                <a:latin typeface="Times New Roman" pitchFamily="-109" charset="0"/>
                <a:ea typeface="+mn-ea"/>
                <a:cs typeface="+mn-cs"/>
              </a:rPr>
              <a:t>memory access.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err="1" smtClean="0">
                <a:solidFill>
                  <a:schemeClr val="tx1"/>
                </a:solidFill>
                <a:latin typeface="Times New Roman" pitchFamily="-109" charset="0"/>
                <a:ea typeface="+mn-ea"/>
                <a:cs typeface="+mn-cs"/>
              </a:rPr>
              <a:t>ICode</a:t>
            </a:r>
            <a:r>
              <a:rPr kumimoji="1" lang="en-US" sz="1200" b="0" i="0" u="none" strike="noStrike" kern="1200" baseline="0" dirty="0" smtClean="0">
                <a:solidFill>
                  <a:schemeClr val="tx1"/>
                </a:solidFill>
                <a:latin typeface="Times New Roman" pitchFamily="-109" charset="0"/>
                <a:ea typeface="+mn-ea"/>
                <a:cs typeface="+mn-cs"/>
              </a:rPr>
              <a:t> interface : Fetches instructions from the code memory space.</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SRAM &amp; peripheral interface : Read/write interface to data memory and peripheral</a:t>
            </a:r>
          </a:p>
          <a:p>
            <a:r>
              <a:rPr kumimoji="1" lang="en-US" sz="1200" b="0" i="0" u="none" strike="noStrike" kern="1200" baseline="0" dirty="0" smtClean="0">
                <a:solidFill>
                  <a:schemeClr val="tx1"/>
                </a:solidFill>
                <a:latin typeface="Times New Roman" pitchFamily="-109" charset="0"/>
                <a:ea typeface="+mn-ea"/>
                <a:cs typeface="+mn-cs"/>
              </a:rPr>
              <a:t>devices.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Bus matrix : Connects the core and debug interfaces to external buses on the</a:t>
            </a:r>
          </a:p>
          <a:p>
            <a:r>
              <a:rPr kumimoji="1" lang="en-US" sz="1200" b="0" i="0" u="none" strike="noStrike" kern="1200" baseline="0" dirty="0" smtClean="0">
                <a:solidFill>
                  <a:schemeClr val="tx1"/>
                </a:solidFill>
                <a:latin typeface="Times New Roman" pitchFamily="-109" charset="0"/>
                <a:ea typeface="+mn-ea"/>
                <a:cs typeface="+mn-cs"/>
              </a:rPr>
              <a:t>microcontroller.</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Memory protection unit : Protects critical data used by the operating system</a:t>
            </a:r>
          </a:p>
          <a:p>
            <a:r>
              <a:rPr kumimoji="1" lang="en-US" sz="1200" b="0" i="0" u="none" strike="noStrike" kern="1200" baseline="0" dirty="0" smtClean="0">
                <a:solidFill>
                  <a:schemeClr val="tx1"/>
                </a:solidFill>
                <a:latin typeface="Times New Roman" pitchFamily="-109" charset="0"/>
                <a:ea typeface="+mn-ea"/>
                <a:cs typeface="+mn-cs"/>
              </a:rPr>
              <a:t>from user applications, separating processing tasks by disallowing access</a:t>
            </a:r>
          </a:p>
          <a:p>
            <a:r>
              <a:rPr kumimoji="1" lang="en-US" sz="1200" b="0" i="0" u="none" strike="noStrike" kern="1200" baseline="0" dirty="0" smtClean="0">
                <a:solidFill>
                  <a:schemeClr val="tx1"/>
                </a:solidFill>
                <a:latin typeface="Times New Roman" pitchFamily="-109" charset="0"/>
                <a:ea typeface="+mn-ea"/>
                <a:cs typeface="+mn-cs"/>
              </a:rPr>
              <a:t>to each other’s data, disabling access to memory regions, allowing memory</a:t>
            </a:r>
          </a:p>
          <a:p>
            <a:r>
              <a:rPr kumimoji="1" lang="en-US" sz="1200" b="0" i="0" u="none" strike="noStrike" kern="1200" baseline="0" dirty="0" smtClean="0">
                <a:solidFill>
                  <a:schemeClr val="tx1"/>
                </a:solidFill>
                <a:latin typeface="Times New Roman" pitchFamily="-109" charset="0"/>
                <a:ea typeface="+mn-ea"/>
                <a:cs typeface="+mn-cs"/>
              </a:rPr>
              <a:t>regions to be defined as read-only,</a:t>
            </a:r>
          </a:p>
          <a:p>
            <a:r>
              <a:rPr kumimoji="1" lang="en-US" sz="1200" b="0" i="0" u="none" strike="noStrike" kern="1200" baseline="0" dirty="0" smtClean="0">
                <a:solidFill>
                  <a:schemeClr val="tx1"/>
                </a:solidFill>
                <a:latin typeface="Times New Roman" pitchFamily="-109" charset="0"/>
                <a:ea typeface="+mn-ea"/>
                <a:cs typeface="+mn-cs"/>
              </a:rPr>
              <a:t>and detecting unexpected memory accesses</a:t>
            </a:r>
          </a:p>
          <a:p>
            <a:r>
              <a:rPr kumimoji="1" lang="en-US" sz="1200" b="0" i="0" u="none" strike="noStrike" kern="1200" baseline="0" dirty="0" smtClean="0">
                <a:solidFill>
                  <a:schemeClr val="tx1"/>
                </a:solidFill>
                <a:latin typeface="Times New Roman" pitchFamily="-109" charset="0"/>
                <a:ea typeface="+mn-ea"/>
                <a:cs typeface="+mn-cs"/>
              </a:rPr>
              <a:t>that could potentially break the system.</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The upper part of Figure 1.16 shows the block diagram of a typical microcontroller</a:t>
            </a:r>
          </a:p>
          <a:p>
            <a:r>
              <a:rPr kumimoji="1" lang="en-US" sz="1200" b="0" i="0" u="none" strike="noStrike" kern="1200" baseline="0" dirty="0" smtClean="0">
                <a:solidFill>
                  <a:schemeClr val="tx1"/>
                </a:solidFill>
                <a:latin typeface="Times New Roman" pitchFamily="-109" charset="0"/>
                <a:ea typeface="+mn-ea"/>
                <a:cs typeface="+mn-cs"/>
              </a:rPr>
              <a:t>built with the Cortex-M3, in this case the EFM32 microcontroller. This</a:t>
            </a:r>
          </a:p>
          <a:p>
            <a:r>
              <a:rPr kumimoji="1" lang="en-US" sz="1200" b="0" i="0" u="none" strike="noStrike" kern="1200" baseline="0" dirty="0" smtClean="0">
                <a:solidFill>
                  <a:schemeClr val="tx1"/>
                </a:solidFill>
                <a:latin typeface="Times New Roman" pitchFamily="-109" charset="0"/>
                <a:ea typeface="+mn-ea"/>
                <a:cs typeface="+mn-cs"/>
              </a:rPr>
              <a:t>microcontroller is marketed for use in a wide variety of devices, including energy,</a:t>
            </a:r>
          </a:p>
          <a:p>
            <a:r>
              <a:rPr kumimoji="1" lang="en-US" sz="1200" b="0" i="0" u="none" strike="noStrike" kern="1200" baseline="0" dirty="0" smtClean="0">
                <a:solidFill>
                  <a:schemeClr val="tx1"/>
                </a:solidFill>
                <a:latin typeface="Times New Roman" pitchFamily="-109" charset="0"/>
                <a:ea typeface="+mn-ea"/>
                <a:cs typeface="+mn-cs"/>
              </a:rPr>
              <a:t>gas, and water metering; alarm and security systems; industrial automation devices;</a:t>
            </a:r>
          </a:p>
          <a:p>
            <a:r>
              <a:rPr kumimoji="1" lang="en-US" sz="1200" b="0" i="0" u="none" strike="noStrike" kern="1200" baseline="0" dirty="0" smtClean="0">
                <a:solidFill>
                  <a:schemeClr val="tx1"/>
                </a:solidFill>
                <a:latin typeface="Times New Roman" pitchFamily="-109" charset="0"/>
                <a:ea typeface="+mn-ea"/>
                <a:cs typeface="+mn-cs"/>
              </a:rPr>
              <a:t>home automation devices; smart accessories; and health and fitness devices. The silicon</a:t>
            </a:r>
          </a:p>
          <a:p>
            <a:r>
              <a:rPr kumimoji="1" lang="en-US" sz="1200" b="0" i="0" u="none" strike="noStrike" kern="1200" baseline="0" dirty="0" smtClean="0">
                <a:solidFill>
                  <a:schemeClr val="tx1"/>
                </a:solidFill>
                <a:latin typeface="Times New Roman" pitchFamily="-109" charset="0"/>
                <a:ea typeface="+mn-ea"/>
                <a:cs typeface="+mn-cs"/>
              </a:rPr>
              <a:t>chip consists of 10 main areas: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Core and memory:  This region includes the Cortex-M3</a:t>
            </a:r>
          </a:p>
          <a:p>
            <a:r>
              <a:rPr kumimoji="1" lang="en-US" sz="1200" b="0" i="0" u="none" strike="noStrike" kern="1200" baseline="0" dirty="0" smtClean="0">
                <a:solidFill>
                  <a:schemeClr val="tx1"/>
                </a:solidFill>
                <a:latin typeface="Times New Roman" pitchFamily="-109" charset="0"/>
                <a:ea typeface="+mn-ea"/>
                <a:cs typeface="+mn-cs"/>
              </a:rPr>
              <a:t>processor, static RAM (SRAM) data memory, and flash memory15  for storing program instructions</a:t>
            </a:r>
          </a:p>
          <a:p>
            <a:r>
              <a:rPr kumimoji="1" lang="en-US" sz="1200" b="0" i="0" u="none" strike="noStrike" kern="1200" baseline="0" dirty="0" smtClean="0">
                <a:solidFill>
                  <a:schemeClr val="tx1"/>
                </a:solidFill>
                <a:latin typeface="Times New Roman" pitchFamily="-109" charset="0"/>
                <a:ea typeface="+mn-ea"/>
                <a:cs typeface="+mn-cs"/>
              </a:rPr>
              <a:t> and </a:t>
            </a:r>
            <a:r>
              <a:rPr kumimoji="1" lang="en-US" sz="1200" b="0" i="0" u="none" strike="noStrike" kern="1200" baseline="0" dirty="0" err="1" smtClean="0">
                <a:solidFill>
                  <a:schemeClr val="tx1"/>
                </a:solidFill>
                <a:latin typeface="Times New Roman" pitchFamily="-109" charset="0"/>
                <a:ea typeface="+mn-ea"/>
                <a:cs typeface="+mn-cs"/>
              </a:rPr>
              <a:t>nonvarying</a:t>
            </a:r>
            <a:r>
              <a:rPr kumimoji="1" lang="en-US" sz="1200" b="0" i="0" u="none" strike="noStrike" kern="1200" baseline="0" dirty="0" smtClean="0">
                <a:solidFill>
                  <a:schemeClr val="tx1"/>
                </a:solidFill>
                <a:latin typeface="Times New Roman" pitchFamily="-109" charset="0"/>
                <a:ea typeface="+mn-ea"/>
                <a:cs typeface="+mn-cs"/>
              </a:rPr>
              <a:t> application data. Flash memory is nonvolatile (data is not lost</a:t>
            </a:r>
          </a:p>
          <a:p>
            <a:r>
              <a:rPr kumimoji="1" lang="en-US" sz="1200" b="0" i="0" u="none" strike="noStrike" kern="1200" baseline="0" dirty="0" smtClean="0">
                <a:solidFill>
                  <a:schemeClr val="tx1"/>
                </a:solidFill>
                <a:latin typeface="Times New Roman" pitchFamily="-109" charset="0"/>
                <a:ea typeface="+mn-ea"/>
                <a:cs typeface="+mn-cs"/>
              </a:rPr>
              <a:t>when power is shut off) and so is ideal for this purpose. The SRAM stores</a:t>
            </a:r>
          </a:p>
          <a:p>
            <a:r>
              <a:rPr kumimoji="1" lang="en-US" sz="1200" b="0" i="0" u="none" strike="noStrike" kern="1200" baseline="0" dirty="0" smtClean="0">
                <a:solidFill>
                  <a:schemeClr val="tx1"/>
                </a:solidFill>
                <a:latin typeface="Times New Roman" pitchFamily="-109" charset="0"/>
                <a:ea typeface="+mn-ea"/>
                <a:cs typeface="+mn-cs"/>
              </a:rPr>
              <a:t>variable data. This area also includes a debug interface, which makes it easy to</a:t>
            </a:r>
          </a:p>
          <a:p>
            <a:r>
              <a:rPr kumimoji="1" lang="en-US" sz="1200" b="0" i="0" u="none" strike="noStrike" kern="1200" baseline="0" dirty="0" smtClean="0">
                <a:solidFill>
                  <a:schemeClr val="tx1"/>
                </a:solidFill>
                <a:latin typeface="Times New Roman" pitchFamily="-109" charset="0"/>
                <a:ea typeface="+mn-ea"/>
                <a:cs typeface="+mn-cs"/>
              </a:rPr>
              <a:t>reprogram and update the system in the field.</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Parallel I/O ports:  Configurable for a variety of parallel I/O schemes.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Serial interfaces:  Supports various serial I/O schemes.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Analog interfaces : Analog-to-digital and digital-to-analog</a:t>
            </a:r>
          </a:p>
          <a:p>
            <a:r>
              <a:rPr kumimoji="1" lang="en-US" sz="1200" b="0" i="0" u="none" strike="noStrike" kern="1200" baseline="0" dirty="0" smtClean="0">
                <a:solidFill>
                  <a:schemeClr val="tx1"/>
                </a:solidFill>
                <a:latin typeface="Times New Roman" pitchFamily="-109" charset="0"/>
                <a:ea typeface="+mn-ea"/>
                <a:cs typeface="+mn-cs"/>
              </a:rPr>
              <a:t>logic to support sensors and actuators.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Timers and triggers : Keeps track of timing and counts events, generates output</a:t>
            </a:r>
          </a:p>
          <a:p>
            <a:r>
              <a:rPr kumimoji="1" lang="en-US" sz="1200" b="0" i="0" u="none" strike="noStrike" kern="1200" baseline="0" dirty="0" smtClean="0">
                <a:solidFill>
                  <a:schemeClr val="tx1"/>
                </a:solidFill>
                <a:latin typeface="Times New Roman" pitchFamily="-109" charset="0"/>
                <a:ea typeface="+mn-ea"/>
                <a:cs typeface="+mn-cs"/>
              </a:rPr>
              <a:t>waveforms, and triggers timed actions in other peripherals.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Clock management : Controls the clocks and oscillators on the chip. Multiple</a:t>
            </a:r>
          </a:p>
          <a:p>
            <a:r>
              <a:rPr kumimoji="1" lang="en-US" sz="1200" b="0" i="0" u="none" strike="noStrike" kern="1200" baseline="0" dirty="0" smtClean="0">
                <a:solidFill>
                  <a:schemeClr val="tx1"/>
                </a:solidFill>
                <a:latin typeface="Times New Roman" pitchFamily="-109" charset="0"/>
                <a:ea typeface="+mn-ea"/>
                <a:cs typeface="+mn-cs"/>
              </a:rPr>
              <a:t>clocks and oscillators are used to minimize power consumption and provide</a:t>
            </a:r>
          </a:p>
          <a:p>
            <a:r>
              <a:rPr kumimoji="1" lang="en-US" sz="1200" b="0" i="0" u="none" strike="noStrike" kern="1200" baseline="0" dirty="0" smtClean="0">
                <a:solidFill>
                  <a:schemeClr val="tx1"/>
                </a:solidFill>
                <a:latin typeface="Times New Roman" pitchFamily="-109" charset="0"/>
                <a:ea typeface="+mn-ea"/>
                <a:cs typeface="+mn-cs"/>
              </a:rPr>
              <a:t>short startup times.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Energy management : Manages the various low-energy</a:t>
            </a:r>
          </a:p>
          <a:p>
            <a:r>
              <a:rPr kumimoji="1" lang="en-US" sz="1200" b="0" i="0" u="none" strike="noStrike" kern="1200" baseline="0" dirty="0" smtClean="0">
                <a:solidFill>
                  <a:schemeClr val="tx1"/>
                </a:solidFill>
                <a:latin typeface="Times New Roman" pitchFamily="-109" charset="0"/>
                <a:ea typeface="+mn-ea"/>
                <a:cs typeface="+mn-cs"/>
              </a:rPr>
              <a:t>modes of operation of the processor and peripherals to provide real-time</a:t>
            </a:r>
          </a:p>
          <a:p>
            <a:r>
              <a:rPr kumimoji="1" lang="en-US" sz="1200" b="0" i="0" u="none" strike="noStrike" kern="1200" baseline="0" dirty="0" smtClean="0">
                <a:solidFill>
                  <a:schemeClr val="tx1"/>
                </a:solidFill>
                <a:latin typeface="Times New Roman" pitchFamily="-109" charset="0"/>
                <a:ea typeface="+mn-ea"/>
                <a:cs typeface="+mn-cs"/>
              </a:rPr>
              <a:t>management of the energy needs so as to minimize energy consumption.</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Security : The chip includes a hardware implementation of the Advanced</a:t>
            </a:r>
          </a:p>
          <a:p>
            <a:r>
              <a:rPr kumimoji="1" lang="en-US" sz="1200" b="0" i="0" u="none" strike="noStrike" kern="1200" baseline="0" dirty="0" smtClean="0">
                <a:solidFill>
                  <a:schemeClr val="tx1"/>
                </a:solidFill>
                <a:latin typeface="Times New Roman" pitchFamily="-109" charset="0"/>
                <a:ea typeface="+mn-ea"/>
                <a:cs typeface="+mn-cs"/>
              </a:rPr>
              <a:t>Encryption Standard (AES).</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32-bit bus : Connects all of the components on the chip.</a:t>
            </a:r>
          </a:p>
          <a:p>
            <a:endParaRPr kumimoji="1" lang="en-US" sz="1200" b="1" i="0" u="none" strike="noStrike" kern="1200" baseline="0" dirty="0" smtClean="0">
              <a:solidFill>
                <a:schemeClr val="tx1"/>
              </a:solidFill>
              <a:latin typeface="Times New Roman" pitchFamily="-109" charset="0"/>
              <a:ea typeface="+mn-ea"/>
              <a:cs typeface="+mn-cs"/>
            </a:endParaRPr>
          </a:p>
          <a:p>
            <a:r>
              <a:rPr kumimoji="1" lang="en-US" sz="1200" b="1"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smtClean="0">
                <a:solidFill>
                  <a:schemeClr val="tx1"/>
                </a:solidFill>
                <a:latin typeface="Times New Roman" pitchFamily="-109" charset="0"/>
                <a:ea typeface="+mn-ea"/>
                <a:cs typeface="+mn-cs"/>
              </a:rPr>
              <a:t>Peripheral bus : A network which lets the different peripheral module communicate</a:t>
            </a:r>
          </a:p>
          <a:p>
            <a:r>
              <a:rPr kumimoji="1" lang="en-US" sz="1200" b="0" i="0" u="none" strike="noStrike" kern="1200" baseline="0" dirty="0" smtClean="0">
                <a:solidFill>
                  <a:schemeClr val="tx1"/>
                </a:solidFill>
                <a:latin typeface="Times New Roman" pitchFamily="-109" charset="0"/>
                <a:ea typeface="+mn-ea"/>
                <a:cs typeface="+mn-cs"/>
              </a:rPr>
              <a:t>directly with each other without involving the processor. This supports</a:t>
            </a:r>
          </a:p>
          <a:p>
            <a:r>
              <a:rPr kumimoji="1" lang="en-US" sz="1200" b="0" i="0" u="none" strike="noStrike" kern="1200" baseline="0" dirty="0" smtClean="0">
                <a:solidFill>
                  <a:schemeClr val="tx1"/>
                </a:solidFill>
                <a:latin typeface="Times New Roman" pitchFamily="-109" charset="0"/>
                <a:ea typeface="+mn-ea"/>
                <a:cs typeface="+mn-cs"/>
              </a:rPr>
              <a:t>timing-critical operation and reduces software overhead.</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Comparing Figure 1.16 with Figure 1.2, you will see many similarities and</a:t>
            </a:r>
          </a:p>
          <a:p>
            <a:r>
              <a:rPr kumimoji="1" lang="en-US" sz="1200" b="0" i="0" u="none" strike="noStrike" kern="1200" baseline="0" dirty="0" smtClean="0">
                <a:solidFill>
                  <a:schemeClr val="tx1"/>
                </a:solidFill>
                <a:latin typeface="Times New Roman" pitchFamily="-109" charset="0"/>
                <a:ea typeface="+mn-ea"/>
                <a:cs typeface="+mn-cs"/>
              </a:rPr>
              <a:t>the same general hierarchical structure. Note, however, that the top level of a</a:t>
            </a:r>
          </a:p>
          <a:p>
            <a:r>
              <a:rPr kumimoji="1" lang="en-US" sz="1200" b="0" i="0" u="none" strike="noStrike" kern="1200" baseline="0" dirty="0" smtClean="0">
                <a:solidFill>
                  <a:schemeClr val="tx1"/>
                </a:solidFill>
                <a:latin typeface="Times New Roman" pitchFamily="-109" charset="0"/>
                <a:ea typeface="+mn-ea"/>
                <a:cs typeface="+mn-cs"/>
              </a:rPr>
              <a:t>microcontroller computer system is a single chip, whereas for a multicore computer,</a:t>
            </a:r>
          </a:p>
          <a:p>
            <a:r>
              <a:rPr kumimoji="1" lang="en-US" sz="1200" b="0" i="0" u="none" strike="noStrike" kern="1200" baseline="0" dirty="0" smtClean="0">
                <a:solidFill>
                  <a:schemeClr val="tx1"/>
                </a:solidFill>
                <a:latin typeface="Times New Roman" pitchFamily="-109" charset="0"/>
                <a:ea typeface="+mn-ea"/>
                <a:cs typeface="+mn-cs"/>
              </a:rPr>
              <a:t>the top level is a motherboard containing a number of chips. Another noteworthy</a:t>
            </a:r>
          </a:p>
          <a:p>
            <a:r>
              <a:rPr kumimoji="1" lang="en-US" sz="1200" b="0" i="0" u="none" strike="noStrike" kern="1200" baseline="0" dirty="0" smtClean="0">
                <a:solidFill>
                  <a:schemeClr val="tx1"/>
                </a:solidFill>
                <a:latin typeface="Times New Roman" pitchFamily="-109" charset="0"/>
                <a:ea typeface="+mn-ea"/>
                <a:cs typeface="+mn-cs"/>
              </a:rPr>
              <a:t>difference is that there is no cache, neither in the Cortex-M3 processor</a:t>
            </a:r>
          </a:p>
          <a:p>
            <a:r>
              <a:rPr kumimoji="1" lang="en-US" sz="1200" b="0" i="0" u="none" strike="noStrike" kern="1200" baseline="0" dirty="0" smtClean="0">
                <a:solidFill>
                  <a:schemeClr val="tx1"/>
                </a:solidFill>
                <a:latin typeface="Times New Roman" pitchFamily="-109" charset="0"/>
                <a:ea typeface="+mn-ea"/>
                <a:cs typeface="+mn-cs"/>
              </a:rPr>
              <a:t>nor in the microcontroller as a whole, which plays an important role if the code or</a:t>
            </a:r>
          </a:p>
          <a:p>
            <a:r>
              <a:rPr kumimoji="1" lang="en-US" sz="1200" b="0" i="0" u="none" strike="noStrike" kern="1200" baseline="0" dirty="0" smtClean="0">
                <a:solidFill>
                  <a:schemeClr val="tx1"/>
                </a:solidFill>
                <a:latin typeface="Times New Roman" pitchFamily="-109" charset="0"/>
                <a:ea typeface="+mn-ea"/>
                <a:cs typeface="+mn-cs"/>
              </a:rPr>
              <a:t>data resides in external memory. Though the number of cycles to read the instruction</a:t>
            </a:r>
          </a:p>
          <a:p>
            <a:r>
              <a:rPr kumimoji="1" lang="en-US" sz="1200" b="0" i="0" u="none" strike="noStrike" kern="1200" baseline="0" dirty="0" smtClean="0">
                <a:solidFill>
                  <a:schemeClr val="tx1"/>
                </a:solidFill>
                <a:latin typeface="Times New Roman" pitchFamily="-109" charset="0"/>
                <a:ea typeface="+mn-ea"/>
                <a:cs typeface="+mn-cs"/>
              </a:rPr>
              <a:t>or data varies depending on cache hit or miss, the cache greatly improves the</a:t>
            </a:r>
          </a:p>
          <a:p>
            <a:r>
              <a:rPr kumimoji="1" lang="en-US" sz="1200" b="0" i="0" u="none" strike="noStrike" kern="1200" baseline="0" dirty="0" smtClean="0">
                <a:solidFill>
                  <a:schemeClr val="tx1"/>
                </a:solidFill>
                <a:latin typeface="Times New Roman" pitchFamily="-109" charset="0"/>
                <a:ea typeface="+mn-ea"/>
                <a:cs typeface="+mn-cs"/>
              </a:rPr>
              <a:t>performance when external memory is used. Such overhead is not needed for a</a:t>
            </a:r>
          </a:p>
          <a:p>
            <a:r>
              <a:rPr kumimoji="1" lang="en-US" sz="1200" b="0" i="0" u="none" strike="noStrike" kern="1200" baseline="0" dirty="0" smtClean="0">
                <a:solidFill>
                  <a:schemeClr val="tx1"/>
                </a:solidFill>
                <a:latin typeface="Times New Roman" pitchFamily="-109" charset="0"/>
                <a:ea typeface="+mn-ea"/>
                <a:cs typeface="+mn-cs"/>
              </a:rPr>
              <a:t>microcontroller.</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60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5015594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 Although the general concepts for cloud computing go back to the 1950s, cloud computing</a:t>
            </a:r>
          </a:p>
          <a:p>
            <a:r>
              <a:rPr kumimoji="1" lang="en-US" sz="1200" b="0" i="0" u="none" strike="noStrike" kern="1200" baseline="0" dirty="0" smtClean="0">
                <a:solidFill>
                  <a:schemeClr val="tx1"/>
                </a:solidFill>
                <a:latin typeface="Times New Roman" pitchFamily="-109" charset="0"/>
                <a:ea typeface="+mn-ea"/>
                <a:cs typeface="+mn-cs"/>
              </a:rPr>
              <a:t>services first became available in the early 2000s, particular targeted at large</a:t>
            </a:r>
          </a:p>
          <a:p>
            <a:r>
              <a:rPr kumimoji="1" lang="en-US" sz="1200" b="0" i="0" u="none" strike="noStrike" kern="1200" baseline="0" dirty="0" smtClean="0">
                <a:solidFill>
                  <a:schemeClr val="tx1"/>
                </a:solidFill>
                <a:latin typeface="Times New Roman" pitchFamily="-109" charset="0"/>
                <a:ea typeface="+mn-ea"/>
                <a:cs typeface="+mn-cs"/>
              </a:rPr>
              <a:t>enterprises. Since then, cloud computing has spread to small and medium size businesses,</a:t>
            </a:r>
          </a:p>
          <a:p>
            <a:r>
              <a:rPr kumimoji="1" lang="en-US" sz="1200" b="0" i="0" u="none" strike="noStrike" kern="1200" baseline="0" dirty="0" smtClean="0">
                <a:solidFill>
                  <a:schemeClr val="tx1"/>
                </a:solidFill>
                <a:latin typeface="Times New Roman" pitchFamily="-109" charset="0"/>
                <a:ea typeface="+mn-ea"/>
                <a:cs typeface="+mn-cs"/>
              </a:rPr>
              <a:t>and most recently to consumers. Apple’s </a:t>
            </a:r>
            <a:r>
              <a:rPr kumimoji="1" lang="en-US" sz="1200" b="0" i="0" u="none" strike="noStrike" kern="1200" baseline="0" dirty="0" err="1" smtClean="0">
                <a:solidFill>
                  <a:schemeClr val="tx1"/>
                </a:solidFill>
                <a:latin typeface="Times New Roman" pitchFamily="-109" charset="0"/>
                <a:ea typeface="+mn-ea"/>
                <a:cs typeface="+mn-cs"/>
              </a:rPr>
              <a:t>iCloud</a:t>
            </a:r>
            <a:r>
              <a:rPr kumimoji="1" lang="en-US" sz="1200" b="0" i="0" u="none" strike="noStrike" kern="1200" baseline="0" dirty="0" smtClean="0">
                <a:solidFill>
                  <a:schemeClr val="tx1"/>
                </a:solidFill>
                <a:latin typeface="Times New Roman" pitchFamily="-109" charset="0"/>
                <a:ea typeface="+mn-ea"/>
                <a:cs typeface="+mn-cs"/>
              </a:rPr>
              <a:t> was launched in 2012 and</a:t>
            </a:r>
          </a:p>
          <a:p>
            <a:r>
              <a:rPr kumimoji="1" lang="en-US" sz="1200" b="0" i="0" u="none" strike="noStrike" kern="1200" baseline="0" dirty="0" smtClean="0">
                <a:solidFill>
                  <a:schemeClr val="tx1"/>
                </a:solidFill>
                <a:latin typeface="Times New Roman" pitchFamily="-109" charset="0"/>
                <a:ea typeface="+mn-ea"/>
                <a:cs typeface="+mn-cs"/>
              </a:rPr>
              <a:t>had 20 million users within a week of launch. </a:t>
            </a:r>
            <a:r>
              <a:rPr kumimoji="1" lang="en-US" sz="1200" b="0" i="0" u="none" strike="noStrike" kern="1200" baseline="0" dirty="0" err="1" smtClean="0">
                <a:solidFill>
                  <a:schemeClr val="tx1"/>
                </a:solidFill>
                <a:latin typeface="Times New Roman" pitchFamily="-109" charset="0"/>
                <a:ea typeface="+mn-ea"/>
                <a:cs typeface="+mn-cs"/>
              </a:rPr>
              <a:t>Evernote</a:t>
            </a:r>
            <a:r>
              <a:rPr kumimoji="1" lang="en-US" sz="1200" b="0" i="0" u="none" strike="noStrike" kern="1200" baseline="0" dirty="0" smtClean="0">
                <a:solidFill>
                  <a:schemeClr val="tx1"/>
                </a:solidFill>
                <a:latin typeface="Times New Roman" pitchFamily="-109" charset="0"/>
                <a:ea typeface="+mn-ea"/>
                <a:cs typeface="+mn-cs"/>
              </a:rPr>
              <a:t>, the cloud-based </a:t>
            </a:r>
            <a:r>
              <a:rPr kumimoji="1" lang="en-US" sz="1200" b="0" i="0" u="none" strike="noStrike" kern="1200" baseline="0" dirty="0" err="1" smtClean="0">
                <a:solidFill>
                  <a:schemeClr val="tx1"/>
                </a:solidFill>
                <a:latin typeface="Times New Roman" pitchFamily="-109" charset="0"/>
                <a:ea typeface="+mn-ea"/>
                <a:cs typeface="+mn-cs"/>
              </a:rPr>
              <a:t>notetaking</a:t>
            </a:r>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and archiving service, launched in 2008, approached 100 million users in less than</a:t>
            </a:r>
          </a:p>
          <a:p>
            <a:r>
              <a:rPr kumimoji="1" lang="en-US" sz="1200" b="0" i="0" u="none" strike="noStrike" kern="1200" baseline="0" dirty="0" smtClean="0">
                <a:solidFill>
                  <a:schemeClr val="tx1"/>
                </a:solidFill>
                <a:latin typeface="Times New Roman" pitchFamily="-109" charset="0"/>
                <a:ea typeface="+mn-ea"/>
                <a:cs typeface="+mn-cs"/>
              </a:rPr>
              <a:t>6 years. In this section, we provide a brief overview. Cloud computing is examined in</a:t>
            </a:r>
          </a:p>
          <a:p>
            <a:r>
              <a:rPr kumimoji="1" lang="en-US" sz="1200" b="0" i="0" u="none" strike="noStrike" kern="1200" baseline="0" dirty="0" smtClean="0">
                <a:solidFill>
                  <a:schemeClr val="tx1"/>
                </a:solidFill>
                <a:latin typeface="Times New Roman" pitchFamily="-109" charset="0"/>
                <a:ea typeface="+mn-ea"/>
                <a:cs typeface="+mn-cs"/>
              </a:rPr>
              <a:t>more detail in Chapter 17.</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 There is an increasingly prominent trend in many organizations to move a substantial</a:t>
            </a:r>
          </a:p>
          <a:p>
            <a:r>
              <a:rPr kumimoji="1" lang="en-US" sz="1200" b="0" i="0" u="none" strike="noStrike" kern="1200" baseline="0" dirty="0" smtClean="0">
                <a:solidFill>
                  <a:schemeClr val="tx1"/>
                </a:solidFill>
                <a:latin typeface="Times New Roman" pitchFamily="-109" charset="0"/>
                <a:ea typeface="+mn-ea"/>
                <a:cs typeface="+mn-cs"/>
              </a:rPr>
              <a:t>portion or even all information technology (IT) operations to an Internet-</a:t>
            </a:r>
          </a:p>
          <a:p>
            <a:r>
              <a:rPr kumimoji="1" lang="en-US" sz="1200" b="0" i="0" u="none" strike="noStrike" kern="1200" baseline="0" dirty="0" smtClean="0">
                <a:solidFill>
                  <a:schemeClr val="tx1"/>
                </a:solidFill>
                <a:latin typeface="Times New Roman" pitchFamily="-109" charset="0"/>
                <a:ea typeface="+mn-ea"/>
                <a:cs typeface="+mn-cs"/>
              </a:rPr>
              <a:t>connected infrastructure known as enterprise cloud computing. At the same time, individual</a:t>
            </a:r>
          </a:p>
          <a:p>
            <a:r>
              <a:rPr kumimoji="1" lang="en-US" sz="1200" b="0" i="0" u="none" strike="noStrike" kern="1200" baseline="0" dirty="0" smtClean="0">
                <a:solidFill>
                  <a:schemeClr val="tx1"/>
                </a:solidFill>
                <a:latin typeface="Times New Roman" pitchFamily="-109" charset="0"/>
                <a:ea typeface="+mn-ea"/>
                <a:cs typeface="+mn-cs"/>
              </a:rPr>
              <a:t>users of PCs and mobile devices are relying more and more on cloud computing</a:t>
            </a:r>
          </a:p>
          <a:p>
            <a:r>
              <a:rPr kumimoji="1" lang="en-US" sz="1200" b="0" i="0" u="none" strike="noStrike" kern="1200" baseline="0" dirty="0" smtClean="0">
                <a:solidFill>
                  <a:schemeClr val="tx1"/>
                </a:solidFill>
                <a:latin typeface="Times New Roman" pitchFamily="-109" charset="0"/>
                <a:ea typeface="+mn-ea"/>
                <a:cs typeface="+mn-cs"/>
              </a:rPr>
              <a:t>services to backup data, synch devices, and share, using personal cloud computing.</a:t>
            </a:r>
          </a:p>
          <a:p>
            <a:r>
              <a:rPr kumimoji="1" lang="en-US" sz="1200" b="0" i="0" u="none" strike="noStrike" kern="1200" baseline="0" dirty="0" smtClean="0">
                <a:solidFill>
                  <a:schemeClr val="tx1"/>
                </a:solidFill>
                <a:latin typeface="Times New Roman" pitchFamily="-109" charset="0"/>
                <a:ea typeface="+mn-ea"/>
                <a:cs typeface="+mn-cs"/>
              </a:rPr>
              <a:t>NIST defines cloud computing, in NIST SP-800-145 (The NIST Definition of Cloud</a:t>
            </a:r>
          </a:p>
          <a:p>
            <a:r>
              <a:rPr kumimoji="1" lang="en-US" sz="1200" b="0" i="0" u="none" strike="noStrike" kern="1200" baseline="0" dirty="0" smtClean="0">
                <a:solidFill>
                  <a:schemeClr val="tx1"/>
                </a:solidFill>
                <a:latin typeface="Times New Roman" pitchFamily="-109" charset="0"/>
                <a:ea typeface="+mn-ea"/>
                <a:cs typeface="+mn-cs"/>
              </a:rPr>
              <a:t>Computing ), as follows: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Cloud computing: A model for enabling ubiquitous, convenient, on-demand</a:t>
            </a:r>
          </a:p>
          <a:p>
            <a:r>
              <a:rPr kumimoji="1" lang="en-US" sz="1200" b="0" i="0" u="none" strike="noStrike" kern="1200" baseline="0" dirty="0" smtClean="0">
                <a:solidFill>
                  <a:schemeClr val="tx1"/>
                </a:solidFill>
                <a:latin typeface="Times New Roman" pitchFamily="-109" charset="0"/>
                <a:ea typeface="+mn-ea"/>
                <a:cs typeface="+mn-cs"/>
              </a:rPr>
              <a:t>network access to a shared pool of configurable computing resources (e.g., networks, servers,</a:t>
            </a:r>
          </a:p>
          <a:p>
            <a:r>
              <a:rPr kumimoji="1" lang="en-US" sz="1200" b="0" i="0" u="none" strike="noStrike" kern="1200" baseline="0" dirty="0" smtClean="0">
                <a:solidFill>
                  <a:schemeClr val="tx1"/>
                </a:solidFill>
                <a:latin typeface="Times New Roman" pitchFamily="-109" charset="0"/>
                <a:ea typeface="+mn-ea"/>
                <a:cs typeface="+mn-cs"/>
              </a:rPr>
              <a:t>storage, applications, and services) that can be rapidly provisioned and released with</a:t>
            </a:r>
          </a:p>
          <a:p>
            <a:r>
              <a:rPr kumimoji="1" lang="en-US" sz="1200" b="0" i="0" u="none" strike="noStrike" kern="1200" baseline="0" dirty="0" smtClean="0">
                <a:solidFill>
                  <a:schemeClr val="tx1"/>
                </a:solidFill>
                <a:latin typeface="Times New Roman" pitchFamily="-109" charset="0"/>
                <a:ea typeface="+mn-ea"/>
                <a:cs typeface="+mn-cs"/>
              </a:rPr>
              <a:t>minimal management effort or service provider interaction.</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Basically, with cloud computing, you get economies of scale, professional network</a:t>
            </a:r>
          </a:p>
          <a:p>
            <a:r>
              <a:rPr kumimoji="1" lang="en-US" sz="1200" b="0" i="0" u="none" strike="noStrike" kern="1200" baseline="0" dirty="0" smtClean="0">
                <a:solidFill>
                  <a:schemeClr val="tx1"/>
                </a:solidFill>
                <a:latin typeface="Times New Roman" pitchFamily="-109" charset="0"/>
                <a:ea typeface="+mn-ea"/>
                <a:cs typeface="+mn-cs"/>
              </a:rPr>
              <a:t>management, and professional security management. These features can be</a:t>
            </a:r>
          </a:p>
          <a:p>
            <a:r>
              <a:rPr kumimoji="1" lang="en-US" sz="1200" b="0" i="0" u="none" strike="noStrike" kern="1200" baseline="0" dirty="0" smtClean="0">
                <a:solidFill>
                  <a:schemeClr val="tx1"/>
                </a:solidFill>
                <a:latin typeface="Times New Roman" pitchFamily="-109" charset="0"/>
                <a:ea typeface="+mn-ea"/>
                <a:cs typeface="+mn-cs"/>
              </a:rPr>
              <a:t>attractive to companies large and small, government agencies, and individual PC</a:t>
            </a:r>
          </a:p>
          <a:p>
            <a:r>
              <a:rPr kumimoji="1" lang="en-US" sz="1200" b="0" i="0" u="none" strike="noStrike" kern="1200" baseline="0" dirty="0" smtClean="0">
                <a:solidFill>
                  <a:schemeClr val="tx1"/>
                </a:solidFill>
                <a:latin typeface="Times New Roman" pitchFamily="-109" charset="0"/>
                <a:ea typeface="+mn-ea"/>
                <a:cs typeface="+mn-cs"/>
              </a:rPr>
              <a:t>and mobile users. The individual or company only needs to pay for the storage capacity</a:t>
            </a:r>
          </a:p>
          <a:p>
            <a:r>
              <a:rPr kumimoji="1" lang="en-US" sz="1200" b="0" i="0" u="none" strike="noStrike" kern="1200" baseline="0" dirty="0" smtClean="0">
                <a:solidFill>
                  <a:schemeClr val="tx1"/>
                </a:solidFill>
                <a:latin typeface="Times New Roman" pitchFamily="-109" charset="0"/>
                <a:ea typeface="+mn-ea"/>
                <a:cs typeface="+mn-cs"/>
              </a:rPr>
              <a:t>and services they need. The user, be it company or individual, doesn’t have</a:t>
            </a:r>
          </a:p>
          <a:p>
            <a:r>
              <a:rPr kumimoji="1" lang="en-US" sz="1200" b="0" i="0" u="none" strike="noStrike" kern="1200" baseline="0" dirty="0" smtClean="0">
                <a:solidFill>
                  <a:schemeClr val="tx1"/>
                </a:solidFill>
                <a:latin typeface="Times New Roman" pitchFamily="-109" charset="0"/>
                <a:ea typeface="+mn-ea"/>
                <a:cs typeface="+mn-cs"/>
              </a:rPr>
              <a:t>the hassle of setting up a database system, acquiring the hardware they need, doing</a:t>
            </a:r>
          </a:p>
          <a:p>
            <a:r>
              <a:rPr kumimoji="1" lang="en-US" sz="1200" b="0" i="0" u="none" strike="noStrike" kern="1200" baseline="0" dirty="0" smtClean="0">
                <a:solidFill>
                  <a:schemeClr val="tx1"/>
                </a:solidFill>
                <a:latin typeface="Times New Roman" pitchFamily="-109" charset="0"/>
                <a:ea typeface="+mn-ea"/>
                <a:cs typeface="+mn-cs"/>
              </a:rPr>
              <a:t>maintenance, and backing up the data—all these are part of the cloud service.</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In theory, another big advantage of using cloud computing to store your data</a:t>
            </a:r>
          </a:p>
          <a:p>
            <a:r>
              <a:rPr kumimoji="1" lang="en-US" sz="1200" b="0" i="0" u="none" strike="noStrike" kern="1200" baseline="0" dirty="0" smtClean="0">
                <a:solidFill>
                  <a:schemeClr val="tx1"/>
                </a:solidFill>
                <a:latin typeface="Times New Roman" pitchFamily="-109" charset="0"/>
                <a:ea typeface="+mn-ea"/>
                <a:cs typeface="+mn-cs"/>
              </a:rPr>
              <a:t>and share it with others is that the cloud provider takes care of security. Alas, the</a:t>
            </a:r>
          </a:p>
          <a:p>
            <a:r>
              <a:rPr kumimoji="1" lang="en-US" sz="1200" b="0" i="0" u="none" strike="noStrike" kern="1200" baseline="0" dirty="0" smtClean="0">
                <a:solidFill>
                  <a:schemeClr val="tx1"/>
                </a:solidFill>
                <a:latin typeface="Times New Roman" pitchFamily="-109" charset="0"/>
                <a:ea typeface="+mn-ea"/>
                <a:cs typeface="+mn-cs"/>
              </a:rPr>
              <a:t>customer is not always protected. There have been a number of security failures</a:t>
            </a:r>
          </a:p>
          <a:p>
            <a:r>
              <a:rPr kumimoji="1" lang="en-US" sz="1200" b="0" i="0" u="none" strike="noStrike" kern="1200" baseline="0" dirty="0" smtClean="0">
                <a:solidFill>
                  <a:schemeClr val="tx1"/>
                </a:solidFill>
                <a:latin typeface="Times New Roman" pitchFamily="-109" charset="0"/>
                <a:ea typeface="+mn-ea"/>
                <a:cs typeface="+mn-cs"/>
              </a:rPr>
              <a:t>among cloud providers. </a:t>
            </a:r>
            <a:r>
              <a:rPr kumimoji="1" lang="en-US" sz="1200" b="0" i="0" u="none" strike="noStrike" kern="1200" baseline="0" dirty="0" err="1" smtClean="0">
                <a:solidFill>
                  <a:schemeClr val="tx1"/>
                </a:solidFill>
                <a:latin typeface="Times New Roman" pitchFamily="-109" charset="0"/>
                <a:ea typeface="+mn-ea"/>
                <a:cs typeface="+mn-cs"/>
              </a:rPr>
              <a:t>Evernote</a:t>
            </a:r>
            <a:r>
              <a:rPr kumimoji="1" lang="en-US" sz="1200" b="0" i="0" u="none" strike="noStrike" kern="1200" baseline="0" dirty="0" smtClean="0">
                <a:solidFill>
                  <a:schemeClr val="tx1"/>
                </a:solidFill>
                <a:latin typeface="Times New Roman" pitchFamily="-109" charset="0"/>
                <a:ea typeface="+mn-ea"/>
                <a:cs typeface="+mn-cs"/>
              </a:rPr>
              <a:t> made headlines in early 2013 when it told all of its</a:t>
            </a:r>
          </a:p>
          <a:p>
            <a:r>
              <a:rPr kumimoji="1" lang="en-US" sz="1200" b="0" i="0" u="none" strike="noStrike" kern="1200" baseline="0" dirty="0" smtClean="0">
                <a:solidFill>
                  <a:schemeClr val="tx1"/>
                </a:solidFill>
                <a:latin typeface="Times New Roman" pitchFamily="-109" charset="0"/>
                <a:ea typeface="+mn-ea"/>
                <a:cs typeface="+mn-cs"/>
              </a:rPr>
              <a:t>users to reset their passwords after an intrusion was discovered.</a:t>
            </a:r>
          </a:p>
          <a:p>
            <a:endParaRPr kumimoji="1" lang="en-US" sz="1200" b="0" i="0" u="none" strike="noStrike" kern="1200" baseline="0" dirty="0" smtClean="0">
              <a:solidFill>
                <a:schemeClr val="tx1"/>
              </a:solidFill>
              <a:latin typeface="Times New Roman" pitchFamily="-109" charset="0"/>
              <a:ea typeface="+mn-ea"/>
              <a:cs typeface="+mn-cs"/>
            </a:endParaRPr>
          </a:p>
        </p:txBody>
      </p:sp>
      <p:sp>
        <p:nvSpPr>
          <p:cNvPr id="4" name="Slide Number Placeholder 3"/>
          <p:cNvSpPr>
            <a:spLocks noGrp="1"/>
          </p:cNvSpPr>
          <p:nvPr>
            <p:ph type="sldNum" sz="quarter" idx="10"/>
          </p:nvPr>
        </p:nvSpPr>
        <p:spPr/>
        <p:txBody>
          <a:bodyPr/>
          <a:lstStyle/>
          <a:p>
            <a:fld id="{426AC9EA-110C-D44B-81A3-E5165EEE361B}" type="slidenum">
              <a:rPr lang="en-US" smtClean="0"/>
              <a:pPr/>
              <a:t>61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9809821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Cloud networking  refers to the networks and network management functionality</a:t>
            </a:r>
          </a:p>
          <a:p>
            <a:r>
              <a:rPr kumimoji="1" lang="en-US" sz="1200" b="0" i="0" u="none" strike="noStrike" kern="1200" baseline="0" dirty="0" smtClean="0">
                <a:solidFill>
                  <a:schemeClr val="tx1"/>
                </a:solidFill>
                <a:latin typeface="Times New Roman" pitchFamily="-109" charset="0"/>
                <a:ea typeface="+mn-ea"/>
                <a:cs typeface="+mn-cs"/>
              </a:rPr>
              <a:t>that must be in place to enable cloud computing. Most cloud computing solutions</a:t>
            </a:r>
          </a:p>
          <a:p>
            <a:r>
              <a:rPr kumimoji="1" lang="en-US" sz="1200" b="0" i="0" u="none" strike="noStrike" kern="1200" baseline="0" dirty="0" smtClean="0">
                <a:solidFill>
                  <a:schemeClr val="tx1"/>
                </a:solidFill>
                <a:latin typeface="Times New Roman" pitchFamily="-109" charset="0"/>
                <a:ea typeface="+mn-ea"/>
                <a:cs typeface="+mn-cs"/>
              </a:rPr>
              <a:t>rely on the Internet, but that is only a piece of the networking infrastructure.</a:t>
            </a:r>
          </a:p>
          <a:p>
            <a:r>
              <a:rPr kumimoji="1" lang="en-US" sz="1200" b="0" i="0" u="none" strike="noStrike" kern="1200" baseline="0" dirty="0" smtClean="0">
                <a:solidFill>
                  <a:schemeClr val="tx1"/>
                </a:solidFill>
                <a:latin typeface="Times New Roman" pitchFamily="-109" charset="0"/>
                <a:ea typeface="+mn-ea"/>
                <a:cs typeface="+mn-cs"/>
              </a:rPr>
              <a:t>One example of cloud networking is the provisioning of high-performance</a:t>
            </a:r>
          </a:p>
          <a:p>
            <a:r>
              <a:rPr kumimoji="1" lang="en-US" sz="1200" b="0" i="0" u="none" strike="noStrike" kern="1200" baseline="0" dirty="0" smtClean="0">
                <a:solidFill>
                  <a:schemeClr val="tx1"/>
                </a:solidFill>
                <a:latin typeface="Times New Roman" pitchFamily="-109" charset="0"/>
                <a:ea typeface="+mn-ea"/>
                <a:cs typeface="+mn-cs"/>
              </a:rPr>
              <a:t>and/or high- reliability networking between the provider and subscriber. In this case, some</a:t>
            </a:r>
          </a:p>
          <a:p>
            <a:r>
              <a:rPr kumimoji="1" lang="en-US" sz="1200" b="0" i="0" u="none" strike="noStrike" kern="1200" baseline="0" dirty="0" smtClean="0">
                <a:solidFill>
                  <a:schemeClr val="tx1"/>
                </a:solidFill>
                <a:latin typeface="Times New Roman" pitchFamily="-109" charset="0"/>
                <a:ea typeface="+mn-ea"/>
                <a:cs typeface="+mn-cs"/>
              </a:rPr>
              <a:t>or all of the traffic between an enterprise and the cloud bypasses the Internet and</a:t>
            </a:r>
          </a:p>
          <a:p>
            <a:r>
              <a:rPr kumimoji="1" lang="en-US" sz="1200" b="0" i="0" u="none" strike="noStrike" kern="1200" baseline="0" dirty="0" smtClean="0">
                <a:solidFill>
                  <a:schemeClr val="tx1"/>
                </a:solidFill>
                <a:latin typeface="Times New Roman" pitchFamily="-109" charset="0"/>
                <a:ea typeface="+mn-ea"/>
                <a:cs typeface="+mn-cs"/>
              </a:rPr>
              <a:t>uses dedicated private network facilities owned or leased by the cloud service provider.</a:t>
            </a:r>
          </a:p>
          <a:p>
            <a:r>
              <a:rPr kumimoji="1" lang="en-US" sz="1200" b="0" i="0" u="none" strike="noStrike" kern="1200" baseline="0" dirty="0" smtClean="0">
                <a:solidFill>
                  <a:schemeClr val="tx1"/>
                </a:solidFill>
                <a:latin typeface="Times New Roman" pitchFamily="-109" charset="0"/>
                <a:ea typeface="+mn-ea"/>
                <a:cs typeface="+mn-cs"/>
              </a:rPr>
              <a:t>More generally, cloud networking refers to the collection of network capabilities</a:t>
            </a:r>
          </a:p>
          <a:p>
            <a:r>
              <a:rPr kumimoji="1" lang="en-US" sz="1200" b="0" i="0" u="none" strike="noStrike" kern="1200" baseline="0" dirty="0" smtClean="0">
                <a:solidFill>
                  <a:schemeClr val="tx1"/>
                </a:solidFill>
                <a:latin typeface="Times New Roman" pitchFamily="-109" charset="0"/>
                <a:ea typeface="+mn-ea"/>
                <a:cs typeface="+mn-cs"/>
              </a:rPr>
              <a:t>required to access a cloud, including making use of specialized services over</a:t>
            </a:r>
          </a:p>
          <a:p>
            <a:r>
              <a:rPr kumimoji="1" lang="en-US" sz="1200" b="0" i="0" u="none" strike="noStrike" kern="1200" baseline="0" dirty="0" smtClean="0">
                <a:solidFill>
                  <a:schemeClr val="tx1"/>
                </a:solidFill>
                <a:latin typeface="Times New Roman" pitchFamily="-109" charset="0"/>
                <a:ea typeface="+mn-ea"/>
                <a:cs typeface="+mn-cs"/>
              </a:rPr>
              <a:t>the Internet, linking enterprise data centers to a cloud, and using firewalls and other</a:t>
            </a:r>
          </a:p>
          <a:p>
            <a:r>
              <a:rPr kumimoji="1" lang="en-US" sz="1200" b="0" i="0" u="none" strike="noStrike" kern="1200" baseline="0" dirty="0" smtClean="0">
                <a:solidFill>
                  <a:schemeClr val="tx1"/>
                </a:solidFill>
                <a:latin typeface="Times New Roman" pitchFamily="-109" charset="0"/>
                <a:ea typeface="+mn-ea"/>
                <a:cs typeface="+mn-cs"/>
              </a:rPr>
              <a:t>network security devices at critical points to enforce access security policies.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We can think of cloud storage  as a subset of cloud computing. In essence, cloud</a:t>
            </a:r>
          </a:p>
          <a:p>
            <a:r>
              <a:rPr kumimoji="1" lang="en-US" sz="1200" b="0" i="0" u="none" strike="noStrike" kern="1200" baseline="0" dirty="0" smtClean="0">
                <a:solidFill>
                  <a:schemeClr val="tx1"/>
                </a:solidFill>
                <a:latin typeface="Times New Roman" pitchFamily="-109" charset="0"/>
                <a:ea typeface="+mn-ea"/>
                <a:cs typeface="+mn-cs"/>
              </a:rPr>
              <a:t>storage consists of database storage and database applications hosted remotely on</a:t>
            </a:r>
          </a:p>
          <a:p>
            <a:r>
              <a:rPr kumimoji="1" lang="en-US" sz="1200" b="0" i="0" u="none" strike="noStrike" kern="1200" baseline="0" dirty="0" smtClean="0">
                <a:solidFill>
                  <a:schemeClr val="tx1"/>
                </a:solidFill>
                <a:latin typeface="Times New Roman" pitchFamily="-109" charset="0"/>
                <a:ea typeface="+mn-ea"/>
                <a:cs typeface="+mn-cs"/>
              </a:rPr>
              <a:t>cloud servers. Cloud storage enables small businesses and individual users to take</a:t>
            </a:r>
          </a:p>
          <a:p>
            <a:r>
              <a:rPr kumimoji="1" lang="en-US" sz="1200" b="0" i="0" u="none" strike="noStrike" kern="1200" baseline="0" dirty="0" smtClean="0">
                <a:solidFill>
                  <a:schemeClr val="tx1"/>
                </a:solidFill>
                <a:latin typeface="Times New Roman" pitchFamily="-109" charset="0"/>
                <a:ea typeface="+mn-ea"/>
                <a:cs typeface="+mn-cs"/>
              </a:rPr>
              <a:t>advantage of data storage that scales with their needs and to take advantage of a</a:t>
            </a:r>
          </a:p>
          <a:p>
            <a:r>
              <a:rPr kumimoji="1" lang="en-US" sz="1200" b="0" i="0" u="none" strike="noStrike" kern="1200" baseline="0" dirty="0" smtClean="0">
                <a:solidFill>
                  <a:schemeClr val="tx1"/>
                </a:solidFill>
                <a:latin typeface="Times New Roman" pitchFamily="-109" charset="0"/>
                <a:ea typeface="+mn-ea"/>
                <a:cs typeface="+mn-cs"/>
              </a:rPr>
              <a:t>variety of database applications without having to buy, maintain, and manage the</a:t>
            </a:r>
          </a:p>
          <a:p>
            <a:r>
              <a:rPr kumimoji="1" lang="en-US" sz="1200" b="0" i="0" u="none" strike="noStrike" kern="1200" baseline="0" dirty="0" smtClean="0">
                <a:solidFill>
                  <a:schemeClr val="tx1"/>
                </a:solidFill>
                <a:latin typeface="Times New Roman" pitchFamily="-109" charset="0"/>
                <a:ea typeface="+mn-ea"/>
                <a:cs typeface="+mn-cs"/>
              </a:rPr>
              <a:t>storage assets.</a:t>
            </a:r>
            <a:endParaRPr lang="en-US" dirty="0" smtClean="0"/>
          </a:p>
          <a:p>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62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1766310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09" charset="0"/>
                <a:ea typeface="+mn-ea"/>
                <a:cs typeface="+mn-cs"/>
              </a:rPr>
              <a:t> The essential purpose of cloud computing is to provide for the convenient rental</a:t>
            </a:r>
          </a:p>
          <a:p>
            <a:r>
              <a:rPr kumimoji="1" lang="en-US" sz="1200" b="0" i="0" u="none" strike="noStrike" kern="1200" baseline="0" dirty="0" smtClean="0">
                <a:solidFill>
                  <a:schemeClr val="tx1"/>
                </a:solidFill>
                <a:latin typeface="Times New Roman" pitchFamily="-109" charset="0"/>
                <a:ea typeface="+mn-ea"/>
                <a:cs typeface="+mn-cs"/>
              </a:rPr>
              <a:t>of computing resources. A cloud service provider (CSP) maintains computing and</a:t>
            </a:r>
          </a:p>
          <a:p>
            <a:r>
              <a:rPr kumimoji="1" lang="en-US" sz="1200" b="0" i="0" u="none" strike="noStrike" kern="1200" baseline="0" dirty="0" smtClean="0">
                <a:solidFill>
                  <a:schemeClr val="tx1"/>
                </a:solidFill>
                <a:latin typeface="Times New Roman" pitchFamily="-109" charset="0"/>
                <a:ea typeface="+mn-ea"/>
                <a:cs typeface="+mn-cs"/>
              </a:rPr>
              <a:t> data storage resources that are available over the Internet or private networks.</a:t>
            </a:r>
          </a:p>
          <a:p>
            <a:r>
              <a:rPr kumimoji="1" lang="en-US" sz="1200" b="0" i="0" u="none" strike="noStrike" kern="1200" baseline="0" dirty="0" smtClean="0">
                <a:solidFill>
                  <a:schemeClr val="tx1"/>
                </a:solidFill>
                <a:latin typeface="Times New Roman" pitchFamily="-109" charset="0"/>
                <a:ea typeface="+mn-ea"/>
                <a:cs typeface="+mn-cs"/>
              </a:rPr>
              <a:t>Customers can rent a portion of these resources as needed. Virtually all cloud service</a:t>
            </a:r>
          </a:p>
          <a:p>
            <a:r>
              <a:rPr kumimoji="1" lang="en-US" sz="1200" b="0" i="0" u="none" strike="noStrike" kern="1200" baseline="0" dirty="0" smtClean="0">
                <a:solidFill>
                  <a:schemeClr val="tx1"/>
                </a:solidFill>
                <a:latin typeface="Times New Roman" pitchFamily="-109" charset="0"/>
                <a:ea typeface="+mn-ea"/>
                <a:cs typeface="+mn-cs"/>
              </a:rPr>
              <a:t>is provided using one of three models (Figure 1.17): </a:t>
            </a:r>
            <a:r>
              <a:rPr kumimoji="1" lang="en-US" sz="1200" b="0" i="0" u="none" strike="noStrike" kern="1200" baseline="0" dirty="0" err="1" smtClean="0">
                <a:solidFill>
                  <a:schemeClr val="tx1"/>
                </a:solidFill>
                <a:latin typeface="Times New Roman" pitchFamily="-109" charset="0"/>
                <a:ea typeface="+mn-ea"/>
                <a:cs typeface="+mn-cs"/>
              </a:rPr>
              <a:t>SaaS</a:t>
            </a:r>
            <a:r>
              <a:rPr kumimoji="1" lang="en-US" sz="1200" b="0" i="0" u="none" strike="noStrike" kern="1200" baseline="0" dirty="0" smtClean="0">
                <a:solidFill>
                  <a:schemeClr val="tx1"/>
                </a:solidFill>
                <a:latin typeface="Times New Roman" pitchFamily="-109" charset="0"/>
                <a:ea typeface="+mn-ea"/>
                <a:cs typeface="+mn-cs"/>
              </a:rPr>
              <a:t>, </a:t>
            </a:r>
            <a:r>
              <a:rPr kumimoji="1" lang="en-US" sz="1200" b="0" i="0" u="none" strike="noStrike" kern="1200" baseline="0" dirty="0" err="1" smtClean="0">
                <a:solidFill>
                  <a:schemeClr val="tx1"/>
                </a:solidFill>
                <a:latin typeface="Times New Roman" pitchFamily="-109" charset="0"/>
                <a:ea typeface="+mn-ea"/>
                <a:cs typeface="+mn-cs"/>
              </a:rPr>
              <a:t>PaaS</a:t>
            </a:r>
            <a:r>
              <a:rPr kumimoji="1" lang="en-US" sz="1200" b="0" i="0" u="none" strike="noStrike" kern="1200" baseline="0" dirty="0" smtClean="0">
                <a:solidFill>
                  <a:schemeClr val="tx1"/>
                </a:solidFill>
                <a:latin typeface="Times New Roman" pitchFamily="-109" charset="0"/>
                <a:ea typeface="+mn-ea"/>
                <a:cs typeface="+mn-cs"/>
              </a:rPr>
              <a:t>, and </a:t>
            </a:r>
            <a:r>
              <a:rPr kumimoji="1" lang="en-US" sz="1200" b="0" i="0" u="none" strike="noStrike" kern="1200" baseline="0" dirty="0" err="1" smtClean="0">
                <a:solidFill>
                  <a:schemeClr val="tx1"/>
                </a:solidFill>
                <a:latin typeface="Times New Roman" pitchFamily="-109" charset="0"/>
                <a:ea typeface="+mn-ea"/>
                <a:cs typeface="+mn-cs"/>
              </a:rPr>
              <a:t>IaaS</a:t>
            </a:r>
            <a:r>
              <a:rPr kumimoji="1" lang="en-US" sz="1200" b="0" i="0" u="none" strike="noStrike" kern="1200" baseline="0" dirty="0" smtClean="0">
                <a:solidFill>
                  <a:schemeClr val="tx1"/>
                </a:solidFill>
                <a:latin typeface="Times New Roman" pitchFamily="-109" charset="0"/>
                <a:ea typeface="+mn-ea"/>
                <a:cs typeface="+mn-cs"/>
              </a:rPr>
              <a:t>, which</a:t>
            </a:r>
          </a:p>
          <a:p>
            <a:r>
              <a:rPr kumimoji="1" lang="en-US" sz="1200" b="0" i="0" u="none" strike="noStrike" kern="1200" baseline="0" dirty="0" smtClean="0">
                <a:solidFill>
                  <a:schemeClr val="tx1"/>
                </a:solidFill>
                <a:latin typeface="Times New Roman" pitchFamily="-109" charset="0"/>
                <a:ea typeface="+mn-ea"/>
                <a:cs typeface="+mn-cs"/>
              </a:rPr>
              <a:t>we examine in this section.</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Software as a service (</a:t>
            </a:r>
            <a:r>
              <a:rPr kumimoji="1" lang="en-US" sz="1200" b="0" i="0" u="none" strike="noStrike" kern="1200" baseline="0" dirty="0" err="1" smtClean="0">
                <a:solidFill>
                  <a:schemeClr val="tx1"/>
                </a:solidFill>
                <a:latin typeface="Times New Roman" pitchFamily="-109" charset="0"/>
                <a:ea typeface="+mn-ea"/>
                <a:cs typeface="+mn-cs"/>
              </a:rPr>
              <a:t>SaaS</a:t>
            </a:r>
            <a:r>
              <a:rPr kumimoji="1" lang="en-US" sz="1200" b="0" i="0" u="none" strike="noStrike" kern="1200" baseline="0" dirty="0" smtClean="0">
                <a:solidFill>
                  <a:schemeClr val="tx1"/>
                </a:solidFill>
                <a:latin typeface="Times New Roman" pitchFamily="-109" charset="0"/>
                <a:ea typeface="+mn-ea"/>
                <a:cs typeface="+mn-cs"/>
              </a:rPr>
              <a:t>) As the name implies, a </a:t>
            </a:r>
            <a:r>
              <a:rPr kumimoji="1" lang="en-US" sz="1200" b="0" i="0" u="none" strike="noStrike" kern="1200" baseline="0" dirty="0" err="1" smtClean="0">
                <a:solidFill>
                  <a:schemeClr val="tx1"/>
                </a:solidFill>
                <a:latin typeface="Times New Roman" pitchFamily="-109" charset="0"/>
                <a:ea typeface="+mn-ea"/>
                <a:cs typeface="+mn-cs"/>
              </a:rPr>
              <a:t>SaaS</a:t>
            </a:r>
            <a:r>
              <a:rPr kumimoji="1" lang="en-US" sz="1200" b="0" i="0" u="none" strike="noStrike" kern="1200" baseline="0" dirty="0" smtClean="0">
                <a:solidFill>
                  <a:schemeClr val="tx1"/>
                </a:solidFill>
                <a:latin typeface="Times New Roman" pitchFamily="-109" charset="0"/>
                <a:ea typeface="+mn-ea"/>
                <a:cs typeface="+mn-cs"/>
              </a:rPr>
              <a:t> cloud provides</a:t>
            </a:r>
          </a:p>
          <a:p>
            <a:r>
              <a:rPr kumimoji="1" lang="en-US" sz="1200" b="0" i="0" u="none" strike="noStrike" kern="1200" baseline="0" dirty="0" smtClean="0">
                <a:solidFill>
                  <a:schemeClr val="tx1"/>
                </a:solidFill>
                <a:latin typeface="Times New Roman" pitchFamily="-109" charset="0"/>
                <a:ea typeface="+mn-ea"/>
                <a:cs typeface="+mn-cs"/>
              </a:rPr>
              <a:t>service to customers in the form of software, specifically application software,</a:t>
            </a:r>
          </a:p>
          <a:p>
            <a:r>
              <a:rPr kumimoji="1" lang="en-US" sz="1200" b="0" i="0" u="none" strike="noStrike" kern="1200" baseline="0" dirty="0" smtClean="0">
                <a:solidFill>
                  <a:schemeClr val="tx1"/>
                </a:solidFill>
                <a:latin typeface="Times New Roman" pitchFamily="-109" charset="0"/>
                <a:ea typeface="+mn-ea"/>
                <a:cs typeface="+mn-cs"/>
              </a:rPr>
              <a:t>running on and accessible in the cloud. </a:t>
            </a:r>
            <a:r>
              <a:rPr kumimoji="1" lang="en-US" sz="1200" b="0" i="0" u="none" strike="noStrike" kern="1200" baseline="0" dirty="0" err="1" smtClean="0">
                <a:solidFill>
                  <a:schemeClr val="tx1"/>
                </a:solidFill>
                <a:latin typeface="Times New Roman" pitchFamily="-109" charset="0"/>
                <a:ea typeface="+mn-ea"/>
                <a:cs typeface="+mn-cs"/>
              </a:rPr>
              <a:t>SaaS</a:t>
            </a:r>
            <a:r>
              <a:rPr kumimoji="1" lang="en-US" sz="1200" b="0" i="0" u="none" strike="noStrike" kern="1200" baseline="0" dirty="0" smtClean="0">
                <a:solidFill>
                  <a:schemeClr val="tx1"/>
                </a:solidFill>
                <a:latin typeface="Times New Roman" pitchFamily="-109" charset="0"/>
                <a:ea typeface="+mn-ea"/>
                <a:cs typeface="+mn-cs"/>
              </a:rPr>
              <a:t> follows the familiar model of Web</a:t>
            </a:r>
          </a:p>
          <a:p>
            <a:r>
              <a:rPr kumimoji="1" lang="en-US" sz="1200" b="0" i="0" u="none" strike="noStrike" kern="1200" baseline="0" dirty="0" smtClean="0">
                <a:solidFill>
                  <a:schemeClr val="tx1"/>
                </a:solidFill>
                <a:latin typeface="Times New Roman" pitchFamily="-109" charset="0"/>
                <a:ea typeface="+mn-ea"/>
                <a:cs typeface="+mn-cs"/>
              </a:rPr>
              <a:t>services, in this case applied to cloud resources. </a:t>
            </a:r>
            <a:r>
              <a:rPr kumimoji="1" lang="en-US" sz="1200" b="0" i="0" u="none" strike="noStrike" kern="1200" baseline="0" dirty="0" err="1" smtClean="0">
                <a:solidFill>
                  <a:schemeClr val="tx1"/>
                </a:solidFill>
                <a:latin typeface="Times New Roman" pitchFamily="-109" charset="0"/>
                <a:ea typeface="+mn-ea"/>
                <a:cs typeface="+mn-cs"/>
              </a:rPr>
              <a:t>SaaS</a:t>
            </a:r>
            <a:r>
              <a:rPr kumimoji="1" lang="en-US" sz="1200" b="0" i="0" u="none" strike="noStrike" kern="1200" baseline="0" dirty="0" smtClean="0">
                <a:solidFill>
                  <a:schemeClr val="tx1"/>
                </a:solidFill>
                <a:latin typeface="Times New Roman" pitchFamily="-109" charset="0"/>
                <a:ea typeface="+mn-ea"/>
                <a:cs typeface="+mn-cs"/>
              </a:rPr>
              <a:t> enables the customer to use</a:t>
            </a:r>
          </a:p>
          <a:p>
            <a:r>
              <a:rPr kumimoji="1" lang="en-US" sz="1200" b="0" i="0" u="none" strike="noStrike" kern="1200" baseline="0" dirty="0" smtClean="0">
                <a:solidFill>
                  <a:schemeClr val="tx1"/>
                </a:solidFill>
                <a:latin typeface="Times New Roman" pitchFamily="-109" charset="0"/>
                <a:ea typeface="+mn-ea"/>
                <a:cs typeface="+mn-cs"/>
              </a:rPr>
              <a:t>the cloud provider’s applications running on the provider’s cloud infrastructure. The</a:t>
            </a:r>
          </a:p>
          <a:p>
            <a:r>
              <a:rPr kumimoji="1" lang="en-US" sz="1200" b="0" i="0" u="none" strike="noStrike" kern="1200" baseline="0" dirty="0" smtClean="0">
                <a:solidFill>
                  <a:schemeClr val="tx1"/>
                </a:solidFill>
                <a:latin typeface="Times New Roman" pitchFamily="-109" charset="0"/>
                <a:ea typeface="+mn-ea"/>
                <a:cs typeface="+mn-cs"/>
              </a:rPr>
              <a:t>applications are accessible from various client devices through a simple interface</a:t>
            </a:r>
          </a:p>
          <a:p>
            <a:r>
              <a:rPr kumimoji="1" lang="en-US" sz="1200" b="0" i="0" u="none" strike="noStrike" kern="1200" baseline="0" dirty="0" smtClean="0">
                <a:solidFill>
                  <a:schemeClr val="tx1"/>
                </a:solidFill>
                <a:latin typeface="Times New Roman" pitchFamily="-109" charset="0"/>
                <a:ea typeface="+mn-ea"/>
                <a:cs typeface="+mn-cs"/>
              </a:rPr>
              <a:t>such as a Web browser. Instead of obtaining desktop and server licenses for</a:t>
            </a:r>
          </a:p>
          <a:p>
            <a:r>
              <a:rPr kumimoji="1" lang="en-US" sz="1200" b="0" i="0" u="none" strike="noStrike" kern="1200" baseline="0" dirty="0" smtClean="0">
                <a:solidFill>
                  <a:schemeClr val="tx1"/>
                </a:solidFill>
                <a:latin typeface="Times New Roman" pitchFamily="-109" charset="0"/>
                <a:ea typeface="+mn-ea"/>
                <a:cs typeface="+mn-cs"/>
              </a:rPr>
              <a:t>software products it uses, an enterprise obtains the same functions from the cloud</a:t>
            </a:r>
          </a:p>
          <a:p>
            <a:r>
              <a:rPr kumimoji="1" lang="en-US" sz="1200" b="0" i="0" u="none" strike="noStrike" kern="1200" baseline="0" dirty="0" smtClean="0">
                <a:solidFill>
                  <a:schemeClr val="tx1"/>
                </a:solidFill>
                <a:latin typeface="Times New Roman" pitchFamily="-109" charset="0"/>
                <a:ea typeface="+mn-ea"/>
                <a:cs typeface="+mn-cs"/>
              </a:rPr>
              <a:t>service. </a:t>
            </a:r>
            <a:r>
              <a:rPr kumimoji="1" lang="en-US" sz="1200" b="0" i="0" u="none" strike="noStrike" kern="1200" baseline="0" dirty="0" err="1" smtClean="0">
                <a:solidFill>
                  <a:schemeClr val="tx1"/>
                </a:solidFill>
                <a:latin typeface="Times New Roman" pitchFamily="-109" charset="0"/>
                <a:ea typeface="+mn-ea"/>
                <a:cs typeface="+mn-cs"/>
              </a:rPr>
              <a:t>SaaS</a:t>
            </a:r>
            <a:r>
              <a:rPr kumimoji="1" lang="en-US" sz="1200" b="0" i="0" u="none" strike="noStrike" kern="1200" baseline="0" dirty="0" smtClean="0">
                <a:solidFill>
                  <a:schemeClr val="tx1"/>
                </a:solidFill>
                <a:latin typeface="Times New Roman" pitchFamily="-109" charset="0"/>
                <a:ea typeface="+mn-ea"/>
                <a:cs typeface="+mn-cs"/>
              </a:rPr>
              <a:t> saves the complexity of software installation, maintenance, upgrades,</a:t>
            </a:r>
          </a:p>
          <a:p>
            <a:r>
              <a:rPr kumimoji="1" lang="en-US" sz="1200" b="0" i="0" u="none" strike="noStrike" kern="1200" baseline="0" dirty="0" smtClean="0">
                <a:solidFill>
                  <a:schemeClr val="tx1"/>
                </a:solidFill>
                <a:latin typeface="Times New Roman" pitchFamily="-109" charset="0"/>
                <a:ea typeface="+mn-ea"/>
                <a:cs typeface="+mn-cs"/>
              </a:rPr>
              <a:t>and patches. Examples of services at this level are Gmail, Google’s e-mail service, </a:t>
            </a:r>
          </a:p>
          <a:p>
            <a:r>
              <a:rPr kumimoji="1" lang="en-US" sz="1200" b="0" i="0" u="none" strike="noStrike" kern="1200" baseline="0" dirty="0" smtClean="0">
                <a:solidFill>
                  <a:schemeClr val="tx1"/>
                </a:solidFill>
                <a:latin typeface="Times New Roman" pitchFamily="-109" charset="0"/>
                <a:ea typeface="+mn-ea"/>
                <a:cs typeface="+mn-cs"/>
              </a:rPr>
              <a:t>and </a:t>
            </a:r>
            <a:r>
              <a:rPr kumimoji="1" lang="en-US" sz="1200" b="0" i="0" u="none" strike="noStrike" kern="1200" baseline="0" dirty="0" err="1" smtClean="0">
                <a:solidFill>
                  <a:schemeClr val="tx1"/>
                </a:solidFill>
                <a:latin typeface="Times New Roman" pitchFamily="-109" charset="0"/>
                <a:ea typeface="+mn-ea"/>
                <a:cs typeface="+mn-cs"/>
              </a:rPr>
              <a:t>Salesforce.com</a:t>
            </a:r>
            <a:r>
              <a:rPr kumimoji="1" lang="en-US" sz="1200" b="0" i="0" u="none" strike="noStrike" kern="1200" baseline="0" dirty="0" smtClean="0">
                <a:solidFill>
                  <a:schemeClr val="tx1"/>
                </a:solidFill>
                <a:latin typeface="Times New Roman" pitchFamily="-109" charset="0"/>
                <a:ea typeface="+mn-ea"/>
                <a:cs typeface="+mn-cs"/>
              </a:rPr>
              <a:t>, which help firms keep track of their customers.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Common subscribers to </a:t>
            </a:r>
            <a:r>
              <a:rPr kumimoji="1" lang="en-US" sz="1200" b="0" i="0" u="none" strike="noStrike" kern="1200" baseline="0" dirty="0" err="1" smtClean="0">
                <a:solidFill>
                  <a:schemeClr val="tx1"/>
                </a:solidFill>
                <a:latin typeface="Times New Roman" pitchFamily="-109" charset="0"/>
                <a:ea typeface="+mn-ea"/>
                <a:cs typeface="+mn-cs"/>
              </a:rPr>
              <a:t>SaaS</a:t>
            </a:r>
            <a:r>
              <a:rPr kumimoji="1" lang="en-US" sz="1200" b="0" i="0" u="none" strike="noStrike" kern="1200" baseline="0" dirty="0" smtClean="0">
                <a:solidFill>
                  <a:schemeClr val="tx1"/>
                </a:solidFill>
                <a:latin typeface="Times New Roman" pitchFamily="-109" charset="0"/>
                <a:ea typeface="+mn-ea"/>
                <a:cs typeface="+mn-cs"/>
              </a:rPr>
              <a:t> are organizations that want to provide their</a:t>
            </a:r>
          </a:p>
          <a:p>
            <a:r>
              <a:rPr kumimoji="1" lang="en-US" sz="1200" b="0" i="0" u="none" strike="noStrike" kern="1200" baseline="0" dirty="0" smtClean="0">
                <a:solidFill>
                  <a:schemeClr val="tx1"/>
                </a:solidFill>
                <a:latin typeface="Times New Roman" pitchFamily="-109" charset="0"/>
                <a:ea typeface="+mn-ea"/>
                <a:cs typeface="+mn-cs"/>
              </a:rPr>
              <a:t>employees with access to typical office productivity software, such as document</a:t>
            </a:r>
          </a:p>
          <a:p>
            <a:r>
              <a:rPr kumimoji="1" lang="en-US" sz="1200" b="0" i="0" u="none" strike="noStrike" kern="1200" baseline="0" dirty="0" smtClean="0">
                <a:solidFill>
                  <a:schemeClr val="tx1"/>
                </a:solidFill>
                <a:latin typeface="Times New Roman" pitchFamily="-109" charset="0"/>
                <a:ea typeface="+mn-ea"/>
                <a:cs typeface="+mn-cs"/>
              </a:rPr>
              <a:t>management and email. Individuals also commonly use the </a:t>
            </a:r>
            <a:r>
              <a:rPr kumimoji="1" lang="en-US" sz="1200" b="0" i="0" u="none" strike="noStrike" kern="1200" baseline="0" dirty="0" err="1" smtClean="0">
                <a:solidFill>
                  <a:schemeClr val="tx1"/>
                </a:solidFill>
                <a:latin typeface="Times New Roman" pitchFamily="-109" charset="0"/>
                <a:ea typeface="+mn-ea"/>
                <a:cs typeface="+mn-cs"/>
              </a:rPr>
              <a:t>SaaS</a:t>
            </a:r>
            <a:r>
              <a:rPr kumimoji="1" lang="en-US" sz="1200" b="0" i="0" u="none" strike="noStrike" kern="1200" baseline="0" dirty="0" smtClean="0">
                <a:solidFill>
                  <a:schemeClr val="tx1"/>
                </a:solidFill>
                <a:latin typeface="Times New Roman" pitchFamily="-109" charset="0"/>
                <a:ea typeface="+mn-ea"/>
                <a:cs typeface="+mn-cs"/>
              </a:rPr>
              <a:t> model to acquire</a:t>
            </a:r>
          </a:p>
          <a:p>
            <a:r>
              <a:rPr kumimoji="1" lang="en-US" sz="1200" b="0" i="0" u="none" strike="noStrike" kern="1200" baseline="0" dirty="0" smtClean="0">
                <a:solidFill>
                  <a:schemeClr val="tx1"/>
                </a:solidFill>
                <a:latin typeface="Times New Roman" pitchFamily="-109" charset="0"/>
                <a:ea typeface="+mn-ea"/>
                <a:cs typeface="+mn-cs"/>
              </a:rPr>
              <a:t>cloud resources. Typically, subscriber use specific applications on demand. The</a:t>
            </a:r>
          </a:p>
          <a:p>
            <a:r>
              <a:rPr kumimoji="1" lang="en-US" sz="1200" b="0" i="0" u="none" strike="noStrike" kern="1200" baseline="0" dirty="0" smtClean="0">
                <a:solidFill>
                  <a:schemeClr val="tx1"/>
                </a:solidFill>
                <a:latin typeface="Times New Roman" pitchFamily="-109" charset="0"/>
                <a:ea typeface="+mn-ea"/>
                <a:cs typeface="+mn-cs"/>
              </a:rPr>
              <a:t>cloud provider also usually offers data-related</a:t>
            </a:r>
          </a:p>
          <a:p>
            <a:r>
              <a:rPr kumimoji="1" lang="en-US" sz="1200" b="0" i="0" u="none" strike="noStrike" kern="1200" baseline="0" dirty="0" smtClean="0">
                <a:solidFill>
                  <a:schemeClr val="tx1"/>
                </a:solidFill>
                <a:latin typeface="Times New Roman" pitchFamily="-109" charset="0"/>
                <a:ea typeface="+mn-ea"/>
                <a:cs typeface="+mn-cs"/>
              </a:rPr>
              <a:t>features such as automatic backup and data sharing between subscribers.</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Platform as a service (</a:t>
            </a:r>
            <a:r>
              <a:rPr kumimoji="1" lang="en-US" sz="1200" b="0" i="0" u="none" strike="noStrike" kern="1200" baseline="0" dirty="0" err="1" smtClean="0">
                <a:solidFill>
                  <a:schemeClr val="tx1"/>
                </a:solidFill>
                <a:latin typeface="Times New Roman" pitchFamily="-109" charset="0"/>
                <a:ea typeface="+mn-ea"/>
                <a:cs typeface="+mn-cs"/>
              </a:rPr>
              <a:t>PaaS</a:t>
            </a:r>
            <a:r>
              <a:rPr kumimoji="1" lang="en-US" sz="1200" b="0" i="0" u="none" strike="noStrike" kern="1200" baseline="0" dirty="0" smtClean="0">
                <a:solidFill>
                  <a:schemeClr val="tx1"/>
                </a:solidFill>
                <a:latin typeface="Times New Roman" pitchFamily="-109" charset="0"/>
                <a:ea typeface="+mn-ea"/>
                <a:cs typeface="+mn-cs"/>
              </a:rPr>
              <a:t>)  A </a:t>
            </a:r>
            <a:r>
              <a:rPr kumimoji="1" lang="en-US" sz="1200" b="0" i="0" u="none" strike="noStrike" kern="1200" baseline="0" dirty="0" err="1" smtClean="0">
                <a:solidFill>
                  <a:schemeClr val="tx1"/>
                </a:solidFill>
                <a:latin typeface="Times New Roman" pitchFamily="-109" charset="0"/>
                <a:ea typeface="+mn-ea"/>
                <a:cs typeface="+mn-cs"/>
              </a:rPr>
              <a:t>PaaS</a:t>
            </a:r>
            <a:r>
              <a:rPr kumimoji="1" lang="en-US" sz="1200" b="0" i="0" u="none" strike="noStrike" kern="1200" baseline="0" dirty="0" smtClean="0">
                <a:solidFill>
                  <a:schemeClr val="tx1"/>
                </a:solidFill>
                <a:latin typeface="Times New Roman" pitchFamily="-109" charset="0"/>
                <a:ea typeface="+mn-ea"/>
                <a:cs typeface="+mn-cs"/>
              </a:rPr>
              <a:t> cloud provides service to customers in</a:t>
            </a:r>
          </a:p>
          <a:p>
            <a:r>
              <a:rPr kumimoji="1" lang="en-US" sz="1200" b="0" i="0" u="none" strike="noStrike" kern="1200" baseline="0" dirty="0" smtClean="0">
                <a:solidFill>
                  <a:schemeClr val="tx1"/>
                </a:solidFill>
                <a:latin typeface="Times New Roman" pitchFamily="-109" charset="0"/>
                <a:ea typeface="+mn-ea"/>
                <a:cs typeface="+mn-cs"/>
              </a:rPr>
              <a:t>the form of a platform on which the customer’s applications can run. </a:t>
            </a:r>
            <a:r>
              <a:rPr kumimoji="1" lang="en-US" sz="1200" b="0" i="0" u="none" strike="noStrike" kern="1200" baseline="0" dirty="0" err="1" smtClean="0">
                <a:solidFill>
                  <a:schemeClr val="tx1"/>
                </a:solidFill>
                <a:latin typeface="Times New Roman" pitchFamily="-109" charset="0"/>
                <a:ea typeface="+mn-ea"/>
                <a:cs typeface="+mn-cs"/>
              </a:rPr>
              <a:t>PaaS</a:t>
            </a:r>
            <a:r>
              <a:rPr kumimoji="1" lang="en-US" sz="1200" b="0" i="0" u="none" strike="noStrike" kern="1200" baseline="0" dirty="0" smtClean="0">
                <a:solidFill>
                  <a:schemeClr val="tx1"/>
                </a:solidFill>
                <a:latin typeface="Times New Roman" pitchFamily="-109" charset="0"/>
                <a:ea typeface="+mn-ea"/>
                <a:cs typeface="+mn-cs"/>
              </a:rPr>
              <a:t> enables</a:t>
            </a:r>
          </a:p>
          <a:p>
            <a:r>
              <a:rPr kumimoji="1" lang="en-US" sz="1200" b="0" i="0" u="none" strike="noStrike" kern="1200" baseline="0" dirty="0" smtClean="0">
                <a:solidFill>
                  <a:schemeClr val="tx1"/>
                </a:solidFill>
                <a:latin typeface="Times New Roman" pitchFamily="-109" charset="0"/>
                <a:ea typeface="+mn-ea"/>
                <a:cs typeface="+mn-cs"/>
              </a:rPr>
              <a:t>the customer to deploy onto the cloud infrastructure containing customer-</a:t>
            </a:r>
          </a:p>
          <a:p>
            <a:r>
              <a:rPr kumimoji="1" lang="en-US" sz="1200" b="0" i="0" u="none" strike="noStrike" kern="1200" baseline="0" dirty="0" smtClean="0">
                <a:solidFill>
                  <a:schemeClr val="tx1"/>
                </a:solidFill>
                <a:latin typeface="Times New Roman" pitchFamily="-109" charset="0"/>
                <a:ea typeface="+mn-ea"/>
                <a:cs typeface="+mn-cs"/>
              </a:rPr>
              <a:t>created or acquired applications. A </a:t>
            </a:r>
            <a:r>
              <a:rPr kumimoji="1" lang="en-US" sz="1200" b="0" i="0" u="none" strike="noStrike" kern="1200" baseline="0" dirty="0" err="1" smtClean="0">
                <a:solidFill>
                  <a:schemeClr val="tx1"/>
                </a:solidFill>
                <a:latin typeface="Times New Roman" pitchFamily="-109" charset="0"/>
                <a:ea typeface="+mn-ea"/>
                <a:cs typeface="+mn-cs"/>
              </a:rPr>
              <a:t>PaaS</a:t>
            </a:r>
            <a:r>
              <a:rPr kumimoji="1" lang="en-US" sz="1200" b="0" i="0" u="none" strike="noStrike" kern="1200" baseline="0" dirty="0" smtClean="0">
                <a:solidFill>
                  <a:schemeClr val="tx1"/>
                </a:solidFill>
                <a:latin typeface="Times New Roman" pitchFamily="-109" charset="0"/>
                <a:ea typeface="+mn-ea"/>
                <a:cs typeface="+mn-cs"/>
              </a:rPr>
              <a:t> cloud provides useful software building blocks,</a:t>
            </a:r>
          </a:p>
          <a:p>
            <a:r>
              <a:rPr kumimoji="1" lang="en-US" sz="1200" b="0" i="0" u="none" strike="noStrike" kern="1200" baseline="0" dirty="0" smtClean="0">
                <a:solidFill>
                  <a:schemeClr val="tx1"/>
                </a:solidFill>
                <a:latin typeface="Times New Roman" pitchFamily="-109" charset="0"/>
                <a:ea typeface="+mn-ea"/>
                <a:cs typeface="+mn-cs"/>
              </a:rPr>
              <a:t>plus a number of development tools, such as programming languages, run-</a:t>
            </a:r>
          </a:p>
          <a:p>
            <a:r>
              <a:rPr kumimoji="1" lang="en-US" sz="1200" b="0" i="0" u="none" strike="noStrike" kern="1200" baseline="0" dirty="0" smtClean="0">
                <a:solidFill>
                  <a:schemeClr val="tx1"/>
                </a:solidFill>
                <a:latin typeface="Times New Roman" pitchFamily="-109" charset="0"/>
                <a:ea typeface="+mn-ea"/>
                <a:cs typeface="+mn-cs"/>
              </a:rPr>
              <a:t>time environments, and other tools that assist in deploying new applications. In effect,</a:t>
            </a:r>
          </a:p>
          <a:p>
            <a:r>
              <a:rPr kumimoji="1" lang="en-US" sz="1200" b="0" i="0" u="none" strike="noStrike" kern="1200" baseline="0" dirty="0" err="1" smtClean="0">
                <a:solidFill>
                  <a:schemeClr val="tx1"/>
                </a:solidFill>
                <a:latin typeface="Times New Roman" pitchFamily="-109" charset="0"/>
                <a:ea typeface="+mn-ea"/>
                <a:cs typeface="+mn-cs"/>
              </a:rPr>
              <a:t>PaaS</a:t>
            </a:r>
            <a:r>
              <a:rPr kumimoji="1" lang="en-US" sz="1200" b="0" i="0" u="none" strike="noStrike" kern="1200" baseline="0" dirty="0" smtClean="0">
                <a:solidFill>
                  <a:schemeClr val="tx1"/>
                </a:solidFill>
                <a:latin typeface="Times New Roman" pitchFamily="-109" charset="0"/>
                <a:ea typeface="+mn-ea"/>
                <a:cs typeface="+mn-cs"/>
              </a:rPr>
              <a:t> is an operating system in the cloud. </a:t>
            </a:r>
            <a:r>
              <a:rPr kumimoji="1" lang="en-US" sz="1200" b="0" i="0" u="none" strike="noStrike" kern="1200" baseline="0" dirty="0" err="1" smtClean="0">
                <a:solidFill>
                  <a:schemeClr val="tx1"/>
                </a:solidFill>
                <a:latin typeface="Times New Roman" pitchFamily="-109" charset="0"/>
                <a:ea typeface="+mn-ea"/>
                <a:cs typeface="+mn-cs"/>
              </a:rPr>
              <a:t>PaaS</a:t>
            </a:r>
            <a:r>
              <a:rPr kumimoji="1" lang="en-US" sz="1200" b="0" i="0" u="none" strike="noStrike" kern="1200" baseline="0" dirty="0" smtClean="0">
                <a:solidFill>
                  <a:schemeClr val="tx1"/>
                </a:solidFill>
                <a:latin typeface="Times New Roman" pitchFamily="-109" charset="0"/>
                <a:ea typeface="+mn-ea"/>
                <a:cs typeface="+mn-cs"/>
              </a:rPr>
              <a:t> is useful for an organization that</a:t>
            </a:r>
          </a:p>
          <a:p>
            <a:r>
              <a:rPr kumimoji="1" lang="en-US" sz="1200" b="0" i="0" u="none" strike="noStrike" kern="1200" baseline="0" dirty="0" smtClean="0">
                <a:solidFill>
                  <a:schemeClr val="tx1"/>
                </a:solidFill>
                <a:latin typeface="Times New Roman" pitchFamily="-109" charset="0"/>
                <a:ea typeface="+mn-ea"/>
                <a:cs typeface="+mn-cs"/>
              </a:rPr>
              <a:t>wants to develop new or tailored applications while paying for the needed computing</a:t>
            </a:r>
          </a:p>
          <a:p>
            <a:r>
              <a:rPr kumimoji="1" lang="en-US" sz="1200" b="0" i="0" u="none" strike="noStrike" kern="1200" baseline="0" dirty="0" smtClean="0">
                <a:solidFill>
                  <a:schemeClr val="tx1"/>
                </a:solidFill>
                <a:latin typeface="Times New Roman" pitchFamily="-109" charset="0"/>
                <a:ea typeface="+mn-ea"/>
                <a:cs typeface="+mn-cs"/>
              </a:rPr>
              <a:t>resources only as needed and only for as long as needed. Google App Engine and</a:t>
            </a:r>
          </a:p>
          <a:p>
            <a:r>
              <a:rPr kumimoji="1" lang="en-US" sz="1200" b="0" i="0" u="none" strike="noStrike" kern="1200" baseline="0" dirty="0" smtClean="0">
                <a:solidFill>
                  <a:schemeClr val="tx1"/>
                </a:solidFill>
                <a:latin typeface="Times New Roman" pitchFamily="-109" charset="0"/>
                <a:ea typeface="+mn-ea"/>
                <a:cs typeface="+mn-cs"/>
              </a:rPr>
              <a:t>the Salesforce1 Platform from </a:t>
            </a:r>
            <a:r>
              <a:rPr kumimoji="1" lang="en-US" sz="1200" b="0" i="0" u="none" strike="noStrike" kern="1200" baseline="0" dirty="0" err="1" smtClean="0">
                <a:solidFill>
                  <a:schemeClr val="tx1"/>
                </a:solidFill>
                <a:latin typeface="Times New Roman" pitchFamily="-109" charset="0"/>
                <a:ea typeface="+mn-ea"/>
                <a:cs typeface="+mn-cs"/>
              </a:rPr>
              <a:t>Salesforce.com</a:t>
            </a:r>
            <a:r>
              <a:rPr kumimoji="1" lang="en-US" sz="1200" b="0" i="0" u="none" strike="noStrike" kern="1200" baseline="0" dirty="0" smtClean="0">
                <a:solidFill>
                  <a:schemeClr val="tx1"/>
                </a:solidFill>
                <a:latin typeface="Times New Roman" pitchFamily="-109" charset="0"/>
                <a:ea typeface="+mn-ea"/>
                <a:cs typeface="+mn-cs"/>
              </a:rPr>
              <a:t> are examples of </a:t>
            </a:r>
            <a:r>
              <a:rPr kumimoji="1" lang="en-US" sz="1200" b="0" i="0" u="none" strike="noStrike" kern="1200" baseline="0" dirty="0" err="1" smtClean="0">
                <a:solidFill>
                  <a:schemeClr val="tx1"/>
                </a:solidFill>
                <a:latin typeface="Times New Roman" pitchFamily="-109" charset="0"/>
                <a:ea typeface="+mn-ea"/>
                <a:cs typeface="+mn-cs"/>
              </a:rPr>
              <a:t>PaaS</a:t>
            </a:r>
            <a:r>
              <a:rPr kumimoji="1" lang="en-US" sz="1200" b="0" i="0" u="none" strike="noStrike" kern="1200" baseline="0" dirty="0" smtClean="0">
                <a:solidFill>
                  <a:schemeClr val="tx1"/>
                </a:solidFill>
                <a:latin typeface="Times New Roman" pitchFamily="-109" charset="0"/>
                <a:ea typeface="+mn-ea"/>
                <a:cs typeface="+mn-cs"/>
              </a:rPr>
              <a:t>.</a:t>
            </a:r>
          </a:p>
          <a:p>
            <a:endParaRPr kumimoji="1" lang="en-US" sz="1200" b="0" i="0" u="none" strike="noStrike" kern="1200" baseline="0" dirty="0" smtClean="0">
              <a:solidFill>
                <a:schemeClr val="tx1"/>
              </a:solidFill>
              <a:latin typeface="Times New Roman" pitchFamily="-109" charset="0"/>
              <a:ea typeface="+mn-ea"/>
              <a:cs typeface="+mn-cs"/>
            </a:endParaRPr>
          </a:p>
          <a:p>
            <a:r>
              <a:rPr kumimoji="1" lang="en-US" sz="1200" b="0" i="0" u="none" strike="noStrike" kern="1200" baseline="0" dirty="0" smtClean="0">
                <a:solidFill>
                  <a:schemeClr val="tx1"/>
                </a:solidFill>
                <a:latin typeface="Times New Roman" pitchFamily="-109" charset="0"/>
                <a:ea typeface="+mn-ea"/>
                <a:cs typeface="+mn-cs"/>
              </a:rPr>
              <a:t>Infrastructure as a service (</a:t>
            </a:r>
            <a:r>
              <a:rPr kumimoji="1" lang="en-US" sz="1200" b="0" i="0" u="none" strike="noStrike" kern="1200" baseline="0" dirty="0" err="1" smtClean="0">
                <a:solidFill>
                  <a:schemeClr val="tx1"/>
                </a:solidFill>
                <a:latin typeface="Times New Roman" pitchFamily="-109" charset="0"/>
                <a:ea typeface="+mn-ea"/>
                <a:cs typeface="+mn-cs"/>
              </a:rPr>
              <a:t>IaaS</a:t>
            </a:r>
            <a:r>
              <a:rPr kumimoji="1" lang="en-US" sz="1200" b="0" i="0" u="none" strike="noStrike" kern="1200" baseline="0" dirty="0" smtClean="0">
                <a:solidFill>
                  <a:schemeClr val="tx1"/>
                </a:solidFill>
                <a:latin typeface="Times New Roman" pitchFamily="-109" charset="0"/>
                <a:ea typeface="+mn-ea"/>
                <a:cs typeface="+mn-cs"/>
              </a:rPr>
              <a:t>)  With </a:t>
            </a:r>
            <a:r>
              <a:rPr kumimoji="1" lang="en-US" sz="1200" b="0" i="0" u="none" strike="noStrike" kern="1200" baseline="0" dirty="0" err="1" smtClean="0">
                <a:solidFill>
                  <a:schemeClr val="tx1"/>
                </a:solidFill>
                <a:latin typeface="Times New Roman" pitchFamily="-109" charset="0"/>
                <a:ea typeface="+mn-ea"/>
                <a:cs typeface="+mn-cs"/>
              </a:rPr>
              <a:t>IaaS</a:t>
            </a:r>
            <a:r>
              <a:rPr kumimoji="1" lang="en-US" sz="1200" b="0" i="0" u="none" strike="noStrike" kern="1200" baseline="0" dirty="0" smtClean="0">
                <a:solidFill>
                  <a:schemeClr val="tx1"/>
                </a:solidFill>
                <a:latin typeface="Times New Roman" pitchFamily="-109" charset="0"/>
                <a:ea typeface="+mn-ea"/>
                <a:cs typeface="+mn-cs"/>
              </a:rPr>
              <a:t>, the customer has access to the</a:t>
            </a:r>
          </a:p>
          <a:p>
            <a:r>
              <a:rPr kumimoji="1" lang="en-US" sz="1200" b="0" i="0" u="none" strike="noStrike" kern="1200" baseline="0" dirty="0" smtClean="0">
                <a:solidFill>
                  <a:schemeClr val="tx1"/>
                </a:solidFill>
                <a:latin typeface="Times New Roman" pitchFamily="-109" charset="0"/>
                <a:ea typeface="+mn-ea"/>
                <a:cs typeface="+mn-cs"/>
              </a:rPr>
              <a:t>underlying cloud infrastructure. </a:t>
            </a:r>
            <a:r>
              <a:rPr kumimoji="1" lang="en-US" sz="1200" b="0" i="0" u="none" strike="noStrike" kern="1200" baseline="0" dirty="0" err="1" smtClean="0">
                <a:solidFill>
                  <a:schemeClr val="tx1"/>
                </a:solidFill>
                <a:latin typeface="Times New Roman" pitchFamily="-109" charset="0"/>
                <a:ea typeface="+mn-ea"/>
                <a:cs typeface="+mn-cs"/>
              </a:rPr>
              <a:t>IaaS</a:t>
            </a:r>
            <a:r>
              <a:rPr kumimoji="1" lang="en-US" sz="1200" b="0" i="0" u="none" strike="noStrike" kern="1200" baseline="0" dirty="0" smtClean="0">
                <a:solidFill>
                  <a:schemeClr val="tx1"/>
                </a:solidFill>
                <a:latin typeface="Times New Roman" pitchFamily="-109" charset="0"/>
                <a:ea typeface="+mn-ea"/>
                <a:cs typeface="+mn-cs"/>
              </a:rPr>
              <a:t> provides virtual machines and other abstracted</a:t>
            </a:r>
          </a:p>
          <a:p>
            <a:r>
              <a:rPr kumimoji="1" lang="en-US" sz="1200" b="0" i="0" u="none" strike="noStrike" kern="1200" baseline="0" dirty="0" smtClean="0">
                <a:solidFill>
                  <a:schemeClr val="tx1"/>
                </a:solidFill>
                <a:latin typeface="Times New Roman" pitchFamily="-109" charset="0"/>
                <a:ea typeface="+mn-ea"/>
                <a:cs typeface="+mn-cs"/>
              </a:rPr>
              <a:t>hardware and operating systems, which may be controlled through a service</a:t>
            </a:r>
          </a:p>
          <a:p>
            <a:r>
              <a:rPr kumimoji="1" lang="en-US" sz="1200" b="0" i="0" u="none" strike="noStrike" kern="1200" baseline="0" dirty="0" smtClean="0">
                <a:solidFill>
                  <a:schemeClr val="tx1"/>
                </a:solidFill>
                <a:latin typeface="Times New Roman" pitchFamily="-109" charset="0"/>
                <a:ea typeface="+mn-ea"/>
                <a:cs typeface="+mn-cs"/>
              </a:rPr>
              <a:t>application programming interface (API). </a:t>
            </a:r>
            <a:r>
              <a:rPr kumimoji="1" lang="en-US" sz="1200" b="0" i="0" u="none" strike="noStrike" kern="1200" baseline="0" dirty="0" err="1" smtClean="0">
                <a:solidFill>
                  <a:schemeClr val="tx1"/>
                </a:solidFill>
                <a:latin typeface="Times New Roman" pitchFamily="-109" charset="0"/>
                <a:ea typeface="+mn-ea"/>
                <a:cs typeface="+mn-cs"/>
              </a:rPr>
              <a:t>IaaS</a:t>
            </a:r>
            <a:r>
              <a:rPr kumimoji="1" lang="en-US" sz="1200" b="0" i="0" u="none" strike="noStrike" kern="1200" baseline="0" dirty="0" smtClean="0">
                <a:solidFill>
                  <a:schemeClr val="tx1"/>
                </a:solidFill>
                <a:latin typeface="Times New Roman" pitchFamily="-109" charset="0"/>
                <a:ea typeface="+mn-ea"/>
                <a:cs typeface="+mn-cs"/>
              </a:rPr>
              <a:t> offers the customer processing,</a:t>
            </a:r>
          </a:p>
          <a:p>
            <a:r>
              <a:rPr kumimoji="1" lang="en-US" sz="1200" b="0" i="0" u="none" strike="noStrike" kern="1200" baseline="0" dirty="0" smtClean="0">
                <a:solidFill>
                  <a:schemeClr val="tx1"/>
                </a:solidFill>
                <a:latin typeface="Times New Roman" pitchFamily="-109" charset="0"/>
                <a:ea typeface="+mn-ea"/>
                <a:cs typeface="+mn-cs"/>
              </a:rPr>
              <a:t>storage, networks, and other fundamental computing resources so that the customer</a:t>
            </a:r>
          </a:p>
          <a:p>
            <a:r>
              <a:rPr kumimoji="1" lang="en-US" sz="1200" b="0" i="0" u="none" strike="noStrike" kern="1200" baseline="0" dirty="0" smtClean="0">
                <a:solidFill>
                  <a:schemeClr val="tx1"/>
                </a:solidFill>
                <a:latin typeface="Times New Roman" pitchFamily="-109" charset="0"/>
                <a:ea typeface="+mn-ea"/>
                <a:cs typeface="+mn-cs"/>
              </a:rPr>
              <a:t>is able to deploy and run arbitrary software, which can include operating systems</a:t>
            </a:r>
          </a:p>
          <a:p>
            <a:r>
              <a:rPr kumimoji="1" lang="en-US" sz="1200" b="0" i="0" u="none" strike="noStrike" kern="1200" baseline="0" dirty="0" smtClean="0">
                <a:solidFill>
                  <a:schemeClr val="tx1"/>
                </a:solidFill>
                <a:latin typeface="Times New Roman" pitchFamily="-109" charset="0"/>
                <a:ea typeface="+mn-ea"/>
                <a:cs typeface="+mn-cs"/>
              </a:rPr>
              <a:t>and applications. </a:t>
            </a:r>
            <a:r>
              <a:rPr kumimoji="1" lang="en-US" sz="1200" b="0" i="0" u="none" strike="noStrike" kern="1200" baseline="0" dirty="0" err="1" smtClean="0">
                <a:solidFill>
                  <a:schemeClr val="tx1"/>
                </a:solidFill>
                <a:latin typeface="Times New Roman" pitchFamily="-109" charset="0"/>
                <a:ea typeface="+mn-ea"/>
                <a:cs typeface="+mn-cs"/>
              </a:rPr>
              <a:t>IaaS</a:t>
            </a:r>
            <a:r>
              <a:rPr kumimoji="1" lang="en-US" sz="1200" b="0" i="0" u="none" strike="noStrike" kern="1200" baseline="0" dirty="0" smtClean="0">
                <a:solidFill>
                  <a:schemeClr val="tx1"/>
                </a:solidFill>
                <a:latin typeface="Times New Roman" pitchFamily="-109" charset="0"/>
                <a:ea typeface="+mn-ea"/>
                <a:cs typeface="+mn-cs"/>
              </a:rPr>
              <a:t> enables customers to combine basic computing services,</a:t>
            </a:r>
          </a:p>
          <a:p>
            <a:r>
              <a:rPr kumimoji="1" lang="en-US" sz="1200" b="0" i="0" u="none" strike="noStrike" kern="1200" baseline="0" dirty="0" smtClean="0">
                <a:solidFill>
                  <a:schemeClr val="tx1"/>
                </a:solidFill>
                <a:latin typeface="Times New Roman" pitchFamily="-109" charset="0"/>
                <a:ea typeface="+mn-ea"/>
                <a:cs typeface="+mn-cs"/>
              </a:rPr>
              <a:t>such as number crunching and data storage, to build highly adaptable computer</a:t>
            </a:r>
          </a:p>
          <a:p>
            <a:r>
              <a:rPr kumimoji="1" lang="en-US" sz="1200" b="0" i="0" u="none" strike="noStrike" kern="1200" baseline="0" dirty="0" smtClean="0">
                <a:solidFill>
                  <a:schemeClr val="tx1"/>
                </a:solidFill>
                <a:latin typeface="Times New Roman" pitchFamily="-109" charset="0"/>
                <a:ea typeface="+mn-ea"/>
                <a:cs typeface="+mn-cs"/>
              </a:rPr>
              <a:t>systems. Examples of </a:t>
            </a:r>
            <a:r>
              <a:rPr kumimoji="1" lang="en-US" sz="1200" b="0" i="0" u="none" strike="noStrike" kern="1200" baseline="0" dirty="0" err="1" smtClean="0">
                <a:solidFill>
                  <a:schemeClr val="tx1"/>
                </a:solidFill>
                <a:latin typeface="Times New Roman" pitchFamily="-109" charset="0"/>
                <a:ea typeface="+mn-ea"/>
                <a:cs typeface="+mn-cs"/>
              </a:rPr>
              <a:t>IaaS</a:t>
            </a:r>
            <a:r>
              <a:rPr kumimoji="1" lang="en-US" sz="1200" b="0" i="0" u="none" strike="noStrike" kern="1200" baseline="0" dirty="0" smtClean="0">
                <a:solidFill>
                  <a:schemeClr val="tx1"/>
                </a:solidFill>
                <a:latin typeface="Times New Roman" pitchFamily="-109" charset="0"/>
                <a:ea typeface="+mn-ea"/>
                <a:cs typeface="+mn-cs"/>
              </a:rPr>
              <a:t> are Amazon Elastic Compute Cloud (Amazon EC2) and</a:t>
            </a:r>
          </a:p>
          <a:p>
            <a:r>
              <a:rPr kumimoji="1" lang="en-US" sz="1200" b="0" i="0" u="none" strike="noStrike" kern="1200" baseline="0" dirty="0" smtClean="0">
                <a:solidFill>
                  <a:schemeClr val="tx1"/>
                </a:solidFill>
                <a:latin typeface="Times New Roman" pitchFamily="-109" charset="0"/>
                <a:ea typeface="+mn-ea"/>
                <a:cs typeface="+mn-cs"/>
              </a:rPr>
              <a:t>Windows Azure.</a:t>
            </a:r>
            <a:endParaRPr lang="en-US" dirty="0"/>
          </a:p>
        </p:txBody>
      </p:sp>
      <p:sp>
        <p:nvSpPr>
          <p:cNvPr id="4" name="Slide Number Placeholder 3"/>
          <p:cNvSpPr>
            <a:spLocks noGrp="1"/>
          </p:cNvSpPr>
          <p:nvPr>
            <p:ph type="sldNum" sz="quarter" idx="10"/>
          </p:nvPr>
        </p:nvSpPr>
        <p:spPr/>
        <p:txBody>
          <a:bodyPr/>
          <a:lstStyle/>
          <a:p>
            <a:fld id="{426AC9EA-110C-D44B-81A3-E5165EEE361B}" type="slidenum">
              <a:rPr lang="en-US" smtClean="0"/>
              <a:pPr/>
              <a:t>63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4556537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598D2-2ED8-8547-B4B7-C382E9B8AC9E}" type="slidenum">
              <a:rPr lang="en-US"/>
              <a:pPr/>
              <a:t>66</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Chapter 2 summary.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7507348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10" charset="0"/>
                <a:ea typeface="+mn-ea"/>
                <a:cs typeface="+mn-cs"/>
              </a:rPr>
              <a:t>Year by year, the cost of computer systems continues to drop dramatically, while the</a:t>
            </a:r>
          </a:p>
          <a:p>
            <a:r>
              <a:rPr kumimoji="1" lang="en-US" sz="1200" b="0" i="0" u="none" strike="noStrike" kern="1200" baseline="0" dirty="0" smtClean="0">
                <a:solidFill>
                  <a:schemeClr val="tx1"/>
                </a:solidFill>
                <a:latin typeface="Times New Roman" pitchFamily="-110" charset="0"/>
                <a:ea typeface="+mn-ea"/>
                <a:cs typeface="+mn-cs"/>
              </a:rPr>
              <a:t>performance and capacity of those systems continue to rise equally dramatically.</a:t>
            </a:r>
          </a:p>
          <a:p>
            <a:r>
              <a:rPr kumimoji="1" lang="en-US" sz="1200" b="0" i="0" u="none" strike="noStrike" kern="1200" baseline="0" dirty="0" smtClean="0">
                <a:solidFill>
                  <a:schemeClr val="tx1"/>
                </a:solidFill>
                <a:latin typeface="Times New Roman" pitchFamily="-110" charset="0"/>
                <a:ea typeface="+mn-ea"/>
                <a:cs typeface="+mn-cs"/>
              </a:rPr>
              <a:t>Today’s laptops have the computing power of an IBM mainframe from 10 or 15</a:t>
            </a:r>
          </a:p>
          <a:p>
            <a:r>
              <a:rPr kumimoji="1" lang="en-US" sz="1200" b="0" i="0" u="none" strike="noStrike" kern="1200" baseline="0" dirty="0" smtClean="0">
                <a:solidFill>
                  <a:schemeClr val="tx1"/>
                </a:solidFill>
                <a:latin typeface="Times New Roman" pitchFamily="-110" charset="0"/>
                <a:ea typeface="+mn-ea"/>
                <a:cs typeface="+mn-cs"/>
              </a:rPr>
              <a:t>years ago. Thus, we have virtually “free” computer power. Processors are so inexpensive</a:t>
            </a:r>
          </a:p>
          <a:p>
            <a:r>
              <a:rPr kumimoji="1" lang="en-US" sz="1200" b="0" i="0" u="none" strike="noStrike" kern="1200" baseline="0" dirty="0" smtClean="0">
                <a:solidFill>
                  <a:schemeClr val="tx1"/>
                </a:solidFill>
                <a:latin typeface="Times New Roman" pitchFamily="-110" charset="0"/>
                <a:ea typeface="+mn-ea"/>
                <a:cs typeface="+mn-cs"/>
              </a:rPr>
              <a:t>that we now have microprocessors we throw away. The digital pregnancy test is</a:t>
            </a:r>
          </a:p>
          <a:p>
            <a:r>
              <a:rPr kumimoji="1" lang="en-US" sz="1200" b="0" i="0" u="none" strike="noStrike" kern="1200" baseline="0" dirty="0" smtClean="0">
                <a:solidFill>
                  <a:schemeClr val="tx1"/>
                </a:solidFill>
                <a:latin typeface="Times New Roman" pitchFamily="-110" charset="0"/>
                <a:ea typeface="+mn-ea"/>
                <a:cs typeface="+mn-cs"/>
              </a:rPr>
              <a:t>an example (used once and then thrown away). And this continuing technological</a:t>
            </a:r>
          </a:p>
          <a:p>
            <a:r>
              <a:rPr kumimoji="1" lang="en-US" sz="1200" b="0" i="0" u="none" strike="noStrike" kern="1200" baseline="0" dirty="0" smtClean="0">
                <a:solidFill>
                  <a:schemeClr val="tx1"/>
                </a:solidFill>
                <a:latin typeface="Times New Roman" pitchFamily="-110" charset="0"/>
                <a:ea typeface="+mn-ea"/>
                <a:cs typeface="+mn-cs"/>
              </a:rPr>
              <a:t>revolution has enabled the development of applications of astounding complexity</a:t>
            </a:r>
          </a:p>
          <a:p>
            <a:r>
              <a:rPr kumimoji="1" lang="en-US" sz="1200" b="0" i="0" u="none" strike="noStrike" kern="1200" baseline="0" dirty="0" smtClean="0">
                <a:solidFill>
                  <a:schemeClr val="tx1"/>
                </a:solidFill>
                <a:latin typeface="Times New Roman" pitchFamily="-110" charset="0"/>
                <a:ea typeface="+mn-ea"/>
                <a:cs typeface="+mn-cs"/>
              </a:rPr>
              <a:t>and power. For example, desktop applications that require the great power of</a:t>
            </a:r>
          </a:p>
          <a:p>
            <a:r>
              <a:rPr kumimoji="1" lang="en-US" sz="1200" b="0" i="0" u="none" strike="noStrike" kern="1200" baseline="0" dirty="0" smtClean="0">
                <a:solidFill>
                  <a:schemeClr val="tx1"/>
                </a:solidFill>
                <a:latin typeface="Times New Roman" pitchFamily="-110" charset="0"/>
                <a:ea typeface="+mn-ea"/>
                <a:cs typeface="+mn-cs"/>
              </a:rPr>
              <a:t>today’s microprocessor-based systems include</a:t>
            </a:r>
          </a:p>
          <a:p>
            <a:endParaRPr kumimoji="1" lang="en-US" sz="1200" b="1" i="0" u="none" strike="noStrike" kern="1200" baseline="0" dirty="0" smtClean="0">
              <a:solidFill>
                <a:schemeClr val="tx1"/>
              </a:solidFill>
              <a:latin typeface="Times New Roman" pitchFamily="-110" charset="0"/>
              <a:ea typeface="+mn-ea"/>
              <a:cs typeface="+mn-cs"/>
            </a:endParaRP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 Image processing</a:t>
            </a: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 Three-dimensional rendering</a:t>
            </a: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 Speech recognition</a:t>
            </a: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 Videoconferencing</a:t>
            </a: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 Multimedia authoring</a:t>
            </a: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 Voice and video annotation of files</a:t>
            </a: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 Simulation modeling</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Workstation systems now support highly sophisticated engineering and scientific</a:t>
            </a:r>
          </a:p>
          <a:p>
            <a:r>
              <a:rPr kumimoji="1" lang="en-US" sz="1200" b="0" i="0" u="none" strike="noStrike" kern="1200" baseline="0" dirty="0" smtClean="0">
                <a:solidFill>
                  <a:schemeClr val="tx1"/>
                </a:solidFill>
                <a:latin typeface="Times New Roman" pitchFamily="-110" charset="0"/>
                <a:ea typeface="+mn-ea"/>
                <a:cs typeface="+mn-cs"/>
              </a:rPr>
              <a:t>applications and have the capacity to support image and video applications. In addition,</a:t>
            </a:r>
          </a:p>
          <a:p>
            <a:r>
              <a:rPr kumimoji="1" lang="en-US" sz="1200" b="0" i="0" u="none" strike="noStrike" kern="1200" baseline="0" dirty="0" smtClean="0">
                <a:solidFill>
                  <a:schemeClr val="tx1"/>
                </a:solidFill>
                <a:latin typeface="Times New Roman" pitchFamily="-110" charset="0"/>
                <a:ea typeface="+mn-ea"/>
                <a:cs typeface="+mn-cs"/>
              </a:rPr>
              <a:t>businesses are relying on increasingly powerful servers to handle transaction</a:t>
            </a:r>
          </a:p>
          <a:p>
            <a:r>
              <a:rPr kumimoji="1" lang="en-US" sz="1200" b="0" i="0" u="none" strike="noStrike" kern="1200" baseline="0" dirty="0" smtClean="0">
                <a:solidFill>
                  <a:schemeClr val="tx1"/>
                </a:solidFill>
                <a:latin typeface="Times New Roman" pitchFamily="-110" charset="0"/>
                <a:ea typeface="+mn-ea"/>
                <a:cs typeface="+mn-cs"/>
              </a:rPr>
              <a:t>and database processing and to support massive client/server networks that have</a:t>
            </a:r>
          </a:p>
          <a:p>
            <a:r>
              <a:rPr kumimoji="1" lang="en-US" sz="1200" b="0" i="0" u="none" strike="noStrike" kern="1200" baseline="0" dirty="0" smtClean="0">
                <a:solidFill>
                  <a:schemeClr val="tx1"/>
                </a:solidFill>
                <a:latin typeface="Times New Roman" pitchFamily="-110" charset="0"/>
                <a:ea typeface="+mn-ea"/>
                <a:cs typeface="+mn-cs"/>
              </a:rPr>
              <a:t>replaced the huge mainframe computer centers of yesteryear. As well, cloud service</a:t>
            </a:r>
          </a:p>
          <a:p>
            <a:r>
              <a:rPr kumimoji="1" lang="en-US" sz="1200" b="0" i="0" u="none" strike="noStrike" kern="1200" baseline="0" dirty="0" smtClean="0">
                <a:solidFill>
                  <a:schemeClr val="tx1"/>
                </a:solidFill>
                <a:latin typeface="Times New Roman" pitchFamily="-110" charset="0"/>
                <a:ea typeface="+mn-ea"/>
                <a:cs typeface="+mn-cs"/>
              </a:rPr>
              <a:t>providers use massive high-performance banks of servers to satisfy high-volume,</a:t>
            </a:r>
          </a:p>
          <a:p>
            <a:r>
              <a:rPr kumimoji="1" lang="en-US" sz="1200" b="0" i="0" u="none" strike="noStrike" kern="1200" baseline="0" dirty="0" smtClean="0">
                <a:solidFill>
                  <a:schemeClr val="tx1"/>
                </a:solidFill>
                <a:latin typeface="Times New Roman" pitchFamily="-110" charset="0"/>
                <a:ea typeface="+mn-ea"/>
                <a:cs typeface="+mn-cs"/>
              </a:rPr>
              <a:t>high-transaction-rate applications for a broad spectrum of clients.</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What is fascinating about all this from the perspective of computer organization</a:t>
            </a:r>
          </a:p>
          <a:p>
            <a:r>
              <a:rPr kumimoji="1" lang="en-US" sz="1200" b="0" i="0" u="none" strike="noStrike" kern="1200" baseline="0" dirty="0" smtClean="0">
                <a:solidFill>
                  <a:schemeClr val="tx1"/>
                </a:solidFill>
                <a:latin typeface="Times New Roman" pitchFamily="-110" charset="0"/>
                <a:ea typeface="+mn-ea"/>
                <a:cs typeface="+mn-cs"/>
              </a:rPr>
              <a:t>and architecture is that, on the one hand, the basic building blocks for today’s</a:t>
            </a:r>
          </a:p>
          <a:p>
            <a:r>
              <a:rPr kumimoji="1" lang="en-US" sz="1200" b="0" i="0" u="none" strike="noStrike" kern="1200" baseline="0" dirty="0" smtClean="0">
                <a:solidFill>
                  <a:schemeClr val="tx1"/>
                </a:solidFill>
                <a:latin typeface="Times New Roman" pitchFamily="-110" charset="0"/>
                <a:ea typeface="+mn-ea"/>
                <a:cs typeface="+mn-cs"/>
              </a:rPr>
              <a:t>computer miracles are virtually the same as those of the IAS computer from over</a:t>
            </a:r>
          </a:p>
          <a:p>
            <a:r>
              <a:rPr kumimoji="1" lang="en-US" sz="1200" b="0" i="0" u="none" strike="noStrike" kern="1200" baseline="0" dirty="0" smtClean="0">
                <a:solidFill>
                  <a:schemeClr val="tx1"/>
                </a:solidFill>
                <a:latin typeface="Times New Roman" pitchFamily="-110" charset="0"/>
                <a:ea typeface="+mn-ea"/>
                <a:cs typeface="+mn-cs"/>
              </a:rPr>
              <a:t>50 years ago, while on the other hand, the techniques for squeezing the maximum</a:t>
            </a:r>
          </a:p>
          <a:p>
            <a:r>
              <a:rPr kumimoji="1" lang="en-US" sz="1200" b="0" i="0" u="none" strike="noStrike" kern="1200" baseline="0" dirty="0" smtClean="0">
                <a:solidFill>
                  <a:schemeClr val="tx1"/>
                </a:solidFill>
                <a:latin typeface="Times New Roman" pitchFamily="-110" charset="0"/>
                <a:ea typeface="+mn-ea"/>
                <a:cs typeface="+mn-cs"/>
              </a:rPr>
              <a:t>performance out of the materials at hand have become increasingly sophisticated.</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This observation serves as a guiding principle for the presentation in this</a:t>
            </a:r>
          </a:p>
          <a:p>
            <a:r>
              <a:rPr kumimoji="1" lang="en-US" sz="1200" b="0" i="0" u="none" strike="noStrike" kern="1200" baseline="0" dirty="0" smtClean="0">
                <a:solidFill>
                  <a:schemeClr val="tx1"/>
                </a:solidFill>
                <a:latin typeface="Times New Roman" pitchFamily="-110" charset="0"/>
                <a:ea typeface="+mn-ea"/>
                <a:cs typeface="+mn-cs"/>
              </a:rPr>
              <a:t>book. As we progress through the various elements and components of a computer,</a:t>
            </a:r>
          </a:p>
          <a:p>
            <a:r>
              <a:rPr kumimoji="1" lang="en-US" sz="1200" b="0" i="0" u="none" strike="noStrike" kern="1200" baseline="0" dirty="0" smtClean="0">
                <a:solidFill>
                  <a:schemeClr val="tx1"/>
                </a:solidFill>
                <a:latin typeface="Times New Roman" pitchFamily="-110" charset="0"/>
                <a:ea typeface="+mn-ea"/>
                <a:cs typeface="+mn-cs"/>
              </a:rPr>
              <a:t>two objectives are pursued. First, the book explains the fundamental functionality</a:t>
            </a:r>
          </a:p>
          <a:p>
            <a:r>
              <a:rPr kumimoji="1" lang="en-US" sz="1200" b="0" i="0" u="none" strike="noStrike" kern="1200" baseline="0" dirty="0" smtClean="0">
                <a:solidFill>
                  <a:schemeClr val="tx1"/>
                </a:solidFill>
                <a:latin typeface="Times New Roman" pitchFamily="-110" charset="0"/>
                <a:ea typeface="+mn-ea"/>
                <a:cs typeface="+mn-cs"/>
              </a:rPr>
              <a:t>in each area under consideration, and second, the book explores those techniques</a:t>
            </a:r>
          </a:p>
          <a:p>
            <a:r>
              <a:rPr kumimoji="1" lang="en-US" sz="1200" b="0" i="0" u="none" strike="noStrike" kern="1200" baseline="0" dirty="0" smtClean="0">
                <a:solidFill>
                  <a:schemeClr val="tx1"/>
                </a:solidFill>
                <a:latin typeface="Times New Roman" pitchFamily="-110" charset="0"/>
                <a:ea typeface="+mn-ea"/>
                <a:cs typeface="+mn-cs"/>
              </a:rPr>
              <a:t>required to achieve maximum performance. In the remainder of this section, we</a:t>
            </a:r>
          </a:p>
          <a:p>
            <a:r>
              <a:rPr kumimoji="1" lang="en-US" sz="1200" b="0" i="0" u="none" strike="noStrike" kern="1200" baseline="0" dirty="0" smtClean="0">
                <a:solidFill>
                  <a:schemeClr val="tx1"/>
                </a:solidFill>
                <a:latin typeface="Times New Roman" pitchFamily="-110" charset="0"/>
                <a:ea typeface="+mn-ea"/>
                <a:cs typeface="+mn-cs"/>
              </a:rPr>
              <a:t>highlight some of the driving factors behind the need to design for performance.</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67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0269560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A513D4-F2DB-E54E-8A8E-0AC7B43CCEC2}" type="slidenum">
              <a:rPr lang="en-US"/>
              <a:pPr/>
              <a:t>68</a:t>
            </a:fld>
            <a:endParaRPr lang="en-US" dirty="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10" charset="0"/>
                <a:ea typeface="+mn-ea"/>
                <a:cs typeface="+mn-cs"/>
              </a:rPr>
              <a:t>What gives Intel x86 processors or IBM mainframe computers such mind-boggling</a:t>
            </a:r>
          </a:p>
          <a:p>
            <a:r>
              <a:rPr kumimoji="1" lang="en-US" sz="1200" kern="1200" baseline="0" dirty="0" smtClean="0">
                <a:solidFill>
                  <a:schemeClr val="tx1"/>
                </a:solidFill>
                <a:latin typeface="Times New Roman" pitchFamily="-110" charset="0"/>
                <a:ea typeface="+mn-ea"/>
                <a:cs typeface="+mn-cs"/>
              </a:rPr>
              <a:t>power is the relentless pursuit of speed by processor chip manufacturers. The evolution</a:t>
            </a:r>
          </a:p>
          <a:p>
            <a:r>
              <a:rPr kumimoji="1" lang="en-US" sz="1200" kern="1200" baseline="0" dirty="0" smtClean="0">
                <a:solidFill>
                  <a:schemeClr val="tx1"/>
                </a:solidFill>
                <a:latin typeface="Times New Roman" pitchFamily="-110" charset="0"/>
                <a:ea typeface="+mn-ea"/>
                <a:cs typeface="+mn-cs"/>
              </a:rPr>
              <a:t>of these machines continues to bear out Moore’s law, mentioned previously. So</a:t>
            </a:r>
          </a:p>
          <a:p>
            <a:r>
              <a:rPr kumimoji="1" lang="en-US" sz="1200" kern="1200" baseline="0" dirty="0" smtClean="0">
                <a:solidFill>
                  <a:schemeClr val="tx1"/>
                </a:solidFill>
                <a:latin typeface="Times New Roman" pitchFamily="-110" charset="0"/>
                <a:ea typeface="+mn-ea"/>
                <a:cs typeface="+mn-cs"/>
              </a:rPr>
              <a:t>long as this law holds, chipmakers can unleash a new generation of chips every three</a:t>
            </a:r>
          </a:p>
          <a:p>
            <a:r>
              <a:rPr kumimoji="1" lang="en-US" sz="1200" kern="1200" baseline="0" dirty="0" smtClean="0">
                <a:solidFill>
                  <a:schemeClr val="tx1"/>
                </a:solidFill>
                <a:latin typeface="Times New Roman" pitchFamily="-110" charset="0"/>
                <a:ea typeface="+mn-ea"/>
                <a:cs typeface="+mn-cs"/>
              </a:rPr>
              <a:t>years—with four times as many transistors. In memory chips, this has quadrupled</a:t>
            </a:r>
          </a:p>
          <a:p>
            <a:r>
              <a:rPr kumimoji="1" lang="en-US" sz="1200" kern="1200" baseline="0" dirty="0" smtClean="0">
                <a:solidFill>
                  <a:schemeClr val="tx1"/>
                </a:solidFill>
                <a:latin typeface="Times New Roman" pitchFamily="-110" charset="0"/>
                <a:ea typeface="+mn-ea"/>
                <a:cs typeface="+mn-cs"/>
              </a:rPr>
              <a:t>the capacity of dynamic random-access memory (DRAM), still the basic technology</a:t>
            </a:r>
          </a:p>
          <a:p>
            <a:r>
              <a:rPr kumimoji="1" lang="en-US" sz="1200" kern="1200" baseline="0" dirty="0" smtClean="0">
                <a:solidFill>
                  <a:schemeClr val="tx1"/>
                </a:solidFill>
                <a:latin typeface="Times New Roman" pitchFamily="-110" charset="0"/>
                <a:ea typeface="+mn-ea"/>
                <a:cs typeface="+mn-cs"/>
              </a:rPr>
              <a:t>for computer main memory, every three years. In microprocessors, the addition of</a:t>
            </a:r>
          </a:p>
          <a:p>
            <a:r>
              <a:rPr kumimoji="1" lang="en-US" sz="1200" kern="1200" baseline="0" dirty="0" smtClean="0">
                <a:solidFill>
                  <a:schemeClr val="tx1"/>
                </a:solidFill>
                <a:latin typeface="Times New Roman" pitchFamily="-110" charset="0"/>
                <a:ea typeface="+mn-ea"/>
                <a:cs typeface="+mn-cs"/>
              </a:rPr>
              <a:t>new circuits, and the speed boost that comes from reducing the distances between</a:t>
            </a:r>
          </a:p>
          <a:p>
            <a:r>
              <a:rPr kumimoji="1" lang="en-US" sz="1200" kern="1200" baseline="0" dirty="0" smtClean="0">
                <a:solidFill>
                  <a:schemeClr val="tx1"/>
                </a:solidFill>
                <a:latin typeface="Times New Roman" pitchFamily="-110" charset="0"/>
                <a:ea typeface="+mn-ea"/>
                <a:cs typeface="+mn-cs"/>
              </a:rPr>
              <a:t>them, has improved performance four- or fivefold every three years or so since Intel</a:t>
            </a:r>
          </a:p>
          <a:p>
            <a:r>
              <a:rPr kumimoji="1" lang="en-US" sz="1200" kern="1200" baseline="0" dirty="0" smtClean="0">
                <a:solidFill>
                  <a:schemeClr val="tx1"/>
                </a:solidFill>
                <a:latin typeface="Times New Roman" pitchFamily="-110" charset="0"/>
                <a:ea typeface="+mn-ea"/>
                <a:cs typeface="+mn-cs"/>
              </a:rPr>
              <a:t>launched its x86 family in 1978.</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But the raw speed of the microprocessor will not achieve its potential unless</a:t>
            </a:r>
          </a:p>
          <a:p>
            <a:r>
              <a:rPr kumimoji="1" lang="en-US" sz="1200" kern="1200" baseline="0" dirty="0" smtClean="0">
                <a:solidFill>
                  <a:schemeClr val="tx1"/>
                </a:solidFill>
                <a:latin typeface="Times New Roman" pitchFamily="-110" charset="0"/>
                <a:ea typeface="+mn-ea"/>
                <a:cs typeface="+mn-cs"/>
              </a:rPr>
              <a:t>it is fed a constant stream of work to do in the form of computer instructions.</a:t>
            </a:r>
          </a:p>
          <a:p>
            <a:r>
              <a:rPr kumimoji="1" lang="en-US" sz="1200" kern="1200" baseline="0" dirty="0" smtClean="0">
                <a:solidFill>
                  <a:schemeClr val="tx1"/>
                </a:solidFill>
                <a:latin typeface="Times New Roman" pitchFamily="-110" charset="0"/>
                <a:ea typeface="+mn-ea"/>
                <a:cs typeface="+mn-cs"/>
              </a:rPr>
              <a:t>Anything that gets in the way of that smooth flow undermines the power of the</a:t>
            </a:r>
          </a:p>
          <a:p>
            <a:r>
              <a:rPr kumimoji="1" lang="en-US" sz="1200" kern="1200" baseline="0" dirty="0" smtClean="0">
                <a:solidFill>
                  <a:schemeClr val="tx1"/>
                </a:solidFill>
                <a:latin typeface="Times New Roman" pitchFamily="-110" charset="0"/>
                <a:ea typeface="+mn-ea"/>
                <a:cs typeface="+mn-cs"/>
              </a:rPr>
              <a:t>processor. Accordingly, while the chipmakers have been busy learning how to fabricate</a:t>
            </a:r>
          </a:p>
          <a:p>
            <a:r>
              <a:rPr kumimoji="1" lang="en-US" sz="1200" kern="1200" baseline="0" dirty="0" smtClean="0">
                <a:solidFill>
                  <a:schemeClr val="tx1"/>
                </a:solidFill>
                <a:latin typeface="Times New Roman" pitchFamily="-110" charset="0"/>
                <a:ea typeface="+mn-ea"/>
                <a:cs typeface="+mn-cs"/>
              </a:rPr>
              <a:t>chips of greater and greater density, the processor designers must come up with</a:t>
            </a:r>
          </a:p>
          <a:p>
            <a:r>
              <a:rPr kumimoji="1" lang="en-US" sz="1200" kern="1200" baseline="0" dirty="0" smtClean="0">
                <a:solidFill>
                  <a:schemeClr val="tx1"/>
                </a:solidFill>
                <a:latin typeface="Times New Roman" pitchFamily="-110" charset="0"/>
                <a:ea typeface="+mn-ea"/>
                <a:cs typeface="+mn-cs"/>
              </a:rPr>
              <a:t>ever more elaborate techniques for feeding the monster. Among the techniques</a:t>
            </a:r>
          </a:p>
          <a:p>
            <a:r>
              <a:rPr kumimoji="1" lang="en-US" sz="1200" kern="1200" baseline="0" dirty="0" smtClean="0">
                <a:solidFill>
                  <a:schemeClr val="tx1"/>
                </a:solidFill>
                <a:latin typeface="Times New Roman" pitchFamily="-110" charset="0"/>
                <a:ea typeface="+mn-ea"/>
                <a:cs typeface="+mn-cs"/>
              </a:rPr>
              <a:t>built into contemporary processors are the following:</a:t>
            </a:r>
          </a:p>
          <a:p>
            <a:endParaRPr kumimoji="1" lang="en-US" sz="1200" kern="1200" baseline="0" dirty="0" smtClean="0">
              <a:solidFill>
                <a:schemeClr val="tx1"/>
              </a:solidFill>
              <a:latin typeface="Times New Roman" pitchFamily="-110" charset="0"/>
              <a:ea typeface="+mn-ea"/>
              <a:cs typeface="+mn-cs"/>
            </a:endParaRPr>
          </a:p>
          <a:p>
            <a:r>
              <a:rPr kumimoji="1" lang="en-US" sz="1200" b="1" kern="1200" baseline="0" dirty="0" smtClean="0">
                <a:solidFill>
                  <a:schemeClr val="tx1"/>
                </a:solidFill>
                <a:latin typeface="Times New Roman" pitchFamily="-110" charset="0"/>
                <a:ea typeface="+mn-ea"/>
                <a:cs typeface="+mn-cs"/>
              </a:rPr>
              <a:t>Pipelining:</a:t>
            </a:r>
          </a:p>
          <a:p>
            <a:r>
              <a:rPr kumimoji="1" lang="en-US" sz="1200" b="0" i="0" u="none" strike="noStrike" kern="1200" baseline="0" dirty="0" smtClean="0">
                <a:solidFill>
                  <a:schemeClr val="tx1"/>
                </a:solidFill>
                <a:latin typeface="Times New Roman" pitchFamily="-110" charset="0"/>
                <a:ea typeface="+mn-ea"/>
                <a:cs typeface="+mn-cs"/>
              </a:rPr>
              <a:t> The execution of an instruction involves multiple stages of operation,</a:t>
            </a:r>
          </a:p>
          <a:p>
            <a:r>
              <a:rPr kumimoji="1" lang="en-US" sz="1200" b="0" i="0" u="none" strike="noStrike" kern="1200" baseline="0" dirty="0" smtClean="0">
                <a:solidFill>
                  <a:schemeClr val="tx1"/>
                </a:solidFill>
                <a:latin typeface="Times New Roman" pitchFamily="-110" charset="0"/>
                <a:ea typeface="+mn-ea"/>
                <a:cs typeface="+mn-cs"/>
              </a:rPr>
              <a:t>including fetching the instruction, decoding the </a:t>
            </a:r>
            <a:r>
              <a:rPr kumimoji="1" lang="en-US" sz="1200" b="0" i="0" u="none" strike="noStrike" kern="1200" baseline="0" dirty="0" err="1" smtClean="0">
                <a:solidFill>
                  <a:schemeClr val="tx1"/>
                </a:solidFill>
                <a:latin typeface="Times New Roman" pitchFamily="-110" charset="0"/>
                <a:ea typeface="+mn-ea"/>
                <a:cs typeface="+mn-cs"/>
              </a:rPr>
              <a:t>opcode</a:t>
            </a:r>
            <a:r>
              <a:rPr kumimoji="1" lang="en-US" sz="1200" b="0" i="0" u="none" strike="noStrike" kern="1200" baseline="0" dirty="0" smtClean="0">
                <a:solidFill>
                  <a:schemeClr val="tx1"/>
                </a:solidFill>
                <a:latin typeface="Times New Roman" pitchFamily="-110" charset="0"/>
                <a:ea typeface="+mn-ea"/>
                <a:cs typeface="+mn-cs"/>
              </a:rPr>
              <a:t>, fetching operands,</a:t>
            </a:r>
          </a:p>
          <a:p>
            <a:r>
              <a:rPr kumimoji="1" lang="en-US" sz="1200" b="0" i="0" u="none" strike="noStrike" kern="1200" baseline="0" dirty="0" smtClean="0">
                <a:solidFill>
                  <a:schemeClr val="tx1"/>
                </a:solidFill>
                <a:latin typeface="Times New Roman" pitchFamily="-110" charset="0"/>
                <a:ea typeface="+mn-ea"/>
                <a:cs typeface="+mn-cs"/>
              </a:rPr>
              <a:t>performing a calculation, and so on. Pipelining enables a processor to</a:t>
            </a:r>
          </a:p>
          <a:p>
            <a:r>
              <a:rPr kumimoji="1" lang="en-US" sz="1200" b="0" i="0" u="none" strike="noStrike" kern="1200" baseline="0" dirty="0" smtClean="0">
                <a:solidFill>
                  <a:schemeClr val="tx1"/>
                </a:solidFill>
                <a:latin typeface="Times New Roman" pitchFamily="-110" charset="0"/>
                <a:ea typeface="+mn-ea"/>
                <a:cs typeface="+mn-cs"/>
              </a:rPr>
              <a:t>work simultaneously on multiple instructions by performing a different phase</a:t>
            </a:r>
          </a:p>
          <a:p>
            <a:r>
              <a:rPr kumimoji="1" lang="en-US" sz="1200" b="0" i="0" u="none" strike="noStrike" kern="1200" baseline="0" dirty="0" smtClean="0">
                <a:solidFill>
                  <a:schemeClr val="tx1"/>
                </a:solidFill>
                <a:latin typeface="Times New Roman" pitchFamily="-110" charset="0"/>
                <a:ea typeface="+mn-ea"/>
                <a:cs typeface="+mn-cs"/>
              </a:rPr>
              <a:t>for each of the multiple instructions at the same time. The processor overlaps</a:t>
            </a:r>
          </a:p>
          <a:p>
            <a:r>
              <a:rPr kumimoji="1" lang="en-US" sz="1200" b="0" i="0" u="none" strike="noStrike" kern="1200" baseline="0" dirty="0" smtClean="0">
                <a:solidFill>
                  <a:schemeClr val="tx1"/>
                </a:solidFill>
                <a:latin typeface="Times New Roman" pitchFamily="-110" charset="0"/>
                <a:ea typeface="+mn-ea"/>
                <a:cs typeface="+mn-cs"/>
              </a:rPr>
              <a:t>operations by moving data or instructions into a conceptual pipe with all</a:t>
            </a:r>
          </a:p>
          <a:p>
            <a:r>
              <a:rPr kumimoji="1" lang="en-US" sz="1200" b="0" i="0" u="none" strike="noStrike" kern="1200" baseline="0" dirty="0" smtClean="0">
                <a:solidFill>
                  <a:schemeClr val="tx1"/>
                </a:solidFill>
                <a:latin typeface="Times New Roman" pitchFamily="-110" charset="0"/>
                <a:ea typeface="+mn-ea"/>
                <a:cs typeface="+mn-cs"/>
              </a:rPr>
              <a:t>stages of the pipe processing simultaneously. For example, while one instruction</a:t>
            </a:r>
          </a:p>
          <a:p>
            <a:r>
              <a:rPr kumimoji="1" lang="en-US" sz="1200" b="0" i="0" u="none" strike="noStrike" kern="1200" baseline="0" dirty="0" smtClean="0">
                <a:solidFill>
                  <a:schemeClr val="tx1"/>
                </a:solidFill>
                <a:latin typeface="Times New Roman" pitchFamily="-110" charset="0"/>
                <a:ea typeface="+mn-ea"/>
                <a:cs typeface="+mn-cs"/>
              </a:rPr>
              <a:t>is being executed, the computer is decoding the next instruction. This is</a:t>
            </a:r>
          </a:p>
          <a:p>
            <a:r>
              <a:rPr kumimoji="1" lang="en-US" sz="1200" b="0" i="0" u="none" strike="noStrike" kern="1200" baseline="0" dirty="0" smtClean="0">
                <a:solidFill>
                  <a:schemeClr val="tx1"/>
                </a:solidFill>
                <a:latin typeface="Times New Roman" pitchFamily="-110" charset="0"/>
                <a:ea typeface="+mn-ea"/>
                <a:cs typeface="+mn-cs"/>
              </a:rPr>
              <a:t>the same principle as seen in an assembly line.</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Branch prediction: </a:t>
            </a:r>
          </a:p>
          <a:p>
            <a:r>
              <a:rPr kumimoji="1" lang="en-US" sz="1200" b="0" kern="1200" baseline="0" dirty="0" smtClean="0">
                <a:solidFill>
                  <a:schemeClr val="tx1"/>
                </a:solidFill>
                <a:latin typeface="Times New Roman" pitchFamily="-110" charset="0"/>
                <a:ea typeface="+mn-ea"/>
                <a:cs typeface="+mn-cs"/>
              </a:rPr>
              <a:t>The processor looks ahead in the instruction code fetched</a:t>
            </a:r>
          </a:p>
          <a:p>
            <a:r>
              <a:rPr kumimoji="1" lang="en-US" sz="1200" kern="1200" baseline="0" dirty="0" smtClean="0">
                <a:solidFill>
                  <a:schemeClr val="tx1"/>
                </a:solidFill>
                <a:latin typeface="Times New Roman" pitchFamily="-110" charset="0"/>
                <a:ea typeface="+mn-ea"/>
                <a:cs typeface="+mn-cs"/>
              </a:rPr>
              <a:t>from memory and predicts which branches, or groups of instructions, are likely</a:t>
            </a:r>
          </a:p>
          <a:p>
            <a:r>
              <a:rPr kumimoji="1" lang="en-US" sz="1200" kern="1200" baseline="0" dirty="0" smtClean="0">
                <a:solidFill>
                  <a:schemeClr val="tx1"/>
                </a:solidFill>
                <a:latin typeface="Times New Roman" pitchFamily="-110" charset="0"/>
                <a:ea typeface="+mn-ea"/>
                <a:cs typeface="+mn-cs"/>
              </a:rPr>
              <a:t>to be processed next. If the processor guesses right most of the time, it can</a:t>
            </a:r>
          </a:p>
          <a:p>
            <a:r>
              <a:rPr kumimoji="1" lang="en-US" sz="1200" kern="1200" baseline="0" dirty="0" smtClean="0">
                <a:solidFill>
                  <a:schemeClr val="tx1"/>
                </a:solidFill>
                <a:latin typeface="Times New Roman" pitchFamily="-110" charset="0"/>
                <a:ea typeface="+mn-ea"/>
                <a:cs typeface="+mn-cs"/>
              </a:rPr>
              <a:t>prefetch the correct instructions and buffer them so that the processor is kept</a:t>
            </a:r>
          </a:p>
          <a:p>
            <a:r>
              <a:rPr kumimoji="1" lang="en-US" sz="1200" kern="1200" baseline="0" dirty="0" smtClean="0">
                <a:solidFill>
                  <a:schemeClr val="tx1"/>
                </a:solidFill>
                <a:latin typeface="Times New Roman" pitchFamily="-110" charset="0"/>
                <a:ea typeface="+mn-ea"/>
                <a:cs typeface="+mn-cs"/>
              </a:rPr>
              <a:t>busy. The more sophisticated examples of this strategy predict not just the</a:t>
            </a:r>
            <a:endParaRPr kumimoji="1" lang="en-GB"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next branch but multiple branches ahead. Thus, branch prediction increases</a:t>
            </a:r>
          </a:p>
          <a:p>
            <a:r>
              <a:rPr kumimoji="1" lang="en-US" sz="1200" kern="1200" baseline="0" dirty="0" smtClean="0">
                <a:solidFill>
                  <a:schemeClr val="tx1"/>
                </a:solidFill>
                <a:latin typeface="Times New Roman" pitchFamily="-110" charset="0"/>
                <a:ea typeface="+mn-ea"/>
                <a:cs typeface="+mn-cs"/>
              </a:rPr>
              <a:t>the amount of work available for the processor to execute.</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Superscalar execution: </a:t>
            </a:r>
          </a:p>
          <a:p>
            <a:r>
              <a:rPr kumimoji="1" lang="en-US" sz="1200" b="0" i="0" u="none" strike="noStrike" kern="1200" baseline="0" dirty="0" smtClean="0">
                <a:solidFill>
                  <a:schemeClr val="tx1"/>
                </a:solidFill>
                <a:latin typeface="Times New Roman" pitchFamily="-110" charset="0"/>
                <a:ea typeface="+mn-ea"/>
                <a:cs typeface="+mn-cs"/>
              </a:rPr>
              <a:t>This is the ability to issue more than one instruction</a:t>
            </a:r>
          </a:p>
          <a:p>
            <a:r>
              <a:rPr kumimoji="1" lang="en-US" sz="1200" b="0" i="0" u="none" strike="noStrike" kern="1200" baseline="0" dirty="0" smtClean="0">
                <a:solidFill>
                  <a:schemeClr val="tx1"/>
                </a:solidFill>
                <a:latin typeface="Times New Roman" pitchFamily="-110" charset="0"/>
                <a:ea typeface="+mn-ea"/>
                <a:cs typeface="+mn-cs"/>
              </a:rPr>
              <a:t>in every processor clock cycle. In effect, multiple parallel pipelines are used.</a:t>
            </a:r>
            <a:endParaRPr kumimoji="1" lang="en-US" sz="1200" kern="1200" baseline="0" dirty="0" smtClean="0">
              <a:solidFill>
                <a:schemeClr val="tx1"/>
              </a:solidFill>
              <a:latin typeface="Times New Roman" pitchFamily="-110" charset="0"/>
              <a:ea typeface="+mn-ea"/>
              <a:cs typeface="+mn-cs"/>
            </a:endParaRP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Data flow analysis: </a:t>
            </a:r>
          </a:p>
          <a:p>
            <a:r>
              <a:rPr kumimoji="1" lang="en-US" sz="1200" b="0" kern="1200" baseline="0" dirty="0" smtClean="0">
                <a:solidFill>
                  <a:schemeClr val="tx1"/>
                </a:solidFill>
                <a:latin typeface="Times New Roman" pitchFamily="-110" charset="0"/>
                <a:ea typeface="+mn-ea"/>
                <a:cs typeface="+mn-cs"/>
              </a:rPr>
              <a:t>The processor analyzes which instructions are dependent</a:t>
            </a:r>
          </a:p>
          <a:p>
            <a:r>
              <a:rPr kumimoji="1" lang="en-US" sz="1200" kern="1200" baseline="0" dirty="0" smtClean="0">
                <a:solidFill>
                  <a:schemeClr val="tx1"/>
                </a:solidFill>
                <a:latin typeface="Times New Roman" pitchFamily="-110" charset="0"/>
                <a:ea typeface="+mn-ea"/>
                <a:cs typeface="+mn-cs"/>
              </a:rPr>
              <a:t>on each other’s results, or data, to create an optimized schedule of instructions.</a:t>
            </a:r>
          </a:p>
          <a:p>
            <a:r>
              <a:rPr kumimoji="1" lang="en-US" sz="1200" kern="1200" baseline="0" dirty="0" smtClean="0">
                <a:solidFill>
                  <a:schemeClr val="tx1"/>
                </a:solidFill>
                <a:latin typeface="Times New Roman" pitchFamily="-110" charset="0"/>
                <a:ea typeface="+mn-ea"/>
                <a:cs typeface="+mn-cs"/>
              </a:rPr>
              <a:t>In fact, instructions are scheduled to be executed when ready, independent of</a:t>
            </a:r>
          </a:p>
          <a:p>
            <a:r>
              <a:rPr kumimoji="1" lang="en-US" sz="1200" kern="1200" baseline="0" dirty="0" smtClean="0">
                <a:solidFill>
                  <a:schemeClr val="tx1"/>
                </a:solidFill>
                <a:latin typeface="Times New Roman" pitchFamily="-110" charset="0"/>
                <a:ea typeface="+mn-ea"/>
                <a:cs typeface="+mn-cs"/>
              </a:rPr>
              <a:t>the original program order. This prevents unnecessary delay.</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Speculative execution: </a:t>
            </a:r>
          </a:p>
          <a:p>
            <a:r>
              <a:rPr kumimoji="1" lang="en-US" sz="1200" b="0" kern="1200" baseline="0" dirty="0" smtClean="0">
                <a:solidFill>
                  <a:schemeClr val="tx1"/>
                </a:solidFill>
                <a:latin typeface="Times New Roman" pitchFamily="-110" charset="0"/>
                <a:ea typeface="+mn-ea"/>
                <a:cs typeface="+mn-cs"/>
              </a:rPr>
              <a:t>Using branch prediction and data flow analysis, some</a:t>
            </a:r>
          </a:p>
          <a:p>
            <a:r>
              <a:rPr kumimoji="1" lang="en-US" sz="1200" kern="1200" baseline="0" dirty="0" smtClean="0">
                <a:solidFill>
                  <a:schemeClr val="tx1"/>
                </a:solidFill>
                <a:latin typeface="Times New Roman" pitchFamily="-110" charset="0"/>
                <a:ea typeface="+mn-ea"/>
                <a:cs typeface="+mn-cs"/>
              </a:rPr>
              <a:t>processors speculatively execute instructions ahead of their actual appearance</a:t>
            </a:r>
          </a:p>
          <a:p>
            <a:r>
              <a:rPr kumimoji="1" lang="en-US" sz="1200" kern="1200" baseline="0" dirty="0" smtClean="0">
                <a:solidFill>
                  <a:schemeClr val="tx1"/>
                </a:solidFill>
                <a:latin typeface="Times New Roman" pitchFamily="-110" charset="0"/>
                <a:ea typeface="+mn-ea"/>
                <a:cs typeface="+mn-cs"/>
              </a:rPr>
              <a:t>in the program execution, holding the results in temporary locations.</a:t>
            </a:r>
          </a:p>
          <a:p>
            <a:r>
              <a:rPr kumimoji="1" lang="en-US" sz="1200" kern="1200" baseline="0" dirty="0" smtClean="0">
                <a:solidFill>
                  <a:schemeClr val="tx1"/>
                </a:solidFill>
                <a:latin typeface="Times New Roman" pitchFamily="-110" charset="0"/>
                <a:ea typeface="+mn-ea"/>
                <a:cs typeface="+mn-cs"/>
              </a:rPr>
              <a:t>This enables the processor to keep its execution engines as busy as possible by</a:t>
            </a:r>
          </a:p>
          <a:p>
            <a:r>
              <a:rPr kumimoji="1" lang="en-US" sz="1200" kern="1200" baseline="0" dirty="0" smtClean="0">
                <a:solidFill>
                  <a:schemeClr val="tx1"/>
                </a:solidFill>
                <a:latin typeface="Times New Roman" pitchFamily="-110" charset="0"/>
                <a:ea typeface="+mn-ea"/>
                <a:cs typeface="+mn-cs"/>
              </a:rPr>
              <a:t>executing instructions that are likely to be needed.</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These and other sophisticated techniques are made necessary by the sheer</a:t>
            </a:r>
          </a:p>
          <a:p>
            <a:r>
              <a:rPr kumimoji="1" lang="en-US" sz="1200" b="0" i="0" u="none" strike="noStrike" kern="1200" baseline="0" dirty="0" smtClean="0">
                <a:solidFill>
                  <a:schemeClr val="tx1"/>
                </a:solidFill>
                <a:latin typeface="Times New Roman" pitchFamily="-110" charset="0"/>
                <a:ea typeface="+mn-ea"/>
                <a:cs typeface="+mn-cs"/>
              </a:rPr>
              <a:t>power of the processor. Collectively they make it possible to execute many instructions</a:t>
            </a:r>
          </a:p>
          <a:p>
            <a:r>
              <a:rPr kumimoji="1" lang="en-US" sz="1200" b="0" i="0" u="none" strike="noStrike" kern="1200" baseline="0" dirty="0" smtClean="0">
                <a:solidFill>
                  <a:schemeClr val="tx1"/>
                </a:solidFill>
                <a:latin typeface="Times New Roman" pitchFamily="-110" charset="0"/>
                <a:ea typeface="+mn-ea"/>
                <a:cs typeface="+mn-cs"/>
              </a:rPr>
              <a:t>per processor cycle, rather than to take many cycles per instruction.</a:t>
            </a:r>
            <a:endParaRPr kumimoji="1" lang="en-US" sz="1200" kern="1200" baseline="0" dirty="0" smtClean="0">
              <a:solidFill>
                <a:schemeClr val="tx1"/>
              </a:solidFill>
              <a:latin typeface="Times New Roman" pitchFamily="-110" charset="0"/>
              <a:ea typeface="+mn-ea"/>
              <a:cs typeface="+mn-cs"/>
            </a:endParaRPr>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5884756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F9AE1A-A2AA-6746-A8EE-029791A08435}" type="slidenum">
              <a:rPr lang="en-US"/>
              <a:pPr/>
              <a:t>69</a:t>
            </a:fld>
            <a:endParaRPr lang="en-US" dirty="0"/>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10" charset="0"/>
                <a:ea typeface="+mn-ea"/>
                <a:cs typeface="+mn-cs"/>
              </a:rPr>
              <a:t>While processor power has raced ahead at breakneck speed, other critical components</a:t>
            </a:r>
          </a:p>
          <a:p>
            <a:r>
              <a:rPr kumimoji="1" lang="en-US" sz="1200" kern="1200" baseline="0" dirty="0" smtClean="0">
                <a:solidFill>
                  <a:schemeClr val="tx1"/>
                </a:solidFill>
                <a:latin typeface="Times New Roman" pitchFamily="-110" charset="0"/>
                <a:ea typeface="+mn-ea"/>
                <a:cs typeface="+mn-cs"/>
              </a:rPr>
              <a:t>of the computer have not kept up. The result is a need to look for performance</a:t>
            </a:r>
          </a:p>
          <a:p>
            <a:r>
              <a:rPr kumimoji="1" lang="en-US" sz="1200" kern="1200" baseline="0" dirty="0" smtClean="0">
                <a:solidFill>
                  <a:schemeClr val="tx1"/>
                </a:solidFill>
                <a:latin typeface="Times New Roman" pitchFamily="-110" charset="0"/>
                <a:ea typeface="+mn-ea"/>
                <a:cs typeface="+mn-cs"/>
              </a:rPr>
              <a:t>balance: an adjusting of the organization and architecture to compensate for the</a:t>
            </a:r>
          </a:p>
          <a:p>
            <a:r>
              <a:rPr kumimoji="1" lang="en-US" sz="1200" kern="1200" baseline="0" dirty="0" smtClean="0">
                <a:solidFill>
                  <a:schemeClr val="tx1"/>
                </a:solidFill>
                <a:latin typeface="Times New Roman" pitchFamily="-110" charset="0"/>
                <a:ea typeface="+mn-ea"/>
                <a:cs typeface="+mn-cs"/>
              </a:rPr>
              <a:t>mismatch among the capabilities of the various components.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 problem created by such mismatches is particularly critical at the</a:t>
            </a:r>
          </a:p>
          <a:p>
            <a:r>
              <a:rPr kumimoji="1" lang="en-US" sz="1200" kern="1200" baseline="0" dirty="0" smtClean="0">
                <a:solidFill>
                  <a:schemeClr val="tx1"/>
                </a:solidFill>
                <a:latin typeface="Times New Roman" pitchFamily="-110" charset="0"/>
                <a:ea typeface="+mn-ea"/>
                <a:cs typeface="+mn-cs"/>
              </a:rPr>
              <a:t>interface between processor and main memory. While processor speed has grown</a:t>
            </a:r>
          </a:p>
          <a:p>
            <a:r>
              <a:rPr kumimoji="1" lang="en-US" sz="1200" kern="1200" baseline="0" dirty="0" smtClean="0">
                <a:solidFill>
                  <a:schemeClr val="tx1"/>
                </a:solidFill>
                <a:latin typeface="Times New Roman" pitchFamily="-110" charset="0"/>
                <a:ea typeface="+mn-ea"/>
                <a:cs typeface="+mn-cs"/>
              </a:rPr>
              <a:t>rapidly, the speed with which data can be transferred between main memory and the</a:t>
            </a:r>
          </a:p>
          <a:p>
            <a:r>
              <a:rPr kumimoji="1" lang="en-US" sz="1200" kern="1200" baseline="0" dirty="0" smtClean="0">
                <a:solidFill>
                  <a:schemeClr val="tx1"/>
                </a:solidFill>
                <a:latin typeface="Times New Roman" pitchFamily="-110" charset="0"/>
                <a:ea typeface="+mn-ea"/>
                <a:cs typeface="+mn-cs"/>
              </a:rPr>
              <a:t>processor has lagged badly. The interface between processor and main memory is</a:t>
            </a:r>
          </a:p>
          <a:p>
            <a:r>
              <a:rPr kumimoji="1" lang="en-US" sz="1200" kern="1200" baseline="0" dirty="0" smtClean="0">
                <a:solidFill>
                  <a:schemeClr val="tx1"/>
                </a:solidFill>
                <a:latin typeface="Times New Roman" pitchFamily="-110" charset="0"/>
                <a:ea typeface="+mn-ea"/>
                <a:cs typeface="+mn-cs"/>
              </a:rPr>
              <a:t>the most crucial pathway in the entire computer because it is responsible for carrying</a:t>
            </a:r>
          </a:p>
          <a:p>
            <a:r>
              <a:rPr kumimoji="1" lang="en-US" sz="1200" kern="1200" baseline="0" dirty="0" smtClean="0">
                <a:solidFill>
                  <a:schemeClr val="tx1"/>
                </a:solidFill>
                <a:latin typeface="Times New Roman" pitchFamily="-110" charset="0"/>
                <a:ea typeface="+mn-ea"/>
                <a:cs typeface="+mn-cs"/>
              </a:rPr>
              <a:t>a constant flow of program instructions and data between memory chips and the</a:t>
            </a:r>
          </a:p>
          <a:p>
            <a:r>
              <a:rPr kumimoji="1" lang="en-US" sz="1200" kern="1200" baseline="0" dirty="0" smtClean="0">
                <a:solidFill>
                  <a:schemeClr val="tx1"/>
                </a:solidFill>
                <a:latin typeface="Times New Roman" pitchFamily="-110" charset="0"/>
                <a:ea typeface="+mn-ea"/>
                <a:cs typeface="+mn-cs"/>
              </a:rPr>
              <a:t>processor. If memory or the pathway fails to keep pace with the processor’s insistent</a:t>
            </a:r>
          </a:p>
          <a:p>
            <a:r>
              <a:rPr kumimoji="1" lang="en-US" sz="1200" kern="1200" baseline="0" dirty="0" smtClean="0">
                <a:solidFill>
                  <a:schemeClr val="tx1"/>
                </a:solidFill>
                <a:latin typeface="Times New Roman" pitchFamily="-110" charset="0"/>
                <a:ea typeface="+mn-ea"/>
                <a:cs typeface="+mn-cs"/>
              </a:rPr>
              <a:t>demands, the processor stalls in a wait state, and valuable processing time is lost.</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A system architect can attack this problem in a number of ways, all of which</a:t>
            </a:r>
          </a:p>
          <a:p>
            <a:r>
              <a:rPr kumimoji="1" lang="en-US" sz="1200" kern="1200" baseline="0" dirty="0" smtClean="0">
                <a:solidFill>
                  <a:schemeClr val="tx1"/>
                </a:solidFill>
                <a:latin typeface="Times New Roman" pitchFamily="-110" charset="0"/>
                <a:ea typeface="+mn-ea"/>
                <a:cs typeface="+mn-cs"/>
              </a:rPr>
              <a:t>are reflected in contemporary computer designs. Consider the following examples: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Increase the number of bits that are retrieved at one time by making DRAMs</a:t>
            </a:r>
          </a:p>
          <a:p>
            <a:r>
              <a:rPr kumimoji="1" lang="en-US" sz="1200" kern="1200" baseline="0" dirty="0" smtClean="0">
                <a:solidFill>
                  <a:schemeClr val="tx1"/>
                </a:solidFill>
                <a:latin typeface="Times New Roman" pitchFamily="-110" charset="0"/>
                <a:ea typeface="+mn-ea"/>
                <a:cs typeface="+mn-cs"/>
              </a:rPr>
              <a:t>“wider” rather than “deeper” and by using wide bus data paths.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Change the DRAM interface to make it more efficient by including a cache</a:t>
            </a:r>
          </a:p>
          <a:p>
            <a:r>
              <a:rPr kumimoji="1" lang="en-US" sz="1200" kern="1200" baseline="0" dirty="0" smtClean="0">
                <a:solidFill>
                  <a:schemeClr val="tx1"/>
                </a:solidFill>
                <a:latin typeface="Times New Roman" pitchFamily="-110" charset="0"/>
                <a:ea typeface="+mn-ea"/>
                <a:cs typeface="+mn-cs"/>
              </a:rPr>
              <a:t>or other buffering scheme on the DRAM chip.</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Reduce the frequency of memory access by incorporating increasingly complex</a:t>
            </a:r>
          </a:p>
          <a:p>
            <a:r>
              <a:rPr kumimoji="1" lang="en-US" sz="1200" kern="1200" baseline="0" dirty="0" smtClean="0">
                <a:solidFill>
                  <a:schemeClr val="tx1"/>
                </a:solidFill>
                <a:latin typeface="Times New Roman" pitchFamily="-110" charset="0"/>
                <a:ea typeface="+mn-ea"/>
                <a:cs typeface="+mn-cs"/>
              </a:rPr>
              <a:t>and efficient cache structures between the processor and main memory. This</a:t>
            </a:r>
          </a:p>
          <a:p>
            <a:r>
              <a:rPr kumimoji="1" lang="en-US" sz="1200" kern="1200" baseline="0" dirty="0" smtClean="0">
                <a:solidFill>
                  <a:schemeClr val="tx1"/>
                </a:solidFill>
                <a:latin typeface="Times New Roman" pitchFamily="-110" charset="0"/>
                <a:ea typeface="+mn-ea"/>
                <a:cs typeface="+mn-cs"/>
              </a:rPr>
              <a:t>includes the incorporation of one or more caches on the processor chip as well</a:t>
            </a:r>
          </a:p>
          <a:p>
            <a:r>
              <a:rPr kumimoji="1" lang="en-US" sz="1200" kern="1200" baseline="0" dirty="0" smtClean="0">
                <a:solidFill>
                  <a:schemeClr val="tx1"/>
                </a:solidFill>
                <a:latin typeface="Times New Roman" pitchFamily="-110" charset="0"/>
                <a:ea typeface="+mn-ea"/>
                <a:cs typeface="+mn-cs"/>
              </a:rPr>
              <a:t>as on an off-chip cache close to the processor chip.</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Increase the interconnect bandwidth between processors and memory by using</a:t>
            </a:r>
          </a:p>
          <a:p>
            <a:r>
              <a:rPr kumimoji="1" lang="en-US" sz="1200" kern="1200" baseline="0" dirty="0" smtClean="0">
                <a:solidFill>
                  <a:schemeClr val="tx1"/>
                </a:solidFill>
                <a:latin typeface="Times New Roman" pitchFamily="-110" charset="0"/>
                <a:ea typeface="+mn-ea"/>
                <a:cs typeface="+mn-cs"/>
              </a:rPr>
              <a:t>higher-speed buses and a hierarchy of buses to buffer and structure data</a:t>
            </a:r>
          </a:p>
          <a:p>
            <a:r>
              <a:rPr kumimoji="1" lang="en-US" sz="1200" kern="1200" baseline="0" dirty="0" smtClean="0">
                <a:solidFill>
                  <a:schemeClr val="tx1"/>
                </a:solidFill>
                <a:latin typeface="Times New Roman" pitchFamily="-110" charset="0"/>
                <a:ea typeface="+mn-ea"/>
                <a:cs typeface="+mn-cs"/>
              </a:rPr>
              <a:t>flow.</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66416633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3FB62F-6AC0-424F-BA78-8B6B2E5E00A5}" type="slidenum">
              <a:rPr lang="en-US"/>
              <a:pPr/>
              <a:t>70</a:t>
            </a:fld>
            <a:endParaRPr lang="en-US" dirty="0"/>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r>
              <a:rPr kumimoji="1" lang="en-US" sz="1200" kern="1200" baseline="0" dirty="0" smtClean="0">
                <a:solidFill>
                  <a:schemeClr val="tx1"/>
                </a:solidFill>
                <a:latin typeface="Times New Roman" pitchFamily="-110" charset="0"/>
                <a:ea typeface="+mn-ea"/>
                <a:cs typeface="+mn-cs"/>
              </a:rPr>
              <a:t>Another area of design focus is the handling of I/O devices. As computers</a:t>
            </a:r>
          </a:p>
          <a:p>
            <a:r>
              <a:rPr kumimoji="1" lang="en-US" sz="1200" kern="1200" baseline="0" dirty="0" smtClean="0">
                <a:solidFill>
                  <a:schemeClr val="tx1"/>
                </a:solidFill>
                <a:latin typeface="Times New Roman" pitchFamily="-110" charset="0"/>
                <a:ea typeface="+mn-ea"/>
                <a:cs typeface="+mn-cs"/>
              </a:rPr>
              <a:t>become faster and more capable, more sophisticated applications are developed</a:t>
            </a:r>
          </a:p>
          <a:p>
            <a:r>
              <a:rPr kumimoji="1" lang="en-US" sz="1200" kern="1200" baseline="0" dirty="0" smtClean="0">
                <a:solidFill>
                  <a:schemeClr val="tx1"/>
                </a:solidFill>
                <a:latin typeface="Times New Roman" pitchFamily="-110" charset="0"/>
                <a:ea typeface="+mn-ea"/>
                <a:cs typeface="+mn-cs"/>
              </a:rPr>
              <a:t>that support the use of peripherals with intensive I/O demands. Figure 2.1 gives</a:t>
            </a:r>
          </a:p>
          <a:p>
            <a:r>
              <a:rPr kumimoji="1" lang="en-US" sz="1200" kern="1200" baseline="0" dirty="0" smtClean="0">
                <a:solidFill>
                  <a:schemeClr val="tx1"/>
                </a:solidFill>
                <a:latin typeface="Times New Roman" pitchFamily="-110" charset="0"/>
                <a:ea typeface="+mn-ea"/>
                <a:cs typeface="+mn-cs"/>
              </a:rPr>
              <a:t>some examples of typical peripheral devices in use on personal computers and</a:t>
            </a:r>
          </a:p>
          <a:p>
            <a:r>
              <a:rPr kumimoji="1" lang="en-US" sz="1200" kern="1200" baseline="0" dirty="0" smtClean="0">
                <a:solidFill>
                  <a:schemeClr val="tx1"/>
                </a:solidFill>
                <a:latin typeface="Times New Roman" pitchFamily="-110" charset="0"/>
                <a:ea typeface="+mn-ea"/>
                <a:cs typeface="+mn-cs"/>
              </a:rPr>
              <a:t>workstations. These devices create tremendous data throughput demands. While</a:t>
            </a:r>
          </a:p>
          <a:p>
            <a:r>
              <a:rPr kumimoji="1" lang="en-US" sz="1200" kern="1200" baseline="0" dirty="0" smtClean="0">
                <a:solidFill>
                  <a:schemeClr val="tx1"/>
                </a:solidFill>
                <a:latin typeface="Times New Roman" pitchFamily="-110" charset="0"/>
                <a:ea typeface="+mn-ea"/>
                <a:cs typeface="+mn-cs"/>
              </a:rPr>
              <a:t>the current generation of processors can handle the data pumped out by these</a:t>
            </a:r>
          </a:p>
          <a:p>
            <a:r>
              <a:rPr kumimoji="1" lang="en-US" sz="1200" kern="1200" baseline="0" dirty="0" smtClean="0">
                <a:solidFill>
                  <a:schemeClr val="tx1"/>
                </a:solidFill>
                <a:latin typeface="Times New Roman" pitchFamily="-110" charset="0"/>
                <a:ea typeface="+mn-ea"/>
                <a:cs typeface="+mn-cs"/>
              </a:rPr>
              <a:t>devices, there remains the problem of getting that data moved between processor</a:t>
            </a:r>
          </a:p>
          <a:p>
            <a:r>
              <a:rPr kumimoji="1" lang="en-US" sz="1200" kern="1200" baseline="0" dirty="0" smtClean="0">
                <a:solidFill>
                  <a:schemeClr val="tx1"/>
                </a:solidFill>
                <a:latin typeface="Times New Roman" pitchFamily="-110" charset="0"/>
                <a:ea typeface="+mn-ea"/>
                <a:cs typeface="+mn-cs"/>
              </a:rPr>
              <a:t>and peripheral. Strategies here include caching and buffering schemes plus the</a:t>
            </a:r>
          </a:p>
          <a:p>
            <a:r>
              <a:rPr kumimoji="1" lang="en-US" sz="1200" kern="1200" baseline="0" dirty="0" smtClean="0">
                <a:solidFill>
                  <a:schemeClr val="tx1"/>
                </a:solidFill>
                <a:latin typeface="Times New Roman" pitchFamily="-110" charset="0"/>
                <a:ea typeface="+mn-ea"/>
                <a:cs typeface="+mn-cs"/>
              </a:rPr>
              <a:t>use of higher-speed interconnection buses and more elaborate structures of buses.</a:t>
            </a:r>
          </a:p>
          <a:p>
            <a:r>
              <a:rPr kumimoji="1" lang="en-US" sz="1200" kern="1200" baseline="0" dirty="0" smtClean="0">
                <a:solidFill>
                  <a:schemeClr val="tx1"/>
                </a:solidFill>
                <a:latin typeface="Times New Roman" pitchFamily="-110" charset="0"/>
                <a:ea typeface="+mn-ea"/>
                <a:cs typeface="+mn-cs"/>
              </a:rPr>
              <a:t>In addition, the use of multiple-processor configurations can aid in satisfying I/O</a:t>
            </a:r>
          </a:p>
          <a:p>
            <a:r>
              <a:rPr kumimoji="1" lang="en-US" sz="1200" kern="1200" baseline="0" dirty="0" smtClean="0">
                <a:solidFill>
                  <a:schemeClr val="tx1"/>
                </a:solidFill>
                <a:latin typeface="Times New Roman" pitchFamily="-110" charset="0"/>
                <a:ea typeface="+mn-ea"/>
                <a:cs typeface="+mn-cs"/>
              </a:rPr>
              <a:t>demands.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 key in all this is balance. Designers constantly strive to balance the</a:t>
            </a:r>
          </a:p>
          <a:p>
            <a:r>
              <a:rPr kumimoji="1" lang="en-US" sz="1200" kern="1200" baseline="0" dirty="0" smtClean="0">
                <a:solidFill>
                  <a:schemeClr val="tx1"/>
                </a:solidFill>
                <a:latin typeface="Times New Roman" pitchFamily="-110" charset="0"/>
                <a:ea typeface="+mn-ea"/>
                <a:cs typeface="+mn-cs"/>
              </a:rPr>
              <a:t>throughput and processing demands of the processor components, main memory,</a:t>
            </a:r>
          </a:p>
          <a:p>
            <a:r>
              <a:rPr kumimoji="1" lang="en-US" sz="1200" kern="1200" baseline="0" dirty="0" smtClean="0">
                <a:solidFill>
                  <a:schemeClr val="tx1"/>
                </a:solidFill>
                <a:latin typeface="Times New Roman" pitchFamily="-110" charset="0"/>
                <a:ea typeface="+mn-ea"/>
                <a:cs typeface="+mn-cs"/>
              </a:rPr>
              <a:t>I/O devices, and the interconnection structures. This design must constantly be</a:t>
            </a:r>
          </a:p>
          <a:p>
            <a:r>
              <a:rPr kumimoji="1" lang="en-US" sz="1200" kern="1200" baseline="0" dirty="0" smtClean="0">
                <a:solidFill>
                  <a:schemeClr val="tx1"/>
                </a:solidFill>
                <a:latin typeface="Times New Roman" pitchFamily="-110" charset="0"/>
                <a:ea typeface="+mn-ea"/>
                <a:cs typeface="+mn-cs"/>
              </a:rPr>
              <a:t>rethought to cope with two constantly evolving factors: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The rate at which performance is changing in the various technology areas</a:t>
            </a:r>
          </a:p>
          <a:p>
            <a:r>
              <a:rPr kumimoji="1" lang="en-US" sz="1200" kern="1200" baseline="0" dirty="0" smtClean="0">
                <a:solidFill>
                  <a:schemeClr val="tx1"/>
                </a:solidFill>
                <a:latin typeface="Times New Roman" pitchFamily="-110" charset="0"/>
                <a:ea typeface="+mn-ea"/>
                <a:cs typeface="+mn-cs"/>
              </a:rPr>
              <a:t>(processor, buses, memory, peripherals) differs greatly from one type of</a:t>
            </a:r>
          </a:p>
          <a:p>
            <a:r>
              <a:rPr kumimoji="1" lang="en-US" sz="1200" kern="1200" baseline="0" dirty="0" smtClean="0">
                <a:solidFill>
                  <a:schemeClr val="tx1"/>
                </a:solidFill>
                <a:latin typeface="Times New Roman" pitchFamily="-110" charset="0"/>
                <a:ea typeface="+mn-ea"/>
                <a:cs typeface="+mn-cs"/>
              </a:rPr>
              <a:t>element to another.</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New applications and new peripheral devices constantly change the nature of</a:t>
            </a:r>
          </a:p>
          <a:p>
            <a:r>
              <a:rPr kumimoji="1" lang="en-US" sz="1200" kern="1200" baseline="0" dirty="0" smtClean="0">
                <a:solidFill>
                  <a:schemeClr val="tx1"/>
                </a:solidFill>
                <a:latin typeface="Times New Roman" pitchFamily="-110" charset="0"/>
                <a:ea typeface="+mn-ea"/>
                <a:cs typeface="+mn-cs"/>
              </a:rPr>
              <a:t>the demand on the system in terms of typical instruction profile and the data</a:t>
            </a:r>
          </a:p>
          <a:p>
            <a:r>
              <a:rPr kumimoji="1" lang="en-US" sz="1200" kern="1200" baseline="0" dirty="0" smtClean="0">
                <a:solidFill>
                  <a:schemeClr val="tx1"/>
                </a:solidFill>
                <a:latin typeface="Times New Roman" pitchFamily="-110" charset="0"/>
                <a:ea typeface="+mn-ea"/>
                <a:cs typeface="+mn-cs"/>
              </a:rPr>
              <a:t>access patterns.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Thus, computer design is a constantly evolving art form. This book attempts to</a:t>
            </a:r>
          </a:p>
          <a:p>
            <a:r>
              <a:rPr kumimoji="1" lang="en-US" sz="1200" kern="1200" baseline="0" dirty="0" smtClean="0">
                <a:solidFill>
                  <a:schemeClr val="tx1"/>
                </a:solidFill>
                <a:latin typeface="Times New Roman" pitchFamily="-110" charset="0"/>
                <a:ea typeface="+mn-ea"/>
                <a:cs typeface="+mn-cs"/>
              </a:rPr>
              <a:t>present the fundamentals on which this art form is based and to present a survey of</a:t>
            </a:r>
          </a:p>
          <a:p>
            <a:r>
              <a:rPr kumimoji="1" lang="en-US" sz="1200" kern="1200" baseline="0" dirty="0" smtClean="0">
                <a:solidFill>
                  <a:schemeClr val="tx1"/>
                </a:solidFill>
                <a:latin typeface="Times New Roman" pitchFamily="-110" charset="0"/>
                <a:ea typeface="+mn-ea"/>
                <a:cs typeface="+mn-cs"/>
              </a:rPr>
              <a:t>the current state of that art.</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7421676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As designers wrestle with the challenge of balancing processor performance with that</a:t>
            </a:r>
          </a:p>
          <a:p>
            <a:r>
              <a:rPr kumimoji="1" lang="en-US" sz="1200" kern="1200" baseline="0" dirty="0" smtClean="0">
                <a:solidFill>
                  <a:schemeClr val="tx1"/>
                </a:solidFill>
                <a:latin typeface="Times New Roman" pitchFamily="-110" charset="0"/>
                <a:ea typeface="+mn-ea"/>
                <a:cs typeface="+mn-cs"/>
              </a:rPr>
              <a:t>of main memory and other computer components, the need to increase processor</a:t>
            </a:r>
          </a:p>
          <a:p>
            <a:r>
              <a:rPr kumimoji="1" lang="en-US" sz="1200" kern="1200" baseline="0" dirty="0" smtClean="0">
                <a:solidFill>
                  <a:schemeClr val="tx1"/>
                </a:solidFill>
                <a:latin typeface="Times New Roman" pitchFamily="-110" charset="0"/>
                <a:ea typeface="+mn-ea"/>
                <a:cs typeface="+mn-cs"/>
              </a:rPr>
              <a:t>speed remains. There are three approaches to achieving increased processor speed:</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Increase the hardware speed of the processor. This increase is fundamentally</a:t>
            </a:r>
          </a:p>
          <a:p>
            <a:r>
              <a:rPr kumimoji="1" lang="en-US" sz="1200" kern="1200" baseline="0" dirty="0" smtClean="0">
                <a:solidFill>
                  <a:schemeClr val="tx1"/>
                </a:solidFill>
                <a:latin typeface="Times New Roman" pitchFamily="-110" charset="0"/>
                <a:ea typeface="+mn-ea"/>
                <a:cs typeface="+mn-cs"/>
              </a:rPr>
              <a:t>due to shrinking the size of the logic gates on the processor chip, so that more</a:t>
            </a:r>
          </a:p>
          <a:p>
            <a:r>
              <a:rPr kumimoji="1" lang="en-US" sz="1200" kern="1200" baseline="0" dirty="0" smtClean="0">
                <a:solidFill>
                  <a:schemeClr val="tx1"/>
                </a:solidFill>
                <a:latin typeface="Times New Roman" pitchFamily="-110" charset="0"/>
                <a:ea typeface="+mn-ea"/>
                <a:cs typeface="+mn-cs"/>
              </a:rPr>
              <a:t>gates can be packed together more tightly and to increasing the clock rate.</a:t>
            </a:r>
          </a:p>
          <a:p>
            <a:r>
              <a:rPr kumimoji="1" lang="en-US" sz="1200" kern="1200" baseline="0" dirty="0" smtClean="0">
                <a:solidFill>
                  <a:schemeClr val="tx1"/>
                </a:solidFill>
                <a:latin typeface="Times New Roman" pitchFamily="-110" charset="0"/>
                <a:ea typeface="+mn-ea"/>
                <a:cs typeface="+mn-cs"/>
              </a:rPr>
              <a:t>With gates closer together, the propagation time for signals is significantly</a:t>
            </a:r>
          </a:p>
          <a:p>
            <a:r>
              <a:rPr kumimoji="1" lang="en-US" sz="1200" kern="1200" baseline="0" dirty="0" smtClean="0">
                <a:solidFill>
                  <a:schemeClr val="tx1"/>
                </a:solidFill>
                <a:latin typeface="Times New Roman" pitchFamily="-110" charset="0"/>
                <a:ea typeface="+mn-ea"/>
                <a:cs typeface="+mn-cs"/>
              </a:rPr>
              <a:t>reduced, enabling a speeding up of the processor. An increase in clock rate</a:t>
            </a:r>
          </a:p>
          <a:p>
            <a:r>
              <a:rPr kumimoji="1" lang="en-US" sz="1200" kern="1200" baseline="0" dirty="0" smtClean="0">
                <a:solidFill>
                  <a:schemeClr val="tx1"/>
                </a:solidFill>
                <a:latin typeface="Times New Roman" pitchFamily="-110" charset="0"/>
                <a:ea typeface="+mn-ea"/>
                <a:cs typeface="+mn-cs"/>
              </a:rPr>
              <a:t>means that individual operations are executed more rapidly.</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Increase the size and speed of caches that are interposed between the processor</a:t>
            </a:r>
          </a:p>
          <a:p>
            <a:r>
              <a:rPr kumimoji="1" lang="en-US" sz="1200" kern="1200" baseline="0" dirty="0" smtClean="0">
                <a:solidFill>
                  <a:schemeClr val="tx1"/>
                </a:solidFill>
                <a:latin typeface="Times New Roman" pitchFamily="-110" charset="0"/>
                <a:ea typeface="+mn-ea"/>
                <a:cs typeface="+mn-cs"/>
              </a:rPr>
              <a:t>and main memory. In particular, by dedicating a portion of the processor</a:t>
            </a:r>
          </a:p>
          <a:p>
            <a:r>
              <a:rPr kumimoji="1" lang="en-US" sz="1200" kern="1200" baseline="0" dirty="0" smtClean="0">
                <a:solidFill>
                  <a:schemeClr val="tx1"/>
                </a:solidFill>
                <a:latin typeface="Times New Roman" pitchFamily="-110" charset="0"/>
                <a:ea typeface="+mn-ea"/>
                <a:cs typeface="+mn-cs"/>
              </a:rPr>
              <a:t>chip itself to the cache, cache access times drop significantly.</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Make changes to the processor organization and architecture that increase the</a:t>
            </a:r>
          </a:p>
          <a:p>
            <a:r>
              <a:rPr kumimoji="1" lang="en-US" sz="1200" kern="1200" baseline="0" dirty="0" smtClean="0">
                <a:solidFill>
                  <a:schemeClr val="tx1"/>
                </a:solidFill>
                <a:latin typeface="Times New Roman" pitchFamily="-110" charset="0"/>
                <a:ea typeface="+mn-ea"/>
                <a:cs typeface="+mn-cs"/>
              </a:rPr>
              <a:t>effective speed of instruction execution. Typically, this involves using parallelism</a:t>
            </a:r>
          </a:p>
          <a:p>
            <a:r>
              <a:rPr kumimoji="1" lang="en-US" sz="1200" kern="1200" baseline="0" dirty="0" smtClean="0">
                <a:solidFill>
                  <a:schemeClr val="tx1"/>
                </a:solidFill>
                <a:latin typeface="Times New Roman" pitchFamily="-110" charset="0"/>
                <a:ea typeface="+mn-ea"/>
                <a:cs typeface="+mn-cs"/>
              </a:rPr>
              <a:t>in one form or another.</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71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41260622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Traditionally, the dominant factor in performance gains has been in increases</a:t>
            </a:r>
          </a:p>
          <a:p>
            <a:r>
              <a:rPr kumimoji="1" lang="en-US" sz="1200" kern="1200" baseline="0" dirty="0" smtClean="0">
                <a:solidFill>
                  <a:schemeClr val="tx1"/>
                </a:solidFill>
                <a:latin typeface="Times New Roman" pitchFamily="-110" charset="0"/>
                <a:ea typeface="+mn-ea"/>
                <a:cs typeface="+mn-cs"/>
              </a:rPr>
              <a:t>in clock speed due and logic density. However, as clock speed and logic density</a:t>
            </a:r>
          </a:p>
          <a:p>
            <a:r>
              <a:rPr kumimoji="1" lang="en-US" sz="1200" kern="1200" baseline="0" dirty="0" smtClean="0">
                <a:solidFill>
                  <a:schemeClr val="tx1"/>
                </a:solidFill>
                <a:latin typeface="Times New Roman" pitchFamily="-110" charset="0"/>
                <a:ea typeface="+mn-ea"/>
                <a:cs typeface="+mn-cs"/>
              </a:rPr>
              <a:t>increase, a number of obstacles become more significant [INTE04b]:</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Power: </a:t>
            </a:r>
            <a:r>
              <a:rPr kumimoji="1" lang="en-US" sz="1200" b="0" kern="1200" baseline="0" dirty="0" smtClean="0">
                <a:solidFill>
                  <a:schemeClr val="tx1"/>
                </a:solidFill>
                <a:latin typeface="Times New Roman" pitchFamily="-110" charset="0"/>
                <a:ea typeface="+mn-ea"/>
                <a:cs typeface="+mn-cs"/>
              </a:rPr>
              <a:t>As the density of logic and the clock speed on a chip increase, so does</a:t>
            </a:r>
          </a:p>
          <a:p>
            <a:r>
              <a:rPr kumimoji="1" lang="en-US" sz="1200" b="0" kern="1200" baseline="0" dirty="0" smtClean="0">
                <a:solidFill>
                  <a:schemeClr val="tx1"/>
                </a:solidFill>
                <a:latin typeface="Times New Roman" pitchFamily="-110" charset="0"/>
                <a:ea typeface="+mn-ea"/>
                <a:cs typeface="+mn-cs"/>
              </a:rPr>
              <a:t>the power density (Watts/cm2). The difficulty of dissipating the heat generated</a:t>
            </a:r>
          </a:p>
          <a:p>
            <a:r>
              <a:rPr kumimoji="1" lang="en-US" sz="1200" kern="1200" baseline="0" dirty="0" smtClean="0">
                <a:solidFill>
                  <a:schemeClr val="tx1"/>
                </a:solidFill>
                <a:latin typeface="Times New Roman" pitchFamily="-110" charset="0"/>
                <a:ea typeface="+mn-ea"/>
                <a:cs typeface="+mn-cs"/>
              </a:rPr>
              <a:t>on high-density, high-speed chips is becoming a serious design issue [GIBB04,</a:t>
            </a:r>
          </a:p>
          <a:p>
            <a:r>
              <a:rPr kumimoji="1" lang="en-US" sz="1200" kern="1200" baseline="0" dirty="0" smtClean="0">
                <a:solidFill>
                  <a:schemeClr val="tx1"/>
                </a:solidFill>
                <a:latin typeface="Times New Roman" pitchFamily="-110" charset="0"/>
                <a:ea typeface="+mn-ea"/>
                <a:cs typeface="+mn-cs"/>
              </a:rPr>
              <a:t>BORK03].</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RC delay: </a:t>
            </a:r>
            <a:r>
              <a:rPr kumimoji="1" lang="en-US" sz="1200" b="0" kern="1200" baseline="0" dirty="0" smtClean="0">
                <a:solidFill>
                  <a:schemeClr val="tx1"/>
                </a:solidFill>
                <a:latin typeface="Times New Roman" pitchFamily="-110" charset="0"/>
                <a:ea typeface="+mn-ea"/>
                <a:cs typeface="+mn-cs"/>
              </a:rPr>
              <a:t>The speed at which electrons can flow on a chip between transistors</a:t>
            </a:r>
          </a:p>
          <a:p>
            <a:r>
              <a:rPr kumimoji="1" lang="en-US" sz="1200" kern="1200" baseline="0" dirty="0" smtClean="0">
                <a:solidFill>
                  <a:schemeClr val="tx1"/>
                </a:solidFill>
                <a:latin typeface="Times New Roman" pitchFamily="-110" charset="0"/>
                <a:ea typeface="+mn-ea"/>
                <a:cs typeface="+mn-cs"/>
              </a:rPr>
              <a:t>is limited by the resistance and capacitance of the metal wires connecting</a:t>
            </a:r>
          </a:p>
          <a:p>
            <a:r>
              <a:rPr kumimoji="1" lang="en-US" sz="1200" kern="1200" baseline="0" dirty="0" smtClean="0">
                <a:solidFill>
                  <a:schemeClr val="tx1"/>
                </a:solidFill>
                <a:latin typeface="Times New Roman" pitchFamily="-110" charset="0"/>
                <a:ea typeface="+mn-ea"/>
                <a:cs typeface="+mn-cs"/>
              </a:rPr>
              <a:t>them; specifically, delay increases as the RC product increases. As components</a:t>
            </a:r>
          </a:p>
          <a:p>
            <a:r>
              <a:rPr kumimoji="1" lang="en-US" sz="1200" kern="1200" baseline="0" dirty="0" smtClean="0">
                <a:solidFill>
                  <a:schemeClr val="tx1"/>
                </a:solidFill>
                <a:latin typeface="Times New Roman" pitchFamily="-110" charset="0"/>
                <a:ea typeface="+mn-ea"/>
                <a:cs typeface="+mn-cs"/>
              </a:rPr>
              <a:t>on the chip decrease in size, the wire interconnects become thinner, increasing</a:t>
            </a:r>
          </a:p>
          <a:p>
            <a:r>
              <a:rPr kumimoji="1" lang="en-US" sz="1200" kern="1200" baseline="0" dirty="0" smtClean="0">
                <a:solidFill>
                  <a:schemeClr val="tx1"/>
                </a:solidFill>
                <a:latin typeface="Times New Roman" pitchFamily="-110" charset="0"/>
                <a:ea typeface="+mn-ea"/>
                <a:cs typeface="+mn-cs"/>
              </a:rPr>
              <a:t>resistance. Also, the wires are closer together, increasing capacitance.</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Memory latency: </a:t>
            </a:r>
            <a:r>
              <a:rPr kumimoji="1" lang="en-US" sz="1200" b="0" kern="1200" baseline="0" dirty="0" smtClean="0">
                <a:solidFill>
                  <a:schemeClr val="tx1"/>
                </a:solidFill>
                <a:latin typeface="Times New Roman" pitchFamily="-110" charset="0"/>
                <a:ea typeface="+mn-ea"/>
                <a:cs typeface="+mn-cs"/>
              </a:rPr>
              <a:t>Memory speeds lag processor speeds, as previously discussed.</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Thus, there will be more emphasis on organization and architectural approaches</a:t>
            </a:r>
          </a:p>
          <a:p>
            <a:r>
              <a:rPr kumimoji="1" lang="en-US" sz="1200" kern="1200" baseline="0" dirty="0" smtClean="0">
                <a:solidFill>
                  <a:schemeClr val="tx1"/>
                </a:solidFill>
                <a:latin typeface="Times New Roman" pitchFamily="-110" charset="0"/>
                <a:ea typeface="+mn-ea"/>
                <a:cs typeface="+mn-cs"/>
              </a:rPr>
              <a:t>to improving performance. These techniques are discussed in later chapters of the book.</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72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7175590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kumimoji="1" lang="en-US" sz="1200" kern="1200" baseline="0" dirty="0" smtClean="0">
                <a:solidFill>
                  <a:schemeClr val="tx1"/>
                </a:solidFill>
                <a:latin typeface="Times New Roman" pitchFamily="-110" charset="0"/>
                <a:ea typeface="+mn-ea"/>
                <a:cs typeface="+mn-cs"/>
              </a:rPr>
              <a:t>Beginning in the late 1980s, and continuing for about 15 years, two main</a:t>
            </a:r>
          </a:p>
          <a:p>
            <a:r>
              <a:rPr kumimoji="1" lang="en-US" sz="1200" kern="1200" baseline="0" dirty="0" smtClean="0">
                <a:solidFill>
                  <a:schemeClr val="tx1"/>
                </a:solidFill>
                <a:latin typeface="Times New Roman" pitchFamily="-110" charset="0"/>
                <a:ea typeface="+mn-ea"/>
                <a:cs typeface="+mn-cs"/>
              </a:rPr>
              <a:t>strategies have been used to increase performance beyond what can be achieved</a:t>
            </a:r>
          </a:p>
          <a:p>
            <a:r>
              <a:rPr kumimoji="1" lang="en-US" sz="1200" kern="1200" baseline="0" dirty="0" smtClean="0">
                <a:solidFill>
                  <a:schemeClr val="tx1"/>
                </a:solidFill>
                <a:latin typeface="Times New Roman" pitchFamily="-110" charset="0"/>
                <a:ea typeface="+mn-ea"/>
                <a:cs typeface="+mn-cs"/>
              </a:rPr>
              <a:t>simply by increasing clock speed. First, there has been an increase in cache capacity.</a:t>
            </a:r>
          </a:p>
          <a:p>
            <a:r>
              <a:rPr kumimoji="1" lang="en-US" sz="1200" kern="1200" baseline="0" dirty="0" smtClean="0">
                <a:solidFill>
                  <a:schemeClr val="tx1"/>
                </a:solidFill>
                <a:latin typeface="Times New Roman" pitchFamily="-110" charset="0"/>
                <a:ea typeface="+mn-ea"/>
                <a:cs typeface="+mn-cs"/>
              </a:rPr>
              <a:t>There are now typically two or three levels of cache between the processor and</a:t>
            </a:r>
          </a:p>
          <a:p>
            <a:r>
              <a:rPr kumimoji="1" lang="en-US" sz="1200" kern="1200" baseline="0" dirty="0" smtClean="0">
                <a:solidFill>
                  <a:schemeClr val="tx1"/>
                </a:solidFill>
                <a:latin typeface="Times New Roman" pitchFamily="-110" charset="0"/>
                <a:ea typeface="+mn-ea"/>
                <a:cs typeface="+mn-cs"/>
              </a:rPr>
              <a:t>main memory. As chip density has increased, more of the cache memory has been</a:t>
            </a:r>
          </a:p>
          <a:p>
            <a:r>
              <a:rPr kumimoji="1" lang="en-US" sz="1200" kern="1200" baseline="0" dirty="0" smtClean="0">
                <a:solidFill>
                  <a:schemeClr val="tx1"/>
                </a:solidFill>
                <a:latin typeface="Times New Roman" pitchFamily="-110" charset="0"/>
                <a:ea typeface="+mn-ea"/>
                <a:cs typeface="+mn-cs"/>
              </a:rPr>
              <a:t>incorporated on the chip, enabling faster cache access. For example, the original</a:t>
            </a:r>
          </a:p>
          <a:p>
            <a:r>
              <a:rPr kumimoji="1" lang="en-US" sz="1200" kern="1200" baseline="0" dirty="0" smtClean="0">
                <a:solidFill>
                  <a:schemeClr val="tx1"/>
                </a:solidFill>
                <a:latin typeface="Times New Roman" pitchFamily="-110" charset="0"/>
                <a:ea typeface="+mn-ea"/>
                <a:cs typeface="+mn-cs"/>
              </a:rPr>
              <a:t>Pentium chip devoted about 10% of on-chip area to caches. Contemporary chips</a:t>
            </a:r>
          </a:p>
          <a:p>
            <a:r>
              <a:rPr kumimoji="1" lang="en-US" sz="1200" kern="1200" baseline="0" dirty="0" smtClean="0">
                <a:solidFill>
                  <a:schemeClr val="tx1"/>
                </a:solidFill>
                <a:latin typeface="Times New Roman" pitchFamily="-110" charset="0"/>
                <a:ea typeface="+mn-ea"/>
                <a:cs typeface="+mn-cs"/>
              </a:rPr>
              <a:t>devote over half of the chip area to caches. </a:t>
            </a:r>
            <a:r>
              <a:rPr kumimoji="1" lang="en-US" sz="1200" b="0" i="0" u="none" strike="noStrike" kern="1200" baseline="0" dirty="0" smtClean="0">
                <a:solidFill>
                  <a:schemeClr val="tx1"/>
                </a:solidFill>
                <a:latin typeface="Times New Roman" pitchFamily="-110" charset="0"/>
                <a:ea typeface="+mn-ea"/>
                <a:cs typeface="+mn-cs"/>
              </a:rPr>
              <a:t>And, typically, about three-quarters of the</a:t>
            </a:r>
          </a:p>
          <a:p>
            <a:r>
              <a:rPr kumimoji="1" lang="en-US" sz="1200" b="0" i="0" u="none" strike="noStrike" kern="1200" baseline="0" dirty="0" smtClean="0">
                <a:solidFill>
                  <a:schemeClr val="tx1"/>
                </a:solidFill>
                <a:latin typeface="Times New Roman" pitchFamily="-110" charset="0"/>
                <a:ea typeface="+mn-ea"/>
                <a:cs typeface="+mn-cs"/>
              </a:rPr>
              <a:t>other half is for pipeline-related control and buffering.</a:t>
            </a:r>
            <a:endParaRPr kumimoji="1" lang="en-US" sz="1200" kern="1200" baseline="0" dirty="0" smtClean="0">
              <a:solidFill>
                <a:schemeClr val="tx1"/>
              </a:solidFill>
              <a:latin typeface="Times New Roman" pitchFamily="-110" charset="0"/>
              <a:ea typeface="+mn-ea"/>
              <a:cs typeface="+mn-cs"/>
            </a:endParaRP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Second, the instruction execution logic within a processor has become increasingly</a:t>
            </a:r>
          </a:p>
          <a:p>
            <a:r>
              <a:rPr kumimoji="1" lang="en-US" sz="1200" kern="1200" baseline="0" dirty="0" smtClean="0">
                <a:solidFill>
                  <a:schemeClr val="tx1"/>
                </a:solidFill>
                <a:latin typeface="Times New Roman" pitchFamily="-110" charset="0"/>
                <a:ea typeface="+mn-ea"/>
                <a:cs typeface="+mn-cs"/>
              </a:rPr>
              <a:t>complex to enable parallel execution of instructions within the processor. Two</a:t>
            </a:r>
          </a:p>
          <a:p>
            <a:r>
              <a:rPr kumimoji="1" lang="en-US" sz="1200" kern="1200" baseline="0" dirty="0" smtClean="0">
                <a:solidFill>
                  <a:schemeClr val="tx1"/>
                </a:solidFill>
                <a:latin typeface="Times New Roman" pitchFamily="-110" charset="0"/>
                <a:ea typeface="+mn-ea"/>
                <a:cs typeface="+mn-cs"/>
              </a:rPr>
              <a:t>noteworthy design approaches have been pipelining and superscalar. A pipeline</a:t>
            </a:r>
          </a:p>
          <a:p>
            <a:r>
              <a:rPr kumimoji="1" lang="en-US" sz="1200" kern="1200" baseline="0" dirty="0" smtClean="0">
                <a:solidFill>
                  <a:schemeClr val="tx1"/>
                </a:solidFill>
                <a:latin typeface="Times New Roman" pitchFamily="-110" charset="0"/>
                <a:ea typeface="+mn-ea"/>
                <a:cs typeface="+mn-cs"/>
              </a:rPr>
              <a:t>works much as an assembly line in a manufacturing plant enabling different stages</a:t>
            </a:r>
          </a:p>
          <a:p>
            <a:r>
              <a:rPr kumimoji="1" lang="en-US" sz="1200" kern="1200" baseline="0" dirty="0" smtClean="0">
                <a:solidFill>
                  <a:schemeClr val="tx1"/>
                </a:solidFill>
                <a:latin typeface="Times New Roman" pitchFamily="-110" charset="0"/>
                <a:ea typeface="+mn-ea"/>
                <a:cs typeface="+mn-cs"/>
              </a:rPr>
              <a:t>of execution of different instructions to occur at the same time along the pipeline. A</a:t>
            </a:r>
          </a:p>
          <a:p>
            <a:r>
              <a:rPr kumimoji="1" lang="en-US" sz="1200" kern="1200" baseline="0" dirty="0" smtClean="0">
                <a:solidFill>
                  <a:schemeClr val="tx1"/>
                </a:solidFill>
                <a:latin typeface="Times New Roman" pitchFamily="-110" charset="0"/>
                <a:ea typeface="+mn-ea"/>
                <a:cs typeface="+mn-cs"/>
              </a:rPr>
              <a:t>superscalar approach in essence allows multiple pipelines within a single processor</a:t>
            </a:r>
          </a:p>
          <a:p>
            <a:r>
              <a:rPr kumimoji="1" lang="en-US" sz="1200" kern="1200" baseline="0" dirty="0" smtClean="0">
                <a:solidFill>
                  <a:schemeClr val="tx1"/>
                </a:solidFill>
                <a:latin typeface="Times New Roman" pitchFamily="-110" charset="0"/>
                <a:ea typeface="+mn-ea"/>
                <a:cs typeface="+mn-cs"/>
              </a:rPr>
              <a:t>so that instructions that do not depend on one another can be executed in parallel.</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By the mid to late 90s, both of these approaches were reaching a point of</a:t>
            </a:r>
          </a:p>
          <a:p>
            <a:r>
              <a:rPr kumimoji="1" lang="en-US" sz="1200" kern="1200" baseline="0" dirty="0" smtClean="0">
                <a:solidFill>
                  <a:schemeClr val="tx1"/>
                </a:solidFill>
                <a:latin typeface="Times New Roman" pitchFamily="-110" charset="0"/>
                <a:ea typeface="+mn-ea"/>
                <a:cs typeface="+mn-cs"/>
              </a:rPr>
              <a:t>diminishing returns. The internal organization of contemporary processors is</a:t>
            </a:r>
          </a:p>
          <a:p>
            <a:r>
              <a:rPr kumimoji="1" lang="en-US" sz="1200" kern="1200" baseline="0" dirty="0" smtClean="0">
                <a:solidFill>
                  <a:schemeClr val="tx1"/>
                </a:solidFill>
                <a:latin typeface="Times New Roman" pitchFamily="-110" charset="0"/>
                <a:ea typeface="+mn-ea"/>
                <a:cs typeface="+mn-cs"/>
              </a:rPr>
              <a:t>exceedingly complex and is able to squeeze a great deal of parallelism out of the</a:t>
            </a:r>
          </a:p>
          <a:p>
            <a:r>
              <a:rPr kumimoji="1" lang="en-US" sz="1200" kern="1200" baseline="0" dirty="0" smtClean="0">
                <a:solidFill>
                  <a:schemeClr val="tx1"/>
                </a:solidFill>
                <a:latin typeface="Times New Roman" pitchFamily="-110" charset="0"/>
                <a:ea typeface="+mn-ea"/>
                <a:cs typeface="+mn-cs"/>
              </a:rPr>
              <a:t>instruction stream. It seems likely that further significant increases in this direction</a:t>
            </a:r>
          </a:p>
          <a:p>
            <a:r>
              <a:rPr kumimoji="1" lang="en-US" sz="1200" kern="1200" baseline="0" dirty="0" smtClean="0">
                <a:solidFill>
                  <a:schemeClr val="tx1"/>
                </a:solidFill>
                <a:latin typeface="Times New Roman" pitchFamily="-110" charset="0"/>
                <a:ea typeface="+mn-ea"/>
                <a:cs typeface="+mn-cs"/>
              </a:rPr>
              <a:t>will be relatively modest [GIBB04]. With three levels of cache on the processor</a:t>
            </a:r>
          </a:p>
          <a:p>
            <a:r>
              <a:rPr kumimoji="1" lang="en-US" sz="1200" kern="1200" baseline="0" dirty="0" smtClean="0">
                <a:solidFill>
                  <a:schemeClr val="tx1"/>
                </a:solidFill>
                <a:latin typeface="Times New Roman" pitchFamily="-110" charset="0"/>
                <a:ea typeface="+mn-ea"/>
                <a:cs typeface="+mn-cs"/>
              </a:rPr>
              <a:t>chip, each level providing substantial capacity, it also seems that the benefits from</a:t>
            </a:r>
          </a:p>
          <a:p>
            <a:r>
              <a:rPr kumimoji="1" lang="en-US" sz="1200" kern="1200" baseline="0" dirty="0" smtClean="0">
                <a:solidFill>
                  <a:schemeClr val="tx1"/>
                </a:solidFill>
                <a:latin typeface="Times New Roman" pitchFamily="-110" charset="0"/>
                <a:ea typeface="+mn-ea"/>
                <a:cs typeface="+mn-cs"/>
              </a:rPr>
              <a:t>the cache are reaching a limit.</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However, simply relying on increasing clock rate for increased performance</a:t>
            </a:r>
          </a:p>
          <a:p>
            <a:r>
              <a:rPr kumimoji="1" lang="en-US" sz="1200" kern="1200" baseline="0" dirty="0" smtClean="0">
                <a:solidFill>
                  <a:schemeClr val="tx1"/>
                </a:solidFill>
                <a:latin typeface="Times New Roman" pitchFamily="-110" charset="0"/>
                <a:ea typeface="+mn-ea"/>
                <a:cs typeface="+mn-cs"/>
              </a:rPr>
              <a:t>runs into the power dissipation problem already referred to. The faster the clock</a:t>
            </a:r>
          </a:p>
          <a:p>
            <a:r>
              <a:rPr kumimoji="1" lang="en-US" sz="1200" kern="1200" baseline="0" dirty="0" smtClean="0">
                <a:solidFill>
                  <a:schemeClr val="tx1"/>
                </a:solidFill>
                <a:latin typeface="Times New Roman" pitchFamily="-110" charset="0"/>
                <a:ea typeface="+mn-ea"/>
                <a:cs typeface="+mn-cs"/>
              </a:rPr>
              <a:t>rate, the greater the amount of power to be dissipated, and some fundamental physical</a:t>
            </a:r>
          </a:p>
          <a:p>
            <a:r>
              <a:rPr kumimoji="1" lang="en-US" sz="1200" kern="1200" baseline="0" dirty="0" smtClean="0">
                <a:solidFill>
                  <a:schemeClr val="tx1"/>
                </a:solidFill>
                <a:latin typeface="Times New Roman" pitchFamily="-110" charset="0"/>
                <a:ea typeface="+mn-ea"/>
                <a:cs typeface="+mn-cs"/>
              </a:rPr>
              <a:t>limits are being reached.</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Figure 2.2 illustrates the concepts we have been discussing. The top line</a:t>
            </a:r>
          </a:p>
          <a:p>
            <a:r>
              <a:rPr kumimoji="1" lang="en-US" sz="1200" kern="1200" baseline="0" dirty="0" smtClean="0">
                <a:solidFill>
                  <a:schemeClr val="tx1"/>
                </a:solidFill>
                <a:latin typeface="Times New Roman" pitchFamily="-110" charset="0"/>
                <a:ea typeface="+mn-ea"/>
                <a:cs typeface="+mn-cs"/>
              </a:rPr>
              <a:t>shows that, as per Moore’s Law, the number of transistors on a single chip continues</a:t>
            </a:r>
          </a:p>
          <a:p>
            <a:r>
              <a:rPr kumimoji="1" lang="en-US" sz="1200" kern="1200" baseline="0" dirty="0" smtClean="0">
                <a:solidFill>
                  <a:schemeClr val="tx1"/>
                </a:solidFill>
                <a:latin typeface="Times New Roman" pitchFamily="-110" charset="0"/>
                <a:ea typeface="+mn-ea"/>
                <a:cs typeface="+mn-cs"/>
              </a:rPr>
              <a:t>to grow exponentially. Meanwhile, the clock speed has leveled off, in order</a:t>
            </a:r>
          </a:p>
          <a:p>
            <a:r>
              <a:rPr kumimoji="1" lang="en-US" sz="1200" kern="1200" baseline="0" dirty="0" smtClean="0">
                <a:solidFill>
                  <a:schemeClr val="tx1"/>
                </a:solidFill>
                <a:latin typeface="Times New Roman" pitchFamily="-110" charset="0"/>
                <a:ea typeface="+mn-ea"/>
                <a:cs typeface="+mn-cs"/>
              </a:rPr>
              <a:t>to prevent a further rise in power. To continue to increase performance, designers</a:t>
            </a:r>
          </a:p>
          <a:p>
            <a:r>
              <a:rPr kumimoji="1" lang="en-US" sz="1200" kern="1200" baseline="0" dirty="0" smtClean="0">
                <a:solidFill>
                  <a:schemeClr val="tx1"/>
                </a:solidFill>
                <a:latin typeface="Times New Roman" pitchFamily="-110" charset="0"/>
                <a:ea typeface="+mn-ea"/>
                <a:cs typeface="+mn-cs"/>
              </a:rPr>
              <a:t>have had to find ways of exploiting the growing number of transistors other than</a:t>
            </a:r>
          </a:p>
          <a:p>
            <a:r>
              <a:rPr kumimoji="1" lang="en-US" sz="1200" kern="1200" baseline="0" dirty="0" smtClean="0">
                <a:solidFill>
                  <a:schemeClr val="tx1"/>
                </a:solidFill>
                <a:latin typeface="Times New Roman" pitchFamily="-110" charset="0"/>
                <a:ea typeface="+mn-ea"/>
                <a:cs typeface="+mn-cs"/>
              </a:rPr>
              <a:t>simply building a more complex processor. The response in recent years has been</a:t>
            </a:r>
          </a:p>
          <a:p>
            <a:r>
              <a:rPr kumimoji="1" lang="en-US" sz="1200" kern="1200" baseline="0" dirty="0" smtClean="0">
                <a:solidFill>
                  <a:schemeClr val="tx1"/>
                </a:solidFill>
                <a:latin typeface="Times New Roman" pitchFamily="-110" charset="0"/>
                <a:ea typeface="+mn-ea"/>
                <a:cs typeface="+mn-cs"/>
              </a:rPr>
              <a:t>the development of the multicore computer chip.</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73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3837123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With all of the difficulties cited in the preceding paragraphs in mind, designers</a:t>
            </a:r>
          </a:p>
          <a:p>
            <a:r>
              <a:rPr kumimoji="1" lang="en-US" sz="1200" kern="1200" baseline="0" dirty="0" smtClean="0">
                <a:solidFill>
                  <a:schemeClr val="tx1"/>
                </a:solidFill>
                <a:latin typeface="Times New Roman" pitchFamily="-110" charset="0"/>
                <a:ea typeface="+mn-ea"/>
                <a:cs typeface="+mn-cs"/>
              </a:rPr>
              <a:t>have turned to a fundamentally new approach to improving performance: placing</a:t>
            </a:r>
          </a:p>
          <a:p>
            <a:r>
              <a:rPr kumimoji="1" lang="en-US" sz="1200" kern="1200" baseline="0" dirty="0" smtClean="0">
                <a:solidFill>
                  <a:schemeClr val="tx1"/>
                </a:solidFill>
                <a:latin typeface="Times New Roman" pitchFamily="-110" charset="0"/>
                <a:ea typeface="+mn-ea"/>
                <a:cs typeface="+mn-cs"/>
              </a:rPr>
              <a:t>multiple processors on the same chip, with a large shared cache. The use of multiple</a:t>
            </a:r>
          </a:p>
          <a:p>
            <a:r>
              <a:rPr kumimoji="1" lang="en-US" sz="1200" kern="1200" baseline="0" dirty="0" smtClean="0">
                <a:solidFill>
                  <a:schemeClr val="tx1"/>
                </a:solidFill>
                <a:latin typeface="Times New Roman" pitchFamily="-110" charset="0"/>
                <a:ea typeface="+mn-ea"/>
                <a:cs typeface="+mn-cs"/>
              </a:rPr>
              <a:t>processors on the same chip, also referred to as multiple cores, or </a:t>
            </a:r>
            <a:r>
              <a:rPr kumimoji="1" lang="en-US" sz="1200" b="1" kern="1200" baseline="0" dirty="0" smtClean="0">
                <a:solidFill>
                  <a:schemeClr val="tx1"/>
                </a:solidFill>
                <a:latin typeface="Times New Roman" pitchFamily="-110" charset="0"/>
                <a:ea typeface="+mn-ea"/>
                <a:cs typeface="+mn-cs"/>
              </a:rPr>
              <a:t>multicore,</a:t>
            </a:r>
          </a:p>
          <a:p>
            <a:r>
              <a:rPr kumimoji="1" lang="en-US" sz="1200" kern="1200" baseline="0" dirty="0" smtClean="0">
                <a:solidFill>
                  <a:schemeClr val="tx1"/>
                </a:solidFill>
                <a:latin typeface="Times New Roman" pitchFamily="-110" charset="0"/>
                <a:ea typeface="+mn-ea"/>
                <a:cs typeface="+mn-cs"/>
              </a:rPr>
              <a:t>provides the potential to increase performance without increasing the clock rate.</a:t>
            </a:r>
          </a:p>
          <a:p>
            <a:r>
              <a:rPr kumimoji="1" lang="en-US" sz="1200" kern="1200" baseline="0" dirty="0" smtClean="0">
                <a:solidFill>
                  <a:schemeClr val="tx1"/>
                </a:solidFill>
                <a:latin typeface="Times New Roman" pitchFamily="-110" charset="0"/>
                <a:ea typeface="+mn-ea"/>
                <a:cs typeface="+mn-cs"/>
              </a:rPr>
              <a:t>Studies indicate that, within a processor, the increase in performance is roughly</a:t>
            </a:r>
          </a:p>
          <a:p>
            <a:r>
              <a:rPr kumimoji="1" lang="en-US" sz="1200" kern="1200" baseline="0" dirty="0" smtClean="0">
                <a:solidFill>
                  <a:schemeClr val="tx1"/>
                </a:solidFill>
                <a:latin typeface="Times New Roman" pitchFamily="-110" charset="0"/>
                <a:ea typeface="+mn-ea"/>
                <a:cs typeface="+mn-cs"/>
              </a:rPr>
              <a:t>proportional to the square root of the increase in complexity [BORK03]. But if the</a:t>
            </a:r>
          </a:p>
          <a:p>
            <a:r>
              <a:rPr kumimoji="1" lang="en-US" sz="1200" kern="1200" baseline="0" dirty="0" smtClean="0">
                <a:solidFill>
                  <a:schemeClr val="tx1"/>
                </a:solidFill>
                <a:latin typeface="Times New Roman" pitchFamily="-110" charset="0"/>
                <a:ea typeface="+mn-ea"/>
                <a:cs typeface="+mn-cs"/>
              </a:rPr>
              <a:t>software can support the effective use of multiple processors, then doubling the</a:t>
            </a:r>
          </a:p>
          <a:p>
            <a:r>
              <a:rPr kumimoji="1" lang="en-US" sz="1200" kern="1200" baseline="0" dirty="0" smtClean="0">
                <a:solidFill>
                  <a:schemeClr val="tx1"/>
                </a:solidFill>
                <a:latin typeface="Times New Roman" pitchFamily="-110" charset="0"/>
                <a:ea typeface="+mn-ea"/>
                <a:cs typeface="+mn-cs"/>
              </a:rPr>
              <a:t>number of processors almost doubles performance. Thus, the strategy is to use two</a:t>
            </a:r>
          </a:p>
          <a:p>
            <a:r>
              <a:rPr kumimoji="1" lang="en-US" sz="1200" kern="1200" baseline="0" dirty="0" smtClean="0">
                <a:solidFill>
                  <a:schemeClr val="tx1"/>
                </a:solidFill>
                <a:latin typeface="Times New Roman" pitchFamily="-110" charset="0"/>
                <a:ea typeface="+mn-ea"/>
                <a:cs typeface="+mn-cs"/>
              </a:rPr>
              <a:t>simpler processors on the chip rather than one more complex processor.</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In addition, with two processors, larger caches are justified. This is important</a:t>
            </a:r>
          </a:p>
          <a:p>
            <a:r>
              <a:rPr kumimoji="1" lang="en-US" sz="1200" kern="1200" baseline="0" dirty="0" smtClean="0">
                <a:solidFill>
                  <a:schemeClr val="tx1"/>
                </a:solidFill>
                <a:latin typeface="Times New Roman" pitchFamily="-110" charset="0"/>
                <a:ea typeface="+mn-ea"/>
                <a:cs typeface="+mn-cs"/>
              </a:rPr>
              <a:t>because the power consumption of memory logic on a chip is much less than that of</a:t>
            </a:r>
          </a:p>
          <a:p>
            <a:r>
              <a:rPr kumimoji="1" lang="en-US" sz="1200" kern="1200" baseline="0" dirty="0" smtClean="0">
                <a:solidFill>
                  <a:schemeClr val="tx1"/>
                </a:solidFill>
                <a:latin typeface="Times New Roman" pitchFamily="-110" charset="0"/>
                <a:ea typeface="+mn-ea"/>
                <a:cs typeface="+mn-cs"/>
              </a:rPr>
              <a:t>processing logic.</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As the logic density on chips continues to rise, the trend to both more cores</a:t>
            </a:r>
          </a:p>
          <a:p>
            <a:r>
              <a:rPr kumimoji="1" lang="en-US" sz="1200" kern="1200" baseline="0" dirty="0" smtClean="0">
                <a:solidFill>
                  <a:schemeClr val="tx1"/>
                </a:solidFill>
                <a:latin typeface="Times New Roman" pitchFamily="-110" charset="0"/>
                <a:ea typeface="+mn-ea"/>
                <a:cs typeface="+mn-cs"/>
              </a:rPr>
              <a:t>and more cache on a single chip continues. Two-core chips were quickly followed</a:t>
            </a:r>
          </a:p>
          <a:p>
            <a:r>
              <a:rPr kumimoji="1" lang="en-US" sz="1200" kern="1200" baseline="0" dirty="0" smtClean="0">
                <a:solidFill>
                  <a:schemeClr val="tx1"/>
                </a:solidFill>
                <a:latin typeface="Times New Roman" pitchFamily="-110" charset="0"/>
                <a:ea typeface="+mn-ea"/>
                <a:cs typeface="+mn-cs"/>
              </a:rPr>
              <a:t>by four-core chips, then 8, then 16, and so on. As the caches became larger, it made</a:t>
            </a:r>
          </a:p>
          <a:p>
            <a:r>
              <a:rPr kumimoji="1" lang="en-US" sz="1200" kern="1200" baseline="0" dirty="0" smtClean="0">
                <a:solidFill>
                  <a:schemeClr val="tx1"/>
                </a:solidFill>
                <a:latin typeface="Times New Roman" pitchFamily="-110" charset="0"/>
                <a:ea typeface="+mn-ea"/>
                <a:cs typeface="+mn-cs"/>
              </a:rPr>
              <a:t>performance sense to create two and then three levels of cache on a chip, with the</a:t>
            </a:r>
          </a:p>
          <a:p>
            <a:r>
              <a:rPr kumimoji="1" lang="en-US" sz="1200" kern="1200" baseline="0" dirty="0" smtClean="0">
                <a:solidFill>
                  <a:schemeClr val="tx1"/>
                </a:solidFill>
                <a:latin typeface="Times New Roman" pitchFamily="-110" charset="0"/>
                <a:ea typeface="+mn-ea"/>
                <a:cs typeface="+mn-cs"/>
              </a:rPr>
              <a:t>first-level cache dedicated to an individual processor and levels two and three being</a:t>
            </a:r>
          </a:p>
          <a:p>
            <a:r>
              <a:rPr kumimoji="1" lang="en-US" sz="1200" kern="1200" baseline="0" dirty="0" smtClean="0">
                <a:solidFill>
                  <a:schemeClr val="tx1"/>
                </a:solidFill>
                <a:latin typeface="Times New Roman" pitchFamily="-110" charset="0"/>
                <a:ea typeface="+mn-ea"/>
                <a:cs typeface="+mn-cs"/>
              </a:rPr>
              <a:t>shared by all the processors. </a:t>
            </a:r>
            <a:r>
              <a:rPr kumimoji="1" lang="en-US" sz="1200" b="0" i="0" u="none" strike="noStrike" kern="1200" baseline="0" dirty="0" smtClean="0">
                <a:solidFill>
                  <a:schemeClr val="tx1"/>
                </a:solidFill>
                <a:latin typeface="Times New Roman" pitchFamily="-110" charset="0"/>
                <a:ea typeface="+mn-ea"/>
                <a:cs typeface="+mn-cs"/>
              </a:rPr>
              <a:t>It is now common for the second-level</a:t>
            </a:r>
          </a:p>
          <a:p>
            <a:r>
              <a:rPr kumimoji="1" lang="en-US" sz="1200" b="0" i="0" u="none" strike="noStrike" kern="1200" baseline="0" dirty="0" smtClean="0">
                <a:solidFill>
                  <a:schemeClr val="tx1"/>
                </a:solidFill>
                <a:latin typeface="Times New Roman" pitchFamily="-110" charset="0"/>
                <a:ea typeface="+mn-ea"/>
                <a:cs typeface="+mn-cs"/>
              </a:rPr>
              <a:t>cache to also be private to each core.</a:t>
            </a:r>
            <a:endParaRPr kumimoji="1" lang="en-US" sz="1200" kern="1200" baseline="0" dirty="0" smtClean="0">
              <a:solidFill>
                <a:schemeClr val="tx1"/>
              </a:solidFill>
              <a:latin typeface="Times New Roman" pitchFamily="-110" charset="0"/>
              <a:ea typeface="+mn-ea"/>
              <a:cs typeface="+mn-cs"/>
            </a:endParaRPr>
          </a:p>
          <a:p>
            <a:endParaRPr kumimoji="1" lang="en-US" sz="1200" kern="1200" baseline="0" dirty="0" smtClean="0">
              <a:solidFill>
                <a:schemeClr val="tx1"/>
              </a:solidFill>
              <a:latin typeface="Times New Roman" pitchFamily="-110"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74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3252449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Chip manufacturers are now in the process of making a huge leap forward</a:t>
            </a:r>
          </a:p>
          <a:p>
            <a:r>
              <a:rPr kumimoji="1" lang="en-US" sz="1200" kern="1200" baseline="0" dirty="0" smtClean="0">
                <a:solidFill>
                  <a:schemeClr val="tx1"/>
                </a:solidFill>
                <a:latin typeface="Times New Roman" pitchFamily="-110" charset="0"/>
                <a:ea typeface="+mn-ea"/>
                <a:cs typeface="+mn-cs"/>
              </a:rPr>
              <a:t>in the number of cores per chip, with more than 50 cores per chip. The leap in</a:t>
            </a:r>
          </a:p>
          <a:p>
            <a:r>
              <a:rPr kumimoji="1" lang="en-US" sz="1200" kern="1200" baseline="0" dirty="0" smtClean="0">
                <a:solidFill>
                  <a:schemeClr val="tx1"/>
                </a:solidFill>
                <a:latin typeface="Times New Roman" pitchFamily="-110" charset="0"/>
                <a:ea typeface="+mn-ea"/>
                <a:cs typeface="+mn-cs"/>
              </a:rPr>
              <a:t>performance as well as the challenges in developing software to exploit such a large</a:t>
            </a:r>
          </a:p>
          <a:p>
            <a:r>
              <a:rPr kumimoji="1" lang="en-US" sz="1200" kern="1200" baseline="0" dirty="0" smtClean="0">
                <a:solidFill>
                  <a:schemeClr val="tx1"/>
                </a:solidFill>
                <a:latin typeface="Times New Roman" pitchFamily="-110" charset="0"/>
                <a:ea typeface="+mn-ea"/>
                <a:cs typeface="+mn-cs"/>
              </a:rPr>
              <a:t>number of cores have led to the introduction of a new term: </a:t>
            </a:r>
            <a:r>
              <a:rPr kumimoji="1" lang="en-US" sz="1200" b="1" kern="1200" baseline="0" dirty="0" smtClean="0">
                <a:solidFill>
                  <a:schemeClr val="tx1"/>
                </a:solidFill>
                <a:latin typeface="Times New Roman" pitchFamily="-110" charset="0"/>
                <a:ea typeface="+mn-ea"/>
                <a:cs typeface="+mn-cs"/>
              </a:rPr>
              <a:t>many integrated core</a:t>
            </a:r>
          </a:p>
          <a:p>
            <a:r>
              <a:rPr kumimoji="1" lang="en-US" sz="1200" b="1" kern="1200" baseline="0" dirty="0" smtClean="0">
                <a:solidFill>
                  <a:schemeClr val="tx1"/>
                </a:solidFill>
                <a:latin typeface="Times New Roman" pitchFamily="-110" charset="0"/>
                <a:ea typeface="+mn-ea"/>
                <a:cs typeface="+mn-cs"/>
              </a:rPr>
              <a:t>(MIC).</a:t>
            </a:r>
          </a:p>
          <a:p>
            <a:endParaRPr kumimoji="1" lang="en-US" sz="1200" b="1"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 multicore and MIC strategy involves a homogeneous collection of</a:t>
            </a:r>
          </a:p>
          <a:p>
            <a:r>
              <a:rPr kumimoji="1" lang="en-US" sz="1200" kern="1200" baseline="0" dirty="0" smtClean="0">
                <a:solidFill>
                  <a:schemeClr val="tx1"/>
                </a:solidFill>
                <a:latin typeface="Times New Roman" pitchFamily="-110" charset="0"/>
                <a:ea typeface="+mn-ea"/>
                <a:cs typeface="+mn-cs"/>
              </a:rPr>
              <a:t>general-purpose processors on a single chip. At the same time, chip manufacturers</a:t>
            </a:r>
          </a:p>
          <a:p>
            <a:r>
              <a:rPr kumimoji="1" lang="en-US" sz="1200" kern="1200" baseline="0" dirty="0" smtClean="0">
                <a:solidFill>
                  <a:schemeClr val="tx1"/>
                </a:solidFill>
                <a:latin typeface="Times New Roman" pitchFamily="-110" charset="0"/>
                <a:ea typeface="+mn-ea"/>
                <a:cs typeface="+mn-cs"/>
              </a:rPr>
              <a:t>are pursuing another design option: a chip with multiple general-purpose processors</a:t>
            </a:r>
          </a:p>
          <a:p>
            <a:r>
              <a:rPr kumimoji="1" lang="en-US" sz="1200" kern="1200" baseline="0" dirty="0" smtClean="0">
                <a:solidFill>
                  <a:schemeClr val="tx1"/>
                </a:solidFill>
                <a:latin typeface="Times New Roman" pitchFamily="-110" charset="0"/>
                <a:ea typeface="+mn-ea"/>
                <a:cs typeface="+mn-cs"/>
              </a:rPr>
              <a:t>plus </a:t>
            </a:r>
            <a:r>
              <a:rPr kumimoji="1" lang="en-US" sz="1200" b="1" kern="1200" baseline="0" dirty="0" smtClean="0">
                <a:solidFill>
                  <a:schemeClr val="tx1"/>
                </a:solidFill>
                <a:latin typeface="Times New Roman" pitchFamily="-110" charset="0"/>
                <a:ea typeface="+mn-ea"/>
                <a:cs typeface="+mn-cs"/>
              </a:rPr>
              <a:t>graphics processing units (GPUs) </a:t>
            </a:r>
            <a:r>
              <a:rPr kumimoji="1" lang="en-US" sz="1200" b="0" kern="1200" baseline="0" dirty="0" smtClean="0">
                <a:solidFill>
                  <a:schemeClr val="tx1"/>
                </a:solidFill>
                <a:latin typeface="Times New Roman" pitchFamily="-110" charset="0"/>
                <a:ea typeface="+mn-ea"/>
                <a:cs typeface="+mn-cs"/>
              </a:rPr>
              <a:t>and specialized cores for video processing</a:t>
            </a:r>
          </a:p>
          <a:p>
            <a:r>
              <a:rPr kumimoji="1" lang="en-US" sz="1200" kern="1200" baseline="0" dirty="0" smtClean="0">
                <a:solidFill>
                  <a:schemeClr val="tx1"/>
                </a:solidFill>
                <a:latin typeface="Times New Roman" pitchFamily="-110" charset="0"/>
                <a:ea typeface="+mn-ea"/>
                <a:cs typeface="+mn-cs"/>
              </a:rPr>
              <a:t>and other tasks. In broad terms, a GPU is a core designed to perform parallel</a:t>
            </a:r>
          </a:p>
          <a:p>
            <a:r>
              <a:rPr kumimoji="1" lang="en-US" sz="1200" kern="1200" baseline="0" dirty="0" smtClean="0">
                <a:solidFill>
                  <a:schemeClr val="tx1"/>
                </a:solidFill>
                <a:latin typeface="Times New Roman" pitchFamily="-110" charset="0"/>
                <a:ea typeface="+mn-ea"/>
                <a:cs typeface="+mn-cs"/>
              </a:rPr>
              <a:t>operations on graphics data. Traditionally found on a plug-in graphics card (display</a:t>
            </a:r>
          </a:p>
          <a:p>
            <a:r>
              <a:rPr kumimoji="1" lang="en-US" sz="1200" kern="1200" baseline="0" dirty="0" smtClean="0">
                <a:solidFill>
                  <a:schemeClr val="tx1"/>
                </a:solidFill>
                <a:latin typeface="Times New Roman" pitchFamily="-110" charset="0"/>
                <a:ea typeface="+mn-ea"/>
                <a:cs typeface="+mn-cs"/>
              </a:rPr>
              <a:t>adapter), it is used to encode and render 2D and 3D graphics as well as process</a:t>
            </a:r>
          </a:p>
          <a:p>
            <a:r>
              <a:rPr kumimoji="1" lang="en-US" sz="1200" kern="1200" baseline="0" dirty="0" smtClean="0">
                <a:solidFill>
                  <a:schemeClr val="tx1"/>
                </a:solidFill>
                <a:latin typeface="Times New Roman" pitchFamily="-110" charset="0"/>
                <a:ea typeface="+mn-ea"/>
                <a:cs typeface="+mn-cs"/>
              </a:rPr>
              <a:t>video.</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Since GPUs perform parallel operations on multiple sets of data, they are</a:t>
            </a:r>
          </a:p>
          <a:p>
            <a:r>
              <a:rPr kumimoji="1" lang="en-US" sz="1200" kern="1200" baseline="0" dirty="0" smtClean="0">
                <a:solidFill>
                  <a:schemeClr val="tx1"/>
                </a:solidFill>
                <a:latin typeface="Times New Roman" pitchFamily="-110" charset="0"/>
                <a:ea typeface="+mn-ea"/>
                <a:cs typeface="+mn-cs"/>
              </a:rPr>
              <a:t>increasingly being used as vector processors for a variety of applications that</a:t>
            </a:r>
          </a:p>
          <a:p>
            <a:r>
              <a:rPr kumimoji="1" lang="en-US" sz="1200" kern="1200" baseline="0" dirty="0" smtClean="0">
                <a:solidFill>
                  <a:schemeClr val="tx1"/>
                </a:solidFill>
                <a:latin typeface="Times New Roman" pitchFamily="-110" charset="0"/>
                <a:ea typeface="+mn-ea"/>
                <a:cs typeface="+mn-cs"/>
              </a:rPr>
              <a:t>require repetitive computations. This blurs the line between the GPU and the</a:t>
            </a:r>
          </a:p>
          <a:p>
            <a:r>
              <a:rPr kumimoji="1" lang="en-US" sz="1200" kern="1200" baseline="0" dirty="0" smtClean="0">
                <a:solidFill>
                  <a:schemeClr val="tx1"/>
                </a:solidFill>
                <a:latin typeface="Times New Roman" pitchFamily="-110" charset="0"/>
                <a:ea typeface="+mn-ea"/>
                <a:cs typeface="+mn-cs"/>
              </a:rPr>
              <a:t>CPU [FATA08, PROP11]. When a broad range of applications are supported</a:t>
            </a:r>
          </a:p>
          <a:p>
            <a:r>
              <a:rPr kumimoji="1" lang="en-US" sz="1200" kern="1200" baseline="0" dirty="0" smtClean="0">
                <a:solidFill>
                  <a:schemeClr val="tx1"/>
                </a:solidFill>
                <a:latin typeface="Times New Roman" pitchFamily="-110" charset="0"/>
                <a:ea typeface="+mn-ea"/>
                <a:cs typeface="+mn-cs"/>
              </a:rPr>
              <a:t>by such a processor, the term </a:t>
            </a:r>
            <a:r>
              <a:rPr kumimoji="1" lang="en-US" sz="1200" b="1" kern="1200" baseline="0" dirty="0" smtClean="0">
                <a:solidFill>
                  <a:schemeClr val="tx1"/>
                </a:solidFill>
                <a:latin typeface="Times New Roman" pitchFamily="-110" charset="0"/>
                <a:ea typeface="+mn-ea"/>
                <a:cs typeface="+mn-cs"/>
              </a:rPr>
              <a:t>general-purpose computing on GPUs (GPGPU)</a:t>
            </a:r>
          </a:p>
          <a:p>
            <a:r>
              <a:rPr kumimoji="1" lang="en-US" sz="1200" kern="1200" baseline="0" dirty="0" smtClean="0">
                <a:solidFill>
                  <a:schemeClr val="tx1"/>
                </a:solidFill>
                <a:latin typeface="Times New Roman" pitchFamily="-110" charset="0"/>
                <a:ea typeface="+mn-ea"/>
                <a:cs typeface="+mn-cs"/>
              </a:rPr>
              <a:t>is used.</a:t>
            </a:r>
          </a:p>
          <a:p>
            <a:r>
              <a:rPr kumimoji="1" lang="en-US" sz="1200" b="0" i="0" u="none" strike="noStrike" kern="1200" baseline="0" dirty="0" smtClean="0">
                <a:solidFill>
                  <a:schemeClr val="tx1"/>
                </a:solidFill>
                <a:latin typeface="Times New Roman" pitchFamily="-110" charset="0"/>
                <a:ea typeface="+mn-ea"/>
                <a:cs typeface="+mn-cs"/>
              </a:rPr>
              <a:t> </a:t>
            </a:r>
          </a:p>
          <a:p>
            <a:r>
              <a:rPr kumimoji="1" lang="en-US" sz="1200" b="0" i="0" u="none" strike="noStrike" kern="1200" baseline="0" dirty="0" smtClean="0">
                <a:solidFill>
                  <a:schemeClr val="tx1"/>
                </a:solidFill>
                <a:latin typeface="Times New Roman" pitchFamily="-110" charset="0"/>
                <a:ea typeface="+mn-ea"/>
                <a:cs typeface="+mn-cs"/>
              </a:rPr>
              <a:t>We explore design characteristics of multicore computers in Chapter 18 and</a:t>
            </a:r>
          </a:p>
          <a:p>
            <a:r>
              <a:rPr kumimoji="1" lang="en-US" sz="1200" b="0" i="0" u="none" strike="noStrike" kern="1200" baseline="0" dirty="0" smtClean="0">
                <a:solidFill>
                  <a:schemeClr val="tx1"/>
                </a:solidFill>
                <a:latin typeface="Times New Roman" pitchFamily="-110" charset="0"/>
                <a:ea typeface="+mn-ea"/>
                <a:cs typeface="+mn-cs"/>
              </a:rPr>
              <a:t>GPGPUs in Chapter 19.</a:t>
            </a:r>
            <a:endParaRPr kumimoji="1" lang="en-US" sz="1200" kern="1200" baseline="0" dirty="0" smtClean="0">
              <a:solidFill>
                <a:schemeClr val="tx1"/>
              </a:solidFill>
              <a:latin typeface="Times New Roman" pitchFamily="-110" charset="0"/>
              <a:ea typeface="+mn-ea"/>
              <a:cs typeface="+mn-cs"/>
            </a:endParaRPr>
          </a:p>
        </p:txBody>
      </p:sp>
      <p:sp>
        <p:nvSpPr>
          <p:cNvPr id="4" name="Slide Number Placeholder 3"/>
          <p:cNvSpPr>
            <a:spLocks noGrp="1"/>
          </p:cNvSpPr>
          <p:nvPr>
            <p:ph type="sldNum" sz="quarter" idx="10"/>
          </p:nvPr>
        </p:nvSpPr>
        <p:spPr/>
        <p:txBody>
          <a:bodyPr/>
          <a:lstStyle/>
          <a:p>
            <a:fld id="{FDEEBCE0-4A34-3647-9307-E59F6D6CD745}" type="slidenum">
              <a:rPr lang="en-US" smtClean="0"/>
              <a:pPr/>
              <a:t>75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21166836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b="0" i="0" u="none" strike="noStrike" kern="1200" baseline="0" dirty="0" smtClean="0">
                <a:solidFill>
                  <a:schemeClr val="tx1"/>
                </a:solidFill>
                <a:latin typeface="Times New Roman" pitchFamily="-110" charset="0"/>
                <a:ea typeface="+mn-ea"/>
                <a:cs typeface="+mn-cs"/>
              </a:rPr>
              <a:t>Computer system designers look for ways to improve system performance by</a:t>
            </a:r>
          </a:p>
          <a:p>
            <a:r>
              <a:rPr kumimoji="1" lang="en-US" sz="1200" b="0" i="0" u="none" strike="noStrike" kern="1200" baseline="0" dirty="0" smtClean="0">
                <a:solidFill>
                  <a:schemeClr val="tx1"/>
                </a:solidFill>
                <a:latin typeface="Times New Roman" pitchFamily="-110" charset="0"/>
                <a:ea typeface="+mn-ea"/>
                <a:cs typeface="+mn-cs"/>
              </a:rPr>
              <a:t>advances in technology or change in design. Examples include the use of parallel</a:t>
            </a:r>
          </a:p>
          <a:p>
            <a:r>
              <a:rPr kumimoji="1" lang="en-US" sz="1200" b="0" i="0" u="none" strike="noStrike" kern="1200" baseline="0" dirty="0" smtClean="0">
                <a:solidFill>
                  <a:schemeClr val="tx1"/>
                </a:solidFill>
                <a:latin typeface="Times New Roman" pitchFamily="-110" charset="0"/>
                <a:ea typeface="+mn-ea"/>
                <a:cs typeface="+mn-cs"/>
              </a:rPr>
              <a:t>processors, the use of a memory cache hierarchy, and speedup in memory access</a:t>
            </a:r>
          </a:p>
          <a:p>
            <a:r>
              <a:rPr kumimoji="1" lang="en-US" sz="1200" b="0" i="0" u="none" strike="noStrike" kern="1200" baseline="0" dirty="0" smtClean="0">
                <a:solidFill>
                  <a:schemeClr val="tx1"/>
                </a:solidFill>
                <a:latin typeface="Times New Roman" pitchFamily="-110" charset="0"/>
                <a:ea typeface="+mn-ea"/>
                <a:cs typeface="+mn-cs"/>
              </a:rPr>
              <a:t>time and I/O transfer rate due to technology improvements. In all of these cases, it is</a:t>
            </a:r>
          </a:p>
          <a:p>
            <a:r>
              <a:rPr kumimoji="1" lang="en-US" sz="1200" b="0" i="0" u="none" strike="noStrike" kern="1200" baseline="0" dirty="0" smtClean="0">
                <a:solidFill>
                  <a:schemeClr val="tx1"/>
                </a:solidFill>
                <a:latin typeface="Times New Roman" pitchFamily="-110" charset="0"/>
                <a:ea typeface="+mn-ea"/>
                <a:cs typeface="+mn-cs"/>
              </a:rPr>
              <a:t>important to note that a speedup in one aspect of the technology or design does not</a:t>
            </a:r>
          </a:p>
          <a:p>
            <a:r>
              <a:rPr kumimoji="1" lang="en-US" sz="1200" b="0" i="0" u="none" strike="noStrike" kern="1200" baseline="0" dirty="0" smtClean="0">
                <a:solidFill>
                  <a:schemeClr val="tx1"/>
                </a:solidFill>
                <a:latin typeface="Times New Roman" pitchFamily="-110" charset="0"/>
                <a:ea typeface="+mn-ea"/>
                <a:cs typeface="+mn-cs"/>
              </a:rPr>
              <a:t>result in a corresponding improvement in performance. This limitation is succinctly</a:t>
            </a:r>
          </a:p>
          <a:p>
            <a:r>
              <a:rPr kumimoji="1" lang="en-US" sz="1200" b="0" i="0" u="none" strike="noStrike" kern="1200" baseline="0" dirty="0" smtClean="0">
                <a:solidFill>
                  <a:schemeClr val="tx1"/>
                </a:solidFill>
                <a:latin typeface="Times New Roman" pitchFamily="-110" charset="0"/>
                <a:ea typeface="+mn-ea"/>
                <a:cs typeface="+mn-cs"/>
              </a:rPr>
              <a:t>expressed by Amdahl’s law.</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Amdahl’s law was first proposed by Gene Amdahl in 1967 ([AMDA67],</a:t>
            </a:r>
          </a:p>
          <a:p>
            <a:r>
              <a:rPr kumimoji="1" lang="en-US" sz="1200" b="0" i="0" u="none" strike="noStrike" kern="1200" baseline="0" dirty="0" smtClean="0">
                <a:solidFill>
                  <a:schemeClr val="tx1"/>
                </a:solidFill>
                <a:latin typeface="Times New Roman" pitchFamily="-110" charset="0"/>
                <a:ea typeface="+mn-ea"/>
                <a:cs typeface="+mn-cs"/>
              </a:rPr>
              <a:t>[AMDA13]) and deals with the potential speedup of a program using multiple processors</a:t>
            </a:r>
          </a:p>
          <a:p>
            <a:r>
              <a:rPr kumimoji="1" lang="en-US" sz="1200" b="0" i="0" u="none" strike="noStrike" kern="1200" baseline="0" dirty="0" smtClean="0">
                <a:solidFill>
                  <a:schemeClr val="tx1"/>
                </a:solidFill>
                <a:latin typeface="Times New Roman" pitchFamily="-110" charset="0"/>
                <a:ea typeface="+mn-ea"/>
                <a:cs typeface="+mn-cs"/>
              </a:rPr>
              <a:t>compared to a single processor.</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Nevertheless, Amdahl’s law illustrates the problems facing industry in the development</a:t>
            </a:r>
          </a:p>
          <a:p>
            <a:r>
              <a:rPr kumimoji="1" lang="en-US" sz="1200" b="0" i="0" u="none" strike="noStrike" kern="1200" baseline="0" dirty="0" smtClean="0">
                <a:solidFill>
                  <a:schemeClr val="tx1"/>
                </a:solidFill>
                <a:latin typeface="Times New Roman" pitchFamily="-110" charset="0"/>
                <a:ea typeface="+mn-ea"/>
                <a:cs typeface="+mn-cs"/>
              </a:rPr>
              <a:t>of multicore machines with an ever-growing number of cores: The software</a:t>
            </a:r>
          </a:p>
          <a:p>
            <a:r>
              <a:rPr kumimoji="1" lang="en-US" sz="1200" b="0" i="0" u="none" strike="noStrike" kern="1200" baseline="0" dirty="0" smtClean="0">
                <a:solidFill>
                  <a:schemeClr val="tx1"/>
                </a:solidFill>
                <a:latin typeface="Times New Roman" pitchFamily="-110" charset="0"/>
                <a:ea typeface="+mn-ea"/>
                <a:cs typeface="+mn-cs"/>
              </a:rPr>
              <a:t>that runs on such machines must be adapted to a highly parallel execution environment</a:t>
            </a:r>
          </a:p>
          <a:p>
            <a:r>
              <a:rPr kumimoji="1" lang="en-US" sz="1200" b="0" i="0" u="none" strike="noStrike" kern="1200" baseline="0" dirty="0" smtClean="0">
                <a:solidFill>
                  <a:schemeClr val="tx1"/>
                </a:solidFill>
                <a:latin typeface="Times New Roman" pitchFamily="-110" charset="0"/>
                <a:ea typeface="+mn-ea"/>
                <a:cs typeface="+mn-cs"/>
              </a:rPr>
              <a:t>to exploit the power of parallel processing.</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Amdahl’s law can be generalized to evaluate any design or technical improvement</a:t>
            </a:r>
          </a:p>
          <a:p>
            <a:r>
              <a:rPr kumimoji="1" lang="en-US" sz="1200" b="0" i="0" u="none" strike="noStrike" kern="1200" baseline="0" dirty="0" smtClean="0">
                <a:solidFill>
                  <a:schemeClr val="tx1"/>
                </a:solidFill>
                <a:latin typeface="Times New Roman" pitchFamily="-110" charset="0"/>
                <a:ea typeface="+mn-ea"/>
                <a:cs typeface="+mn-cs"/>
              </a:rPr>
              <a:t>in a computer system.</a:t>
            </a:r>
            <a:endParaRPr lang="en-US" sz="1200" baseline="0" dirty="0" smtClean="0">
              <a:latin typeface="TimesTen-Roman"/>
            </a:endParaRPr>
          </a:p>
        </p:txBody>
      </p:sp>
      <p:sp>
        <p:nvSpPr>
          <p:cNvPr id="4" name="Slide Number Placeholder 3"/>
          <p:cNvSpPr>
            <a:spLocks noGrp="1"/>
          </p:cNvSpPr>
          <p:nvPr>
            <p:ph type="sldNum" sz="quarter" idx="10"/>
          </p:nvPr>
        </p:nvSpPr>
        <p:spPr/>
        <p:txBody>
          <a:bodyPr/>
          <a:lstStyle/>
          <a:p>
            <a:fld id="{FDEEBCE0-4A34-3647-9307-E59F6D6CD745}" type="slidenum">
              <a:rPr lang="en-US" smtClean="0"/>
              <a:pPr/>
              <a:t>76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08500830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Consider a program running on a single processor such that a fraction</a:t>
            </a:r>
          </a:p>
          <a:p>
            <a:r>
              <a:rPr kumimoji="1" lang="en-US" sz="1200" kern="1200" baseline="0" dirty="0" smtClean="0">
                <a:solidFill>
                  <a:schemeClr val="tx1"/>
                </a:solidFill>
                <a:latin typeface="Times New Roman" pitchFamily="-110" charset="0"/>
                <a:ea typeface="+mn-ea"/>
                <a:cs typeface="+mn-cs"/>
              </a:rPr>
              <a:t>(1 – </a:t>
            </a:r>
            <a:r>
              <a:rPr kumimoji="1" lang="en-US" sz="1200" i="1" kern="1200" baseline="0" dirty="0" smtClean="0">
                <a:solidFill>
                  <a:schemeClr val="tx1"/>
                </a:solidFill>
                <a:latin typeface="Times New Roman" pitchFamily="-110" charset="0"/>
                <a:ea typeface="+mn-ea"/>
                <a:cs typeface="+mn-cs"/>
              </a:rPr>
              <a:t>f) </a:t>
            </a:r>
            <a:r>
              <a:rPr kumimoji="1" lang="en-US" sz="1200" i="0" kern="1200" baseline="0" dirty="0" smtClean="0">
                <a:solidFill>
                  <a:schemeClr val="tx1"/>
                </a:solidFill>
                <a:latin typeface="Times New Roman" pitchFamily="-110" charset="0"/>
                <a:ea typeface="+mn-ea"/>
                <a:cs typeface="+mn-cs"/>
              </a:rPr>
              <a:t>of the execution time involves code that is inherently serial and a fraction</a:t>
            </a:r>
          </a:p>
          <a:p>
            <a:r>
              <a:rPr kumimoji="1" lang="en-US" sz="1200" i="0" kern="1200" baseline="0" dirty="0" smtClean="0">
                <a:solidFill>
                  <a:schemeClr val="tx1"/>
                </a:solidFill>
                <a:latin typeface="Times New Roman" pitchFamily="-110" charset="0"/>
                <a:ea typeface="+mn-ea"/>
                <a:cs typeface="+mn-cs"/>
              </a:rPr>
              <a:t>f that involves code that is infinitely parallelizable with no scheduling overhead</a:t>
            </a:r>
            <a:r>
              <a:rPr kumimoji="1" lang="en-US" sz="1200" i="1" kern="1200" baseline="0" dirty="0" smtClean="0">
                <a:solidFill>
                  <a:schemeClr val="tx1"/>
                </a:solidFill>
                <a:latin typeface="Times New Roman" pitchFamily="-110" charset="0"/>
                <a:ea typeface="+mn-ea"/>
                <a:cs typeface="+mn-cs"/>
              </a:rPr>
              <a:t>.</a:t>
            </a:r>
          </a:p>
          <a:p>
            <a:r>
              <a:rPr kumimoji="1" lang="en-US" sz="1200" kern="1200" baseline="0" dirty="0" smtClean="0">
                <a:solidFill>
                  <a:schemeClr val="tx1"/>
                </a:solidFill>
                <a:latin typeface="Times New Roman" pitchFamily="-110" charset="0"/>
                <a:ea typeface="+mn-ea"/>
                <a:cs typeface="+mn-cs"/>
              </a:rPr>
              <a:t>Let </a:t>
            </a:r>
            <a:r>
              <a:rPr kumimoji="1" lang="en-US" sz="1200" i="1" kern="1200" baseline="0" dirty="0" smtClean="0">
                <a:solidFill>
                  <a:schemeClr val="tx1"/>
                </a:solidFill>
                <a:latin typeface="Times New Roman" pitchFamily="-110" charset="0"/>
                <a:ea typeface="+mn-ea"/>
                <a:cs typeface="+mn-cs"/>
              </a:rPr>
              <a:t>T </a:t>
            </a:r>
            <a:r>
              <a:rPr kumimoji="1" lang="en-US" sz="1200" i="0" kern="1200" baseline="0" dirty="0" smtClean="0">
                <a:solidFill>
                  <a:schemeClr val="tx1"/>
                </a:solidFill>
                <a:latin typeface="Times New Roman" pitchFamily="-110" charset="0"/>
                <a:ea typeface="+mn-ea"/>
                <a:cs typeface="+mn-cs"/>
              </a:rPr>
              <a:t>be the total execution time of the program using a single processor. Then the</a:t>
            </a:r>
          </a:p>
          <a:p>
            <a:r>
              <a:rPr kumimoji="1" lang="en-US" sz="1200" kern="1200" baseline="0" dirty="0" smtClean="0">
                <a:solidFill>
                  <a:schemeClr val="tx1"/>
                </a:solidFill>
                <a:latin typeface="Times New Roman" pitchFamily="-110" charset="0"/>
                <a:ea typeface="+mn-ea"/>
                <a:cs typeface="+mn-cs"/>
              </a:rPr>
              <a:t>speedup using a parallel processor with </a:t>
            </a:r>
            <a:r>
              <a:rPr kumimoji="1" lang="en-US" sz="1200" i="1" kern="1200" baseline="0" dirty="0" smtClean="0">
                <a:solidFill>
                  <a:schemeClr val="tx1"/>
                </a:solidFill>
                <a:latin typeface="Times New Roman" pitchFamily="-110" charset="0"/>
                <a:ea typeface="+mn-ea"/>
                <a:cs typeface="+mn-cs"/>
              </a:rPr>
              <a:t>N </a:t>
            </a:r>
            <a:r>
              <a:rPr kumimoji="1" lang="en-US" sz="1200" i="0" kern="1200" baseline="0" dirty="0" smtClean="0">
                <a:solidFill>
                  <a:schemeClr val="tx1"/>
                </a:solidFill>
                <a:latin typeface="Times New Roman" pitchFamily="-110" charset="0"/>
                <a:ea typeface="+mn-ea"/>
                <a:cs typeface="+mn-cs"/>
              </a:rPr>
              <a:t>processors that fully exploits the parallel</a:t>
            </a:r>
          </a:p>
          <a:p>
            <a:r>
              <a:rPr kumimoji="1" lang="en-US" sz="1200" kern="1200" baseline="0" dirty="0" smtClean="0">
                <a:solidFill>
                  <a:schemeClr val="tx1"/>
                </a:solidFill>
                <a:latin typeface="Times New Roman" pitchFamily="-110" charset="0"/>
                <a:ea typeface="+mn-ea"/>
                <a:cs typeface="+mn-cs"/>
              </a:rPr>
              <a:t>portion of the program is as follows:</a:t>
            </a:r>
          </a:p>
          <a:p>
            <a:r>
              <a:rPr kumimoji="1" lang="en-US" sz="1200" kern="1200" baseline="0" dirty="0" smtClean="0">
                <a:solidFill>
                  <a:schemeClr val="tx1"/>
                </a:solidFill>
                <a:latin typeface="Times New Roman" pitchFamily="-110" charset="0"/>
                <a:ea typeface="+mn-ea"/>
                <a:cs typeface="+mn-cs"/>
              </a:rPr>
              <a:t>Speedup =</a:t>
            </a:r>
          </a:p>
          <a:p>
            <a:r>
              <a:rPr kumimoji="1" lang="en-US" sz="1200" u="sng" kern="1200" baseline="0" dirty="0" smtClean="0">
                <a:solidFill>
                  <a:schemeClr val="tx1"/>
                </a:solidFill>
                <a:latin typeface="Times New Roman" pitchFamily="-110" charset="0"/>
                <a:ea typeface="+mn-ea"/>
                <a:cs typeface="+mn-cs"/>
              </a:rPr>
              <a:t>Time to execute program on a single processor</a:t>
            </a:r>
          </a:p>
          <a:p>
            <a:r>
              <a:rPr kumimoji="1" lang="en-US" sz="1200" kern="1200" baseline="0" dirty="0" smtClean="0">
                <a:solidFill>
                  <a:schemeClr val="tx1"/>
                </a:solidFill>
                <a:latin typeface="Times New Roman" pitchFamily="-110" charset="0"/>
                <a:ea typeface="+mn-ea"/>
                <a:cs typeface="+mn-cs"/>
              </a:rPr>
              <a:t>Time to execute program on </a:t>
            </a:r>
            <a:r>
              <a:rPr kumimoji="1" lang="en-US" sz="1200" i="1" kern="1200" baseline="0" dirty="0" smtClean="0">
                <a:solidFill>
                  <a:schemeClr val="tx1"/>
                </a:solidFill>
                <a:latin typeface="Times New Roman" pitchFamily="-110" charset="0"/>
                <a:ea typeface="+mn-ea"/>
                <a:cs typeface="+mn-cs"/>
              </a:rPr>
              <a:t>N parallel processors</a:t>
            </a:r>
          </a:p>
          <a:p>
            <a:r>
              <a:rPr kumimoji="1" lang="en-US" sz="1200" kern="1200" baseline="0" dirty="0" smtClean="0">
                <a:solidFill>
                  <a:schemeClr val="tx1"/>
                </a:solidFill>
                <a:latin typeface="Times New Roman" pitchFamily="-110" charset="0"/>
                <a:ea typeface="+mn-ea"/>
                <a:cs typeface="+mn-cs"/>
              </a:rPr>
              <a:t>=</a:t>
            </a:r>
            <a:r>
              <a:rPr kumimoji="1" lang="en-US" sz="1200" i="1" u="sng" kern="1200" baseline="0" dirty="0" smtClean="0">
                <a:solidFill>
                  <a:schemeClr val="tx1"/>
                </a:solidFill>
                <a:latin typeface="Times New Roman" pitchFamily="-110" charset="0"/>
                <a:ea typeface="+mn-ea"/>
                <a:cs typeface="+mn-cs"/>
              </a:rPr>
              <a:t>T(1 - f) + Tf</a:t>
            </a:r>
          </a:p>
          <a:p>
            <a:r>
              <a:rPr kumimoji="1" lang="en-US" sz="1200" i="1" kern="1200" baseline="0" dirty="0" smtClean="0">
                <a:solidFill>
                  <a:schemeClr val="tx1"/>
                </a:solidFill>
                <a:latin typeface="Times New Roman" pitchFamily="-110" charset="0"/>
                <a:ea typeface="+mn-ea"/>
                <a:cs typeface="+mn-cs"/>
              </a:rPr>
              <a:t>T(1 - f) +</a:t>
            </a:r>
            <a:r>
              <a:rPr kumimoji="1" lang="en-US" sz="1200" i="1" u="sng" kern="1200" baseline="0" dirty="0" smtClean="0">
                <a:solidFill>
                  <a:schemeClr val="tx1"/>
                </a:solidFill>
                <a:latin typeface="Times New Roman" pitchFamily="-110" charset="0"/>
                <a:ea typeface="+mn-ea"/>
                <a:cs typeface="+mn-cs"/>
              </a:rPr>
              <a:t>Tf</a:t>
            </a:r>
          </a:p>
          <a:p>
            <a:r>
              <a:rPr kumimoji="1" lang="en-US" sz="1200" i="1" kern="1200" baseline="0" dirty="0" smtClean="0">
                <a:solidFill>
                  <a:schemeClr val="tx1"/>
                </a:solidFill>
                <a:latin typeface="Times New Roman" pitchFamily="-110" charset="0"/>
                <a:ea typeface="+mn-ea"/>
                <a:cs typeface="+mn-cs"/>
              </a:rPr>
              <a:t>              N</a:t>
            </a:r>
          </a:p>
          <a:p>
            <a:r>
              <a:rPr kumimoji="1" lang="en-US" sz="1200" kern="1200" baseline="0" dirty="0" smtClean="0">
                <a:solidFill>
                  <a:schemeClr val="tx1"/>
                </a:solidFill>
                <a:latin typeface="Times New Roman" pitchFamily="-110" charset="0"/>
                <a:ea typeface="+mn-ea"/>
                <a:cs typeface="+mn-cs"/>
              </a:rPr>
              <a:t>=  </a:t>
            </a:r>
            <a:r>
              <a:rPr kumimoji="1" lang="en-US" sz="1200" u="sng" kern="1200" baseline="0" dirty="0" smtClean="0">
                <a:solidFill>
                  <a:schemeClr val="tx1"/>
                </a:solidFill>
                <a:latin typeface="Times New Roman" pitchFamily="-110" charset="0"/>
                <a:ea typeface="+mn-ea"/>
                <a:cs typeface="+mn-cs"/>
              </a:rPr>
              <a:t>   1          </a:t>
            </a:r>
          </a:p>
          <a:p>
            <a:r>
              <a:rPr kumimoji="1" lang="en-US" sz="1200" kern="1200" baseline="0" dirty="0" smtClean="0">
                <a:solidFill>
                  <a:schemeClr val="tx1"/>
                </a:solidFill>
                <a:latin typeface="Times New Roman" pitchFamily="-110" charset="0"/>
                <a:ea typeface="+mn-ea"/>
                <a:cs typeface="+mn-cs"/>
              </a:rPr>
              <a:t>(1 - </a:t>
            </a:r>
            <a:r>
              <a:rPr kumimoji="1" lang="en-US" sz="1200" i="1" kern="1200" baseline="0" dirty="0" smtClean="0">
                <a:solidFill>
                  <a:schemeClr val="tx1"/>
                </a:solidFill>
                <a:latin typeface="Times New Roman" pitchFamily="-110" charset="0"/>
                <a:ea typeface="+mn-ea"/>
                <a:cs typeface="+mn-cs"/>
              </a:rPr>
              <a:t>f) +</a:t>
            </a:r>
            <a:r>
              <a:rPr kumimoji="1" lang="en-US" sz="1200" i="1" u="sng" kern="1200" baseline="0" dirty="0" smtClean="0">
                <a:solidFill>
                  <a:schemeClr val="tx1"/>
                </a:solidFill>
                <a:latin typeface="Times New Roman" pitchFamily="-110" charset="0"/>
                <a:ea typeface="+mn-ea"/>
                <a:cs typeface="+mn-cs"/>
              </a:rPr>
              <a:t>f</a:t>
            </a:r>
          </a:p>
          <a:p>
            <a:r>
              <a:rPr kumimoji="1" lang="en-US" sz="1200" i="1" kern="1200" baseline="0" dirty="0" smtClean="0">
                <a:solidFill>
                  <a:schemeClr val="tx1"/>
                </a:solidFill>
                <a:latin typeface="Times New Roman" pitchFamily="-110" charset="0"/>
                <a:ea typeface="+mn-ea"/>
                <a:cs typeface="+mn-cs"/>
              </a:rPr>
              <a:t>          N</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This equation is illustrated in Figures 2.3 and 2.4.</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77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3997764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Two important conclusions can be</a:t>
            </a:r>
          </a:p>
          <a:p>
            <a:r>
              <a:rPr kumimoji="1" lang="en-US" sz="1200" kern="1200" baseline="0" dirty="0" smtClean="0">
                <a:solidFill>
                  <a:schemeClr val="tx1"/>
                </a:solidFill>
                <a:latin typeface="Times New Roman" pitchFamily="-110" charset="0"/>
                <a:ea typeface="+mn-ea"/>
                <a:cs typeface="+mn-cs"/>
              </a:rPr>
              <a:t>drawn:</a:t>
            </a:r>
          </a:p>
          <a:p>
            <a:endParaRPr kumimoji="1" lang="en-US" sz="1200" b="1" kern="1200" baseline="0" dirty="0" smtClean="0">
              <a:solidFill>
                <a:schemeClr val="tx1"/>
              </a:solidFill>
              <a:latin typeface="Times New Roman" pitchFamily="-110" charset="0"/>
              <a:ea typeface="+mn-ea"/>
              <a:cs typeface="+mn-cs"/>
            </a:endParaRPr>
          </a:p>
          <a:p>
            <a:r>
              <a:rPr kumimoji="1" lang="en-US" sz="1200" b="0" kern="1200" baseline="0" dirty="0" smtClean="0">
                <a:solidFill>
                  <a:schemeClr val="tx1"/>
                </a:solidFill>
                <a:latin typeface="Times New Roman" pitchFamily="-110" charset="0"/>
                <a:ea typeface="+mn-ea"/>
                <a:cs typeface="+mn-cs"/>
              </a:rPr>
              <a:t>1. When </a:t>
            </a:r>
            <a:r>
              <a:rPr kumimoji="1" lang="en-US" sz="1200" b="0" i="1" kern="1200" baseline="0" dirty="0" smtClean="0">
                <a:solidFill>
                  <a:schemeClr val="tx1"/>
                </a:solidFill>
                <a:latin typeface="Times New Roman" pitchFamily="-110" charset="0"/>
                <a:ea typeface="+mn-ea"/>
                <a:cs typeface="+mn-cs"/>
              </a:rPr>
              <a:t>f is small, the use of parallel processors has little effect.</a:t>
            </a:r>
          </a:p>
          <a:p>
            <a:endParaRPr kumimoji="1" lang="en-US" sz="1200" b="0" kern="1200" baseline="0" dirty="0" smtClean="0">
              <a:solidFill>
                <a:schemeClr val="tx1"/>
              </a:solidFill>
              <a:latin typeface="Times New Roman" pitchFamily="-110" charset="0"/>
              <a:ea typeface="+mn-ea"/>
              <a:cs typeface="+mn-cs"/>
            </a:endParaRPr>
          </a:p>
          <a:p>
            <a:r>
              <a:rPr kumimoji="1" lang="en-US" sz="1200" b="0" kern="1200" baseline="0" dirty="0" smtClean="0">
                <a:solidFill>
                  <a:schemeClr val="tx1"/>
                </a:solidFill>
                <a:latin typeface="Times New Roman" pitchFamily="-110" charset="0"/>
                <a:ea typeface="+mn-ea"/>
                <a:cs typeface="+mn-cs"/>
              </a:rPr>
              <a:t>2. As </a:t>
            </a:r>
            <a:r>
              <a:rPr kumimoji="1" lang="en-US" sz="1200" b="0" i="1" kern="1200" baseline="0" dirty="0" smtClean="0">
                <a:solidFill>
                  <a:schemeClr val="tx1"/>
                </a:solidFill>
                <a:latin typeface="Times New Roman" pitchFamily="-110" charset="0"/>
                <a:ea typeface="+mn-ea"/>
                <a:cs typeface="+mn-cs"/>
              </a:rPr>
              <a:t>N approaches infinity, speedup is bound by 1/(1 – f), so that there are</a:t>
            </a:r>
          </a:p>
          <a:p>
            <a:r>
              <a:rPr kumimoji="1" lang="en-US" sz="1200" kern="1200" baseline="0" dirty="0" smtClean="0">
                <a:solidFill>
                  <a:schemeClr val="tx1"/>
                </a:solidFill>
                <a:latin typeface="Times New Roman" pitchFamily="-110" charset="0"/>
                <a:ea typeface="+mn-ea"/>
                <a:cs typeface="+mn-cs"/>
              </a:rPr>
              <a:t>diminishing returns for using more processors.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These conclusions are too pessimistic, an assertion first put forward in</a:t>
            </a:r>
          </a:p>
          <a:p>
            <a:r>
              <a:rPr kumimoji="1" lang="en-US" sz="1200" kern="1200" baseline="0" dirty="0" smtClean="0">
                <a:solidFill>
                  <a:schemeClr val="tx1"/>
                </a:solidFill>
                <a:latin typeface="Times New Roman" pitchFamily="-110" charset="0"/>
                <a:ea typeface="+mn-ea"/>
                <a:cs typeface="+mn-cs"/>
              </a:rPr>
              <a:t>[GUST88]. For example, a server can maintain multiple threads or multiple tasks</a:t>
            </a:r>
          </a:p>
          <a:p>
            <a:r>
              <a:rPr kumimoji="1" lang="en-US" sz="1200" kern="1200" baseline="0" dirty="0" smtClean="0">
                <a:solidFill>
                  <a:schemeClr val="tx1"/>
                </a:solidFill>
                <a:latin typeface="Times New Roman" pitchFamily="-110" charset="0"/>
                <a:ea typeface="+mn-ea"/>
                <a:cs typeface="+mn-cs"/>
              </a:rPr>
              <a:t>to handle multiple clients and execute the threads or tasks in parallel up to the limit</a:t>
            </a:r>
          </a:p>
          <a:p>
            <a:r>
              <a:rPr kumimoji="1" lang="en-US" sz="1200" kern="1200" baseline="0" dirty="0" smtClean="0">
                <a:solidFill>
                  <a:schemeClr val="tx1"/>
                </a:solidFill>
                <a:latin typeface="Times New Roman" pitchFamily="-110" charset="0"/>
                <a:ea typeface="+mn-ea"/>
                <a:cs typeface="+mn-cs"/>
              </a:rPr>
              <a:t>of the number of processors. Many database applications involve computations on</a:t>
            </a:r>
          </a:p>
          <a:p>
            <a:r>
              <a:rPr kumimoji="1" lang="en-US" sz="1200" kern="1200" baseline="0" dirty="0" smtClean="0">
                <a:solidFill>
                  <a:schemeClr val="tx1"/>
                </a:solidFill>
                <a:latin typeface="Times New Roman" pitchFamily="-110" charset="0"/>
                <a:ea typeface="+mn-ea"/>
                <a:cs typeface="+mn-cs"/>
              </a:rPr>
              <a:t>massive amounts of data that can be split up into multiple parallel tasks.</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78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6244614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kumimoji="1" lang="en-US" sz="1200" kern="1200" baseline="0" dirty="0" smtClean="0">
                <a:solidFill>
                  <a:schemeClr val="tx1"/>
                </a:solidFill>
                <a:latin typeface="Times New Roman" pitchFamily="-110" charset="0"/>
                <a:ea typeface="+mn-ea"/>
                <a:cs typeface="+mn-cs"/>
              </a:rPr>
              <a:t>A fundamental and simple relation with broad applications is Little’s Law</a:t>
            </a:r>
          </a:p>
          <a:p>
            <a:r>
              <a:rPr kumimoji="1" lang="en-US" sz="1200" kern="1200" baseline="0" dirty="0" smtClean="0">
                <a:solidFill>
                  <a:schemeClr val="tx1"/>
                </a:solidFill>
                <a:latin typeface="Times New Roman" pitchFamily="-110" charset="0"/>
                <a:ea typeface="+mn-ea"/>
                <a:cs typeface="+mn-cs"/>
              </a:rPr>
              <a:t>[LITT61, LITT11]. We can apply it to almost any system that is statistically in</a:t>
            </a:r>
          </a:p>
          <a:p>
            <a:r>
              <a:rPr kumimoji="1" lang="en-US" sz="1200" kern="1200" baseline="0" dirty="0" smtClean="0">
                <a:solidFill>
                  <a:schemeClr val="tx1"/>
                </a:solidFill>
                <a:latin typeface="Times New Roman" pitchFamily="-110" charset="0"/>
                <a:ea typeface="+mn-ea"/>
                <a:cs typeface="+mn-cs"/>
              </a:rPr>
              <a:t>steady state, and in which there is no leakage. </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Using queuing theory terminology, Little’s Law applies to a queuing system.</a:t>
            </a:r>
          </a:p>
          <a:p>
            <a:r>
              <a:rPr kumimoji="1" lang="en-US" sz="1200" kern="1200" baseline="0" dirty="0" smtClean="0">
                <a:solidFill>
                  <a:schemeClr val="tx1"/>
                </a:solidFill>
                <a:latin typeface="Times New Roman" pitchFamily="-110" charset="0"/>
                <a:ea typeface="+mn-ea"/>
                <a:cs typeface="+mn-cs"/>
              </a:rPr>
              <a:t>The central element of the system is a server, which provides some service to items.</a:t>
            </a:r>
          </a:p>
          <a:p>
            <a:r>
              <a:rPr kumimoji="1" lang="en-US" sz="1200" kern="1200" baseline="0" dirty="0" smtClean="0">
                <a:solidFill>
                  <a:schemeClr val="tx1"/>
                </a:solidFill>
                <a:latin typeface="Times New Roman" pitchFamily="-110" charset="0"/>
                <a:ea typeface="+mn-ea"/>
                <a:cs typeface="+mn-cs"/>
              </a:rPr>
              <a:t>Items from some population of items arrive at the system to be served. If the server</a:t>
            </a:r>
          </a:p>
          <a:p>
            <a:r>
              <a:rPr kumimoji="1" lang="en-US" sz="1200" kern="1200" baseline="0" dirty="0" smtClean="0">
                <a:solidFill>
                  <a:schemeClr val="tx1"/>
                </a:solidFill>
                <a:latin typeface="Times New Roman" pitchFamily="-110" charset="0"/>
                <a:ea typeface="+mn-ea"/>
                <a:cs typeface="+mn-cs"/>
              </a:rPr>
              <a:t>is idle, an item is served immediately. Otherwise, an arriving item joins a waiting</a:t>
            </a:r>
          </a:p>
          <a:p>
            <a:r>
              <a:rPr kumimoji="1" lang="en-US" sz="1200" kern="1200" baseline="0" dirty="0" smtClean="0">
                <a:solidFill>
                  <a:schemeClr val="tx1"/>
                </a:solidFill>
                <a:latin typeface="Times New Roman" pitchFamily="-110" charset="0"/>
                <a:ea typeface="+mn-ea"/>
                <a:cs typeface="+mn-cs"/>
              </a:rPr>
              <a:t>line, or queue. There can be a single queue for a single server, a single queue for</a:t>
            </a:r>
          </a:p>
          <a:p>
            <a:r>
              <a:rPr kumimoji="1" lang="en-US" sz="1200" kern="1200" baseline="0" dirty="0" smtClean="0">
                <a:solidFill>
                  <a:schemeClr val="tx1"/>
                </a:solidFill>
                <a:latin typeface="Times New Roman" pitchFamily="-110" charset="0"/>
                <a:ea typeface="+mn-ea"/>
                <a:cs typeface="+mn-cs"/>
              </a:rPr>
              <a:t>multiple servers, or multiples queues, one for each of multiple servers. When a</a:t>
            </a:r>
          </a:p>
          <a:p>
            <a:r>
              <a:rPr kumimoji="1" lang="en-US" sz="1200" kern="1200" baseline="0" dirty="0" smtClean="0">
                <a:solidFill>
                  <a:schemeClr val="tx1"/>
                </a:solidFill>
                <a:latin typeface="Times New Roman" pitchFamily="-110" charset="0"/>
                <a:ea typeface="+mn-ea"/>
                <a:cs typeface="+mn-cs"/>
              </a:rPr>
              <a:t>server has completed serving an item, the item departs. If there are items waiting in</a:t>
            </a:r>
          </a:p>
          <a:p>
            <a:r>
              <a:rPr kumimoji="1" lang="en-US" sz="1200" kern="1200" baseline="0" dirty="0" smtClean="0">
                <a:solidFill>
                  <a:schemeClr val="tx1"/>
                </a:solidFill>
                <a:latin typeface="Times New Roman" pitchFamily="-110" charset="0"/>
                <a:ea typeface="+mn-ea"/>
                <a:cs typeface="+mn-cs"/>
              </a:rPr>
              <a:t>the queue, one is immediately dispatched to the server. The server in this model can</a:t>
            </a:r>
          </a:p>
          <a:p>
            <a:r>
              <a:rPr kumimoji="1" lang="en-US" sz="1200" kern="1200" baseline="0" dirty="0" smtClean="0">
                <a:solidFill>
                  <a:schemeClr val="tx1"/>
                </a:solidFill>
                <a:latin typeface="Times New Roman" pitchFamily="-110" charset="0"/>
                <a:ea typeface="+mn-ea"/>
                <a:cs typeface="+mn-cs"/>
              </a:rPr>
              <a:t>represent anything that performs some function or service for a collection of items.</a:t>
            </a:r>
          </a:p>
          <a:p>
            <a:r>
              <a:rPr kumimoji="1" lang="en-US" sz="1200" kern="1200" baseline="0" dirty="0" smtClean="0">
                <a:solidFill>
                  <a:schemeClr val="tx1"/>
                </a:solidFill>
                <a:latin typeface="Times New Roman" pitchFamily="-110" charset="0"/>
                <a:ea typeface="+mn-ea"/>
                <a:cs typeface="+mn-cs"/>
              </a:rPr>
              <a:t>Examples: A processor provides service to processes; a transmission line provides a</a:t>
            </a:r>
          </a:p>
          <a:p>
            <a:r>
              <a:rPr kumimoji="1" lang="en-US" sz="1200" kern="1200" baseline="0" dirty="0" smtClean="0">
                <a:solidFill>
                  <a:schemeClr val="tx1"/>
                </a:solidFill>
                <a:latin typeface="Times New Roman" pitchFamily="-110" charset="0"/>
                <a:ea typeface="+mn-ea"/>
                <a:cs typeface="+mn-cs"/>
              </a:rPr>
              <a:t>transmission service to packets or frames of data; and an I/O device provides a read</a:t>
            </a:r>
          </a:p>
          <a:p>
            <a:r>
              <a:rPr kumimoji="1" lang="en-US" sz="1200" kern="1200" baseline="0" dirty="0" smtClean="0">
                <a:solidFill>
                  <a:schemeClr val="tx1"/>
                </a:solidFill>
                <a:latin typeface="Times New Roman" pitchFamily="-110" charset="0"/>
                <a:ea typeface="+mn-ea"/>
                <a:cs typeface="+mn-cs"/>
              </a:rPr>
              <a:t>or write service for I/O requests.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 average number of items in a queuing system equals the average rate at which items arrive multiplied by the average time that an item spends in the system. This relationship requires very few assumptions. We do not need to know what the service time distribution is, what</a:t>
            </a:r>
          </a:p>
          <a:p>
            <a:r>
              <a:rPr kumimoji="1" lang="en-US" sz="1200" kern="1200" baseline="0" dirty="0" smtClean="0">
                <a:solidFill>
                  <a:schemeClr val="tx1"/>
                </a:solidFill>
                <a:latin typeface="Times New Roman" pitchFamily="-110" charset="0"/>
                <a:ea typeface="+mn-ea"/>
                <a:cs typeface="+mn-cs"/>
              </a:rPr>
              <a:t>the distribution of arrival times is, or the order or priority in which items are served.</a:t>
            </a:r>
          </a:p>
          <a:p>
            <a:r>
              <a:rPr kumimoji="1" lang="en-US" sz="1200" kern="1200" baseline="0" dirty="0" smtClean="0">
                <a:solidFill>
                  <a:schemeClr val="tx1"/>
                </a:solidFill>
                <a:latin typeface="Times New Roman" pitchFamily="-110" charset="0"/>
                <a:ea typeface="+mn-ea"/>
                <a:cs typeface="+mn-cs"/>
              </a:rPr>
              <a:t>Because of its simplicity and generality, Little’s Law is extremely useful and has</a:t>
            </a:r>
          </a:p>
          <a:p>
            <a:r>
              <a:rPr kumimoji="1" lang="en-US" sz="1200" kern="1200" baseline="0" dirty="0" smtClean="0">
                <a:solidFill>
                  <a:schemeClr val="tx1"/>
                </a:solidFill>
                <a:latin typeface="Times New Roman" pitchFamily="-110" charset="0"/>
                <a:ea typeface="+mn-ea"/>
                <a:cs typeface="+mn-cs"/>
              </a:rPr>
              <a:t>experienced somewhat of a revival due to the interest in performance problems</a:t>
            </a:r>
          </a:p>
          <a:p>
            <a:r>
              <a:rPr kumimoji="1" lang="en-US" sz="1200" kern="1200" baseline="0" dirty="0" smtClean="0">
                <a:solidFill>
                  <a:schemeClr val="tx1"/>
                </a:solidFill>
                <a:latin typeface="Times New Roman" pitchFamily="-110" charset="0"/>
                <a:ea typeface="+mn-ea"/>
                <a:cs typeface="+mn-cs"/>
              </a:rPr>
              <a:t>related to multi-core computers.</a:t>
            </a:r>
          </a:p>
        </p:txBody>
      </p:sp>
      <p:sp>
        <p:nvSpPr>
          <p:cNvPr id="4" name="Slide Number Placeholder 3"/>
          <p:cNvSpPr>
            <a:spLocks noGrp="1"/>
          </p:cNvSpPr>
          <p:nvPr>
            <p:ph type="sldNum" sz="quarter" idx="10"/>
          </p:nvPr>
        </p:nvSpPr>
        <p:spPr/>
        <p:txBody>
          <a:bodyPr/>
          <a:lstStyle/>
          <a:p>
            <a:fld id="{FDEEBCE0-4A34-3647-9307-E59F6D6CD745}" type="slidenum">
              <a:rPr lang="en-US" smtClean="0"/>
              <a:pPr/>
              <a:t>79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29131778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kumimoji="1" lang="en-US" sz="1200" kern="1200" baseline="0" dirty="0" smtClean="0">
                <a:solidFill>
                  <a:schemeClr val="tx1"/>
                </a:solidFill>
                <a:latin typeface="Times New Roman" pitchFamily="-110" charset="0"/>
                <a:ea typeface="+mn-ea"/>
                <a:cs typeface="+mn-cs"/>
              </a:rPr>
              <a:t>Operations performed by a processor, such as fetching an</a:t>
            </a:r>
          </a:p>
          <a:p>
            <a:r>
              <a:rPr kumimoji="1" lang="en-US" sz="1200" kern="1200" baseline="0" dirty="0" smtClean="0">
                <a:solidFill>
                  <a:schemeClr val="tx1"/>
                </a:solidFill>
                <a:latin typeface="Times New Roman" pitchFamily="-110" charset="0"/>
                <a:ea typeface="+mn-ea"/>
                <a:cs typeface="+mn-cs"/>
              </a:rPr>
              <a:t>instruction, decoding the instruction, performing an arithmetic operation, and so</a:t>
            </a:r>
          </a:p>
          <a:p>
            <a:r>
              <a:rPr kumimoji="1" lang="en-US" sz="1200" kern="1200" baseline="0" dirty="0" smtClean="0">
                <a:solidFill>
                  <a:schemeClr val="tx1"/>
                </a:solidFill>
                <a:latin typeface="Times New Roman" pitchFamily="-110" charset="0"/>
                <a:ea typeface="+mn-ea"/>
                <a:cs typeface="+mn-cs"/>
              </a:rPr>
              <a:t>on, are governed by a system clock. Typically, all operations begin with the pulse of</a:t>
            </a:r>
          </a:p>
          <a:p>
            <a:r>
              <a:rPr kumimoji="1" lang="en-US" sz="1200" kern="1200" baseline="0" dirty="0" smtClean="0">
                <a:solidFill>
                  <a:schemeClr val="tx1"/>
                </a:solidFill>
                <a:latin typeface="Times New Roman" pitchFamily="-110" charset="0"/>
                <a:ea typeface="+mn-ea"/>
                <a:cs typeface="+mn-cs"/>
              </a:rPr>
              <a:t>the clock. Thus, at the most fundamental level, the speed of a processor is dictated</a:t>
            </a:r>
          </a:p>
          <a:p>
            <a:r>
              <a:rPr kumimoji="1" lang="en-US" sz="1200" kern="1200" baseline="0" dirty="0" smtClean="0">
                <a:solidFill>
                  <a:schemeClr val="tx1"/>
                </a:solidFill>
                <a:latin typeface="Times New Roman" pitchFamily="-110" charset="0"/>
                <a:ea typeface="+mn-ea"/>
                <a:cs typeface="+mn-cs"/>
              </a:rPr>
              <a:t>by the pulse frequency produced by the clock, measured in cycles per second, or</a:t>
            </a:r>
          </a:p>
          <a:p>
            <a:r>
              <a:rPr kumimoji="1" lang="en-US" sz="1200" kern="1200" baseline="0" dirty="0" smtClean="0">
                <a:solidFill>
                  <a:schemeClr val="tx1"/>
                </a:solidFill>
                <a:latin typeface="Times New Roman" pitchFamily="-110" charset="0"/>
                <a:ea typeface="+mn-ea"/>
                <a:cs typeface="+mn-cs"/>
              </a:rPr>
              <a:t>Hertz (Hz).</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Typically, clock signals are generated by a quartz crystal, which generates a</a:t>
            </a:r>
          </a:p>
          <a:p>
            <a:r>
              <a:rPr kumimoji="1" lang="en-US" sz="1200" kern="1200" baseline="0" dirty="0" smtClean="0">
                <a:solidFill>
                  <a:schemeClr val="tx1"/>
                </a:solidFill>
                <a:latin typeface="Times New Roman" pitchFamily="-110" charset="0"/>
                <a:ea typeface="+mn-ea"/>
                <a:cs typeface="+mn-cs"/>
              </a:rPr>
              <a:t>constant sine wave while power is applied. This wave is converted into a digital</a:t>
            </a:r>
          </a:p>
          <a:p>
            <a:r>
              <a:rPr kumimoji="1" lang="en-US" sz="1200" kern="1200" baseline="0" dirty="0" smtClean="0">
                <a:solidFill>
                  <a:schemeClr val="tx1"/>
                </a:solidFill>
                <a:latin typeface="Times New Roman" pitchFamily="-110" charset="0"/>
                <a:ea typeface="+mn-ea"/>
                <a:cs typeface="+mn-cs"/>
              </a:rPr>
              <a:t>voltage pulse stream that is provided in a constant flow to the processor circuitry</a:t>
            </a:r>
          </a:p>
          <a:p>
            <a:r>
              <a:rPr kumimoji="1" lang="en-US" sz="1200" kern="1200" baseline="0" dirty="0" smtClean="0">
                <a:solidFill>
                  <a:schemeClr val="tx1"/>
                </a:solidFill>
                <a:latin typeface="Times New Roman" pitchFamily="-110" charset="0"/>
                <a:ea typeface="+mn-ea"/>
                <a:cs typeface="+mn-cs"/>
              </a:rPr>
              <a:t>(Figure 2.5). For example, a 1-GHz processor receives 1 billion pulses per second.</a:t>
            </a:r>
          </a:p>
          <a:p>
            <a:r>
              <a:rPr kumimoji="1" lang="en-US" sz="1200" kern="1200" baseline="0" dirty="0" smtClean="0">
                <a:solidFill>
                  <a:schemeClr val="tx1"/>
                </a:solidFill>
                <a:latin typeface="Times New Roman" pitchFamily="-110" charset="0"/>
                <a:ea typeface="+mn-ea"/>
                <a:cs typeface="+mn-cs"/>
              </a:rPr>
              <a:t>The rate of pulses is known as the </a:t>
            </a:r>
            <a:r>
              <a:rPr kumimoji="1" lang="en-US" sz="1200" b="1" kern="1200" baseline="0" dirty="0" smtClean="0">
                <a:solidFill>
                  <a:schemeClr val="tx1"/>
                </a:solidFill>
                <a:latin typeface="Times New Roman" pitchFamily="-110" charset="0"/>
                <a:ea typeface="+mn-ea"/>
                <a:cs typeface="+mn-cs"/>
              </a:rPr>
              <a:t>clock rate, or clock speed. </a:t>
            </a:r>
            <a:r>
              <a:rPr kumimoji="1" lang="en-US" sz="1200" b="0" kern="1200" baseline="0" dirty="0" smtClean="0">
                <a:solidFill>
                  <a:schemeClr val="tx1"/>
                </a:solidFill>
                <a:latin typeface="Times New Roman" pitchFamily="-110" charset="0"/>
                <a:ea typeface="+mn-ea"/>
                <a:cs typeface="+mn-cs"/>
              </a:rPr>
              <a:t>One increment, or</a:t>
            </a:r>
          </a:p>
          <a:p>
            <a:r>
              <a:rPr kumimoji="1" lang="en-US" sz="1200" b="0" kern="1200" baseline="0" dirty="0" smtClean="0">
                <a:solidFill>
                  <a:schemeClr val="tx1"/>
                </a:solidFill>
                <a:latin typeface="Times New Roman" pitchFamily="-110" charset="0"/>
                <a:ea typeface="+mn-ea"/>
                <a:cs typeface="+mn-cs"/>
              </a:rPr>
              <a:t>pulse, of the clock is referred to as a clock cycle, or a clock tick. The time between</a:t>
            </a:r>
          </a:p>
          <a:p>
            <a:r>
              <a:rPr kumimoji="1" lang="en-US" sz="1200" kern="1200" baseline="0" dirty="0" smtClean="0">
                <a:solidFill>
                  <a:schemeClr val="tx1"/>
                </a:solidFill>
                <a:latin typeface="Times New Roman" pitchFamily="-110" charset="0"/>
                <a:ea typeface="+mn-ea"/>
                <a:cs typeface="+mn-cs"/>
              </a:rPr>
              <a:t>pulses is the </a:t>
            </a:r>
            <a:r>
              <a:rPr kumimoji="1" lang="en-US" sz="1200" b="1" kern="1200" baseline="0" dirty="0" smtClean="0">
                <a:solidFill>
                  <a:schemeClr val="tx1"/>
                </a:solidFill>
                <a:latin typeface="Times New Roman" pitchFamily="-110" charset="0"/>
                <a:ea typeface="+mn-ea"/>
                <a:cs typeface="+mn-cs"/>
              </a:rPr>
              <a:t>cycle time.</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 clock rate is not arbitrary, but must be appropriate for the physical layout</a:t>
            </a:r>
          </a:p>
          <a:p>
            <a:r>
              <a:rPr kumimoji="1" lang="en-US" sz="1200" kern="1200" baseline="0" dirty="0" smtClean="0">
                <a:solidFill>
                  <a:schemeClr val="tx1"/>
                </a:solidFill>
                <a:latin typeface="Times New Roman" pitchFamily="-110" charset="0"/>
                <a:ea typeface="+mn-ea"/>
                <a:cs typeface="+mn-cs"/>
              </a:rPr>
              <a:t>of the processor. Actions in the processor require signals to be sent from one processor</a:t>
            </a:r>
          </a:p>
          <a:p>
            <a:r>
              <a:rPr kumimoji="1" lang="en-US" sz="1200" kern="1200" baseline="0" dirty="0" smtClean="0">
                <a:solidFill>
                  <a:schemeClr val="tx1"/>
                </a:solidFill>
                <a:latin typeface="Times New Roman" pitchFamily="-110" charset="0"/>
                <a:ea typeface="+mn-ea"/>
                <a:cs typeface="+mn-cs"/>
              </a:rPr>
              <a:t>element to another. When a signal is placed on a line inside the processor, it</a:t>
            </a:r>
          </a:p>
          <a:p>
            <a:r>
              <a:rPr kumimoji="1" lang="en-US" sz="1200" kern="1200" baseline="0" dirty="0" smtClean="0">
                <a:solidFill>
                  <a:schemeClr val="tx1"/>
                </a:solidFill>
                <a:latin typeface="Times New Roman" pitchFamily="-110" charset="0"/>
                <a:ea typeface="+mn-ea"/>
                <a:cs typeface="+mn-cs"/>
              </a:rPr>
              <a:t>takes some finite amount of time for the voltage levels to settle down so that an</a:t>
            </a:r>
          </a:p>
          <a:p>
            <a:r>
              <a:rPr kumimoji="1" lang="en-US" sz="1200" kern="1200" baseline="0" dirty="0" smtClean="0">
                <a:solidFill>
                  <a:schemeClr val="tx1"/>
                </a:solidFill>
                <a:latin typeface="Times New Roman" pitchFamily="-110" charset="0"/>
                <a:ea typeface="+mn-ea"/>
                <a:cs typeface="+mn-cs"/>
              </a:rPr>
              <a:t>accurate value (1 or 0) is available. Furthermore, depending on the physical layout</a:t>
            </a:r>
          </a:p>
          <a:p>
            <a:r>
              <a:rPr kumimoji="1" lang="en-US" sz="1200" kern="1200" baseline="0" dirty="0" smtClean="0">
                <a:solidFill>
                  <a:schemeClr val="tx1"/>
                </a:solidFill>
                <a:latin typeface="Times New Roman" pitchFamily="-110" charset="0"/>
                <a:ea typeface="+mn-ea"/>
                <a:cs typeface="+mn-cs"/>
              </a:rPr>
              <a:t>of the processor circuits, some signals may change more rapidly than others. Thus,</a:t>
            </a:r>
          </a:p>
          <a:p>
            <a:r>
              <a:rPr kumimoji="1" lang="en-US" sz="1200" kern="1200" baseline="0" dirty="0" smtClean="0">
                <a:solidFill>
                  <a:schemeClr val="tx1"/>
                </a:solidFill>
                <a:latin typeface="Times New Roman" pitchFamily="-110" charset="0"/>
                <a:ea typeface="+mn-ea"/>
                <a:cs typeface="+mn-cs"/>
              </a:rPr>
              <a:t>operations must be synchronized and paced so that the proper electrical signal</a:t>
            </a:r>
          </a:p>
          <a:p>
            <a:r>
              <a:rPr kumimoji="1" lang="en-US" sz="1200" kern="1200" baseline="0" dirty="0" smtClean="0">
                <a:solidFill>
                  <a:schemeClr val="tx1"/>
                </a:solidFill>
                <a:latin typeface="Times New Roman" pitchFamily="-110" charset="0"/>
                <a:ea typeface="+mn-ea"/>
                <a:cs typeface="+mn-cs"/>
              </a:rPr>
              <a:t>(voltage) values are available for each operation.</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 execution of an instruction involves a number of discrete steps, such</a:t>
            </a:r>
          </a:p>
          <a:p>
            <a:r>
              <a:rPr kumimoji="1" lang="en-US" sz="1200" kern="1200" baseline="0" dirty="0" smtClean="0">
                <a:solidFill>
                  <a:schemeClr val="tx1"/>
                </a:solidFill>
                <a:latin typeface="Times New Roman" pitchFamily="-110" charset="0"/>
                <a:ea typeface="+mn-ea"/>
                <a:cs typeface="+mn-cs"/>
              </a:rPr>
              <a:t>as fetching the instruction from memory, decoding the various portions of the</a:t>
            </a:r>
          </a:p>
          <a:p>
            <a:r>
              <a:rPr kumimoji="1" lang="en-US" sz="1200" kern="1200" baseline="0" dirty="0" smtClean="0">
                <a:solidFill>
                  <a:schemeClr val="tx1"/>
                </a:solidFill>
                <a:latin typeface="Times New Roman" pitchFamily="-110" charset="0"/>
                <a:ea typeface="+mn-ea"/>
                <a:cs typeface="+mn-cs"/>
              </a:rPr>
              <a:t>instruction, loading and storing data, and performing arithmetic and logical operations.</a:t>
            </a:r>
          </a:p>
          <a:p>
            <a:r>
              <a:rPr kumimoji="1" lang="en-US" sz="1200" kern="1200" baseline="0" dirty="0" smtClean="0">
                <a:solidFill>
                  <a:schemeClr val="tx1"/>
                </a:solidFill>
                <a:latin typeface="Times New Roman" pitchFamily="-110" charset="0"/>
                <a:ea typeface="+mn-ea"/>
                <a:cs typeface="+mn-cs"/>
              </a:rPr>
              <a:t>Thus, most instructions on most processors require multiple clock cycles to</a:t>
            </a:r>
          </a:p>
          <a:p>
            <a:r>
              <a:rPr kumimoji="1" lang="en-US" sz="1200" kern="1200" baseline="0" dirty="0" smtClean="0">
                <a:solidFill>
                  <a:schemeClr val="tx1"/>
                </a:solidFill>
                <a:latin typeface="Times New Roman" pitchFamily="-110" charset="0"/>
                <a:ea typeface="+mn-ea"/>
                <a:cs typeface="+mn-cs"/>
              </a:rPr>
              <a:t>complete. Some instructions may take only a few cycles, while others require dozens.</a:t>
            </a:r>
          </a:p>
          <a:p>
            <a:r>
              <a:rPr kumimoji="1" lang="en-US" sz="1200" kern="1200" baseline="0" dirty="0" smtClean="0">
                <a:solidFill>
                  <a:schemeClr val="tx1"/>
                </a:solidFill>
                <a:latin typeface="Times New Roman" pitchFamily="-110" charset="0"/>
                <a:ea typeface="+mn-ea"/>
                <a:cs typeface="+mn-cs"/>
              </a:rPr>
              <a:t>In addition, when pipelining is used, multiple instructions are being executed simultaneously.</a:t>
            </a:r>
          </a:p>
          <a:p>
            <a:r>
              <a:rPr kumimoji="1" lang="en-US" sz="1200" kern="1200" baseline="0" dirty="0" smtClean="0">
                <a:solidFill>
                  <a:schemeClr val="tx1"/>
                </a:solidFill>
                <a:latin typeface="Times New Roman" pitchFamily="-110" charset="0"/>
                <a:ea typeface="+mn-ea"/>
                <a:cs typeface="+mn-cs"/>
              </a:rPr>
              <a:t>Thus, a straight comparison of clock speeds on different processors does</a:t>
            </a:r>
          </a:p>
          <a:p>
            <a:r>
              <a:rPr kumimoji="1" lang="en-US" sz="1200" kern="1200" baseline="0" dirty="0" smtClean="0">
                <a:solidFill>
                  <a:schemeClr val="tx1"/>
                </a:solidFill>
                <a:latin typeface="Times New Roman" pitchFamily="-110" charset="0"/>
                <a:ea typeface="+mn-ea"/>
                <a:cs typeface="+mn-cs"/>
              </a:rPr>
              <a:t>not tell the whole story about performance.</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80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7517388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Table 2.1 is a matrix in which one dimension shows the five</a:t>
            </a:r>
          </a:p>
          <a:p>
            <a:r>
              <a:rPr kumimoji="1" lang="en-US" sz="1200" kern="1200" baseline="0" dirty="0" smtClean="0">
                <a:solidFill>
                  <a:schemeClr val="tx1"/>
                </a:solidFill>
                <a:latin typeface="Times New Roman" pitchFamily="-110" charset="0"/>
                <a:ea typeface="+mn-ea"/>
                <a:cs typeface="+mn-cs"/>
              </a:rPr>
              <a:t>performance factors and the other dimension shows the four system attributes. An</a:t>
            </a:r>
          </a:p>
          <a:p>
            <a:r>
              <a:rPr kumimoji="1" lang="en-US" sz="1200" kern="1200" baseline="0" dirty="0" smtClean="0">
                <a:solidFill>
                  <a:schemeClr val="tx1"/>
                </a:solidFill>
                <a:latin typeface="Times New Roman" pitchFamily="-110" charset="0"/>
                <a:ea typeface="+mn-ea"/>
                <a:cs typeface="+mn-cs"/>
              </a:rPr>
              <a:t>X in a cell indicates a system attribute that affects a performance factor.</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A common measure of performance for a processor is the rate at which</a:t>
            </a:r>
          </a:p>
          <a:p>
            <a:r>
              <a:rPr kumimoji="1" lang="en-US" sz="1200" kern="1200" baseline="0" dirty="0" smtClean="0">
                <a:solidFill>
                  <a:schemeClr val="tx1"/>
                </a:solidFill>
                <a:latin typeface="Times New Roman" pitchFamily="-110" charset="0"/>
                <a:ea typeface="+mn-ea"/>
                <a:cs typeface="+mn-cs"/>
              </a:rPr>
              <a:t>instructions are executed, expressed as millions of instructions per second (MIPS),</a:t>
            </a:r>
          </a:p>
          <a:p>
            <a:r>
              <a:rPr kumimoji="1" lang="en-US" sz="1200" kern="1200" baseline="0" dirty="0" smtClean="0">
                <a:solidFill>
                  <a:schemeClr val="tx1"/>
                </a:solidFill>
                <a:latin typeface="Times New Roman" pitchFamily="-110" charset="0"/>
                <a:ea typeface="+mn-ea"/>
                <a:cs typeface="+mn-cs"/>
              </a:rPr>
              <a:t>referred to as the </a:t>
            </a:r>
            <a:r>
              <a:rPr kumimoji="1" lang="en-US" sz="1200" b="1" kern="1200" baseline="0" dirty="0" smtClean="0">
                <a:solidFill>
                  <a:schemeClr val="tx1"/>
                </a:solidFill>
                <a:latin typeface="Times New Roman" pitchFamily="-110" charset="0"/>
                <a:ea typeface="+mn-ea"/>
                <a:cs typeface="+mn-cs"/>
              </a:rPr>
              <a:t>MIPS rate.</a:t>
            </a:r>
          </a:p>
          <a:p>
            <a:endParaRPr kumimoji="1" lang="en-US" sz="1200" b="1"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 Another common performance measure deals only with floating-point instructions.</a:t>
            </a:r>
          </a:p>
          <a:p>
            <a:r>
              <a:rPr kumimoji="1" lang="en-US" sz="1200" b="0" i="0" u="none" strike="noStrike" kern="1200" baseline="0" dirty="0" smtClean="0">
                <a:solidFill>
                  <a:schemeClr val="tx1"/>
                </a:solidFill>
                <a:latin typeface="Times New Roman" pitchFamily="-110" charset="0"/>
                <a:ea typeface="+mn-ea"/>
                <a:cs typeface="+mn-cs"/>
              </a:rPr>
              <a:t>These are common in many scientific and game applications. Floating-point</a:t>
            </a:r>
          </a:p>
          <a:p>
            <a:r>
              <a:rPr kumimoji="1" lang="en-US" sz="1200" b="0" i="0" u="none" strike="noStrike" kern="1200" baseline="0" dirty="0" smtClean="0">
                <a:solidFill>
                  <a:schemeClr val="tx1"/>
                </a:solidFill>
                <a:latin typeface="Times New Roman" pitchFamily="-110" charset="0"/>
                <a:ea typeface="+mn-ea"/>
                <a:cs typeface="+mn-cs"/>
              </a:rPr>
              <a:t>performance is expressed as millions of floating-point operations per second</a:t>
            </a:r>
          </a:p>
          <a:p>
            <a:r>
              <a:rPr kumimoji="1" lang="en-US" sz="1200" b="0" i="0" u="none" strike="noStrike" kern="1200" baseline="0" dirty="0" smtClean="0">
                <a:solidFill>
                  <a:schemeClr val="tx1"/>
                </a:solidFill>
                <a:latin typeface="Times New Roman" pitchFamily="-110" charset="0"/>
                <a:ea typeface="+mn-ea"/>
                <a:cs typeface="+mn-cs"/>
              </a:rPr>
              <a:t>(MFLOPS).</a:t>
            </a:r>
            <a:endParaRPr lang="en-US" b="0"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81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6637184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10" charset="0"/>
                <a:ea typeface="+mn-ea"/>
                <a:cs typeface="+mn-cs"/>
              </a:rPr>
              <a:t>In evaluating some aspect of computer system performance, it is often the case that a</a:t>
            </a:r>
          </a:p>
          <a:p>
            <a:r>
              <a:rPr kumimoji="1" lang="en-US" sz="1200" b="0" i="0" u="none" strike="noStrike" kern="1200" baseline="0" dirty="0" smtClean="0">
                <a:solidFill>
                  <a:schemeClr val="tx1"/>
                </a:solidFill>
                <a:latin typeface="Times New Roman" pitchFamily="-110" charset="0"/>
                <a:ea typeface="+mn-ea"/>
                <a:cs typeface="+mn-cs"/>
              </a:rPr>
              <a:t>single number, such as execution time or memory consumed, is used to characterize</a:t>
            </a:r>
          </a:p>
          <a:p>
            <a:r>
              <a:rPr kumimoji="1" lang="en-US" sz="1200" b="0" i="0" u="none" strike="noStrike" kern="1200" baseline="0" dirty="0" smtClean="0">
                <a:solidFill>
                  <a:schemeClr val="tx1"/>
                </a:solidFill>
                <a:latin typeface="Times New Roman" pitchFamily="-110" charset="0"/>
                <a:ea typeface="+mn-ea"/>
                <a:cs typeface="+mn-cs"/>
              </a:rPr>
              <a:t>performance and to compare systems. Clearly, a single number can provide only a</a:t>
            </a:r>
          </a:p>
          <a:p>
            <a:r>
              <a:rPr kumimoji="1" lang="en-US" sz="1200" b="0" i="0" u="none" strike="noStrike" kern="1200" baseline="0" dirty="0" smtClean="0">
                <a:solidFill>
                  <a:schemeClr val="tx1"/>
                </a:solidFill>
                <a:latin typeface="Times New Roman" pitchFamily="-110" charset="0"/>
                <a:ea typeface="+mn-ea"/>
                <a:cs typeface="+mn-cs"/>
              </a:rPr>
              <a:t>very simplified view of a system’s capability. Nevertheless, and especially in the field</a:t>
            </a:r>
          </a:p>
          <a:p>
            <a:r>
              <a:rPr kumimoji="1" lang="en-US" sz="1200" b="0" i="0" u="none" strike="noStrike" kern="1200" baseline="0" dirty="0" smtClean="0">
                <a:solidFill>
                  <a:schemeClr val="tx1"/>
                </a:solidFill>
                <a:latin typeface="Times New Roman" pitchFamily="-110" charset="0"/>
                <a:ea typeface="+mn-ea"/>
                <a:cs typeface="+mn-cs"/>
              </a:rPr>
              <a:t>of benchmarking, single numbers are typically used for performance comparison</a:t>
            </a:r>
          </a:p>
          <a:p>
            <a:r>
              <a:rPr kumimoji="1" lang="en-US" sz="1200" b="0" i="0" u="none" strike="noStrike" kern="1200" baseline="0" dirty="0" smtClean="0">
                <a:solidFill>
                  <a:schemeClr val="tx1"/>
                </a:solidFill>
                <a:latin typeface="Times New Roman" pitchFamily="-110" charset="0"/>
                <a:ea typeface="+mn-ea"/>
                <a:cs typeface="+mn-cs"/>
              </a:rPr>
              <a:t>[SMIT88].</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As is discussed in Section 2.6, the use of benchmarks to compare systems</a:t>
            </a:r>
          </a:p>
          <a:p>
            <a:r>
              <a:rPr kumimoji="1" lang="en-US" sz="1200" b="0" i="0" u="none" strike="noStrike" kern="1200" baseline="0" dirty="0" smtClean="0">
                <a:solidFill>
                  <a:schemeClr val="tx1"/>
                </a:solidFill>
                <a:latin typeface="Times New Roman" pitchFamily="-110" charset="0"/>
                <a:ea typeface="+mn-ea"/>
                <a:cs typeface="+mn-cs"/>
              </a:rPr>
              <a:t>involves calculating the mean value of a set of data points related to execution</a:t>
            </a:r>
          </a:p>
          <a:p>
            <a:r>
              <a:rPr kumimoji="1" lang="en-US" sz="1200" b="0" i="0" u="none" strike="noStrike" kern="1200" baseline="0" dirty="0" smtClean="0">
                <a:solidFill>
                  <a:schemeClr val="tx1"/>
                </a:solidFill>
                <a:latin typeface="Times New Roman" pitchFamily="-110" charset="0"/>
                <a:ea typeface="+mn-ea"/>
                <a:cs typeface="+mn-cs"/>
              </a:rPr>
              <a:t>time. It turns out that there are multiple alternative algorithms that can be used</a:t>
            </a:r>
          </a:p>
          <a:p>
            <a:r>
              <a:rPr kumimoji="1" lang="en-US" sz="1200" b="0" i="0" u="none" strike="noStrike" kern="1200" baseline="0" dirty="0" smtClean="0">
                <a:solidFill>
                  <a:schemeClr val="tx1"/>
                </a:solidFill>
                <a:latin typeface="Times New Roman" pitchFamily="-110" charset="0"/>
                <a:ea typeface="+mn-ea"/>
                <a:cs typeface="+mn-cs"/>
              </a:rPr>
              <a:t>for calculating a mean value, and this has been the source of some controversy in</a:t>
            </a:r>
          </a:p>
          <a:p>
            <a:r>
              <a:rPr kumimoji="1" lang="en-US" sz="1200" b="0" i="0" u="none" strike="noStrike" kern="1200" baseline="0" dirty="0" smtClean="0">
                <a:solidFill>
                  <a:schemeClr val="tx1"/>
                </a:solidFill>
                <a:latin typeface="Times New Roman" pitchFamily="-110" charset="0"/>
                <a:ea typeface="+mn-ea"/>
                <a:cs typeface="+mn-cs"/>
              </a:rPr>
              <a:t>the benchmarking field. In this section, we define these alternative algorithms and</a:t>
            </a:r>
          </a:p>
          <a:p>
            <a:r>
              <a:rPr kumimoji="1" lang="en-US" sz="1200" b="0" i="0" u="none" strike="noStrike" kern="1200" baseline="0" dirty="0" smtClean="0">
                <a:solidFill>
                  <a:schemeClr val="tx1"/>
                </a:solidFill>
                <a:latin typeface="Times New Roman" pitchFamily="-110" charset="0"/>
                <a:ea typeface="+mn-ea"/>
                <a:cs typeface="+mn-cs"/>
              </a:rPr>
              <a:t>comment on some of their properties. This prepares us for a discussion in the next</a:t>
            </a:r>
          </a:p>
          <a:p>
            <a:r>
              <a:rPr kumimoji="1" lang="en-US" sz="1200" b="0" i="0" u="none" strike="noStrike" kern="1200" baseline="0" dirty="0" smtClean="0">
                <a:solidFill>
                  <a:schemeClr val="tx1"/>
                </a:solidFill>
                <a:latin typeface="Times New Roman" pitchFamily="-110" charset="0"/>
                <a:ea typeface="+mn-ea"/>
                <a:cs typeface="+mn-cs"/>
              </a:rPr>
              <a:t>section of mean calculation in benchmarking.</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The three common formulas used for calculating a mean are arithmetic, geometric,</a:t>
            </a:r>
          </a:p>
          <a:p>
            <a:r>
              <a:rPr kumimoji="1" lang="en-US" sz="1200" b="0" i="0" u="none" strike="noStrike" kern="1200" baseline="0" dirty="0" smtClean="0">
                <a:solidFill>
                  <a:schemeClr val="tx1"/>
                </a:solidFill>
                <a:latin typeface="Times New Roman" pitchFamily="-110" charset="0"/>
                <a:ea typeface="+mn-ea"/>
                <a:cs typeface="+mn-cs"/>
              </a:rPr>
              <a:t>and harmonic.</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82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0285635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10" charset="0"/>
                <a:ea typeface="+mn-ea"/>
                <a:cs typeface="+mn-cs"/>
              </a:rPr>
              <a:t>Figure 2.6 illustrates the three means applied to various data sets, each</a:t>
            </a:r>
          </a:p>
          <a:p>
            <a:r>
              <a:rPr kumimoji="1" lang="en-US" sz="1200" b="0" i="0" u="none" strike="noStrike" kern="1200" baseline="0" dirty="0" smtClean="0">
                <a:solidFill>
                  <a:schemeClr val="tx1"/>
                </a:solidFill>
                <a:latin typeface="Times New Roman" pitchFamily="-110" charset="0"/>
                <a:ea typeface="+mn-ea"/>
                <a:cs typeface="+mn-cs"/>
              </a:rPr>
              <a:t>of which has eleven data points and a maximum data point value of 11. The median value</a:t>
            </a:r>
          </a:p>
          <a:p>
            <a:r>
              <a:rPr kumimoji="1" lang="en-US" sz="1200" b="0" i="0" u="none" strike="noStrike" kern="1200" baseline="0" dirty="0" smtClean="0">
                <a:solidFill>
                  <a:schemeClr val="tx1"/>
                </a:solidFill>
                <a:latin typeface="Times New Roman" pitchFamily="-110" charset="0"/>
                <a:ea typeface="+mn-ea"/>
                <a:cs typeface="+mn-cs"/>
              </a:rPr>
              <a:t>is also included in the chart. Perhaps what stands out the most in this figure is that the HM</a:t>
            </a:r>
          </a:p>
          <a:p>
            <a:r>
              <a:rPr kumimoji="1" lang="en-US" sz="1200" b="0" i="0" u="none" strike="noStrike" kern="1200" baseline="0" dirty="0" smtClean="0">
                <a:solidFill>
                  <a:schemeClr val="tx1"/>
                </a:solidFill>
                <a:latin typeface="Times New Roman" pitchFamily="-110" charset="0"/>
                <a:ea typeface="+mn-ea"/>
                <a:cs typeface="+mn-cs"/>
              </a:rPr>
              <a:t>has a tendency to produce a misleading result when the data is skewed to larger values or</a:t>
            </a:r>
          </a:p>
          <a:p>
            <a:r>
              <a:rPr kumimoji="1" lang="en-US" sz="1200" b="0" i="0" u="none" strike="noStrike" kern="1200" baseline="0" dirty="0" smtClean="0">
                <a:solidFill>
                  <a:schemeClr val="tx1"/>
                </a:solidFill>
                <a:latin typeface="Times New Roman" pitchFamily="-110" charset="0"/>
                <a:ea typeface="+mn-ea"/>
                <a:cs typeface="+mn-cs"/>
              </a:rPr>
              <a:t>when there is a small-value outlier.</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83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54691554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10" charset="0"/>
                <a:ea typeface="+mn-ea"/>
                <a:cs typeface="+mn-cs"/>
              </a:rPr>
              <a:t> An AM is an appropriate measure if the sum of all the measurements is a meaningful</a:t>
            </a:r>
          </a:p>
          <a:p>
            <a:r>
              <a:rPr kumimoji="1" lang="en-US" sz="1200" b="0" i="0" u="none" strike="noStrike" kern="1200" baseline="0" dirty="0" smtClean="0">
                <a:solidFill>
                  <a:schemeClr val="tx1"/>
                </a:solidFill>
                <a:latin typeface="Times New Roman" pitchFamily="-110" charset="0"/>
                <a:ea typeface="+mn-ea"/>
                <a:cs typeface="+mn-cs"/>
              </a:rPr>
              <a:t>and interesting value. The AM is a good candidate for comparing the execution time performance</a:t>
            </a:r>
          </a:p>
          <a:p>
            <a:r>
              <a:rPr kumimoji="1" lang="en-US" sz="1200" b="0" i="0" u="none" strike="noStrike" kern="1200" baseline="0" dirty="0" smtClean="0">
                <a:solidFill>
                  <a:schemeClr val="tx1"/>
                </a:solidFill>
                <a:latin typeface="Times New Roman" pitchFamily="-110" charset="0"/>
                <a:ea typeface="+mn-ea"/>
                <a:cs typeface="+mn-cs"/>
              </a:rPr>
              <a:t>of several systems. For example, suppose we were interested in using a system</a:t>
            </a:r>
          </a:p>
          <a:p>
            <a:r>
              <a:rPr kumimoji="1" lang="en-US" sz="1200" b="0" i="0" u="none" strike="noStrike" kern="1200" baseline="0" dirty="0" smtClean="0">
                <a:solidFill>
                  <a:schemeClr val="tx1"/>
                </a:solidFill>
                <a:latin typeface="Times New Roman" pitchFamily="-110" charset="0"/>
                <a:ea typeface="+mn-ea"/>
                <a:cs typeface="+mn-cs"/>
              </a:rPr>
              <a:t>for large-scale simulation studies and wanted to evaluate several alternative products.</a:t>
            </a:r>
          </a:p>
          <a:p>
            <a:r>
              <a:rPr kumimoji="1" lang="en-US" sz="1200" b="0" i="0" u="none" strike="noStrike" kern="1200" baseline="0" dirty="0" smtClean="0">
                <a:solidFill>
                  <a:schemeClr val="tx1"/>
                </a:solidFill>
                <a:latin typeface="Times New Roman" pitchFamily="-110" charset="0"/>
                <a:ea typeface="+mn-ea"/>
                <a:cs typeface="+mn-cs"/>
              </a:rPr>
              <a:t>On each system we could run the simulation multiple times with different input values</a:t>
            </a:r>
          </a:p>
          <a:p>
            <a:r>
              <a:rPr kumimoji="1" lang="en-US" sz="1200" b="0" i="0" u="none" strike="noStrike" kern="1200" baseline="0" dirty="0" smtClean="0">
                <a:solidFill>
                  <a:schemeClr val="tx1"/>
                </a:solidFill>
                <a:latin typeface="Times New Roman" pitchFamily="-110" charset="0"/>
                <a:ea typeface="+mn-ea"/>
                <a:cs typeface="+mn-cs"/>
              </a:rPr>
              <a:t>for each run, and then take the average execution time across all runs. The use of</a:t>
            </a:r>
          </a:p>
          <a:p>
            <a:r>
              <a:rPr kumimoji="1" lang="en-US" sz="1200" b="0" i="0" u="none" strike="noStrike" kern="1200" baseline="0" dirty="0" smtClean="0">
                <a:solidFill>
                  <a:schemeClr val="tx1"/>
                </a:solidFill>
                <a:latin typeface="Times New Roman" pitchFamily="-110" charset="0"/>
                <a:ea typeface="+mn-ea"/>
                <a:cs typeface="+mn-cs"/>
              </a:rPr>
              <a:t>multiple runs with different inputs should ensure that the results are not heavily biased</a:t>
            </a:r>
          </a:p>
          <a:p>
            <a:r>
              <a:rPr kumimoji="1" lang="en-US" sz="1200" b="0" i="0" u="none" strike="noStrike" kern="1200" baseline="0" dirty="0" smtClean="0">
                <a:solidFill>
                  <a:schemeClr val="tx1"/>
                </a:solidFill>
                <a:latin typeface="Times New Roman" pitchFamily="-110" charset="0"/>
                <a:ea typeface="+mn-ea"/>
                <a:cs typeface="+mn-cs"/>
              </a:rPr>
              <a:t>by some unusual feature of a given input set. The AM of all the runs is a good measure of</a:t>
            </a:r>
          </a:p>
          <a:p>
            <a:r>
              <a:rPr kumimoji="1" lang="en-US" sz="1200" b="0" i="0" u="none" strike="noStrike" kern="1200" baseline="0" dirty="0" smtClean="0">
                <a:solidFill>
                  <a:schemeClr val="tx1"/>
                </a:solidFill>
                <a:latin typeface="Times New Roman" pitchFamily="-110" charset="0"/>
                <a:ea typeface="+mn-ea"/>
                <a:cs typeface="+mn-cs"/>
              </a:rPr>
              <a:t>the system’s performance on simulations, and a good number to use for system comparison.</a:t>
            </a:r>
          </a:p>
          <a:p>
            <a:r>
              <a:rPr kumimoji="1" lang="en-US" sz="1200" b="0" i="0" u="none" strike="noStrike" kern="1200" baseline="0" dirty="0" smtClean="0">
                <a:solidFill>
                  <a:schemeClr val="tx1"/>
                </a:solidFill>
                <a:latin typeface="Times New Roman" pitchFamily="-110" charset="0"/>
                <a:ea typeface="+mn-ea"/>
                <a:cs typeface="+mn-cs"/>
              </a:rPr>
              <a:t>The AM used for a time-based variable (e.g., seconds), such as program execution</a:t>
            </a:r>
          </a:p>
          <a:p>
            <a:r>
              <a:rPr kumimoji="1" lang="en-US" sz="1200" b="0" i="0" u="none" strike="noStrike" kern="1200" baseline="0" dirty="0" smtClean="0">
                <a:solidFill>
                  <a:schemeClr val="tx1"/>
                </a:solidFill>
                <a:latin typeface="Times New Roman" pitchFamily="-110" charset="0"/>
                <a:ea typeface="+mn-ea"/>
                <a:cs typeface="+mn-cs"/>
              </a:rPr>
              <a:t>time, has the important property that it is directly proportional to the total</a:t>
            </a:r>
          </a:p>
          <a:p>
            <a:r>
              <a:rPr kumimoji="1" lang="en-US" sz="1200" b="0" i="0" u="none" strike="noStrike" kern="1200" baseline="0" dirty="0" smtClean="0">
                <a:solidFill>
                  <a:schemeClr val="tx1"/>
                </a:solidFill>
                <a:latin typeface="Times New Roman" pitchFamily="-110" charset="0"/>
                <a:ea typeface="+mn-ea"/>
                <a:cs typeface="+mn-cs"/>
              </a:rPr>
              <a:t>time. So, if the total time doubles, the mean value doubles.</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84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78724202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10" charset="0"/>
                <a:ea typeface="+mn-ea"/>
                <a:cs typeface="+mn-cs"/>
              </a:rPr>
              <a:t>A simple numerical example will illustrate the difference between the</a:t>
            </a:r>
          </a:p>
          <a:p>
            <a:r>
              <a:rPr kumimoji="1" lang="en-US" sz="1200" b="0" i="0" u="none" strike="noStrike" kern="1200" baseline="0" dirty="0" smtClean="0">
                <a:solidFill>
                  <a:schemeClr val="tx1"/>
                </a:solidFill>
                <a:latin typeface="Times New Roman" pitchFamily="-110" charset="0"/>
                <a:ea typeface="+mn-ea"/>
                <a:cs typeface="+mn-cs"/>
              </a:rPr>
              <a:t>two means in calculating a mean value of the rates, shown in Table 2.2. The table compares</a:t>
            </a:r>
          </a:p>
          <a:p>
            <a:r>
              <a:rPr kumimoji="1" lang="en-US" sz="1200" b="0" i="0" u="none" strike="noStrike" kern="1200" baseline="0" dirty="0" smtClean="0">
                <a:solidFill>
                  <a:schemeClr val="tx1"/>
                </a:solidFill>
                <a:latin typeface="Times New Roman" pitchFamily="-110" charset="0"/>
                <a:ea typeface="+mn-ea"/>
                <a:cs typeface="+mn-cs"/>
              </a:rPr>
              <a:t>the performance of three computers on the execution of two programs. For simplicity, we</a:t>
            </a:r>
          </a:p>
          <a:p>
            <a:r>
              <a:rPr kumimoji="1" lang="en-US" sz="1200" b="0" i="0" u="none" strike="noStrike" kern="1200" baseline="0" dirty="0" smtClean="0">
                <a:solidFill>
                  <a:schemeClr val="tx1"/>
                </a:solidFill>
                <a:latin typeface="Times New Roman" pitchFamily="-110" charset="0"/>
                <a:ea typeface="+mn-ea"/>
                <a:cs typeface="+mn-cs"/>
              </a:rPr>
              <a:t>assume that the execution of each program results in the execution of 108 floating-point</a:t>
            </a:r>
          </a:p>
          <a:p>
            <a:r>
              <a:rPr kumimoji="1" lang="en-US" sz="1200" b="0" i="0" u="none" strike="noStrike" kern="1200" baseline="0" dirty="0" smtClean="0">
                <a:solidFill>
                  <a:schemeClr val="tx1"/>
                </a:solidFill>
                <a:latin typeface="Times New Roman" pitchFamily="-110" charset="0"/>
                <a:ea typeface="+mn-ea"/>
                <a:cs typeface="+mn-cs"/>
              </a:rPr>
              <a:t>operations. The left half of the table shows the execution times for each computer running</a:t>
            </a:r>
          </a:p>
          <a:p>
            <a:r>
              <a:rPr kumimoji="1" lang="en-US" sz="1200" b="0" i="0" u="none" strike="noStrike" kern="1200" baseline="0" dirty="0" smtClean="0">
                <a:solidFill>
                  <a:schemeClr val="tx1"/>
                </a:solidFill>
                <a:latin typeface="Times New Roman" pitchFamily="-110" charset="0"/>
                <a:ea typeface="+mn-ea"/>
                <a:cs typeface="+mn-cs"/>
              </a:rPr>
              <a:t>each program, the total execution time, and the AM of the execution times. Computer</a:t>
            </a:r>
          </a:p>
          <a:p>
            <a:r>
              <a:rPr kumimoji="1" lang="en-US" sz="1200" b="0" i="0" u="none" strike="noStrike" kern="1200" baseline="0" dirty="0" smtClean="0">
                <a:solidFill>
                  <a:schemeClr val="tx1"/>
                </a:solidFill>
                <a:latin typeface="Times New Roman" pitchFamily="-110" charset="0"/>
                <a:ea typeface="+mn-ea"/>
                <a:cs typeface="+mn-cs"/>
              </a:rPr>
              <a:t>A executes in less total time than B, which executes in less total time than C, and this is</a:t>
            </a:r>
          </a:p>
          <a:p>
            <a:r>
              <a:rPr kumimoji="1" lang="en-US" sz="1200" b="0" i="0" u="none" strike="noStrike" kern="1200" baseline="0" dirty="0" smtClean="0">
                <a:solidFill>
                  <a:schemeClr val="tx1"/>
                </a:solidFill>
                <a:latin typeface="Times New Roman" pitchFamily="-110" charset="0"/>
                <a:ea typeface="+mn-ea"/>
                <a:cs typeface="+mn-cs"/>
              </a:rPr>
              <a:t>reflected accurately in the AM.</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The right half of the table provides a comparison in terms of rates, expressed</a:t>
            </a:r>
          </a:p>
          <a:p>
            <a:r>
              <a:rPr kumimoji="1" lang="en-US" sz="1200" b="0" i="0" u="none" strike="noStrike" kern="1200" baseline="0" dirty="0" smtClean="0">
                <a:solidFill>
                  <a:schemeClr val="tx1"/>
                </a:solidFill>
                <a:latin typeface="Times New Roman" pitchFamily="-110" charset="0"/>
                <a:ea typeface="+mn-ea"/>
                <a:cs typeface="+mn-cs"/>
              </a:rPr>
              <a:t>in MFLOPS. The rate calculation is straightforward. For example, program 1 executes</a:t>
            </a:r>
          </a:p>
          <a:p>
            <a:r>
              <a:rPr kumimoji="1" lang="en-US" sz="1200" b="0" i="0" u="none" strike="noStrike" kern="1200" baseline="0" dirty="0" smtClean="0">
                <a:solidFill>
                  <a:schemeClr val="tx1"/>
                </a:solidFill>
                <a:latin typeface="Times New Roman" pitchFamily="-110" charset="0"/>
                <a:ea typeface="+mn-ea"/>
                <a:cs typeface="+mn-cs"/>
              </a:rPr>
              <a:t>100 million floating-point operations. Computer A takes 2 seconds to execute the program</a:t>
            </a:r>
          </a:p>
          <a:p>
            <a:r>
              <a:rPr kumimoji="1" lang="en-US" sz="1200" b="0" i="0" u="none" strike="noStrike" kern="1200" baseline="0" dirty="0" smtClean="0">
                <a:solidFill>
                  <a:schemeClr val="tx1"/>
                </a:solidFill>
                <a:latin typeface="Times New Roman" pitchFamily="-110" charset="0"/>
                <a:ea typeface="+mn-ea"/>
                <a:cs typeface="+mn-cs"/>
              </a:rPr>
              <a:t>for a MFLOPS rate of 100/2 = 50. Next, consider the AM of the rates. The greatest value</a:t>
            </a:r>
          </a:p>
          <a:p>
            <a:r>
              <a:rPr kumimoji="1" lang="en-US" sz="1200" b="0" i="0" u="none" strike="noStrike" kern="1200" baseline="0" dirty="0" smtClean="0">
                <a:solidFill>
                  <a:schemeClr val="tx1"/>
                </a:solidFill>
                <a:latin typeface="Times New Roman" pitchFamily="-110" charset="0"/>
                <a:ea typeface="+mn-ea"/>
                <a:cs typeface="+mn-cs"/>
              </a:rPr>
              <a:t>is for computer A, which suggests that A is the fastest computer. In terms of total execution</a:t>
            </a:r>
          </a:p>
          <a:p>
            <a:r>
              <a:rPr kumimoji="1" lang="en-US" sz="1200" b="0" i="0" u="none" strike="noStrike" kern="1200" baseline="0" dirty="0" smtClean="0">
                <a:solidFill>
                  <a:schemeClr val="tx1"/>
                </a:solidFill>
                <a:latin typeface="Times New Roman" pitchFamily="-110" charset="0"/>
                <a:ea typeface="+mn-ea"/>
                <a:cs typeface="+mn-cs"/>
              </a:rPr>
              <a:t>time, A has the minimum time, so it is the fastest computer of the three. But the AM</a:t>
            </a:r>
          </a:p>
          <a:p>
            <a:r>
              <a:rPr kumimoji="1" lang="en-US" sz="1200" b="0" i="0" u="none" strike="noStrike" kern="1200" baseline="0" dirty="0" smtClean="0">
                <a:solidFill>
                  <a:schemeClr val="tx1"/>
                </a:solidFill>
                <a:latin typeface="Times New Roman" pitchFamily="-110" charset="0"/>
                <a:ea typeface="+mn-ea"/>
                <a:cs typeface="+mn-cs"/>
              </a:rPr>
              <a:t>of rates shows B as slower than C, whereas in fact B is faster than C. Looking at the HM</a:t>
            </a:r>
          </a:p>
          <a:p>
            <a:r>
              <a:rPr kumimoji="1" lang="en-US" sz="1200" b="0" i="0" u="none" strike="noStrike" kern="1200" baseline="0" dirty="0" smtClean="0">
                <a:solidFill>
                  <a:schemeClr val="tx1"/>
                </a:solidFill>
                <a:latin typeface="Times New Roman" pitchFamily="-110" charset="0"/>
                <a:ea typeface="+mn-ea"/>
                <a:cs typeface="+mn-cs"/>
              </a:rPr>
              <a:t>values, we see that they correctly reflect the speed ordering of the computers. This confirms</a:t>
            </a:r>
          </a:p>
          <a:p>
            <a:r>
              <a:rPr kumimoji="1" lang="en-US" sz="1200" b="0" i="0" u="none" strike="noStrike" kern="1200" baseline="0" dirty="0" smtClean="0">
                <a:solidFill>
                  <a:schemeClr val="tx1"/>
                </a:solidFill>
                <a:latin typeface="Times New Roman" pitchFamily="-110" charset="0"/>
                <a:ea typeface="+mn-ea"/>
                <a:cs typeface="+mn-cs"/>
              </a:rPr>
              <a:t>that the HM is preferred when calculating rates.</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The reader may wonder why go through all this effort. If we want to compare</a:t>
            </a:r>
          </a:p>
          <a:p>
            <a:r>
              <a:rPr kumimoji="1" lang="en-US" sz="1200" b="0" i="0" u="none" strike="noStrike" kern="1200" baseline="0" dirty="0" smtClean="0">
                <a:solidFill>
                  <a:schemeClr val="tx1"/>
                </a:solidFill>
                <a:latin typeface="Times New Roman" pitchFamily="-110" charset="0"/>
                <a:ea typeface="+mn-ea"/>
                <a:cs typeface="+mn-cs"/>
              </a:rPr>
              <a:t>execution times, we could simply compare the total execution times of the three</a:t>
            </a:r>
          </a:p>
          <a:p>
            <a:r>
              <a:rPr kumimoji="1" lang="en-US" sz="1200" b="0" i="0" u="none" strike="noStrike" kern="1200" baseline="0" dirty="0" smtClean="0">
                <a:solidFill>
                  <a:schemeClr val="tx1"/>
                </a:solidFill>
                <a:latin typeface="Times New Roman" pitchFamily="-110" charset="0"/>
                <a:ea typeface="+mn-ea"/>
                <a:cs typeface="+mn-cs"/>
              </a:rPr>
              <a:t>systems. If we want to compare rates, we could simply take the inverse of the total</a:t>
            </a:r>
          </a:p>
          <a:p>
            <a:r>
              <a:rPr kumimoji="1" lang="en-US" sz="1200" b="0" i="0" u="none" strike="noStrike" kern="1200" baseline="0" dirty="0" smtClean="0">
                <a:solidFill>
                  <a:schemeClr val="tx1"/>
                </a:solidFill>
                <a:latin typeface="Times New Roman" pitchFamily="-110" charset="0"/>
                <a:ea typeface="+mn-ea"/>
                <a:cs typeface="+mn-cs"/>
              </a:rPr>
              <a:t>execution time, as shown in the table. There are two reasons for doing the individual</a:t>
            </a:r>
          </a:p>
          <a:p>
            <a:r>
              <a:rPr kumimoji="1" lang="en-US" sz="1200" b="0" i="0" u="none" strike="noStrike" kern="1200" baseline="0" dirty="0" smtClean="0">
                <a:solidFill>
                  <a:schemeClr val="tx1"/>
                </a:solidFill>
                <a:latin typeface="Times New Roman" pitchFamily="-110" charset="0"/>
                <a:ea typeface="+mn-ea"/>
                <a:cs typeface="+mn-cs"/>
              </a:rPr>
              <a:t>calculations rather than only looking at the aggregate numbers:</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 1. A customer or researcher may be interested not only in the overall average</a:t>
            </a:r>
          </a:p>
          <a:p>
            <a:r>
              <a:rPr kumimoji="1" lang="en-US" sz="1200" b="0" i="0" u="none" strike="noStrike" kern="1200" baseline="0" dirty="0" smtClean="0">
                <a:solidFill>
                  <a:schemeClr val="tx1"/>
                </a:solidFill>
                <a:latin typeface="Times New Roman" pitchFamily="-110" charset="0"/>
                <a:ea typeface="+mn-ea"/>
                <a:cs typeface="+mn-cs"/>
              </a:rPr>
              <a:t>performance but also performance against different types of benchmark programs,</a:t>
            </a:r>
          </a:p>
          <a:p>
            <a:r>
              <a:rPr kumimoji="1" lang="en-US" sz="1200" b="0" i="0" u="none" strike="noStrike" kern="1200" baseline="0" dirty="0" smtClean="0">
                <a:solidFill>
                  <a:schemeClr val="tx1"/>
                </a:solidFill>
                <a:latin typeface="Times New Roman" pitchFamily="-110" charset="0"/>
                <a:ea typeface="+mn-ea"/>
                <a:cs typeface="+mn-cs"/>
              </a:rPr>
              <a:t>such as business applications, scientific modeling, multimedia applications,</a:t>
            </a:r>
          </a:p>
          <a:p>
            <a:r>
              <a:rPr kumimoji="1" lang="en-US" sz="1200" b="0" i="0" u="none" strike="noStrike" kern="1200" baseline="0" dirty="0" smtClean="0">
                <a:solidFill>
                  <a:schemeClr val="tx1"/>
                </a:solidFill>
                <a:latin typeface="Times New Roman" pitchFamily="-110" charset="0"/>
                <a:ea typeface="+mn-ea"/>
                <a:cs typeface="+mn-cs"/>
              </a:rPr>
              <a:t>and systems programs. Thus, a breakdown by type of benchmark is</a:t>
            </a:r>
          </a:p>
          <a:p>
            <a:r>
              <a:rPr kumimoji="1" lang="en-US" sz="1200" b="0" i="0" u="none" strike="noStrike" kern="1200" baseline="0" dirty="0" smtClean="0">
                <a:solidFill>
                  <a:schemeClr val="tx1"/>
                </a:solidFill>
                <a:latin typeface="Times New Roman" pitchFamily="-110" charset="0"/>
                <a:ea typeface="+mn-ea"/>
                <a:cs typeface="+mn-cs"/>
              </a:rPr>
              <a:t>needed as well as a total.</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 2. Usually, the different programs used for evaluation are weighted differently.</a:t>
            </a:r>
          </a:p>
          <a:p>
            <a:r>
              <a:rPr kumimoji="1" lang="en-US" sz="1200" b="0" i="0" u="none" strike="noStrike" kern="1200" baseline="0" dirty="0" smtClean="0">
                <a:solidFill>
                  <a:schemeClr val="tx1"/>
                </a:solidFill>
                <a:latin typeface="Times New Roman" pitchFamily="-110" charset="0"/>
                <a:ea typeface="+mn-ea"/>
                <a:cs typeface="+mn-cs"/>
              </a:rPr>
              <a:t>In Table 2.2, it is assumed that the two test programs execute the same number</a:t>
            </a:r>
          </a:p>
          <a:p>
            <a:r>
              <a:rPr kumimoji="1" lang="en-US" sz="1200" b="0" i="0" u="none" strike="noStrike" kern="1200" baseline="0" dirty="0" smtClean="0">
                <a:solidFill>
                  <a:schemeClr val="tx1"/>
                </a:solidFill>
                <a:latin typeface="Times New Roman" pitchFamily="-110" charset="0"/>
                <a:ea typeface="+mn-ea"/>
                <a:cs typeface="+mn-cs"/>
              </a:rPr>
              <a:t>of operations. If that is not the case, we may want to weight accordingly.</a:t>
            </a:r>
          </a:p>
          <a:p>
            <a:r>
              <a:rPr kumimoji="1" lang="en-US" sz="1200" b="0" i="0" u="none" strike="noStrike" kern="1200" baseline="0" dirty="0" smtClean="0">
                <a:solidFill>
                  <a:schemeClr val="tx1"/>
                </a:solidFill>
                <a:latin typeface="Times New Roman" pitchFamily="-110" charset="0"/>
                <a:ea typeface="+mn-ea"/>
                <a:cs typeface="+mn-cs"/>
              </a:rPr>
              <a:t>Or different programs could be weighted differently to reflect importance or</a:t>
            </a:r>
          </a:p>
          <a:p>
            <a:r>
              <a:rPr kumimoji="1" lang="en-US" sz="1200" b="0" i="0" u="none" strike="noStrike" kern="1200" baseline="0" dirty="0" smtClean="0">
                <a:solidFill>
                  <a:schemeClr val="tx1"/>
                </a:solidFill>
                <a:latin typeface="Times New Roman" pitchFamily="-110" charset="0"/>
                <a:ea typeface="+mn-ea"/>
                <a:cs typeface="+mn-cs"/>
              </a:rPr>
              <a:t>priority.</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85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7421461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10" charset="0"/>
                <a:ea typeface="+mn-ea"/>
                <a:cs typeface="+mn-cs"/>
              </a:rPr>
              <a:t>A simple example will illustrate the way in which the GM exhibits consistency</a:t>
            </a:r>
          </a:p>
          <a:p>
            <a:r>
              <a:rPr kumimoji="1" lang="en-US" sz="1200" b="0" i="0" u="none" strike="noStrike" kern="1200" baseline="0" dirty="0" smtClean="0">
                <a:solidFill>
                  <a:schemeClr val="tx1"/>
                </a:solidFill>
                <a:latin typeface="Times New Roman" pitchFamily="-110" charset="0"/>
                <a:ea typeface="+mn-ea"/>
                <a:cs typeface="+mn-cs"/>
              </a:rPr>
              <a:t>for normalized results. In Table 2.3, we use the same performance results as were</a:t>
            </a:r>
          </a:p>
          <a:p>
            <a:r>
              <a:rPr kumimoji="1" lang="en-US" sz="1200" b="0" i="0" u="none" strike="noStrike" kern="1200" baseline="0" dirty="0" smtClean="0">
                <a:solidFill>
                  <a:schemeClr val="tx1"/>
                </a:solidFill>
                <a:latin typeface="Times New Roman" pitchFamily="-110" charset="0"/>
                <a:ea typeface="+mn-ea"/>
                <a:cs typeface="+mn-cs"/>
              </a:rPr>
              <a:t>used in Table 2.2. In Table 2.3a, all results are normalized to Computer A, and the means</a:t>
            </a:r>
          </a:p>
          <a:p>
            <a:r>
              <a:rPr kumimoji="1" lang="en-US" sz="1200" b="0" i="0" u="none" strike="noStrike" kern="1200" baseline="0" dirty="0" smtClean="0">
                <a:solidFill>
                  <a:schemeClr val="tx1"/>
                </a:solidFill>
                <a:latin typeface="Times New Roman" pitchFamily="-110" charset="0"/>
                <a:ea typeface="+mn-ea"/>
                <a:cs typeface="+mn-cs"/>
              </a:rPr>
              <a:t>are calculated on the normalized values. Based on total execution time, A is faster than</a:t>
            </a:r>
          </a:p>
          <a:p>
            <a:r>
              <a:rPr kumimoji="1" lang="en-US" sz="1200" b="0" i="0" u="none" strike="noStrike" kern="1200" baseline="0" dirty="0" smtClean="0">
                <a:solidFill>
                  <a:schemeClr val="tx1"/>
                </a:solidFill>
                <a:latin typeface="Times New Roman" pitchFamily="-110" charset="0"/>
                <a:ea typeface="+mn-ea"/>
                <a:cs typeface="+mn-cs"/>
              </a:rPr>
              <a:t>B, which is faster than C. Both the AMs and GMs of the normalized times reflect this. In</a:t>
            </a:r>
          </a:p>
          <a:p>
            <a:r>
              <a:rPr kumimoji="1" lang="en-US" sz="1200" b="0" i="0" u="none" strike="noStrike" kern="1200" baseline="0" dirty="0" smtClean="0">
                <a:solidFill>
                  <a:schemeClr val="tx1"/>
                </a:solidFill>
                <a:latin typeface="Times New Roman" pitchFamily="-110" charset="0"/>
                <a:ea typeface="+mn-ea"/>
                <a:cs typeface="+mn-cs"/>
              </a:rPr>
              <a:t>Table 2.3b, the systems are now normalized to B. Again the GMs correctly reflect the relative</a:t>
            </a:r>
          </a:p>
          <a:p>
            <a:r>
              <a:rPr kumimoji="1" lang="en-US" sz="1200" b="0" i="0" u="none" strike="noStrike" kern="1200" baseline="0" dirty="0" smtClean="0">
                <a:solidFill>
                  <a:schemeClr val="tx1"/>
                </a:solidFill>
                <a:latin typeface="Times New Roman" pitchFamily="-110" charset="0"/>
                <a:ea typeface="+mn-ea"/>
                <a:cs typeface="+mn-cs"/>
              </a:rPr>
              <a:t>speeds of the three computers, but now the AM produces a different ordering.</a:t>
            </a:r>
          </a:p>
          <a:p>
            <a:endParaRPr kumimoji="1" lang="en-US" sz="1200" b="0" i="0" u="none" strike="noStrike" kern="1200" baseline="0" dirty="0" smtClean="0">
              <a:solidFill>
                <a:schemeClr val="tx1"/>
              </a:solidFill>
              <a:latin typeface="Times New Roman" pitchFamily="-110" charset="0"/>
              <a:ea typeface="+mn-ea"/>
              <a:cs typeface="+mn-cs"/>
            </a:endParaRPr>
          </a:p>
        </p:txBody>
      </p:sp>
      <p:sp>
        <p:nvSpPr>
          <p:cNvPr id="4" name="Slide Number Placeholder 3"/>
          <p:cNvSpPr>
            <a:spLocks noGrp="1"/>
          </p:cNvSpPr>
          <p:nvPr>
            <p:ph type="sldNum" sz="quarter" idx="10"/>
          </p:nvPr>
        </p:nvSpPr>
        <p:spPr/>
        <p:txBody>
          <a:bodyPr/>
          <a:lstStyle/>
          <a:p>
            <a:fld id="{FDEEBCE0-4A34-3647-9307-E59F6D6CD745}" type="slidenum">
              <a:rPr lang="en-US" smtClean="0"/>
              <a:pPr/>
              <a:t>86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8269169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10" charset="0"/>
                <a:ea typeface="+mn-ea"/>
                <a:cs typeface="+mn-cs"/>
              </a:rPr>
              <a:t>Sadly, consistency does not always produce correct results. In Table 2.4, some of the</a:t>
            </a:r>
          </a:p>
          <a:p>
            <a:r>
              <a:rPr kumimoji="1" lang="en-US" sz="1200" b="0" i="0" u="none" strike="noStrike" kern="1200" baseline="0" dirty="0" smtClean="0">
                <a:solidFill>
                  <a:schemeClr val="tx1"/>
                </a:solidFill>
                <a:latin typeface="Times New Roman" pitchFamily="-110" charset="0"/>
                <a:ea typeface="+mn-ea"/>
                <a:cs typeface="+mn-cs"/>
              </a:rPr>
              <a:t>execution times are altered. Once again, the AM reports conflicting results for the two</a:t>
            </a:r>
          </a:p>
          <a:p>
            <a:r>
              <a:rPr kumimoji="1" lang="en-US" sz="1200" b="0" i="0" u="none" strike="noStrike" kern="1200" baseline="0" dirty="0" smtClean="0">
                <a:solidFill>
                  <a:schemeClr val="tx1"/>
                </a:solidFill>
                <a:latin typeface="Times New Roman" pitchFamily="-110" charset="0"/>
                <a:ea typeface="+mn-ea"/>
                <a:cs typeface="+mn-cs"/>
              </a:rPr>
              <a:t>normalizations. The GM reports consistent results, but the result is that B is faster than A</a:t>
            </a:r>
          </a:p>
          <a:p>
            <a:r>
              <a:rPr kumimoji="1" lang="en-US" sz="1200" b="0" i="0" u="none" strike="noStrike" kern="1200" baseline="0" dirty="0" smtClean="0">
                <a:solidFill>
                  <a:schemeClr val="tx1"/>
                </a:solidFill>
                <a:latin typeface="Times New Roman" pitchFamily="-110" charset="0"/>
                <a:ea typeface="+mn-ea"/>
                <a:cs typeface="+mn-cs"/>
              </a:rPr>
              <a:t>and C, which are equal.</a:t>
            </a:r>
            <a:endParaRPr lang="en-US" dirty="0" smtClean="0"/>
          </a:p>
          <a:p>
            <a:endParaRPr lang="en-US" dirty="0" smtClean="0"/>
          </a:p>
          <a:p>
            <a:r>
              <a:rPr kumimoji="1" lang="en-US" sz="1200" b="0" i="0" u="none" strike="noStrike" kern="1200" baseline="0" dirty="0" smtClean="0">
                <a:solidFill>
                  <a:schemeClr val="tx1"/>
                </a:solidFill>
                <a:latin typeface="Times New Roman" pitchFamily="-110" charset="0"/>
                <a:ea typeface="+mn-ea"/>
                <a:cs typeface="+mn-cs"/>
              </a:rPr>
              <a:t>SPEC has chosen to use the GM,</a:t>
            </a:r>
          </a:p>
          <a:p>
            <a:r>
              <a:rPr kumimoji="1" lang="en-US" sz="1200" b="0" i="0" u="none" strike="noStrike" kern="1200" baseline="0" dirty="0" smtClean="0">
                <a:solidFill>
                  <a:schemeClr val="tx1"/>
                </a:solidFill>
                <a:latin typeface="Times New Roman" pitchFamily="-110" charset="0"/>
                <a:ea typeface="+mn-ea"/>
                <a:cs typeface="+mn-cs"/>
              </a:rPr>
              <a:t>for several reasons:</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1.  As mentioned, the GM gives consistent results regardless of which system is</a:t>
            </a:r>
          </a:p>
          <a:p>
            <a:r>
              <a:rPr kumimoji="1" lang="en-US" sz="1200" b="0" i="0" u="none" strike="noStrike" kern="1200" baseline="0" dirty="0" smtClean="0">
                <a:solidFill>
                  <a:schemeClr val="tx1"/>
                </a:solidFill>
                <a:latin typeface="Times New Roman" pitchFamily="-110" charset="0"/>
                <a:ea typeface="+mn-ea"/>
                <a:cs typeface="+mn-cs"/>
              </a:rPr>
              <a:t>used as a reference. Because benchmarking is primarily a comparison analysis,</a:t>
            </a:r>
          </a:p>
          <a:p>
            <a:r>
              <a:rPr kumimoji="1" lang="en-US" sz="1200" b="0" i="0" u="none" strike="noStrike" kern="1200" baseline="0" dirty="0" smtClean="0">
                <a:solidFill>
                  <a:schemeClr val="tx1"/>
                </a:solidFill>
                <a:latin typeface="Times New Roman" pitchFamily="-110" charset="0"/>
                <a:ea typeface="+mn-ea"/>
                <a:cs typeface="+mn-cs"/>
              </a:rPr>
              <a:t>this is an important feature.</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2.  As documented in [MCMA93], and confirmed in subsequent analyses by SPEC</a:t>
            </a:r>
          </a:p>
          <a:p>
            <a:r>
              <a:rPr kumimoji="1" lang="en-US" sz="1200" b="0" i="0" u="none" strike="noStrike" kern="1200" baseline="0" dirty="0" smtClean="0">
                <a:solidFill>
                  <a:schemeClr val="tx1"/>
                </a:solidFill>
                <a:latin typeface="Times New Roman" pitchFamily="-110" charset="0"/>
                <a:ea typeface="+mn-ea"/>
                <a:cs typeface="+mn-cs"/>
              </a:rPr>
              <a:t>analysts [MASH04], the GM is less biased by outliers than the HM or AM.</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3.  [MASH04] demonstrates that distributions of performance ratios are better</a:t>
            </a:r>
          </a:p>
          <a:p>
            <a:r>
              <a:rPr kumimoji="1" lang="en-US" sz="1200" b="0" i="0" u="none" strike="noStrike" kern="1200" baseline="0" dirty="0" smtClean="0">
                <a:solidFill>
                  <a:schemeClr val="tx1"/>
                </a:solidFill>
                <a:latin typeface="Times New Roman" pitchFamily="-110" charset="0"/>
                <a:ea typeface="+mn-ea"/>
                <a:cs typeface="+mn-cs"/>
              </a:rPr>
              <a:t>modeled by lognormal distributions than by normal ones, because of the generally</a:t>
            </a:r>
          </a:p>
          <a:p>
            <a:r>
              <a:rPr kumimoji="1" lang="en-US" sz="1200" b="0" i="0" u="none" strike="noStrike" kern="1200" baseline="0" dirty="0" smtClean="0">
                <a:solidFill>
                  <a:schemeClr val="tx1"/>
                </a:solidFill>
                <a:latin typeface="Times New Roman" pitchFamily="-110" charset="0"/>
                <a:ea typeface="+mn-ea"/>
                <a:cs typeface="+mn-cs"/>
              </a:rPr>
              <a:t>skewed distribution of the normalized numbers. This is confirmed in</a:t>
            </a:r>
          </a:p>
          <a:p>
            <a:r>
              <a:rPr kumimoji="1" lang="en-US" sz="1200" b="0" i="0" u="none" strike="noStrike" kern="1200" baseline="0" dirty="0" smtClean="0">
                <a:solidFill>
                  <a:schemeClr val="tx1"/>
                </a:solidFill>
                <a:latin typeface="Times New Roman" pitchFamily="-110" charset="0"/>
                <a:ea typeface="+mn-ea"/>
                <a:cs typeface="+mn-cs"/>
              </a:rPr>
              <a:t>[CITR06]. And, as shown in Equation (2.5), the GM can be described as the</a:t>
            </a:r>
          </a:p>
          <a:p>
            <a:r>
              <a:rPr kumimoji="1" lang="en-US" sz="1200" b="0" i="0" u="none" strike="noStrike" kern="1200" baseline="0" dirty="0" smtClean="0">
                <a:solidFill>
                  <a:schemeClr val="tx1"/>
                </a:solidFill>
                <a:latin typeface="Times New Roman" pitchFamily="-110" charset="0"/>
                <a:ea typeface="+mn-ea"/>
                <a:cs typeface="+mn-cs"/>
              </a:rPr>
              <a:t>back-transformed average of a lognormal distribution.</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87</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0753700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10" charset="0"/>
                <a:ea typeface="+mn-ea"/>
                <a:cs typeface="+mn-cs"/>
              </a:rPr>
              <a:t>Measures such as MIPS and MFLOPS have proven inadequate to evaluating the performance</a:t>
            </a:r>
          </a:p>
          <a:p>
            <a:r>
              <a:rPr kumimoji="1" lang="en-US" sz="1200" b="0" i="0" u="none" strike="noStrike" kern="1200" baseline="0" dirty="0" smtClean="0">
                <a:solidFill>
                  <a:schemeClr val="tx1"/>
                </a:solidFill>
                <a:latin typeface="Times New Roman" pitchFamily="-110" charset="0"/>
                <a:ea typeface="+mn-ea"/>
                <a:cs typeface="+mn-cs"/>
              </a:rPr>
              <a:t>of processors. Because of differences in instruction sets, the instruction execution</a:t>
            </a:r>
          </a:p>
          <a:p>
            <a:r>
              <a:rPr kumimoji="1" lang="en-US" sz="1200" b="0" i="0" u="none" strike="noStrike" kern="1200" baseline="0" dirty="0" smtClean="0">
                <a:solidFill>
                  <a:schemeClr val="tx1"/>
                </a:solidFill>
                <a:latin typeface="Times New Roman" pitchFamily="-110" charset="0"/>
                <a:ea typeface="+mn-ea"/>
                <a:cs typeface="+mn-cs"/>
              </a:rPr>
              <a:t>rate is not a valid means of comparing the performance of different architectures.</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Another consideration is that the performance of a given processor on a given</a:t>
            </a:r>
          </a:p>
          <a:p>
            <a:r>
              <a:rPr kumimoji="1" lang="en-US" sz="1200" b="0" i="0" u="none" strike="noStrike" kern="1200" baseline="0" dirty="0" smtClean="0">
                <a:solidFill>
                  <a:schemeClr val="tx1"/>
                </a:solidFill>
                <a:latin typeface="Times New Roman" pitchFamily="-110" charset="0"/>
                <a:ea typeface="+mn-ea"/>
                <a:cs typeface="+mn-cs"/>
              </a:rPr>
              <a:t>program may not be useful in determining how that processor will perform on a</a:t>
            </a:r>
          </a:p>
          <a:p>
            <a:r>
              <a:rPr kumimoji="1" lang="en-US" sz="1200" b="0" i="0" u="none" strike="noStrike" kern="1200" baseline="0" dirty="0" smtClean="0">
                <a:solidFill>
                  <a:schemeClr val="tx1"/>
                </a:solidFill>
                <a:latin typeface="Times New Roman" pitchFamily="-110" charset="0"/>
                <a:ea typeface="+mn-ea"/>
                <a:cs typeface="+mn-cs"/>
              </a:rPr>
              <a:t>very different type of application. Accordingly, beginning in the late 1980s and</a:t>
            </a:r>
          </a:p>
          <a:p>
            <a:r>
              <a:rPr kumimoji="1" lang="en-US" sz="1200" b="0" i="0" u="none" strike="noStrike" kern="1200" baseline="0" dirty="0" smtClean="0">
                <a:solidFill>
                  <a:schemeClr val="tx1"/>
                </a:solidFill>
                <a:latin typeface="Times New Roman" pitchFamily="-110" charset="0"/>
                <a:ea typeface="+mn-ea"/>
                <a:cs typeface="+mn-cs"/>
              </a:rPr>
              <a:t>early 1990s, industry and academic interest shifted to measuring the performance of</a:t>
            </a:r>
          </a:p>
          <a:p>
            <a:r>
              <a:rPr kumimoji="1" lang="en-US" sz="1200" b="0" i="0" u="none" strike="noStrike" kern="1200" baseline="0" dirty="0" smtClean="0">
                <a:solidFill>
                  <a:schemeClr val="tx1"/>
                </a:solidFill>
                <a:latin typeface="Times New Roman" pitchFamily="-110" charset="0"/>
                <a:ea typeface="+mn-ea"/>
                <a:cs typeface="+mn-cs"/>
              </a:rPr>
              <a:t> systems using a set of benchmark programs. The same set of programs can be run on</a:t>
            </a:r>
          </a:p>
          <a:p>
            <a:r>
              <a:rPr kumimoji="1" lang="en-US" sz="1200" b="0" i="0" u="none" strike="noStrike" kern="1200" baseline="0" dirty="0" smtClean="0">
                <a:solidFill>
                  <a:schemeClr val="tx1"/>
                </a:solidFill>
                <a:latin typeface="Times New Roman" pitchFamily="-110" charset="0"/>
                <a:ea typeface="+mn-ea"/>
                <a:cs typeface="+mn-cs"/>
              </a:rPr>
              <a:t>different machines and the execution times compared. Benchmarks provide guidance</a:t>
            </a:r>
          </a:p>
          <a:p>
            <a:r>
              <a:rPr kumimoji="1" lang="en-US" sz="1200" b="0" i="0" u="none" strike="noStrike" kern="1200" baseline="0" dirty="0" smtClean="0">
                <a:solidFill>
                  <a:schemeClr val="tx1"/>
                </a:solidFill>
                <a:latin typeface="Times New Roman" pitchFamily="-110" charset="0"/>
                <a:ea typeface="+mn-ea"/>
                <a:cs typeface="+mn-cs"/>
              </a:rPr>
              <a:t>to customers trying to decide which system to buy and can be useful to vendors</a:t>
            </a:r>
          </a:p>
          <a:p>
            <a:r>
              <a:rPr kumimoji="1" lang="en-US" sz="1200" b="0" i="0" u="none" strike="noStrike" kern="1200" baseline="0" dirty="0" smtClean="0">
                <a:solidFill>
                  <a:schemeClr val="tx1"/>
                </a:solidFill>
                <a:latin typeface="Times New Roman" pitchFamily="-110" charset="0"/>
                <a:ea typeface="+mn-ea"/>
                <a:cs typeface="+mn-cs"/>
              </a:rPr>
              <a:t>and designers in determining how to design systems to meet benchmark goals.</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[WEIC90] lists the following as desirable characteristics of a benchmark program:</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1.  It is written in a high-level language, making it portable across different machines.</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2.  It is representative of a particular kind of programming domain or paradigm, such</a:t>
            </a:r>
          </a:p>
          <a:p>
            <a:r>
              <a:rPr kumimoji="1" lang="en-US" sz="1200" b="0" i="0" u="none" strike="noStrike" kern="1200" baseline="0" dirty="0" smtClean="0">
                <a:solidFill>
                  <a:schemeClr val="tx1"/>
                </a:solidFill>
                <a:latin typeface="Times New Roman" pitchFamily="-110" charset="0"/>
                <a:ea typeface="+mn-ea"/>
                <a:cs typeface="+mn-cs"/>
              </a:rPr>
              <a:t>as systems programming, numerical programming, or commercial programming.</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3.  It can be measured easily.</a:t>
            </a:r>
          </a:p>
          <a:p>
            <a:endParaRPr kumimoji="1" lang="en-US" sz="1200" b="0" i="0" u="none" strike="noStrike" kern="1200" baseline="0" dirty="0" smtClean="0">
              <a:solidFill>
                <a:schemeClr val="tx1"/>
              </a:solidFill>
              <a:latin typeface="Times New Roman" pitchFamily="-110" charset="0"/>
              <a:ea typeface="+mn-ea"/>
              <a:cs typeface="+mn-cs"/>
            </a:endParaRPr>
          </a:p>
          <a:p>
            <a:r>
              <a:rPr kumimoji="1" lang="en-US" sz="1200" b="0" i="0" u="none" strike="noStrike" kern="1200" baseline="0" dirty="0" smtClean="0">
                <a:solidFill>
                  <a:schemeClr val="tx1"/>
                </a:solidFill>
                <a:latin typeface="Times New Roman" pitchFamily="-110" charset="0"/>
                <a:ea typeface="+mn-ea"/>
                <a:cs typeface="+mn-cs"/>
              </a:rPr>
              <a:t>4.  It has wide distribution.</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88</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410928217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The common need in industry and academic and research</a:t>
            </a:r>
          </a:p>
          <a:p>
            <a:r>
              <a:rPr kumimoji="1" lang="en-US" sz="1200" kern="1200" baseline="0" dirty="0" smtClean="0">
                <a:solidFill>
                  <a:schemeClr val="tx1"/>
                </a:solidFill>
                <a:latin typeface="Times New Roman" pitchFamily="-110" charset="0"/>
                <a:ea typeface="+mn-ea"/>
                <a:cs typeface="+mn-cs"/>
              </a:rPr>
              <a:t>communities for generally accepted computer performance measurements has</a:t>
            </a:r>
          </a:p>
          <a:p>
            <a:r>
              <a:rPr kumimoji="1" lang="en-US" sz="1200" kern="1200" baseline="0" dirty="0" smtClean="0">
                <a:solidFill>
                  <a:schemeClr val="tx1"/>
                </a:solidFill>
                <a:latin typeface="Times New Roman" pitchFamily="-110" charset="0"/>
                <a:ea typeface="+mn-ea"/>
                <a:cs typeface="+mn-cs"/>
              </a:rPr>
              <a:t>led to the development of standardized benchmark suites. A benchmark suite is a</a:t>
            </a:r>
          </a:p>
          <a:p>
            <a:r>
              <a:rPr kumimoji="1" lang="en-US" sz="1200" kern="1200" baseline="0" dirty="0" smtClean="0">
                <a:solidFill>
                  <a:schemeClr val="tx1"/>
                </a:solidFill>
                <a:latin typeface="Times New Roman" pitchFamily="-110" charset="0"/>
                <a:ea typeface="+mn-ea"/>
                <a:cs typeface="+mn-cs"/>
              </a:rPr>
              <a:t>collection of programs, defined in a high-level language, that together attempt to</a:t>
            </a:r>
          </a:p>
          <a:p>
            <a:r>
              <a:rPr kumimoji="1" lang="en-US" sz="1200" kern="1200" baseline="0" dirty="0" smtClean="0">
                <a:solidFill>
                  <a:schemeClr val="tx1"/>
                </a:solidFill>
                <a:latin typeface="Times New Roman" pitchFamily="-110" charset="0"/>
                <a:ea typeface="+mn-ea"/>
                <a:cs typeface="+mn-cs"/>
              </a:rPr>
              <a:t>provide a representative test of a computer in a particular application or system</a:t>
            </a:r>
          </a:p>
          <a:p>
            <a:r>
              <a:rPr kumimoji="1" lang="en-US" sz="1200" kern="1200" baseline="0" dirty="0" smtClean="0">
                <a:solidFill>
                  <a:schemeClr val="tx1"/>
                </a:solidFill>
                <a:latin typeface="Times New Roman" pitchFamily="-110" charset="0"/>
                <a:ea typeface="+mn-ea"/>
                <a:cs typeface="+mn-cs"/>
              </a:rPr>
              <a:t>programming area. The best known such collection of benchmark suites is defined</a:t>
            </a:r>
          </a:p>
          <a:p>
            <a:r>
              <a:rPr kumimoji="1" lang="en-US" sz="1200" kern="1200" baseline="0" dirty="0" smtClean="0">
                <a:solidFill>
                  <a:schemeClr val="tx1"/>
                </a:solidFill>
                <a:latin typeface="Times New Roman" pitchFamily="-110" charset="0"/>
                <a:ea typeface="+mn-ea"/>
                <a:cs typeface="+mn-cs"/>
              </a:rPr>
              <a:t>and maintained by the System Performance Evaluation Corporation (SPEC),</a:t>
            </a:r>
          </a:p>
          <a:p>
            <a:r>
              <a:rPr kumimoji="1" lang="en-US" sz="1200" kern="1200" baseline="0" dirty="0" smtClean="0">
                <a:solidFill>
                  <a:schemeClr val="tx1"/>
                </a:solidFill>
                <a:latin typeface="Times New Roman" pitchFamily="-110" charset="0"/>
                <a:ea typeface="+mn-ea"/>
                <a:cs typeface="+mn-cs"/>
              </a:rPr>
              <a:t>an industry consortium. SPEC performance measurements are widely used for</a:t>
            </a:r>
          </a:p>
          <a:p>
            <a:r>
              <a:rPr kumimoji="1" lang="en-US" sz="1200" kern="1200" baseline="0" dirty="0" smtClean="0">
                <a:solidFill>
                  <a:schemeClr val="tx1"/>
                </a:solidFill>
                <a:latin typeface="Times New Roman" pitchFamily="-110" charset="0"/>
                <a:ea typeface="+mn-ea"/>
                <a:cs typeface="+mn-cs"/>
              </a:rPr>
              <a:t>comparison and research purposes.</a:t>
            </a:r>
          </a:p>
          <a:p>
            <a:endParaRPr kumimoji="1" lang="en-US" sz="1200" kern="1200" baseline="0" dirty="0" smtClean="0">
              <a:solidFill>
                <a:schemeClr val="tx1"/>
              </a:solidFill>
              <a:latin typeface="Times New Roman" pitchFamily="-110" charset="0"/>
              <a:ea typeface="+mn-ea"/>
              <a:cs typeface="+mn-cs"/>
            </a:endParaRPr>
          </a:p>
        </p:txBody>
      </p:sp>
      <p:sp>
        <p:nvSpPr>
          <p:cNvPr id="4" name="Slide Number Placeholder 3"/>
          <p:cNvSpPr>
            <a:spLocks noGrp="1"/>
          </p:cNvSpPr>
          <p:nvPr>
            <p:ph type="sldNum" sz="quarter" idx="10"/>
          </p:nvPr>
        </p:nvSpPr>
        <p:spPr/>
        <p:txBody>
          <a:bodyPr/>
          <a:lstStyle/>
          <a:p>
            <a:fld id="{FDEEBCE0-4A34-3647-9307-E59F6D6CD745}" type="slidenum">
              <a:rPr lang="en-US" smtClean="0"/>
              <a:pPr/>
              <a:t>89</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20325312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kumimoji="1" lang="en-US" sz="1200" kern="1200" baseline="0" dirty="0" smtClean="0">
                <a:solidFill>
                  <a:schemeClr val="tx1"/>
                </a:solidFill>
                <a:latin typeface="Times New Roman" pitchFamily="-110" charset="0"/>
                <a:ea typeface="+mn-ea"/>
                <a:cs typeface="+mn-cs"/>
              </a:rPr>
              <a:t>The best known of the SPEC benchmark suites is SPEC CPU2006. This is the</a:t>
            </a:r>
          </a:p>
          <a:p>
            <a:r>
              <a:rPr kumimoji="1" lang="en-US" sz="1200" kern="1200" baseline="0" dirty="0" smtClean="0">
                <a:solidFill>
                  <a:schemeClr val="tx1"/>
                </a:solidFill>
                <a:latin typeface="Times New Roman" pitchFamily="-110" charset="0"/>
                <a:ea typeface="+mn-ea"/>
                <a:cs typeface="+mn-cs"/>
              </a:rPr>
              <a:t>industry standard suite for processor-intensive applications. That is, SPEC CPU2006 is</a:t>
            </a:r>
          </a:p>
          <a:p>
            <a:r>
              <a:rPr kumimoji="1" lang="en-US" sz="1200" kern="1200" baseline="0" dirty="0" smtClean="0">
                <a:solidFill>
                  <a:schemeClr val="tx1"/>
                </a:solidFill>
                <a:latin typeface="Times New Roman" pitchFamily="-110" charset="0"/>
                <a:ea typeface="+mn-ea"/>
                <a:cs typeface="+mn-cs"/>
              </a:rPr>
              <a:t>appropriate for measuring performance for applications that spend most of their time</a:t>
            </a:r>
          </a:p>
          <a:p>
            <a:r>
              <a:rPr kumimoji="1" lang="en-US" sz="1200" kern="1200" baseline="0" dirty="0" smtClean="0">
                <a:solidFill>
                  <a:schemeClr val="tx1"/>
                </a:solidFill>
                <a:latin typeface="Times New Roman" pitchFamily="-110" charset="0"/>
                <a:ea typeface="+mn-ea"/>
                <a:cs typeface="+mn-cs"/>
              </a:rPr>
              <a:t>doing computation rather than I/O. </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The CPU2006 suite is based on existing applications</a:t>
            </a:r>
          </a:p>
          <a:p>
            <a:r>
              <a:rPr kumimoji="1" lang="en-US" sz="1200" kern="1200" baseline="0" dirty="0" smtClean="0">
                <a:solidFill>
                  <a:schemeClr val="tx1"/>
                </a:solidFill>
                <a:latin typeface="Times New Roman" pitchFamily="-110" charset="0"/>
                <a:ea typeface="+mn-ea"/>
                <a:cs typeface="+mn-cs"/>
              </a:rPr>
              <a:t>that have already been ported to a wide variety of platforms by SPEC industry</a:t>
            </a:r>
            <a:endParaRPr lang="en-US" dirty="0" smtClean="0"/>
          </a:p>
          <a:p>
            <a:r>
              <a:rPr kumimoji="1" lang="en-US" sz="1200" kern="1200" baseline="0" dirty="0" smtClean="0">
                <a:solidFill>
                  <a:schemeClr val="tx1"/>
                </a:solidFill>
                <a:latin typeface="Times New Roman" pitchFamily="-110" charset="0"/>
                <a:ea typeface="+mn-ea"/>
                <a:cs typeface="+mn-cs"/>
              </a:rPr>
              <a:t>members. It consists of 17 floating-point programs written in C, C++, and Fortran; and</a:t>
            </a:r>
          </a:p>
          <a:p>
            <a:r>
              <a:rPr kumimoji="1" lang="en-US" sz="1200" kern="1200" baseline="0" dirty="0" smtClean="0">
                <a:solidFill>
                  <a:schemeClr val="tx1"/>
                </a:solidFill>
                <a:latin typeface="Times New Roman" pitchFamily="-110" charset="0"/>
                <a:ea typeface="+mn-ea"/>
                <a:cs typeface="+mn-cs"/>
              </a:rPr>
              <a:t>12 integer programs written in C and C++. The suite contains over 3 million lines of</a:t>
            </a:r>
          </a:p>
          <a:p>
            <a:r>
              <a:rPr kumimoji="1" lang="en-US" sz="1200" kern="1200" baseline="0" dirty="0" smtClean="0">
                <a:solidFill>
                  <a:schemeClr val="tx1"/>
                </a:solidFill>
                <a:latin typeface="Times New Roman" pitchFamily="-110" charset="0"/>
                <a:ea typeface="+mn-ea"/>
                <a:cs typeface="+mn-cs"/>
              </a:rPr>
              <a:t>code. This is the fifth generation of processor-intensive suites from SPEC, replacing</a:t>
            </a:r>
          </a:p>
          <a:p>
            <a:r>
              <a:rPr kumimoji="1" lang="en-US" sz="1200" kern="1200" baseline="0" dirty="0" smtClean="0">
                <a:solidFill>
                  <a:schemeClr val="tx1"/>
                </a:solidFill>
                <a:latin typeface="Times New Roman" pitchFamily="-110" charset="0"/>
                <a:ea typeface="+mn-ea"/>
                <a:cs typeface="+mn-cs"/>
              </a:rPr>
              <a:t>SPEC CPU2000, SPEC CPU95, SPEC CPU92, and SPEC CPU89 [HENN07].</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Other SPEC suites include the following:</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SPECjvm98: </a:t>
            </a:r>
            <a:r>
              <a:rPr kumimoji="1" lang="en-US" sz="1200" b="0" kern="1200" baseline="0" dirty="0" smtClean="0">
                <a:solidFill>
                  <a:schemeClr val="tx1"/>
                </a:solidFill>
                <a:latin typeface="Times New Roman" pitchFamily="-110" charset="0"/>
                <a:ea typeface="+mn-ea"/>
                <a:cs typeface="+mn-cs"/>
              </a:rPr>
              <a:t>Intended to evaluate performance of the combined hardware</a:t>
            </a:r>
          </a:p>
          <a:p>
            <a:r>
              <a:rPr kumimoji="1" lang="en-US" sz="1200" b="0" kern="1200" baseline="0" dirty="0" smtClean="0">
                <a:solidFill>
                  <a:schemeClr val="tx1"/>
                </a:solidFill>
                <a:latin typeface="Times New Roman" pitchFamily="-110" charset="0"/>
                <a:ea typeface="+mn-ea"/>
                <a:cs typeface="+mn-cs"/>
              </a:rPr>
              <a:t>and software aspects of the Java Virtual Machine (JVM) client platform</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SPECjbb2000 (Java Business Benchmark): </a:t>
            </a:r>
            <a:r>
              <a:rPr kumimoji="1" lang="en-US" sz="1200" b="0" kern="1200" baseline="0" dirty="0" smtClean="0">
                <a:solidFill>
                  <a:schemeClr val="tx1"/>
                </a:solidFill>
                <a:latin typeface="Times New Roman" pitchFamily="-110" charset="0"/>
                <a:ea typeface="+mn-ea"/>
                <a:cs typeface="+mn-cs"/>
              </a:rPr>
              <a:t>A benchmark for evaluating</a:t>
            </a:r>
          </a:p>
          <a:p>
            <a:r>
              <a:rPr kumimoji="1" lang="en-US" sz="1200" kern="1200" baseline="0" dirty="0" smtClean="0">
                <a:solidFill>
                  <a:schemeClr val="tx1"/>
                </a:solidFill>
                <a:latin typeface="Times New Roman" pitchFamily="-110" charset="0"/>
                <a:ea typeface="+mn-ea"/>
                <a:cs typeface="+mn-cs"/>
              </a:rPr>
              <a:t>server-side Java-based electronic commerce applications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SPECweb99: </a:t>
            </a:r>
            <a:r>
              <a:rPr kumimoji="1" lang="en-US" sz="1200" b="0" kern="1200" baseline="0" dirty="0" smtClean="0">
                <a:solidFill>
                  <a:schemeClr val="tx1"/>
                </a:solidFill>
                <a:latin typeface="Times New Roman" pitchFamily="-110" charset="0"/>
                <a:ea typeface="+mn-ea"/>
                <a:cs typeface="+mn-cs"/>
              </a:rPr>
              <a:t>Evaluates the performance of World Wide Web (WWW) servers</a:t>
            </a:r>
          </a:p>
          <a:p>
            <a:endParaRPr kumimoji="1" lang="en-US" sz="1200" kern="1200" baseline="0" dirty="0" smtClean="0">
              <a:solidFill>
                <a:schemeClr val="tx1"/>
              </a:solidFill>
              <a:latin typeface="Times New Roman" pitchFamily="-110" charset="0"/>
              <a:ea typeface="+mn-ea"/>
              <a:cs typeface="+mn-cs"/>
            </a:endParaRPr>
          </a:p>
          <a:p>
            <a:r>
              <a:rPr kumimoji="1" lang="en-US" sz="1200" kern="1200" baseline="0" dirty="0" smtClean="0">
                <a:solidFill>
                  <a:schemeClr val="tx1"/>
                </a:solidFill>
                <a:latin typeface="Times New Roman" pitchFamily="-110" charset="0"/>
                <a:ea typeface="+mn-ea"/>
                <a:cs typeface="+mn-cs"/>
              </a:rPr>
              <a:t>• </a:t>
            </a:r>
            <a:r>
              <a:rPr kumimoji="1" lang="en-US" sz="1200" b="1" kern="1200" baseline="0" dirty="0" smtClean="0">
                <a:solidFill>
                  <a:schemeClr val="tx1"/>
                </a:solidFill>
                <a:latin typeface="Times New Roman" pitchFamily="-110" charset="0"/>
                <a:ea typeface="+mn-ea"/>
                <a:cs typeface="+mn-cs"/>
              </a:rPr>
              <a:t>SPECmail2001: </a:t>
            </a:r>
            <a:r>
              <a:rPr kumimoji="1" lang="en-US" sz="1200" b="0" kern="1200" baseline="0" dirty="0" smtClean="0">
                <a:solidFill>
                  <a:schemeClr val="tx1"/>
                </a:solidFill>
                <a:latin typeface="Times New Roman" pitchFamily="-110" charset="0"/>
                <a:ea typeface="+mn-ea"/>
                <a:cs typeface="+mn-cs"/>
              </a:rPr>
              <a:t>Designed to measure a system’s performance acting as a mail</a:t>
            </a:r>
          </a:p>
          <a:p>
            <a:r>
              <a:rPr kumimoji="1" lang="en-US" sz="1200" b="0" kern="1200" baseline="0" dirty="0" smtClean="0">
                <a:solidFill>
                  <a:schemeClr val="tx1"/>
                </a:solidFill>
                <a:latin typeface="Times New Roman" pitchFamily="-110" charset="0"/>
                <a:ea typeface="+mn-ea"/>
                <a:cs typeface="+mn-cs"/>
              </a:rPr>
              <a:t>server</a:t>
            </a:r>
            <a:endParaRPr lang="en-US" b="0"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90</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43199434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Table 2.5</a:t>
            </a:r>
          </a:p>
          <a:p>
            <a:r>
              <a:rPr lang="en-US" dirty="0" smtClean="0"/>
              <a:t>SPEC CPU2006 Integer</a:t>
            </a:r>
            <a:r>
              <a:rPr lang="en-US" baseline="0" dirty="0" smtClean="0"/>
              <a:t> Benchmarks</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91</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75291123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Table 2.6</a:t>
            </a:r>
          </a:p>
          <a:p>
            <a:r>
              <a:rPr lang="en-US" dirty="0" smtClean="0"/>
              <a:t>SPEC CPU2006 Floating-Point</a:t>
            </a:r>
            <a:r>
              <a:rPr lang="en-US" baseline="0" dirty="0" smtClean="0"/>
              <a:t> Benchmarks</a:t>
            </a:r>
          </a:p>
          <a:p>
            <a:endParaRPr lang="en-US" baseline="0" dirty="0" smtClean="0"/>
          </a:p>
          <a:p>
            <a:r>
              <a:rPr kumimoji="1" lang="en-US" sz="1200" b="0" i="0" u="none" strike="noStrike" kern="1200" baseline="0" dirty="0" smtClean="0">
                <a:solidFill>
                  <a:schemeClr val="tx1"/>
                </a:solidFill>
                <a:latin typeface="Times New Roman" pitchFamily="-110" charset="0"/>
                <a:ea typeface="+mn-ea"/>
                <a:cs typeface="+mn-cs"/>
              </a:rPr>
              <a:t> SPEC uses a historical Sun system, the “Ultra Enterprise 2,” which was introduced</a:t>
            </a:r>
          </a:p>
          <a:p>
            <a:r>
              <a:rPr kumimoji="1" lang="en-US" sz="1200" b="0" i="0" u="none" strike="noStrike" kern="1200" baseline="0" dirty="0" smtClean="0">
                <a:solidFill>
                  <a:schemeClr val="tx1"/>
                </a:solidFill>
                <a:latin typeface="Times New Roman" pitchFamily="-110" charset="0"/>
                <a:ea typeface="+mn-ea"/>
                <a:cs typeface="+mn-cs"/>
              </a:rPr>
              <a:t>in 1997, as the reference machine. The reference machine uses a 296-MHz</a:t>
            </a:r>
          </a:p>
          <a:p>
            <a:r>
              <a:rPr kumimoji="1" lang="en-US" sz="1200" b="0" i="0" u="none" strike="noStrike" kern="1200" baseline="0" dirty="0" err="1" smtClean="0">
                <a:solidFill>
                  <a:schemeClr val="tx1"/>
                </a:solidFill>
                <a:latin typeface="Times New Roman" pitchFamily="-110" charset="0"/>
                <a:ea typeface="+mn-ea"/>
                <a:cs typeface="+mn-cs"/>
              </a:rPr>
              <a:t>UltraSPARC</a:t>
            </a:r>
            <a:r>
              <a:rPr kumimoji="1" lang="en-US" sz="1200" b="0" i="0" u="none" strike="noStrike" kern="1200" baseline="0" dirty="0" smtClean="0">
                <a:solidFill>
                  <a:schemeClr val="tx1"/>
                </a:solidFill>
                <a:latin typeface="Times New Roman" pitchFamily="-110" charset="0"/>
                <a:ea typeface="+mn-ea"/>
                <a:cs typeface="+mn-cs"/>
              </a:rPr>
              <a:t> II processor. It takes about 12 days to do a rule-conforming run of</a:t>
            </a:r>
          </a:p>
          <a:p>
            <a:r>
              <a:rPr kumimoji="1" lang="en-US" sz="1200" b="0" i="0" u="none" strike="noStrike" kern="1200" baseline="0" dirty="0" smtClean="0">
                <a:solidFill>
                  <a:schemeClr val="tx1"/>
                </a:solidFill>
                <a:latin typeface="Times New Roman" pitchFamily="-110" charset="0"/>
                <a:ea typeface="+mn-ea"/>
                <a:cs typeface="+mn-cs"/>
              </a:rPr>
              <a:t>the base metrics for CINT2006 and CFP2006 on the CPU2006 reference machine.</a:t>
            </a:r>
          </a:p>
          <a:p>
            <a:r>
              <a:rPr kumimoji="1" lang="en-US" sz="1200" b="0" i="0" u="none" strike="noStrike" kern="1200" baseline="0" dirty="0" smtClean="0">
                <a:solidFill>
                  <a:schemeClr val="tx1"/>
                </a:solidFill>
                <a:latin typeface="Times New Roman" pitchFamily="-110" charset="0"/>
                <a:ea typeface="+mn-ea"/>
                <a:cs typeface="+mn-cs"/>
              </a:rPr>
              <a:t>Tables 2.5 and 2.6 show the amount of time to run each benchmark using the reference</a:t>
            </a:r>
          </a:p>
          <a:p>
            <a:r>
              <a:rPr kumimoji="1" lang="en-US" sz="1200" b="0" i="0" u="none" strike="noStrike" kern="1200" baseline="0" dirty="0" smtClean="0">
                <a:solidFill>
                  <a:schemeClr val="tx1"/>
                </a:solidFill>
                <a:latin typeface="Times New Roman" pitchFamily="-110" charset="0"/>
                <a:ea typeface="+mn-ea"/>
                <a:cs typeface="+mn-cs"/>
              </a:rPr>
              <a:t>machine. The tables also show the dynamic instruction counts on the reference</a:t>
            </a:r>
          </a:p>
          <a:p>
            <a:r>
              <a:rPr kumimoji="1" lang="en-US" sz="1200" b="0" i="0" u="none" strike="noStrike" kern="1200" baseline="0" dirty="0" smtClean="0">
                <a:solidFill>
                  <a:schemeClr val="tx1"/>
                </a:solidFill>
                <a:latin typeface="Times New Roman" pitchFamily="-110" charset="0"/>
                <a:ea typeface="+mn-ea"/>
                <a:cs typeface="+mn-cs"/>
              </a:rPr>
              <a:t>machine, as reported in [PHAN07]. These value are the actual number of instructions</a:t>
            </a:r>
          </a:p>
          <a:p>
            <a:r>
              <a:rPr kumimoji="1" lang="en-US" sz="1200" b="0" i="0" u="none" strike="noStrike" kern="1200" baseline="0" dirty="0" smtClean="0">
                <a:solidFill>
                  <a:schemeClr val="tx1"/>
                </a:solidFill>
                <a:latin typeface="Times New Roman" pitchFamily="-110" charset="0"/>
                <a:ea typeface="+mn-ea"/>
                <a:cs typeface="+mn-cs"/>
              </a:rPr>
              <a:t>executed during the run of each program.</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92</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308397524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10" charset="0"/>
                <a:ea typeface="+mn-ea"/>
                <a:cs typeface="+mn-cs"/>
              </a:rPr>
              <a:t>To better understand results published of a system using CPU2006, we define</a:t>
            </a:r>
          </a:p>
          <a:p>
            <a:r>
              <a:rPr kumimoji="1" lang="en-US" sz="1200" b="0" i="0" u="none" strike="noStrike" kern="1200" baseline="0" dirty="0" smtClean="0">
                <a:solidFill>
                  <a:schemeClr val="tx1"/>
                </a:solidFill>
                <a:latin typeface="Times New Roman" pitchFamily="-110" charset="0"/>
                <a:ea typeface="+mn-ea"/>
                <a:cs typeface="+mn-cs"/>
              </a:rPr>
              <a:t>the following terms used in the SPEC documentation:</a:t>
            </a:r>
          </a:p>
          <a:p>
            <a:endParaRPr kumimoji="1" lang="en-US" sz="1200" b="1" i="0" u="none" strike="noStrike" kern="1200" baseline="0" dirty="0" smtClean="0">
              <a:solidFill>
                <a:schemeClr val="tx1"/>
              </a:solidFill>
              <a:latin typeface="Times New Roman" pitchFamily="-110" charset="0"/>
              <a:ea typeface="+mn-ea"/>
              <a:cs typeface="+mn-cs"/>
            </a:endParaRP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Benchmark:  A program written in a high-level language that can be compiled</a:t>
            </a:r>
          </a:p>
          <a:p>
            <a:r>
              <a:rPr kumimoji="1" lang="en-US" sz="1200" b="0" i="0" u="none" strike="noStrike" kern="1200" baseline="0" dirty="0" smtClean="0">
                <a:solidFill>
                  <a:schemeClr val="tx1"/>
                </a:solidFill>
                <a:latin typeface="Times New Roman" pitchFamily="-110" charset="0"/>
                <a:ea typeface="+mn-ea"/>
                <a:cs typeface="+mn-cs"/>
              </a:rPr>
              <a:t>and executed on any computer that implements the compiler.</a:t>
            </a:r>
          </a:p>
          <a:p>
            <a:endParaRPr kumimoji="1" lang="en-US" sz="1200" b="1" i="0" u="none" strike="noStrike" kern="1200" baseline="0" dirty="0" smtClean="0">
              <a:solidFill>
                <a:schemeClr val="tx1"/>
              </a:solidFill>
              <a:latin typeface="Times New Roman" pitchFamily="-110" charset="0"/>
              <a:ea typeface="+mn-ea"/>
              <a:cs typeface="+mn-cs"/>
            </a:endParaRP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System under test:  This is the system to be evaluated.</a:t>
            </a:r>
          </a:p>
          <a:p>
            <a:endParaRPr kumimoji="1" lang="en-US" sz="1200" b="1" i="0" u="none" strike="noStrike" kern="1200" baseline="0" dirty="0" smtClean="0">
              <a:solidFill>
                <a:schemeClr val="tx1"/>
              </a:solidFill>
              <a:latin typeface="Times New Roman" pitchFamily="-110" charset="0"/>
              <a:ea typeface="+mn-ea"/>
              <a:cs typeface="+mn-cs"/>
            </a:endParaRP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Reference machine:  This is a system used by SPEC to establish a baseline performance</a:t>
            </a:r>
          </a:p>
          <a:p>
            <a:r>
              <a:rPr kumimoji="1" lang="en-US" sz="1200" b="0" i="0" u="none" strike="noStrike" kern="1200" baseline="0" dirty="0" smtClean="0">
                <a:solidFill>
                  <a:schemeClr val="tx1"/>
                </a:solidFill>
                <a:latin typeface="Times New Roman" pitchFamily="-110" charset="0"/>
                <a:ea typeface="+mn-ea"/>
                <a:cs typeface="+mn-cs"/>
              </a:rPr>
              <a:t>for all benchmarks. Each benchmark is run and measured on this</a:t>
            </a:r>
          </a:p>
          <a:p>
            <a:r>
              <a:rPr kumimoji="1" lang="en-US" sz="1200" b="0" i="0" u="none" strike="noStrike" kern="1200" baseline="0" dirty="0" smtClean="0">
                <a:solidFill>
                  <a:schemeClr val="tx1"/>
                </a:solidFill>
                <a:latin typeface="Times New Roman" pitchFamily="-110" charset="0"/>
                <a:ea typeface="+mn-ea"/>
                <a:cs typeface="+mn-cs"/>
              </a:rPr>
              <a:t>machine to establish a reference time for that benchmark. A system under test</a:t>
            </a:r>
          </a:p>
          <a:p>
            <a:r>
              <a:rPr kumimoji="1" lang="en-US" sz="1200" b="0" i="0" u="none" strike="noStrike" kern="1200" baseline="0" dirty="0" smtClean="0">
                <a:solidFill>
                  <a:schemeClr val="tx1"/>
                </a:solidFill>
                <a:latin typeface="Times New Roman" pitchFamily="-110" charset="0"/>
                <a:ea typeface="+mn-ea"/>
                <a:cs typeface="+mn-cs"/>
              </a:rPr>
              <a:t>is evaluated by running the CPU2006 benchmarks and comparing the results</a:t>
            </a:r>
          </a:p>
          <a:p>
            <a:r>
              <a:rPr kumimoji="1" lang="en-US" sz="1200" b="0" i="0" u="none" strike="noStrike" kern="1200" baseline="0" dirty="0" smtClean="0">
                <a:solidFill>
                  <a:schemeClr val="tx1"/>
                </a:solidFill>
                <a:latin typeface="Times New Roman" pitchFamily="-110" charset="0"/>
                <a:ea typeface="+mn-ea"/>
                <a:cs typeface="+mn-cs"/>
              </a:rPr>
              <a:t>for running the same programs on the reference machine.</a:t>
            </a:r>
          </a:p>
          <a:p>
            <a:endParaRPr kumimoji="1" lang="en-US" sz="1200" b="1" i="0" u="none" strike="noStrike" kern="1200" baseline="0" dirty="0" smtClean="0">
              <a:solidFill>
                <a:schemeClr val="tx1"/>
              </a:solidFill>
              <a:latin typeface="Times New Roman" pitchFamily="-110" charset="0"/>
              <a:ea typeface="+mn-ea"/>
              <a:cs typeface="+mn-cs"/>
            </a:endParaRP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Base metric:  These are required for all reported results and have strict guidelines</a:t>
            </a:r>
          </a:p>
          <a:p>
            <a:r>
              <a:rPr kumimoji="1" lang="en-US" sz="1200" b="0" i="0" u="none" strike="noStrike" kern="1200" baseline="0" dirty="0" smtClean="0">
                <a:solidFill>
                  <a:schemeClr val="tx1"/>
                </a:solidFill>
                <a:latin typeface="Times New Roman" pitchFamily="-110" charset="0"/>
                <a:ea typeface="+mn-ea"/>
                <a:cs typeface="+mn-cs"/>
              </a:rPr>
              <a:t>for compilation. In essence, the standard compiler with more or less</a:t>
            </a:r>
          </a:p>
          <a:p>
            <a:r>
              <a:rPr kumimoji="1" lang="en-US" sz="1200" b="0" i="0" u="none" strike="noStrike" kern="1200" baseline="0" dirty="0" smtClean="0">
                <a:solidFill>
                  <a:schemeClr val="tx1"/>
                </a:solidFill>
                <a:latin typeface="Times New Roman" pitchFamily="-110" charset="0"/>
                <a:ea typeface="+mn-ea"/>
                <a:cs typeface="+mn-cs"/>
              </a:rPr>
              <a:t>default settings should be used on each system under test to achieve comparable</a:t>
            </a:r>
          </a:p>
          <a:p>
            <a:r>
              <a:rPr kumimoji="1" lang="en-US" sz="1200" b="0" i="0" u="none" strike="noStrike" kern="1200" baseline="0" dirty="0" smtClean="0">
                <a:solidFill>
                  <a:schemeClr val="tx1"/>
                </a:solidFill>
                <a:latin typeface="Times New Roman" pitchFamily="-110" charset="0"/>
                <a:ea typeface="+mn-ea"/>
                <a:cs typeface="+mn-cs"/>
              </a:rPr>
              <a:t>results.</a:t>
            </a:r>
          </a:p>
          <a:p>
            <a:endParaRPr kumimoji="1" lang="en-US" sz="1200" b="1" i="0" u="none" strike="noStrike" kern="1200" baseline="0" dirty="0" smtClean="0">
              <a:solidFill>
                <a:schemeClr val="tx1"/>
              </a:solidFill>
              <a:latin typeface="Times New Roman" pitchFamily="-110" charset="0"/>
              <a:ea typeface="+mn-ea"/>
              <a:cs typeface="+mn-cs"/>
            </a:endParaRP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Peak metric:  This enables users to attempt to optimize system performance by</a:t>
            </a:r>
          </a:p>
          <a:p>
            <a:r>
              <a:rPr kumimoji="1" lang="en-US" sz="1200" b="0" i="0" u="none" strike="noStrike" kern="1200" baseline="0" dirty="0" smtClean="0">
                <a:solidFill>
                  <a:schemeClr val="tx1"/>
                </a:solidFill>
                <a:latin typeface="Times New Roman" pitchFamily="-110" charset="0"/>
                <a:ea typeface="+mn-ea"/>
                <a:cs typeface="+mn-cs"/>
              </a:rPr>
              <a:t>optimizing the compiler output. For example, different compiler options may</a:t>
            </a:r>
          </a:p>
          <a:p>
            <a:r>
              <a:rPr kumimoji="1" lang="en-US" sz="1200" b="0" i="0" u="none" strike="noStrike" kern="1200" baseline="0" dirty="0" smtClean="0">
                <a:solidFill>
                  <a:schemeClr val="tx1"/>
                </a:solidFill>
                <a:latin typeface="Times New Roman" pitchFamily="-110" charset="0"/>
                <a:ea typeface="+mn-ea"/>
                <a:cs typeface="+mn-cs"/>
              </a:rPr>
              <a:t>be used on each benchmark, and feedback-directed optimization is allowed.</a:t>
            </a:r>
          </a:p>
          <a:p>
            <a:endParaRPr kumimoji="1" lang="en-US" sz="1200" b="1" i="0" u="none" strike="noStrike" kern="1200" baseline="0" dirty="0" smtClean="0">
              <a:solidFill>
                <a:schemeClr val="tx1"/>
              </a:solidFill>
              <a:latin typeface="Times New Roman" pitchFamily="-110" charset="0"/>
              <a:ea typeface="+mn-ea"/>
              <a:cs typeface="+mn-cs"/>
            </a:endParaRP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Speed metric:  This is simply a measurement of the time it takes to execute a</a:t>
            </a:r>
          </a:p>
          <a:p>
            <a:r>
              <a:rPr kumimoji="1" lang="en-US" sz="1200" b="0" i="0" u="none" strike="noStrike" kern="1200" baseline="0" dirty="0" smtClean="0">
                <a:solidFill>
                  <a:schemeClr val="tx1"/>
                </a:solidFill>
                <a:latin typeface="Times New Roman" pitchFamily="-110" charset="0"/>
                <a:ea typeface="+mn-ea"/>
                <a:cs typeface="+mn-cs"/>
              </a:rPr>
              <a:t>compiled benchmark. The speed metric is used for comparing the ability of a</a:t>
            </a:r>
          </a:p>
          <a:p>
            <a:r>
              <a:rPr kumimoji="1" lang="en-US" sz="1200" b="0" i="0" u="none" strike="noStrike" kern="1200" baseline="0" dirty="0" smtClean="0">
                <a:solidFill>
                  <a:schemeClr val="tx1"/>
                </a:solidFill>
                <a:latin typeface="Times New Roman" pitchFamily="-110" charset="0"/>
                <a:ea typeface="+mn-ea"/>
                <a:cs typeface="+mn-cs"/>
              </a:rPr>
              <a:t>computer to complete single tasks.</a:t>
            </a:r>
          </a:p>
          <a:p>
            <a:endParaRPr kumimoji="1" lang="en-US" sz="1200" b="1" i="0" u="none" strike="noStrike" kern="1200" baseline="0" dirty="0" smtClean="0">
              <a:solidFill>
                <a:schemeClr val="tx1"/>
              </a:solidFill>
              <a:latin typeface="Times New Roman" pitchFamily="-110" charset="0"/>
              <a:ea typeface="+mn-ea"/>
              <a:cs typeface="+mn-cs"/>
            </a:endParaRPr>
          </a:p>
          <a:p>
            <a:r>
              <a:rPr kumimoji="1" lang="en-US" sz="1200" b="1" i="0" u="none" strike="noStrike" kern="1200" baseline="0" dirty="0" smtClean="0">
                <a:solidFill>
                  <a:schemeClr val="tx1"/>
                </a:solidFill>
                <a:latin typeface="Times New Roman" pitchFamily="-110" charset="0"/>
                <a:ea typeface="+mn-ea"/>
                <a:cs typeface="+mn-cs"/>
              </a:rPr>
              <a:t>■ </a:t>
            </a:r>
            <a:r>
              <a:rPr kumimoji="1" lang="en-US" sz="1200" b="0" i="0" u="none" strike="noStrike" kern="1200" baseline="0" dirty="0" smtClean="0">
                <a:solidFill>
                  <a:schemeClr val="tx1"/>
                </a:solidFill>
                <a:latin typeface="Times New Roman" pitchFamily="-110" charset="0"/>
                <a:ea typeface="+mn-ea"/>
                <a:cs typeface="+mn-cs"/>
              </a:rPr>
              <a:t>Rate metric:  This is a measurement of how many tasks a computer can accomplish</a:t>
            </a:r>
          </a:p>
          <a:p>
            <a:r>
              <a:rPr kumimoji="1" lang="en-US" sz="1200" b="0" i="0" u="none" strike="noStrike" kern="1200" baseline="0" dirty="0" smtClean="0">
                <a:solidFill>
                  <a:schemeClr val="tx1"/>
                </a:solidFill>
                <a:latin typeface="Times New Roman" pitchFamily="-110" charset="0"/>
                <a:ea typeface="+mn-ea"/>
                <a:cs typeface="+mn-cs"/>
              </a:rPr>
              <a:t>in a certain amount of time; this is called a throughput , capacity, or rate</a:t>
            </a:r>
          </a:p>
          <a:p>
            <a:r>
              <a:rPr kumimoji="1" lang="en-US" sz="1200" b="0" i="0" u="none" strike="noStrike" kern="1200" baseline="0" dirty="0" smtClean="0">
                <a:solidFill>
                  <a:schemeClr val="tx1"/>
                </a:solidFill>
                <a:latin typeface="Times New Roman" pitchFamily="-110" charset="0"/>
                <a:ea typeface="+mn-ea"/>
                <a:cs typeface="+mn-cs"/>
              </a:rPr>
              <a:t>measure. The rate metric allows the system under test to execute simultaneous</a:t>
            </a:r>
          </a:p>
          <a:p>
            <a:r>
              <a:rPr kumimoji="1" lang="en-US" sz="1200" b="0" i="0" u="none" strike="noStrike" kern="1200" baseline="0" dirty="0" smtClean="0">
                <a:solidFill>
                  <a:schemeClr val="tx1"/>
                </a:solidFill>
                <a:latin typeface="Times New Roman" pitchFamily="-110" charset="0"/>
                <a:ea typeface="+mn-ea"/>
                <a:cs typeface="+mn-cs"/>
              </a:rPr>
              <a:t>tasks to take advantage of multiple processors.</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93</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19816016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10" charset="0"/>
                <a:ea typeface="+mn-ea"/>
                <a:cs typeface="+mn-cs"/>
              </a:rPr>
              <a:t> We now consider the specific calculations that are done to assess a system. We</a:t>
            </a:r>
          </a:p>
          <a:p>
            <a:r>
              <a:rPr kumimoji="1" lang="en-US" sz="1200" b="0" i="0" u="none" strike="noStrike" kern="1200" baseline="0" dirty="0" smtClean="0">
                <a:solidFill>
                  <a:schemeClr val="tx1"/>
                </a:solidFill>
                <a:latin typeface="Times New Roman" pitchFamily="-110" charset="0"/>
                <a:ea typeface="+mn-ea"/>
                <a:cs typeface="+mn-cs"/>
              </a:rPr>
              <a:t>consider the integer benchmarks; the same procedures are used to create a floating-point</a:t>
            </a:r>
          </a:p>
          <a:p>
            <a:r>
              <a:rPr kumimoji="1" lang="en-US" sz="1200" b="0" i="0" u="none" strike="noStrike" kern="1200" baseline="0" dirty="0" smtClean="0">
                <a:solidFill>
                  <a:schemeClr val="tx1"/>
                </a:solidFill>
                <a:latin typeface="Times New Roman" pitchFamily="-110" charset="0"/>
                <a:ea typeface="+mn-ea"/>
                <a:cs typeface="+mn-cs"/>
              </a:rPr>
              <a:t>benchmark value. For the integer benchmarks, there are 12 programs in the</a:t>
            </a:r>
          </a:p>
          <a:p>
            <a:r>
              <a:rPr kumimoji="1" lang="en-US" sz="1200" b="0" i="0" u="none" strike="noStrike" kern="1200" baseline="0" dirty="0" smtClean="0">
                <a:solidFill>
                  <a:schemeClr val="tx1"/>
                </a:solidFill>
                <a:latin typeface="Times New Roman" pitchFamily="-110" charset="0"/>
                <a:ea typeface="+mn-ea"/>
                <a:cs typeface="+mn-cs"/>
              </a:rPr>
              <a:t>test suite. Calculation is a three-step process (Figure 2.7):</a:t>
            </a:r>
          </a:p>
          <a:p>
            <a:endParaRPr kumimoji="1" lang="en-US" sz="1200" b="0" i="0" u="none" strike="noStrike" kern="1200" baseline="0" dirty="0" smtClean="0">
              <a:solidFill>
                <a:schemeClr val="tx1"/>
              </a:solidFill>
              <a:latin typeface="Times New Roman" pitchFamily="-110" charset="0"/>
              <a:ea typeface="+mn-ea"/>
              <a:cs typeface="+mn-cs"/>
            </a:endParaRPr>
          </a:p>
        </p:txBody>
      </p:sp>
      <p:sp>
        <p:nvSpPr>
          <p:cNvPr id="4" name="Slide Number Placeholder 3"/>
          <p:cNvSpPr>
            <a:spLocks noGrp="1"/>
          </p:cNvSpPr>
          <p:nvPr>
            <p:ph type="sldNum" sz="quarter" idx="10"/>
          </p:nvPr>
        </p:nvSpPr>
        <p:spPr/>
        <p:txBody>
          <a:bodyPr/>
          <a:lstStyle/>
          <a:p>
            <a:fld id="{FDEEBCE0-4A34-3647-9307-E59F6D6CD745}" type="slidenum">
              <a:rPr lang="en-US" smtClean="0"/>
              <a:pPr/>
              <a:t>94</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85901252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10" charset="0"/>
                <a:ea typeface="+mn-ea"/>
                <a:cs typeface="+mn-cs"/>
              </a:rPr>
              <a:t>The results for the Sun Blade 1000 are shown in Table 2.7a. One of the</a:t>
            </a:r>
          </a:p>
          <a:p>
            <a:r>
              <a:rPr kumimoji="1" lang="en-US" sz="1200" b="0" i="0" u="none" strike="noStrike" kern="1200" baseline="0" dirty="0" smtClean="0">
                <a:solidFill>
                  <a:schemeClr val="tx1"/>
                </a:solidFill>
                <a:latin typeface="Times New Roman" pitchFamily="-110" charset="0"/>
                <a:ea typeface="+mn-ea"/>
                <a:cs typeface="+mn-cs"/>
              </a:rPr>
              <a:t>SPEC CPU2006 integer benchmark is 464.h264ref. This is a reference implementation</a:t>
            </a:r>
          </a:p>
          <a:p>
            <a:r>
              <a:rPr kumimoji="1" lang="en-US" sz="1200" b="0" i="0" u="none" strike="noStrike" kern="1200" baseline="0" dirty="0" smtClean="0">
                <a:solidFill>
                  <a:schemeClr val="tx1"/>
                </a:solidFill>
                <a:latin typeface="Times New Roman" pitchFamily="-110" charset="0"/>
                <a:ea typeface="+mn-ea"/>
                <a:cs typeface="+mn-cs"/>
              </a:rPr>
              <a:t>of H.264/AVC (Advanced Video Coding), the latest state-of-the-art video compression standard.</a:t>
            </a:r>
          </a:p>
          <a:p>
            <a:r>
              <a:rPr kumimoji="1" lang="en-US" sz="1200" b="0" i="0" u="none" strike="noStrike" kern="1200" baseline="0" dirty="0" smtClean="0">
                <a:solidFill>
                  <a:schemeClr val="tx1"/>
                </a:solidFill>
                <a:latin typeface="Times New Roman" pitchFamily="-110" charset="0"/>
                <a:ea typeface="+mn-ea"/>
                <a:cs typeface="+mn-cs"/>
              </a:rPr>
              <a:t>The Sun Blade 1000 executes this program in a median time of 5259 seconds. The reference</a:t>
            </a:r>
          </a:p>
          <a:p>
            <a:r>
              <a:rPr kumimoji="1" lang="en-US" sz="1200" b="0" i="0" u="none" strike="noStrike" kern="1200" baseline="0" dirty="0" smtClean="0">
                <a:solidFill>
                  <a:schemeClr val="tx1"/>
                </a:solidFill>
                <a:latin typeface="Times New Roman" pitchFamily="-110" charset="0"/>
                <a:ea typeface="+mn-ea"/>
                <a:cs typeface="+mn-cs"/>
              </a:rPr>
              <a:t>implementation requires 22,130 seconds. The ratio is calculated as: 22,130/5,259 = 4.21.</a:t>
            </a:r>
          </a:p>
          <a:p>
            <a:r>
              <a:rPr kumimoji="1" lang="en-US" sz="1200" b="0" i="0" u="none" strike="noStrike" kern="1200" baseline="0" dirty="0" smtClean="0">
                <a:solidFill>
                  <a:schemeClr val="tx1"/>
                </a:solidFill>
                <a:latin typeface="Times New Roman" pitchFamily="-110" charset="0"/>
                <a:ea typeface="+mn-ea"/>
                <a:cs typeface="+mn-cs"/>
              </a:rPr>
              <a:t>The speed metric is calculated by taking the twelfth root of the product of the ratios:</a:t>
            </a:r>
          </a:p>
          <a:p>
            <a:r>
              <a:rPr kumimoji="1" lang="en-US" sz="1200" b="0" i="0" u="none" strike="noStrike" kern="1200" baseline="0" dirty="0" smtClean="0">
                <a:solidFill>
                  <a:schemeClr val="tx1"/>
                </a:solidFill>
                <a:latin typeface="Times New Roman" pitchFamily="-110" charset="0"/>
                <a:ea typeface="+mn-ea"/>
                <a:cs typeface="+mn-cs"/>
              </a:rPr>
              <a:t>(3.18 * 2.96 * 2.98 * 3.91 * 3.17 * 3.61 * 3.51 * 2.01 *</a:t>
            </a:r>
          </a:p>
          <a:p>
            <a:r>
              <a:rPr kumimoji="1" lang="en-US" sz="1200" b="0" i="0" u="none" strike="noStrike" kern="1200" baseline="0" dirty="0" smtClean="0">
                <a:solidFill>
                  <a:schemeClr val="tx1"/>
                </a:solidFill>
                <a:latin typeface="Times New Roman" pitchFamily="-110" charset="0"/>
                <a:ea typeface="+mn-ea"/>
                <a:cs typeface="+mn-cs"/>
              </a:rPr>
              <a:t>4.21 * 2.43 * 2.75 * 3.42)</a:t>
            </a:r>
            <a:r>
              <a:rPr kumimoji="1" lang="en-US" sz="1200" b="0" i="0" u="none" strike="noStrike" kern="1200" baseline="30000" dirty="0" smtClean="0">
                <a:solidFill>
                  <a:schemeClr val="tx1"/>
                </a:solidFill>
                <a:latin typeface="Times New Roman" pitchFamily="-110" charset="0"/>
                <a:ea typeface="+mn-ea"/>
                <a:cs typeface="+mn-cs"/>
              </a:rPr>
              <a:t>1/12 </a:t>
            </a:r>
            <a:r>
              <a:rPr kumimoji="1" lang="en-US" sz="1200" b="0" i="0" u="none" strike="noStrike" kern="1200" baseline="0" dirty="0" smtClean="0">
                <a:solidFill>
                  <a:schemeClr val="tx1"/>
                </a:solidFill>
                <a:latin typeface="Times New Roman" pitchFamily="-110" charset="0"/>
                <a:ea typeface="+mn-ea"/>
                <a:cs typeface="+mn-cs"/>
              </a:rPr>
              <a:t>= 3.12</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95</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4727755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sz="1200" b="0" i="0" u="none" strike="noStrike" kern="1200" baseline="0" dirty="0" smtClean="0">
                <a:solidFill>
                  <a:schemeClr val="tx1"/>
                </a:solidFill>
                <a:latin typeface="Times New Roman" pitchFamily="-110" charset="0"/>
                <a:ea typeface="+mn-ea"/>
                <a:cs typeface="+mn-cs"/>
              </a:rPr>
              <a:t>The results for the Sun Blade X6250 are shown in Table 2.7b. This system</a:t>
            </a:r>
          </a:p>
          <a:p>
            <a:r>
              <a:rPr kumimoji="1" lang="en-US" sz="1200" b="0" i="0" u="none" strike="noStrike" kern="1200" baseline="0" dirty="0" smtClean="0">
                <a:solidFill>
                  <a:schemeClr val="tx1"/>
                </a:solidFill>
                <a:latin typeface="Times New Roman" pitchFamily="-110" charset="0"/>
                <a:ea typeface="+mn-ea"/>
                <a:cs typeface="+mn-cs"/>
              </a:rPr>
              <a:t>has two processor chips, with two cores per chip, for a total of four cores. To get the</a:t>
            </a:r>
          </a:p>
          <a:p>
            <a:r>
              <a:rPr kumimoji="1" lang="en-US" sz="1200" b="0" i="0" u="none" strike="noStrike" kern="1200" baseline="0" dirty="0" smtClean="0">
                <a:solidFill>
                  <a:schemeClr val="tx1"/>
                </a:solidFill>
                <a:latin typeface="Times New Roman" pitchFamily="-110" charset="0"/>
                <a:ea typeface="+mn-ea"/>
                <a:cs typeface="+mn-cs"/>
              </a:rPr>
              <a:t>rate metric, each benchmark program is executed simultaneously on all four cores, with</a:t>
            </a:r>
          </a:p>
          <a:p>
            <a:r>
              <a:rPr kumimoji="1" lang="en-US" sz="1200" b="0" i="0" u="none" strike="noStrike" kern="1200" baseline="0" dirty="0" smtClean="0">
                <a:solidFill>
                  <a:schemeClr val="tx1"/>
                </a:solidFill>
                <a:latin typeface="Times New Roman" pitchFamily="-110" charset="0"/>
                <a:ea typeface="+mn-ea"/>
                <a:cs typeface="+mn-cs"/>
              </a:rPr>
              <a:t>the execution time being the time from the start of all four copies to the end of the slowest</a:t>
            </a:r>
          </a:p>
          <a:p>
            <a:r>
              <a:rPr kumimoji="1" lang="en-US" sz="1200" b="0" i="0" u="none" strike="noStrike" kern="1200" baseline="0" dirty="0" smtClean="0">
                <a:solidFill>
                  <a:schemeClr val="tx1"/>
                </a:solidFill>
                <a:latin typeface="Times New Roman" pitchFamily="-110" charset="0"/>
                <a:ea typeface="+mn-ea"/>
                <a:cs typeface="+mn-cs"/>
              </a:rPr>
              <a:t>run. The speed ratio is calculated as before, and the rate value is simply four times the</a:t>
            </a:r>
          </a:p>
          <a:p>
            <a:r>
              <a:rPr kumimoji="1" lang="en-US" sz="1200" b="0" i="0" u="none" strike="noStrike" kern="1200" baseline="0" dirty="0" smtClean="0">
                <a:solidFill>
                  <a:schemeClr val="tx1"/>
                </a:solidFill>
                <a:latin typeface="Times New Roman" pitchFamily="-110" charset="0"/>
                <a:ea typeface="+mn-ea"/>
                <a:cs typeface="+mn-cs"/>
              </a:rPr>
              <a:t>speed ratio. The final rate metric is found by taking the geometric mean of the rate values:</a:t>
            </a:r>
          </a:p>
          <a:p>
            <a:r>
              <a:rPr kumimoji="1" lang="en-US" sz="1200" b="0" i="0" u="none" strike="noStrike" kern="1200" baseline="0" dirty="0" smtClean="0">
                <a:solidFill>
                  <a:schemeClr val="tx1"/>
                </a:solidFill>
                <a:latin typeface="Times New Roman" pitchFamily="-110" charset="0"/>
                <a:ea typeface="+mn-ea"/>
                <a:cs typeface="+mn-cs"/>
              </a:rPr>
              <a:t>(78.63 * 62.97 * 60.87 * 77.29 * 65.87 * 83.68 * 76.70 * 134.98 *</a:t>
            </a:r>
          </a:p>
          <a:p>
            <a:r>
              <a:rPr kumimoji="1" lang="en-US" sz="1200" b="0" i="0" u="none" strike="noStrike" kern="1200" baseline="0" dirty="0" smtClean="0">
                <a:solidFill>
                  <a:schemeClr val="tx1"/>
                </a:solidFill>
                <a:latin typeface="Times New Roman" pitchFamily="-110" charset="0"/>
                <a:ea typeface="+mn-ea"/>
                <a:cs typeface="+mn-cs"/>
              </a:rPr>
              <a:t>106.65 * 40.39 * 48.41 * 65.40)</a:t>
            </a:r>
            <a:r>
              <a:rPr kumimoji="1" lang="en-US" sz="1200" b="0" i="0" u="none" strike="noStrike" kern="1200" baseline="30000" dirty="0" smtClean="0">
                <a:solidFill>
                  <a:schemeClr val="tx1"/>
                </a:solidFill>
                <a:latin typeface="Times New Roman" pitchFamily="-110" charset="0"/>
                <a:ea typeface="+mn-ea"/>
                <a:cs typeface="+mn-cs"/>
              </a:rPr>
              <a:t>1/12 </a:t>
            </a:r>
            <a:r>
              <a:rPr kumimoji="1" lang="en-US" sz="1200" b="0" i="0" u="none" strike="noStrike" kern="1200" baseline="0" dirty="0" smtClean="0">
                <a:solidFill>
                  <a:schemeClr val="tx1"/>
                </a:solidFill>
                <a:latin typeface="Times New Roman" pitchFamily="-110" charset="0"/>
                <a:ea typeface="+mn-ea"/>
                <a:cs typeface="+mn-cs"/>
              </a:rPr>
              <a:t>= 71.59</a:t>
            </a:r>
            <a:endParaRPr lang="en-US" dirty="0"/>
          </a:p>
        </p:txBody>
      </p:sp>
      <p:sp>
        <p:nvSpPr>
          <p:cNvPr id="4" name="Slide Number Placeholder 3"/>
          <p:cNvSpPr>
            <a:spLocks noGrp="1"/>
          </p:cNvSpPr>
          <p:nvPr>
            <p:ph type="sldNum" sz="quarter" idx="10"/>
          </p:nvPr>
        </p:nvSpPr>
        <p:spPr/>
        <p:txBody>
          <a:bodyPr/>
          <a:lstStyle/>
          <a:p>
            <a:fld id="{FDEEBCE0-4A34-3647-9307-E59F6D6CD745}" type="slidenum">
              <a:rPr lang="en-US" smtClean="0"/>
              <a:pPr/>
              <a:t>96</a:t>
            </a:fld>
            <a:endParaRPr lang="en-US" dirty="0"/>
          </a:p>
        </p:txBody>
      </p:sp>
      <p:sp>
        <p:nvSpPr>
          <p:cNvPr id="5" name="Footer Placeholder 4"/>
          <p:cNvSpPr>
            <a:spLocks noGrp="1"/>
          </p:cNvSpPr>
          <p:nvPr>
            <p:ph type="ftr" sz="quarter" idx="11"/>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25237468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598D2-2ED8-8547-B4B7-C382E9B8AC9E}" type="slidenum">
              <a:rPr lang="en-US"/>
              <a:pPr/>
              <a:t>97</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Chapter 1 summary.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8825706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2598D2-2ED8-8547-B4B7-C382E9B8AC9E}" type="slidenum">
              <a:rPr lang="en-US"/>
              <a:pPr/>
              <a:t>98</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p:txBody>
          <a:bodyPr/>
          <a:lstStyle/>
          <a:p>
            <a:r>
              <a:rPr lang="en-GB" dirty="0" smtClean="0"/>
              <a:t>Chapter 2 summary.</a:t>
            </a:r>
            <a:endParaRPr lang="en-GB" dirty="0"/>
          </a:p>
        </p:txBody>
      </p:sp>
      <p:sp>
        <p:nvSpPr>
          <p:cNvPr id="2" name="Footer Placeholder 1"/>
          <p:cNvSpPr>
            <a:spLocks noGrp="1"/>
          </p:cNvSpPr>
          <p:nvPr>
            <p:ph type="ftr" sz="quarter" idx="10"/>
          </p:nvPr>
        </p:nvSpPr>
        <p:spPr/>
        <p:txBody>
          <a:bodyPr/>
          <a:lstStyle/>
          <a:p>
            <a:r>
              <a:rPr lang="en-US" dirty="0" smtClean="0"/>
              <a:t>© 2016 Pearson Education, Inc., Hoboken, NJ. All rights reserved.</a:t>
            </a:r>
            <a:endParaRPr lang="en-US" dirty="0"/>
          </a:p>
        </p:txBody>
      </p:sp>
    </p:spTree>
    <p:extLst>
      <p:ext uri="{BB962C8B-B14F-4D97-AF65-F5344CB8AC3E}">
        <p14:creationId xmlns:p14="http://schemas.microsoft.com/office/powerpoint/2010/main" val="199675630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99</a:t>
            </a:fld>
            <a:endParaRPr lang="en-US" dirty="0">
              <a:solidFill>
                <a:prstClr val="black"/>
              </a:solidFill>
            </a:endParaRPr>
          </a:p>
        </p:txBody>
      </p:sp>
    </p:spTree>
    <p:extLst>
      <p:ext uri="{BB962C8B-B14F-4D97-AF65-F5344CB8AC3E}">
        <p14:creationId xmlns:p14="http://schemas.microsoft.com/office/powerpoint/2010/main" val="307286074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smtClean="0"/>
          </a:p>
        </p:txBody>
      </p:sp>
      <p:sp>
        <p:nvSpPr>
          <p:cNvPr id="36868"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21FDEF5-7952-4083-91BD-F33D59965A17}" type="slidenum">
              <a:rPr lang="de-DE" altLang="de-DE"/>
              <a:pPr/>
              <a:t>132</a:t>
            </a:fld>
            <a:endParaRPr lang="de-DE" altLang="de-DE"/>
          </a:p>
        </p:txBody>
      </p:sp>
    </p:spTree>
    <p:extLst>
      <p:ext uri="{BB962C8B-B14F-4D97-AF65-F5344CB8AC3E}">
        <p14:creationId xmlns:p14="http://schemas.microsoft.com/office/powerpoint/2010/main" val="3397807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8AF02B71-8991-4516-A01E-F1A9ACD28BDC}" type="slidenum">
              <a:rPr/>
              <a:pPr/>
              <a:t>‹Nr.›</a:t>
            </a:fld>
            <a:endParaRPr/>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14032452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endParaRPr/>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dirty="0"/>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dirty="0" smtClean="0"/>
              <a:t>Click icon to add picture</a:t>
            </a:r>
            <a:endParaRPr dirty="0"/>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dirty="0" smtClean="0"/>
              <a:t>Click icon to add picture</a:t>
            </a:r>
            <a:endParaRPr dirty="0"/>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extLst>
      <p:ext uri="{BB962C8B-B14F-4D97-AF65-F5344CB8AC3E}">
        <p14:creationId xmlns:p14="http://schemas.microsoft.com/office/powerpoint/2010/main" val="642718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4" r:id="rId12"/>
    <p:sldLayoutId id="2147483675" r:id="rId13"/>
  </p:sldLayoutIdLs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4.jpeg"/></Relationships>
</file>

<file path=ppt/slides/_rels/slide4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4.jpe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4.jpeg"/></Relationships>
</file>

<file path=ppt/slides/_rels/slide5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4.jpeg"/></Relationships>
</file>

<file path=ppt/slides/_rels/slide5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jpeg"/><Relationship Id="rId4" Type="http://schemas.openxmlformats.org/officeDocument/2006/relationships/image" Target="../media/image36.png"/><Relationship Id="rId9"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56.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4.jpeg"/></Relationships>
</file>

<file path=ppt/slides/_rels/slide5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4.jpeg"/></Relationships>
</file>

<file path=ppt/slides/_rels/slide60.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microsoft.com/office/2007/relationships/hdphoto" Target="../media/hdphoto1.wdp"/></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67.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4.jpeg"/></Relationships>
</file>

<file path=ppt/slides/_rels/slide6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4.jpeg"/></Relationships>
</file>

<file path=ppt/slides/_rels/slide70.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3.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63.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4.jpe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76.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notesSlide" Target="../notesSlides/notesSlide66.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8.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68.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0.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7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image" Target="../media/image4.jpeg"/></Relationships>
</file>

<file path=ppt/slides/_rels/slide8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notesSlide" Target="../notesSlides/notesSlide74.xml"/><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png"/></Relationships>
</file>

<file path=ppt/slides/_rels/slide8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6.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7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7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8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microsoft.com/office/2007/relationships/hdphoto" Target="../media/hdphoto2.wdp"/></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0.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notesSlide" Target="../notesSlides/notesSlide80.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91.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2.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8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94.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notesSlide" Target="../notesSlides/notesSlide8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5.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6.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8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7.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8.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68.jpeg"/></Relationships>
</file>

<file path=ppt/slides/_rels/slide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6.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oleObject" Target="../embeddings/oleObject1.bin"/><Relationship Id="rId7" Type="http://schemas.openxmlformats.org/officeDocument/2006/relationships/image" Target="../media/image80.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wmf"/><Relationship Id="rId9" Type="http://schemas.openxmlformats.org/officeDocument/2006/relationships/image" Target="../media/image4.jpeg"/></Relationships>
</file>

<file path=ppt/slides/_rels/slide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1.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6.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4.jpeg"/><Relationship Id="rId2" Type="http://schemas.openxmlformats.org/officeDocument/2006/relationships/image" Target="../media/image89.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92.jpeg"/><Relationship Id="rId4" Type="http://schemas.openxmlformats.org/officeDocument/2006/relationships/image" Target="../media/image91.jpeg"/></Relationships>
</file>

<file path=ppt/slides/_rels/slide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3.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7.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1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102.png"/></Relationships>
</file>

<file path=ppt/slides/_rels/slide128.xml.rels><?xml version="1.0" encoding="UTF-8" standalone="yes"?>
<Relationships xmlns="http://schemas.openxmlformats.org/package/2006/relationships"><Relationship Id="rId3" Type="http://schemas.openxmlformats.org/officeDocument/2006/relationships/image" Target="../media/image104.jpeg"/><Relationship Id="rId7" Type="http://schemas.openxmlformats.org/officeDocument/2006/relationships/image" Target="../media/image4.jpeg"/><Relationship Id="rId2" Type="http://schemas.openxmlformats.org/officeDocument/2006/relationships/image" Target="../media/image103.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06.png"/><Relationship Id="rId4" Type="http://schemas.openxmlformats.org/officeDocument/2006/relationships/image" Target="../media/image105.jpeg"/></Relationships>
</file>

<file path=ppt/slides/_rels/slide1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7.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1.xml.rels><?xml version="1.0" encoding="UTF-8" standalone="yes"?>
<Relationships xmlns="http://schemas.openxmlformats.org/package/2006/relationships"><Relationship Id="rId8" Type="http://schemas.openxmlformats.org/officeDocument/2006/relationships/hyperlink" Target="http://en.wikipedia.org/wiki/Harvard_Mark_I" TargetMode="External"/><Relationship Id="rId13" Type="http://schemas.openxmlformats.org/officeDocument/2006/relationships/hyperlink" Target="http://en.wikipedia.org/wiki/IBM_604" TargetMode="External"/><Relationship Id="rId18" Type="http://schemas.openxmlformats.org/officeDocument/2006/relationships/hyperlink" Target="http://en.wikipedia.org/wiki/EDVAC" TargetMode="External"/><Relationship Id="rId3" Type="http://schemas.openxmlformats.org/officeDocument/2006/relationships/hyperlink" Target="http://en.wikipedia.org/wiki/Antikythera_mechanism" TargetMode="External"/><Relationship Id="rId21" Type="http://schemas.openxmlformats.org/officeDocument/2006/relationships/hyperlink" Target="http://en.wikipedia.org/wiki/IBM_702" TargetMode="External"/><Relationship Id="rId7" Type="http://schemas.openxmlformats.org/officeDocument/2006/relationships/hyperlink" Target="http://en.wikipedia.org/wiki/Analytical_Engine" TargetMode="External"/><Relationship Id="rId12" Type="http://schemas.openxmlformats.org/officeDocument/2006/relationships/hyperlink" Target="http://en.wikipedia.org/w/index.php?title=Atanasoff_%E2%80%93_Berry_Computer&amp;action=edit" TargetMode="External"/><Relationship Id="rId17" Type="http://schemas.openxmlformats.org/officeDocument/2006/relationships/hyperlink" Target="http://en.wikipedia.org/wiki/EDSAC" TargetMode="External"/><Relationship Id="rId25" Type="http://schemas.openxmlformats.org/officeDocument/2006/relationships/image" Target="../media/image4.jpeg"/><Relationship Id="rId2" Type="http://schemas.openxmlformats.org/officeDocument/2006/relationships/image" Target="../media/image108.jpeg"/><Relationship Id="rId16" Type="http://schemas.openxmlformats.org/officeDocument/2006/relationships/hyperlink" Target="http://en.wikipedia.org/wiki/ENIAC" TargetMode="External"/><Relationship Id="rId20" Type="http://schemas.openxmlformats.org/officeDocument/2006/relationships/hyperlink" Target="http://en.wikipedia.org/wiki/IBM_701" TargetMode="External"/><Relationship Id="rId1" Type="http://schemas.openxmlformats.org/officeDocument/2006/relationships/slideLayout" Target="../slideLayouts/slideLayout2.xml"/><Relationship Id="rId6" Type="http://schemas.openxmlformats.org/officeDocument/2006/relationships/hyperlink" Target="http://en.wikipedia.org/wiki/Jacquard_loom" TargetMode="External"/><Relationship Id="rId11" Type="http://schemas.openxmlformats.org/officeDocument/2006/relationships/image" Target="../media/image110.jpeg"/><Relationship Id="rId24" Type="http://schemas.openxmlformats.org/officeDocument/2006/relationships/image" Target="../media/image3.png"/><Relationship Id="rId5" Type="http://schemas.openxmlformats.org/officeDocument/2006/relationships/hyperlink" Target="http://en.wikipedia.org/wiki/Norden_bombsight" TargetMode="External"/><Relationship Id="rId15" Type="http://schemas.openxmlformats.org/officeDocument/2006/relationships/hyperlink" Target="http://en.wikipedia.org/wiki/UNIVAC_120" TargetMode="External"/><Relationship Id="rId23" Type="http://schemas.openxmlformats.org/officeDocument/2006/relationships/hyperlink" Target="http://en.wikipedia.org/wiki/Z22" TargetMode="External"/><Relationship Id="rId10" Type="http://schemas.openxmlformats.org/officeDocument/2006/relationships/image" Target="../media/image109.jpeg"/><Relationship Id="rId19" Type="http://schemas.openxmlformats.org/officeDocument/2006/relationships/hyperlink" Target="http://en.wikipedia.org/wiki/UNIVAC_I" TargetMode="External"/><Relationship Id="rId4" Type="http://schemas.openxmlformats.org/officeDocument/2006/relationships/hyperlink" Target="http://en.wikipedia.org/wiki/Difference_Engine" TargetMode="External"/><Relationship Id="rId9" Type="http://schemas.openxmlformats.org/officeDocument/2006/relationships/hyperlink" Target="http://en.wikipedia.org/wiki/Z3" TargetMode="External"/><Relationship Id="rId14" Type="http://schemas.openxmlformats.org/officeDocument/2006/relationships/hyperlink" Target="http://en.wikipedia.org/wiki/UNIVAC_60" TargetMode="External"/><Relationship Id="rId22" Type="http://schemas.openxmlformats.org/officeDocument/2006/relationships/hyperlink" Target="http://en.wikipedia.org/wiki/IBM_650" TargetMode="External"/></Relationships>
</file>

<file path=ppt/slides/_rels/slide132.xml.rels><?xml version="1.0" encoding="UTF-8" standalone="yes"?>
<Relationships xmlns="http://schemas.openxmlformats.org/package/2006/relationships"><Relationship Id="rId13" Type="http://schemas.openxmlformats.org/officeDocument/2006/relationships/hyperlink" Target="http://en.wikipedia.org/wiki/PDP-11" TargetMode="External"/><Relationship Id="rId18" Type="http://schemas.openxmlformats.org/officeDocument/2006/relationships/hyperlink" Target="http://en.wikipedia.org/wiki/VAX" TargetMode="External"/><Relationship Id="rId26" Type="http://schemas.openxmlformats.org/officeDocument/2006/relationships/hyperlink" Target="http://en.wikipedia.org/wiki/Motorola_6800" TargetMode="External"/><Relationship Id="rId39" Type="http://schemas.openxmlformats.org/officeDocument/2006/relationships/hyperlink" Target="http://en.wikipedia.org/wiki/64-bit" TargetMode="External"/><Relationship Id="rId21" Type="http://schemas.openxmlformats.org/officeDocument/2006/relationships/hyperlink" Target="http://en.wikipedia.org/wiki/Intel_4004" TargetMode="External"/><Relationship Id="rId34" Type="http://schemas.openxmlformats.org/officeDocument/2006/relationships/hyperlink" Target="http://en.wikipedia.org/wiki/32-bit" TargetMode="External"/><Relationship Id="rId42" Type="http://schemas.openxmlformats.org/officeDocument/2006/relationships/hyperlink" Target="http://en.wikipedia.org/wiki/MIPS_architecture" TargetMode="External"/><Relationship Id="rId47" Type="http://schemas.openxmlformats.org/officeDocument/2006/relationships/hyperlink" Target="http://en.wikipedia.org/wiki/Personal_computer" TargetMode="External"/><Relationship Id="rId50" Type="http://schemas.openxmlformats.org/officeDocument/2006/relationships/hyperlink" Target="http://en.wikipedia.org/wiki/Laptop_computer" TargetMode="External"/><Relationship Id="rId55" Type="http://schemas.openxmlformats.org/officeDocument/2006/relationships/hyperlink" Target="http://en.wikipedia.org/wiki/Quantum_computer" TargetMode="External"/><Relationship Id="rId7" Type="http://schemas.openxmlformats.org/officeDocument/2006/relationships/hyperlink" Target="http://en.wikipedia.org/wiki/IBM_7090" TargetMode="External"/><Relationship Id="rId2" Type="http://schemas.openxmlformats.org/officeDocument/2006/relationships/notesSlide" Target="../notesSlides/notesSlide90.xml"/><Relationship Id="rId16" Type="http://schemas.openxmlformats.org/officeDocument/2006/relationships/image" Target="../media/image113.jpeg"/><Relationship Id="rId29" Type="http://schemas.openxmlformats.org/officeDocument/2006/relationships/hyperlink" Target="http://en.wikipedia.org/wiki/Zilog_Z80" TargetMode="External"/><Relationship Id="rId11" Type="http://schemas.openxmlformats.org/officeDocument/2006/relationships/hyperlink" Target="http://en.wikipedia.org/wiki/Minicomputer" TargetMode="External"/><Relationship Id="rId24" Type="http://schemas.openxmlformats.org/officeDocument/2006/relationships/hyperlink" Target="http://en.wikipedia.org/wiki/Intel_8008" TargetMode="External"/><Relationship Id="rId32" Type="http://schemas.openxmlformats.org/officeDocument/2006/relationships/hyperlink" Target="http://en.wikipedia.org/wiki/Zilog_Z8000" TargetMode="External"/><Relationship Id="rId37" Type="http://schemas.openxmlformats.org/officeDocument/2006/relationships/hyperlink" Target="http://en.wikipedia.org/wiki/68000" TargetMode="External"/><Relationship Id="rId40" Type="http://schemas.openxmlformats.org/officeDocument/2006/relationships/hyperlink" Target="http://en.wikipedia.org/wiki/X86-64" TargetMode="External"/><Relationship Id="rId45" Type="http://schemas.openxmlformats.org/officeDocument/2006/relationships/hyperlink" Target="http://en.wikipedia.org/wiki/8048" TargetMode="External"/><Relationship Id="rId53" Type="http://schemas.openxmlformats.org/officeDocument/2006/relationships/hyperlink" Target="http://en.wikipedia.org/wiki/Tablet_computer" TargetMode="External"/><Relationship Id="rId58" Type="http://schemas.openxmlformats.org/officeDocument/2006/relationships/hyperlink" Target="http://en.wikipedia.org/wiki/Optical_computer" TargetMode="External"/><Relationship Id="rId5" Type="http://schemas.openxmlformats.org/officeDocument/2006/relationships/hyperlink" Target="http://en.wikipedia.org/wiki/Mainframe_computer" TargetMode="External"/><Relationship Id="rId61" Type="http://schemas.openxmlformats.org/officeDocument/2006/relationships/image" Target="../media/image4.jpeg"/><Relationship Id="rId19" Type="http://schemas.openxmlformats.org/officeDocument/2006/relationships/hyperlink" Target="http://en.wikipedia.org/wiki/IBM_System_i" TargetMode="External"/><Relationship Id="rId14" Type="http://schemas.openxmlformats.org/officeDocument/2006/relationships/hyperlink" Target="http://en.wikipedia.org/wiki/System/32" TargetMode="External"/><Relationship Id="rId22" Type="http://schemas.openxmlformats.org/officeDocument/2006/relationships/hyperlink" Target="http://en.wikipedia.org/wiki/Intel_4040" TargetMode="External"/><Relationship Id="rId27" Type="http://schemas.openxmlformats.org/officeDocument/2006/relationships/hyperlink" Target="http://en.wikipedia.org/wiki/Motorola_6809" TargetMode="External"/><Relationship Id="rId30" Type="http://schemas.openxmlformats.org/officeDocument/2006/relationships/hyperlink" Target="http://en.wikipedia.org/wiki/16-bit" TargetMode="External"/><Relationship Id="rId35" Type="http://schemas.openxmlformats.org/officeDocument/2006/relationships/hyperlink" Target="http://en.wikipedia.org/wiki/80386" TargetMode="External"/><Relationship Id="rId43" Type="http://schemas.openxmlformats.org/officeDocument/2006/relationships/hyperlink" Target="http://en.wikipedia.org/wiki/SPARC" TargetMode="External"/><Relationship Id="rId48" Type="http://schemas.openxmlformats.org/officeDocument/2006/relationships/hyperlink" Target="http://en.wikipedia.org/wiki/Desktop_computer" TargetMode="External"/><Relationship Id="rId56" Type="http://schemas.openxmlformats.org/officeDocument/2006/relationships/hyperlink" Target="http://en.wikipedia.org/wiki/Chemical_computer" TargetMode="External"/><Relationship Id="rId8" Type="http://schemas.openxmlformats.org/officeDocument/2006/relationships/hyperlink" Target="http://en.wikipedia.org/wiki/IBM_7080" TargetMode="External"/><Relationship Id="rId51" Type="http://schemas.openxmlformats.org/officeDocument/2006/relationships/hyperlink" Target="http://en.wikipedia.org/wiki/Personal_digital_assistant" TargetMode="External"/><Relationship Id="rId3" Type="http://schemas.openxmlformats.org/officeDocument/2006/relationships/hyperlink" Target="http://en.wikipedia.org/wiki/Integrated_circuits" TargetMode="External"/><Relationship Id="rId12" Type="http://schemas.openxmlformats.org/officeDocument/2006/relationships/hyperlink" Target="http://en.wikipedia.org/wiki/PDP-8" TargetMode="External"/><Relationship Id="rId17" Type="http://schemas.openxmlformats.org/officeDocument/2006/relationships/image" Target="../media/image114.jpeg"/><Relationship Id="rId25" Type="http://schemas.openxmlformats.org/officeDocument/2006/relationships/hyperlink" Target="http://en.wikipedia.org/wiki/Intel_8080" TargetMode="External"/><Relationship Id="rId33" Type="http://schemas.openxmlformats.org/officeDocument/2006/relationships/hyperlink" Target="http://en.wikipedia.org/wiki/WDC_65816/65802" TargetMode="External"/><Relationship Id="rId38" Type="http://schemas.openxmlformats.org/officeDocument/2006/relationships/hyperlink" Target="http://en.wikipedia.org/wiki/ARM_architecture" TargetMode="External"/><Relationship Id="rId46" Type="http://schemas.openxmlformats.org/officeDocument/2006/relationships/hyperlink" Target="http://en.wikipedia.org/wiki/8051" TargetMode="External"/><Relationship Id="rId59" Type="http://schemas.openxmlformats.org/officeDocument/2006/relationships/hyperlink" Target="http://en.wikipedia.org/wiki/Spintronics" TargetMode="External"/><Relationship Id="rId20" Type="http://schemas.openxmlformats.org/officeDocument/2006/relationships/hyperlink" Target="http://en.wikipedia.org/wiki/4-bit" TargetMode="External"/><Relationship Id="rId41" Type="http://schemas.openxmlformats.org/officeDocument/2006/relationships/hyperlink" Target="http://en.wikipedia.org/wiki/PowerPC" TargetMode="External"/><Relationship Id="rId54" Type="http://schemas.openxmlformats.org/officeDocument/2006/relationships/hyperlink" Target="http://en.wikipedia.org/wiki/Wearable_computer" TargetMode="External"/><Relationship Id="rId1" Type="http://schemas.openxmlformats.org/officeDocument/2006/relationships/slideLayout" Target="../slideLayouts/slideLayout2.xml"/><Relationship Id="rId6" Type="http://schemas.openxmlformats.org/officeDocument/2006/relationships/image" Target="../media/image112.jpeg"/><Relationship Id="rId15" Type="http://schemas.openxmlformats.org/officeDocument/2006/relationships/hyperlink" Target="http://en.wikipedia.org/wiki/System/36" TargetMode="External"/><Relationship Id="rId23" Type="http://schemas.openxmlformats.org/officeDocument/2006/relationships/hyperlink" Target="http://en.wikipedia.org/wiki/8-bit" TargetMode="External"/><Relationship Id="rId28" Type="http://schemas.openxmlformats.org/officeDocument/2006/relationships/hyperlink" Target="http://en.wikipedia.org/wiki/MOS_Technology_6502" TargetMode="External"/><Relationship Id="rId36" Type="http://schemas.openxmlformats.org/officeDocument/2006/relationships/hyperlink" Target="http://en.wikipedia.org/wiki/Pentium" TargetMode="External"/><Relationship Id="rId49" Type="http://schemas.openxmlformats.org/officeDocument/2006/relationships/hyperlink" Target="http://en.wikipedia.org/wiki/Home_computer" TargetMode="External"/><Relationship Id="rId57" Type="http://schemas.openxmlformats.org/officeDocument/2006/relationships/hyperlink" Target="http://en.wikipedia.org/wiki/DNA_computing" TargetMode="External"/><Relationship Id="rId10" Type="http://schemas.openxmlformats.org/officeDocument/2006/relationships/hyperlink" Target="http://en.wikipedia.org/wiki/BUNCH" TargetMode="External"/><Relationship Id="rId31" Type="http://schemas.openxmlformats.org/officeDocument/2006/relationships/hyperlink" Target="http://en.wikipedia.org/wiki/8088" TargetMode="External"/><Relationship Id="rId44" Type="http://schemas.openxmlformats.org/officeDocument/2006/relationships/hyperlink" Target="http://en.wikipedia.org/wiki/Embedded_system" TargetMode="External"/><Relationship Id="rId52" Type="http://schemas.openxmlformats.org/officeDocument/2006/relationships/hyperlink" Target="http://en.wikipedia.org/wiki/Portable_computer" TargetMode="External"/><Relationship Id="rId60" Type="http://schemas.openxmlformats.org/officeDocument/2006/relationships/image" Target="../media/image3.png"/><Relationship Id="rId4" Type="http://schemas.openxmlformats.org/officeDocument/2006/relationships/image" Target="../media/image111.jpeg"/><Relationship Id="rId9" Type="http://schemas.openxmlformats.org/officeDocument/2006/relationships/hyperlink" Target="http://en.wikipedia.org/wiki/System/36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76200" y="1752600"/>
            <a:ext cx="8839200" cy="2057400"/>
          </a:xfrm>
          <a:prstGeom prst="rect">
            <a:avLst/>
          </a:prstGeom>
        </p:spPr>
        <p:txBody>
          <a:bodyPr anchor="b">
            <a:normAutofit fontScale="82500" lnSpcReduction="1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a:solidFill>
                  <a:prstClr val="black"/>
                </a:solidFill>
                <a:effectLst/>
                <a:latin typeface="Times New Roman" panose="02020603050405020304" pitchFamily="18" charset="0"/>
                <a:cs typeface="Times New Roman" panose="02020603050405020304" pitchFamily="18" charset="0"/>
              </a:rPr>
              <a:t>CSE309 Computer Architecture and Organization</a:t>
            </a:r>
            <a:r>
              <a:rPr lang="tr-TR" sz="2900" dirty="0" smtClean="0">
                <a:solidFill>
                  <a:prstClr val="black"/>
                </a:solidFill>
                <a:effectLst/>
                <a:latin typeface="Times New Roman" panose="02020603050405020304" pitchFamily="18" charset="0"/>
                <a:cs typeface="Times New Roman" panose="02020603050405020304" pitchFamily="18" charset="0"/>
              </a:rPr>
              <a:t> </a:t>
            </a:r>
            <a:endParaRPr lang="de-DE"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en-US" sz="2900" dirty="0" smtClean="0">
                <a:solidFill>
                  <a:prstClr val="black"/>
                </a:solidFill>
                <a:effectLst/>
                <a:latin typeface="Times New Roman" panose="02020603050405020304" pitchFamily="18" charset="0"/>
                <a:cs typeface="Times New Roman" panose="02020603050405020304" pitchFamily="18" charset="0"/>
              </a:rPr>
              <a:t>Lecture </a:t>
            </a:r>
            <a:r>
              <a:rPr lang="de-DE" sz="2900" dirty="0" smtClean="0">
                <a:solidFill>
                  <a:prstClr val="black"/>
                </a:solidFill>
                <a:effectLst/>
                <a:latin typeface="Times New Roman" panose="02020603050405020304" pitchFamily="18" charset="0"/>
                <a:cs typeface="Times New Roman" panose="02020603050405020304" pitchFamily="18" charset="0"/>
              </a:rPr>
              <a:t>#1</a:t>
            </a:r>
            <a:endParaRPr lang="tr-TR" sz="2900" dirty="0" smtClean="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de-DE" sz="2900" dirty="0" smtClean="0">
                <a:solidFill>
                  <a:prstClr val="black"/>
                </a:solidFill>
                <a:effectLst/>
                <a:latin typeface="Times New Roman" panose="02020603050405020304" pitchFamily="18" charset="0"/>
                <a:cs typeface="Times New Roman" panose="02020603050405020304" pitchFamily="18" charset="0"/>
              </a:rPr>
              <a:t>Computers &amp; Performance</a:t>
            </a:r>
            <a:endParaRPr lang="en-US" sz="2900" dirty="0">
              <a:solidFill>
                <a:prstClr val="black"/>
              </a:solidFill>
              <a:effectLst/>
              <a:latin typeface="Times New Roman" panose="02020603050405020304" pitchFamily="18" charset="0"/>
              <a:cs typeface="Times New Roman" panose="02020603050405020304" pitchFamily="18" charset="0"/>
            </a:endParaRPr>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5406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1000" y="2133600"/>
            <a:ext cx="8229600" cy="1828800"/>
          </a:xfrm>
        </p:spPr>
        <p:txBody>
          <a:bodyPr anchor="ctr">
            <a:normAutofit/>
          </a:bodyPr>
          <a:lstStyle/>
          <a:p>
            <a:r>
              <a:rPr lang="de-DE" sz="4000" dirty="0"/>
              <a:t>Part 1</a:t>
            </a:r>
            <a:br>
              <a:rPr lang="de-DE" sz="4000" dirty="0"/>
            </a:br>
            <a:r>
              <a:rPr lang="de-DE" sz="4000" dirty="0" smtClean="0"/>
              <a:t>Computers</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67953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447800"/>
            <a:ext cx="8839200" cy="5257800"/>
          </a:xfrm>
        </p:spPr>
        <p:txBody>
          <a:bodyPr anchor="t" anchorCtr="0">
            <a:normAutofit/>
          </a:bodyPr>
          <a:lstStyle/>
          <a:p>
            <a:pPr algn="just">
              <a:lnSpc>
                <a:spcPct val="90000"/>
              </a:lnSpc>
              <a:defRPr/>
            </a:pPr>
            <a:r>
              <a:rPr lang="en-US" sz="2000" dirty="0" smtClean="0"/>
              <a:t>Appreciate the need for this course </a:t>
            </a:r>
          </a:p>
          <a:p>
            <a:pPr algn="just">
              <a:lnSpc>
                <a:spcPct val="90000"/>
              </a:lnSpc>
              <a:defRPr/>
            </a:pPr>
            <a:r>
              <a:rPr lang="en-US" sz="2000" dirty="0" smtClean="0"/>
              <a:t>Differentiate between computer architecture and computer organization</a:t>
            </a:r>
          </a:p>
          <a:p>
            <a:pPr algn="just">
              <a:lnSpc>
                <a:spcPct val="90000"/>
              </a:lnSpc>
              <a:defRPr/>
            </a:pPr>
            <a:r>
              <a:rPr lang="en-US" sz="2000" dirty="0" smtClean="0"/>
              <a:t>Understand the basic concepts </a:t>
            </a:r>
          </a:p>
          <a:p>
            <a:pPr algn="just">
              <a:lnSpc>
                <a:spcPct val="90000"/>
              </a:lnSpc>
              <a:defRPr/>
            </a:pPr>
            <a:r>
              <a:rPr lang="en-US" sz="2000" dirty="0" smtClean="0"/>
              <a:t>Describe the history of computers</a:t>
            </a:r>
          </a:p>
          <a:p>
            <a:pPr algn="just">
              <a:lnSpc>
                <a:spcPct val="90000"/>
              </a:lnSpc>
              <a:defRPr/>
            </a:pPr>
            <a:r>
              <a:rPr lang="en-US" sz="2000" dirty="0" smtClean="0"/>
              <a:t>Follow the evolution of Intel x86 architecture</a:t>
            </a:r>
          </a:p>
          <a:p>
            <a:pPr algn="just">
              <a:lnSpc>
                <a:spcPct val="90000"/>
              </a:lnSpc>
              <a:defRPr/>
            </a:pPr>
            <a:r>
              <a:rPr lang="en-US" sz="2000" dirty="0" smtClean="0"/>
              <a:t>Explain the relationship between structure and function</a:t>
            </a:r>
          </a:p>
          <a:p>
            <a:pPr algn="just">
              <a:lnSpc>
                <a:spcPct val="90000"/>
              </a:lnSpc>
              <a:defRPr/>
            </a:pPr>
            <a:r>
              <a:rPr lang="en-US" sz="2000" dirty="0" smtClean="0"/>
              <a:t>Summarize the newer approaches and technologies like cloud computing, embedded systems, </a:t>
            </a:r>
            <a:r>
              <a:rPr lang="en-US" sz="2000" dirty="0" err="1" smtClean="0"/>
              <a:t>IoT</a:t>
            </a:r>
            <a:r>
              <a:rPr lang="en-US" sz="2000" dirty="0" smtClean="0"/>
              <a:t>, etc.</a:t>
            </a:r>
          </a:p>
          <a:p>
            <a:pPr algn="just">
              <a:lnSpc>
                <a:spcPct val="90000"/>
              </a:lnSpc>
              <a:defRPr/>
            </a:pPr>
            <a:r>
              <a:rPr lang="en-US" sz="2000" dirty="0" smtClean="0"/>
              <a:t>Understand the ARM architecture </a:t>
            </a:r>
          </a:p>
          <a:p>
            <a:pPr algn="just">
              <a:lnSpc>
                <a:spcPct val="90000"/>
              </a:lnSpc>
              <a:defRPr/>
            </a:pPr>
            <a:endParaRPr lang="en-US" sz="2000" dirty="0" smtClean="0"/>
          </a:p>
          <a:p>
            <a:pPr algn="just">
              <a:lnSpc>
                <a:spcPct val="90000"/>
              </a:lnSpc>
              <a:defRPr/>
            </a:pPr>
            <a:endParaRPr lang="en-US" sz="2000" dirty="0"/>
          </a:p>
          <a:p>
            <a:pPr>
              <a:lnSpc>
                <a:spcPct val="90000"/>
              </a:lnSpc>
              <a:defRPr/>
            </a:pPr>
            <a:endParaRPr lang="en-US" sz="2000" dirty="0"/>
          </a:p>
          <a:p>
            <a:endParaRPr lang="en-US" sz="2000" dirty="0">
              <a:effectLst/>
            </a:endParaRPr>
          </a:p>
        </p:txBody>
      </p:sp>
      <p:sp>
        <p:nvSpPr>
          <p:cNvPr id="2" name="Title 1"/>
          <p:cNvSpPr>
            <a:spLocks noGrp="1"/>
          </p:cNvSpPr>
          <p:nvPr>
            <p:ph type="title"/>
          </p:nvPr>
        </p:nvSpPr>
        <p:spPr>
          <a:xfrm>
            <a:off x="482367" y="223707"/>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65898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506995" y="172571"/>
            <a:ext cx="4073526" cy="1116106"/>
          </a:xfrm>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Outline</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0" name="Content Placeholder 29"/>
          <p:cNvSpPr>
            <a:spLocks noGrp="1"/>
          </p:cNvSpPr>
          <p:nvPr>
            <p:ph sz="half" idx="2"/>
          </p:nvPr>
        </p:nvSpPr>
        <p:spPr>
          <a:xfrm>
            <a:off x="539552" y="2132856"/>
            <a:ext cx="3657600" cy="4410635"/>
          </a:xfrm>
        </p:spPr>
        <p:txBody>
          <a:bodyPr>
            <a:normAutofit fontScale="85000" lnSpcReduction="20000"/>
          </a:bodyPr>
          <a:lstStyle/>
          <a:p>
            <a:r>
              <a:rPr lang="en-US" dirty="0" smtClean="0"/>
              <a:t>Organization and architecture</a:t>
            </a:r>
          </a:p>
          <a:p>
            <a:r>
              <a:rPr lang="en-US" dirty="0" smtClean="0"/>
              <a:t>Structure and function</a:t>
            </a:r>
          </a:p>
          <a:p>
            <a:r>
              <a:rPr lang="en-US" dirty="0" smtClean="0"/>
              <a:t>Brief history of computers</a:t>
            </a:r>
          </a:p>
          <a:p>
            <a:pPr lvl="1"/>
            <a:r>
              <a:rPr lang="en-US" dirty="0" smtClean="0"/>
              <a:t>The First Generation: Vacuum tubes</a:t>
            </a:r>
          </a:p>
          <a:p>
            <a:pPr lvl="1"/>
            <a:r>
              <a:rPr lang="en-US" dirty="0" smtClean="0"/>
              <a:t>The Second Generation:  Transistors</a:t>
            </a:r>
          </a:p>
          <a:p>
            <a:pPr lvl="1"/>
            <a:r>
              <a:rPr lang="en-US" dirty="0" smtClean="0"/>
              <a:t>The Third Generation:</a:t>
            </a:r>
            <a:r>
              <a:rPr lang="en-US" dirty="0"/>
              <a:t> </a:t>
            </a:r>
            <a:r>
              <a:rPr lang="en-US" dirty="0" smtClean="0"/>
              <a:t>Integrated Circuits</a:t>
            </a:r>
          </a:p>
          <a:p>
            <a:pPr lvl="1"/>
            <a:r>
              <a:rPr lang="en-US" dirty="0" smtClean="0"/>
              <a:t>Later generations</a:t>
            </a:r>
          </a:p>
          <a:p>
            <a:pPr marL="228600" lvl="1">
              <a:spcBef>
                <a:spcPts val="2000"/>
              </a:spcBef>
              <a:buClr>
                <a:schemeClr val="accent1"/>
              </a:buClr>
            </a:pPr>
            <a:r>
              <a:rPr lang="en-US" dirty="0"/>
              <a:t>The evolution of the Intel x86 </a:t>
            </a:r>
            <a:r>
              <a:rPr lang="en-US" dirty="0" smtClean="0"/>
              <a:t>architecture</a:t>
            </a:r>
          </a:p>
          <a:p>
            <a:pPr marL="228600" lvl="1">
              <a:spcBef>
                <a:spcPts val="2000"/>
              </a:spcBef>
              <a:buClr>
                <a:schemeClr val="accent1"/>
              </a:buClr>
            </a:pPr>
            <a:r>
              <a:rPr lang="en-US" dirty="0" smtClean="0"/>
              <a:t>Cloud computing</a:t>
            </a:r>
          </a:p>
          <a:p>
            <a:pPr lvl="1"/>
            <a:r>
              <a:rPr lang="en-US" dirty="0"/>
              <a:t>Basic concepts</a:t>
            </a:r>
          </a:p>
          <a:p>
            <a:pPr lvl="1"/>
            <a:r>
              <a:rPr lang="en-US" dirty="0"/>
              <a:t>Cloud services</a:t>
            </a:r>
          </a:p>
        </p:txBody>
      </p:sp>
      <p:sp>
        <p:nvSpPr>
          <p:cNvPr id="32" name="Content Placeholder 31"/>
          <p:cNvSpPr>
            <a:spLocks noGrp="1"/>
          </p:cNvSpPr>
          <p:nvPr>
            <p:ph sz="quarter" idx="4"/>
          </p:nvPr>
        </p:nvSpPr>
        <p:spPr>
          <a:xfrm>
            <a:off x="4495800" y="2362200"/>
            <a:ext cx="3657600" cy="3962400"/>
          </a:xfrm>
        </p:spPr>
        <p:txBody>
          <a:bodyPr>
            <a:normAutofit fontScale="92500" lnSpcReduction="20000"/>
          </a:bodyPr>
          <a:lstStyle/>
          <a:p>
            <a:r>
              <a:rPr lang="en-US" dirty="0" smtClean="0"/>
              <a:t>Embedded systems</a:t>
            </a:r>
          </a:p>
          <a:p>
            <a:pPr lvl="1"/>
            <a:r>
              <a:rPr lang="en-US" dirty="0" smtClean="0"/>
              <a:t>The Internet of things</a:t>
            </a:r>
          </a:p>
          <a:p>
            <a:pPr lvl="1"/>
            <a:r>
              <a:rPr lang="en-US" dirty="0" smtClean="0"/>
              <a:t>Embedded operating systems</a:t>
            </a:r>
          </a:p>
          <a:p>
            <a:pPr lvl="1"/>
            <a:r>
              <a:rPr lang="en-US" dirty="0" smtClean="0"/>
              <a:t>Application processors versus dedicated processors</a:t>
            </a:r>
          </a:p>
          <a:p>
            <a:pPr lvl="1"/>
            <a:r>
              <a:rPr lang="en-US" dirty="0" smtClean="0"/>
              <a:t>Microprocessors versus microcontrollers</a:t>
            </a:r>
          </a:p>
          <a:p>
            <a:pPr lvl="1"/>
            <a:r>
              <a:rPr lang="en-US" dirty="0" smtClean="0"/>
              <a:t>Embedded versus deeply embedded systems</a:t>
            </a:r>
          </a:p>
          <a:p>
            <a:r>
              <a:rPr lang="en-US" sz="1765" dirty="0" smtClean="0"/>
              <a:t>ARM architecture</a:t>
            </a:r>
          </a:p>
          <a:p>
            <a:pPr lvl="1"/>
            <a:r>
              <a:rPr lang="en-US" sz="1765" dirty="0" smtClean="0"/>
              <a:t>ARM evolution</a:t>
            </a:r>
          </a:p>
          <a:p>
            <a:pPr lvl="1"/>
            <a:r>
              <a:rPr lang="en-US" sz="1765" dirty="0" smtClean="0"/>
              <a:t>Instruction set architecture</a:t>
            </a:r>
          </a:p>
          <a:p>
            <a:pPr lvl="1"/>
            <a:r>
              <a:rPr lang="en-US" sz="1765" dirty="0" smtClean="0"/>
              <a:t>ARM products</a:t>
            </a:r>
          </a:p>
        </p:txBody>
      </p:sp>
      <p:sp>
        <p:nvSpPr>
          <p:cNvPr id="31" name="Text Placeholder 30"/>
          <p:cNvSpPr>
            <a:spLocks noGrp="1"/>
          </p:cNvSpPr>
          <p:nvPr>
            <p:ph type="body" sz="quarter" idx="3"/>
          </p:nvPr>
        </p:nvSpPr>
        <p:spPr>
          <a:xfrm>
            <a:off x="1143000" y="730624"/>
            <a:ext cx="6934200" cy="1707776"/>
          </a:xfrm>
        </p:spPr>
        <p:txBody>
          <a:bodyPr/>
          <a:lstStyle/>
          <a:p>
            <a:r>
              <a:rPr lang="en-US" sz="2800" dirty="0" smtClean="0">
                <a:solidFill>
                  <a:schemeClr val="accent1">
                    <a:lumMod val="50000"/>
                  </a:schemeClr>
                </a:solidFill>
              </a:rPr>
              <a:t>Basic Concepts and Computer Evolution  </a:t>
            </a:r>
            <a:r>
              <a:rPr lang="en-US" dirty="0" smtClean="0">
                <a:solidFill>
                  <a:schemeClr val="accent1">
                    <a:lumMod val="50000"/>
                  </a:schemeClr>
                </a:solidFill>
              </a:rPr>
              <a:t>  </a:t>
            </a:r>
            <a:r>
              <a:rPr lang="en-US" dirty="0" smtClean="0">
                <a:solidFill>
                  <a:srgbClr val="6666CC"/>
                </a:solidFill>
              </a:rPr>
              <a:t>  </a:t>
            </a:r>
            <a:endParaRPr lang="en-US" dirty="0">
              <a:solidFill>
                <a:srgbClr val="6666CC"/>
              </a:solidFill>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37101644"/>
      </p:ext>
    </p:extLst>
  </p:cSld>
  <p:clrMapOvr>
    <a:masterClrMapping/>
  </p:clrMapOvr>
  <p:transition spd="med">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66800"/>
            <a:ext cx="8534400" cy="5638800"/>
          </a:xfrm>
        </p:spPr>
        <p:txBody>
          <a:bodyPr anchor="t" anchorCtr="0">
            <a:normAutofit/>
          </a:bodyPr>
          <a:lstStyle/>
          <a:p>
            <a:r>
              <a:rPr lang="en-US" altLang="en-US" sz="2400" dirty="0" smtClean="0"/>
              <a:t>Computers are everywhere</a:t>
            </a:r>
          </a:p>
          <a:p>
            <a:pPr lvl="1"/>
            <a:r>
              <a:rPr lang="en-US" altLang="en-US" sz="2200" dirty="0" smtClean="0"/>
              <a:t>Cell phones</a:t>
            </a:r>
          </a:p>
          <a:p>
            <a:pPr lvl="1"/>
            <a:r>
              <a:rPr lang="en-US" altLang="en-US" sz="2200" dirty="0" smtClean="0"/>
              <a:t>Automobiles</a:t>
            </a:r>
          </a:p>
          <a:p>
            <a:pPr lvl="1"/>
            <a:r>
              <a:rPr lang="en-US" altLang="en-US" sz="2200" dirty="0" smtClean="0"/>
              <a:t>Video games</a:t>
            </a:r>
          </a:p>
          <a:p>
            <a:pPr lvl="1"/>
            <a:r>
              <a:rPr lang="en-US" altLang="en-US" sz="2200" dirty="0" smtClean="0"/>
              <a:t>Desktops</a:t>
            </a:r>
          </a:p>
          <a:p>
            <a:pPr lvl="1"/>
            <a:r>
              <a:rPr lang="en-US" altLang="en-US" sz="2200" dirty="0" smtClean="0"/>
              <a:t>…</a:t>
            </a:r>
          </a:p>
          <a:p>
            <a:pPr lvl="1"/>
            <a:endParaRPr lang="en-US" altLang="en-US" sz="2200" dirty="0"/>
          </a:p>
          <a:p>
            <a:pPr lvl="1"/>
            <a:endParaRPr lang="en-US" altLang="en-US" sz="2200" dirty="0" smtClean="0"/>
          </a:p>
          <a:p>
            <a:r>
              <a:rPr lang="en-US" altLang="en-US" sz="2400" dirty="0"/>
              <a:t>Each uses software</a:t>
            </a:r>
          </a:p>
        </p:txBody>
      </p:sp>
      <p:sp>
        <p:nvSpPr>
          <p:cNvPr id="2" name="Title 1"/>
          <p:cNvSpPr>
            <a:spLocks noGrp="1"/>
          </p:cNvSpPr>
          <p:nvPr>
            <p:ph type="title"/>
          </p:nvPr>
        </p:nvSpPr>
        <p:spPr>
          <a:xfrm>
            <a:off x="457200" y="0"/>
            <a:ext cx="7543800" cy="914400"/>
          </a:xfrm>
        </p:spPr>
        <p:txBody>
          <a:bodyPr>
            <a:normAutofit/>
          </a:bodyPr>
          <a:lstStyle/>
          <a:p>
            <a:pPr algn="ctr"/>
            <a:r>
              <a:rPr lang="de-DE" sz="3200" dirty="0" smtClean="0">
                <a:effectLst/>
                <a:latin typeface="Times New Roman" panose="02020603050405020304" pitchFamily="18" charset="0"/>
                <a:cs typeface="Times New Roman" panose="02020603050405020304" pitchFamily="18" charset="0"/>
              </a:rPr>
              <a:t>The World </a:t>
            </a:r>
            <a:r>
              <a:rPr lang="de-DE" sz="3200" dirty="0" err="1" smtClean="0">
                <a:effectLst/>
                <a:latin typeface="Times New Roman" panose="02020603050405020304" pitchFamily="18" charset="0"/>
                <a:cs typeface="Times New Roman" panose="02020603050405020304" pitchFamily="18" charset="0"/>
              </a:rPr>
              <a:t>of</a:t>
            </a:r>
            <a:r>
              <a:rPr lang="de-DE" sz="3200" dirty="0" smtClean="0">
                <a:effectLst/>
                <a:latin typeface="Times New Roman" panose="02020603050405020304" pitchFamily="18" charset="0"/>
                <a:cs typeface="Times New Roman" panose="02020603050405020304" pitchFamily="18" charset="0"/>
              </a:rPr>
              <a:t> Computers</a:t>
            </a:r>
            <a:endParaRPr lang="en-US" sz="3200" dirty="0">
              <a:effectLst/>
              <a:latin typeface="Times New Roman" panose="02020603050405020304" pitchFamily="18" charset="0"/>
              <a:cs typeface="Times New Roman" panose="02020603050405020304" pitchFamily="18" charset="0"/>
            </a:endParaRPr>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823479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0"/>
            <a:ext cx="8534400" cy="2362200"/>
          </a:xfrm>
        </p:spPr>
        <p:txBody>
          <a:bodyPr anchor="t" anchorCtr="0">
            <a:normAutofit/>
          </a:bodyPr>
          <a:lstStyle/>
          <a:p>
            <a:pPr algn="just"/>
            <a:r>
              <a:rPr lang="en-US" altLang="en-US" sz="2400" dirty="0" smtClean="0"/>
              <a:t>Why should someone interested in building software study computer architecture to learn about the organization of the underlying hardware?</a:t>
            </a:r>
            <a:endParaRPr lang="en-US" altLang="en-US" sz="2400" dirty="0"/>
          </a:p>
        </p:txBody>
      </p:sp>
      <p:sp>
        <p:nvSpPr>
          <p:cNvPr id="2" name="Title 1"/>
          <p:cNvSpPr>
            <a:spLocks noGrp="1"/>
          </p:cNvSpPr>
          <p:nvPr>
            <p:ph type="title"/>
          </p:nvPr>
        </p:nvSpPr>
        <p:spPr>
          <a:xfrm>
            <a:off x="457200" y="0"/>
            <a:ext cx="7543800" cy="914400"/>
          </a:xfrm>
        </p:spPr>
        <p:txBody>
          <a:bodyPr>
            <a:normAutofit/>
          </a:bodyPr>
          <a:lstStyle/>
          <a:p>
            <a:pPr algn="ctr"/>
            <a:r>
              <a:rPr lang="de-DE" sz="3200" dirty="0" smtClean="0">
                <a:effectLst/>
                <a:latin typeface="Times New Roman" panose="02020603050405020304" pitchFamily="18" charset="0"/>
                <a:cs typeface="Times New Roman" panose="02020603050405020304" pitchFamily="18" charset="0"/>
              </a:rPr>
              <a:t>The Fundamental </a:t>
            </a:r>
            <a:r>
              <a:rPr lang="de-DE" sz="3200" dirty="0" err="1" smtClean="0">
                <a:effectLst/>
                <a:latin typeface="Times New Roman" panose="02020603050405020304" pitchFamily="18" charset="0"/>
                <a:cs typeface="Times New Roman" panose="02020603050405020304" pitchFamily="18" charset="0"/>
              </a:rPr>
              <a:t>Question</a:t>
            </a:r>
            <a:endParaRPr lang="en-US" sz="3200" dirty="0">
              <a:effectLst/>
              <a:latin typeface="Times New Roman" panose="02020603050405020304" pitchFamily="18" charset="0"/>
              <a:cs typeface="Times New Roman" panose="02020603050405020304" pitchFamily="18" charset="0"/>
            </a:endParaRPr>
          </a:p>
        </p:txBody>
      </p:sp>
      <p:pic>
        <p:nvPicPr>
          <p:cNvPr id="8" name="Grafi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770539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543800" cy="914400"/>
          </a:xfrm>
        </p:spPr>
        <p:txBody>
          <a:bodyPr>
            <a:normAutofit/>
          </a:bodyPr>
          <a:lstStyle/>
          <a:p>
            <a:pPr algn="ctr"/>
            <a:r>
              <a:rPr lang="de-DE" sz="3200" dirty="0" err="1" smtClean="0">
                <a:effectLst/>
                <a:latin typeface="Times New Roman" panose="02020603050405020304" pitchFamily="18" charset="0"/>
                <a:cs typeface="Times New Roman" panose="02020603050405020304" pitchFamily="18" charset="0"/>
              </a:rPr>
              <a:t>Why</a:t>
            </a:r>
            <a:r>
              <a:rPr lang="de-DE" sz="3200" dirty="0" smtClean="0">
                <a:effectLst/>
                <a:latin typeface="Times New Roman" panose="02020603050405020304" pitchFamily="18" charset="0"/>
                <a:cs typeface="Times New Roman" panose="02020603050405020304" pitchFamily="18" charset="0"/>
              </a:rPr>
              <a:t> Study Computer </a:t>
            </a:r>
            <a:r>
              <a:rPr lang="de-DE" sz="3200" dirty="0" err="1" smtClean="0">
                <a:effectLst/>
                <a:latin typeface="Times New Roman" panose="02020603050405020304" pitchFamily="18" charset="0"/>
                <a:cs typeface="Times New Roman" panose="02020603050405020304" pitchFamily="18" charset="0"/>
              </a:rPr>
              <a:t>Architecture</a:t>
            </a:r>
            <a:r>
              <a:rPr lang="de-DE" sz="3200" dirty="0" smtClean="0">
                <a:effectLst/>
                <a:latin typeface="Times New Roman" panose="02020603050405020304" pitchFamily="18" charset="0"/>
                <a:cs typeface="Times New Roman" panose="02020603050405020304" pitchFamily="18" charset="0"/>
              </a:rPr>
              <a:t>?</a:t>
            </a:r>
            <a:endParaRPr lang="en-US" sz="3200" dirty="0">
              <a:effectLst/>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4800" y="1066800"/>
            <a:ext cx="8534400" cy="5638800"/>
          </a:xfrm>
        </p:spPr>
        <p:txBody>
          <a:bodyPr anchor="t" anchorCtr="0">
            <a:normAutofit/>
          </a:bodyPr>
          <a:lstStyle/>
          <a:p>
            <a:r>
              <a:rPr lang="en-US" altLang="en-US" sz="2400" dirty="0" smtClean="0"/>
              <a:t>Makes it possible to write computer programs that are:</a:t>
            </a:r>
          </a:p>
          <a:p>
            <a:pPr lvl="1"/>
            <a:r>
              <a:rPr lang="en-US" altLang="en-US" sz="2200" dirty="0" smtClean="0"/>
              <a:t>Faster</a:t>
            </a:r>
          </a:p>
          <a:p>
            <a:pPr lvl="1"/>
            <a:r>
              <a:rPr lang="en-US" altLang="en-US" sz="2200" dirty="0" smtClean="0"/>
              <a:t>Smaller</a:t>
            </a:r>
          </a:p>
          <a:p>
            <a:pPr lvl="1"/>
            <a:r>
              <a:rPr lang="en-US" altLang="en-US" sz="2200" dirty="0" smtClean="0"/>
              <a:t>Less prone to errors</a:t>
            </a:r>
          </a:p>
          <a:p>
            <a:pPr lvl="1"/>
            <a:endParaRPr lang="en-US" altLang="en-US" sz="2200" dirty="0" smtClean="0"/>
          </a:p>
          <a:p>
            <a:pPr algn="just"/>
            <a:r>
              <a:rPr lang="en-US" altLang="en-US" sz="2400" dirty="0" smtClean="0"/>
              <a:t>Allows programmers to appreciate relative cost of operations and the effect of programming choices</a:t>
            </a:r>
          </a:p>
          <a:p>
            <a:pPr algn="just"/>
            <a:endParaRPr lang="en-US" altLang="en-US" sz="2400" dirty="0"/>
          </a:p>
          <a:p>
            <a:pPr algn="just"/>
            <a:r>
              <a:rPr lang="en-US" altLang="en-US" sz="2400" dirty="0" smtClean="0"/>
              <a:t>Help programmers debug</a:t>
            </a:r>
          </a:p>
          <a:p>
            <a:pPr algn="just"/>
            <a:endParaRPr lang="en-US" altLang="en-US" sz="2400" dirty="0"/>
          </a:p>
          <a:p>
            <a:pPr algn="just"/>
            <a:r>
              <a:rPr lang="en-US" altLang="en-US" sz="2400" dirty="0" smtClean="0">
                <a:solidFill>
                  <a:srgbClr val="FF0000"/>
                </a:solidFill>
              </a:rPr>
              <a:t>It’s a required course ! </a:t>
            </a:r>
            <a:r>
              <a:rPr lang="en-US" altLang="en-US" sz="2400" dirty="0" smtClean="0">
                <a:solidFill>
                  <a:srgbClr val="FF0000"/>
                </a:solidFill>
                <a:sym typeface="Wingdings" panose="05000000000000000000" pitchFamily="2" charset="2"/>
              </a:rPr>
              <a:t></a:t>
            </a:r>
            <a:endParaRPr lang="en-US" altLang="en-US" sz="2400" dirty="0">
              <a:solidFill>
                <a:srgbClr val="FF0000"/>
              </a:solidFill>
            </a:endParaRPr>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0578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anim calcmode="lin" valueType="num">
                                      <p:cBhvr additive="base">
                                        <p:cTn id="31" dur="500" fill="hold"/>
                                        <p:tgtEl>
                                          <p:spTgt spid="8">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 calcmode="lin" valueType="num">
                                      <p:cBhvr additive="base">
                                        <p:cTn id="37" dur="500" fill="hold"/>
                                        <p:tgtEl>
                                          <p:spTgt spid="8">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8">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8">
                                            <p:txEl>
                                              <p:pRg st="9" end="9"/>
                                            </p:txEl>
                                          </p:spTgt>
                                        </p:tgtEl>
                                        <p:attrNameLst>
                                          <p:attrName>style.visibility</p:attrName>
                                        </p:attrNameLst>
                                      </p:cBhvr>
                                      <p:to>
                                        <p:strVal val="visible"/>
                                      </p:to>
                                    </p:set>
                                    <p:anim calcmode="lin" valueType="num">
                                      <p:cBhvr>
                                        <p:cTn id="43" dur="1000" fill="hold"/>
                                        <p:tgtEl>
                                          <p:spTgt spid="8">
                                            <p:txEl>
                                              <p:pRg st="9" end="9"/>
                                            </p:txEl>
                                          </p:spTgt>
                                        </p:tgtEl>
                                        <p:attrNameLst>
                                          <p:attrName>ppt_w</p:attrName>
                                        </p:attrNameLst>
                                      </p:cBhvr>
                                      <p:tavLst>
                                        <p:tav tm="0">
                                          <p:val>
                                            <p:fltVal val="0"/>
                                          </p:val>
                                        </p:tav>
                                        <p:tav tm="100000">
                                          <p:val>
                                            <p:strVal val="#ppt_w"/>
                                          </p:val>
                                        </p:tav>
                                      </p:tavLst>
                                    </p:anim>
                                    <p:anim calcmode="lin" valueType="num">
                                      <p:cBhvr>
                                        <p:cTn id="44" dur="1000" fill="hold"/>
                                        <p:tgtEl>
                                          <p:spTgt spid="8">
                                            <p:txEl>
                                              <p:pRg st="9" end="9"/>
                                            </p:txEl>
                                          </p:spTgt>
                                        </p:tgtEl>
                                        <p:attrNameLst>
                                          <p:attrName>ppt_h</p:attrName>
                                        </p:attrNameLst>
                                      </p:cBhvr>
                                      <p:tavLst>
                                        <p:tav tm="0">
                                          <p:val>
                                            <p:fltVal val="0"/>
                                          </p:val>
                                        </p:tav>
                                        <p:tav tm="100000">
                                          <p:val>
                                            <p:strVal val="#ppt_h"/>
                                          </p:val>
                                        </p:tav>
                                      </p:tavLst>
                                    </p:anim>
                                    <p:anim calcmode="lin" valueType="num">
                                      <p:cBhvr>
                                        <p:cTn id="45" dur="1000" fill="hold"/>
                                        <p:tgtEl>
                                          <p:spTgt spid="8">
                                            <p:txEl>
                                              <p:pRg st="9" end="9"/>
                                            </p:txEl>
                                          </p:spTgt>
                                        </p:tgtEl>
                                        <p:attrNameLst>
                                          <p:attrName>style.rotation</p:attrName>
                                        </p:attrNameLst>
                                      </p:cBhvr>
                                      <p:tavLst>
                                        <p:tav tm="0">
                                          <p:val>
                                            <p:fltVal val="90"/>
                                          </p:val>
                                        </p:tav>
                                        <p:tav tm="100000">
                                          <p:val>
                                            <p:fltVal val="0"/>
                                          </p:val>
                                        </p:tav>
                                      </p:tavLst>
                                    </p:anim>
                                    <p:animEffect transition="in" filter="fade">
                                      <p:cBhvr>
                                        <p:cTn id="46" dur="1000"/>
                                        <p:tgtEl>
                                          <p:spTgt spid="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543800" cy="914400"/>
          </a:xfrm>
        </p:spPr>
        <p:txBody>
          <a:bodyPr>
            <a:normAutofit/>
          </a:bodyPr>
          <a:lstStyle/>
          <a:p>
            <a:pPr algn="ctr"/>
            <a:r>
              <a:rPr lang="de-DE" sz="3200" dirty="0" smtClean="0">
                <a:effectLst/>
                <a:latin typeface="Times New Roman" panose="02020603050405020304" pitchFamily="18" charset="0"/>
                <a:cs typeface="Times New Roman" panose="02020603050405020304" pitchFamily="18" charset="0"/>
              </a:rPr>
              <a:t>The Bad News</a:t>
            </a:r>
            <a:endParaRPr lang="en-US" sz="3200" dirty="0">
              <a:effectLst/>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4800" y="1066800"/>
            <a:ext cx="8534400" cy="3342453"/>
          </a:xfrm>
        </p:spPr>
        <p:txBody>
          <a:bodyPr anchor="t" anchorCtr="0">
            <a:normAutofit/>
          </a:bodyPr>
          <a:lstStyle/>
          <a:p>
            <a:r>
              <a:rPr lang="en-US" altLang="en-US" sz="2400" dirty="0" smtClean="0"/>
              <a:t>Digital hardware:</a:t>
            </a:r>
          </a:p>
          <a:p>
            <a:endParaRPr lang="en-US" altLang="en-US" sz="2400" dirty="0" smtClean="0"/>
          </a:p>
          <a:p>
            <a:pPr lvl="1"/>
            <a:r>
              <a:rPr lang="en-US" altLang="en-US" sz="2200" dirty="0" smtClean="0"/>
              <a:t>Is complex</a:t>
            </a:r>
          </a:p>
          <a:p>
            <a:pPr lvl="1"/>
            <a:endParaRPr lang="en-US" altLang="en-US" sz="2200" dirty="0" smtClean="0"/>
          </a:p>
          <a:p>
            <a:pPr lvl="1"/>
            <a:r>
              <a:rPr lang="en-US" altLang="en-US" sz="2200" dirty="0" smtClean="0"/>
              <a:t>Cannot be understood in one course</a:t>
            </a:r>
          </a:p>
          <a:p>
            <a:pPr lvl="1"/>
            <a:endParaRPr lang="en-US" altLang="en-US" sz="2200" dirty="0" smtClean="0"/>
          </a:p>
          <a:p>
            <a:pPr lvl="1"/>
            <a:r>
              <a:rPr lang="en-US" altLang="en-US" sz="2200" dirty="0" smtClean="0"/>
              <a:t>Requires background in electricity and electronics</a:t>
            </a:r>
          </a:p>
          <a:p>
            <a:pPr lvl="1"/>
            <a:endParaRPr lang="en-US" altLang="en-US" sz="2200" dirty="0" smtClean="0"/>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9599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 calcmode="lin" valueType="num">
                                      <p:cBhvr additive="base">
                                        <p:cTn id="19" dur="50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anim calcmode="lin" valueType="num">
                                      <p:cBhvr additive="base">
                                        <p:cTn id="25" dur="500" fill="hold"/>
                                        <p:tgtEl>
                                          <p:spTgt spid="8">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543800" cy="914400"/>
          </a:xfrm>
        </p:spPr>
        <p:txBody>
          <a:bodyPr>
            <a:normAutofit/>
          </a:bodyPr>
          <a:lstStyle/>
          <a:p>
            <a:pPr algn="ctr"/>
            <a:r>
              <a:rPr lang="de-DE" sz="3200" dirty="0" smtClean="0">
                <a:effectLst/>
                <a:latin typeface="Times New Roman" panose="02020603050405020304" pitchFamily="18" charset="0"/>
                <a:cs typeface="Times New Roman" panose="02020603050405020304" pitchFamily="18" charset="0"/>
              </a:rPr>
              <a:t>The </a:t>
            </a:r>
            <a:r>
              <a:rPr lang="de-DE" sz="3200" dirty="0" err="1" smtClean="0">
                <a:effectLst/>
                <a:latin typeface="Times New Roman" panose="02020603050405020304" pitchFamily="18" charset="0"/>
                <a:cs typeface="Times New Roman" panose="02020603050405020304" pitchFamily="18" charset="0"/>
              </a:rPr>
              <a:t>Good</a:t>
            </a:r>
            <a:r>
              <a:rPr lang="de-DE" sz="3200" dirty="0" smtClean="0">
                <a:effectLst/>
                <a:latin typeface="Times New Roman" panose="02020603050405020304" pitchFamily="18" charset="0"/>
                <a:cs typeface="Times New Roman" panose="02020603050405020304" pitchFamily="18" charset="0"/>
              </a:rPr>
              <a:t> News</a:t>
            </a:r>
            <a:endParaRPr lang="en-US" sz="3200" dirty="0">
              <a:effectLst/>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4800" y="1066800"/>
            <a:ext cx="8610600" cy="5410200"/>
          </a:xfrm>
        </p:spPr>
        <p:txBody>
          <a:bodyPr anchor="t" anchorCtr="0">
            <a:normAutofit/>
          </a:bodyPr>
          <a:lstStyle/>
          <a:p>
            <a:r>
              <a:rPr lang="en-US" altLang="en-US" sz="2400" dirty="0" smtClean="0"/>
              <a:t>It is possible to understand architectural components without knowing low-level technical details.</a:t>
            </a:r>
          </a:p>
          <a:p>
            <a:endParaRPr lang="en-US" altLang="en-US" sz="2400" dirty="0" smtClean="0"/>
          </a:p>
          <a:p>
            <a:r>
              <a:rPr lang="en-US" altLang="en-US" sz="2400" dirty="0" smtClean="0"/>
              <a:t>Programmers need only to know the essentials</a:t>
            </a:r>
          </a:p>
          <a:p>
            <a:pPr lvl="1"/>
            <a:r>
              <a:rPr lang="en-US" altLang="en-US" sz="2200" dirty="0" smtClean="0"/>
              <a:t>Characteristics of major components </a:t>
            </a:r>
          </a:p>
          <a:p>
            <a:pPr lvl="1"/>
            <a:r>
              <a:rPr lang="en-US" altLang="en-US" sz="2200" dirty="0" smtClean="0"/>
              <a:t>Role in overall system</a:t>
            </a:r>
          </a:p>
          <a:p>
            <a:pPr lvl="1"/>
            <a:r>
              <a:rPr lang="en-US" altLang="en-US" sz="2200" dirty="0" smtClean="0"/>
              <a:t>Consequences for programmers </a:t>
            </a:r>
          </a:p>
          <a:p>
            <a:pPr lvl="1"/>
            <a:endParaRPr lang="en-US" altLang="en-US" sz="2200" dirty="0" smtClean="0"/>
          </a:p>
        </p:txBody>
      </p:sp>
      <p:pic>
        <p:nvPicPr>
          <p:cNvPr id="9" name="Grafi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5673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 calcmode="lin" valueType="num">
                                      <p:cBhvr additive="base">
                                        <p:cTn id="25" dur="50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anim calcmode="lin" valueType="num">
                                      <p:cBhvr additive="base">
                                        <p:cTn id="31" dur="500" fill="hold"/>
                                        <p:tgtEl>
                                          <p:spTgt spid="8">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8">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395535" y="116632"/>
            <a:ext cx="8467703" cy="995362"/>
          </a:xfrm>
        </p:spPr>
        <p:txBody>
          <a:bodyPr anchor="ctr">
            <a:normAutofit/>
          </a:bodyPr>
          <a:lstStyle/>
          <a:p>
            <a:pPr algn="ctr"/>
            <a:r>
              <a:rPr lang="en-GB" sz="3200" dirty="0">
                <a:solidFill>
                  <a:schemeClr val="tx1"/>
                </a:solidFill>
                <a:latin typeface="Times New Roman" panose="02020603050405020304" pitchFamily="18" charset="0"/>
                <a:cs typeface="Times New Roman" panose="02020603050405020304" pitchFamily="18" charset="0"/>
              </a:rPr>
              <a:t>Computer Architecture </a:t>
            </a:r>
            <a:r>
              <a:rPr lang="en-GB" sz="3200" dirty="0" smtClean="0">
                <a:solidFill>
                  <a:schemeClr val="tx1"/>
                </a:solidFill>
                <a:latin typeface="Times New Roman" panose="02020603050405020304" pitchFamily="18" charset="0"/>
                <a:cs typeface="Times New Roman" panose="02020603050405020304" pitchFamily="18" charset="0"/>
              </a:rPr>
              <a:t>vs. </a:t>
            </a:r>
            <a:r>
              <a:rPr lang="en-GB" sz="3200" dirty="0">
                <a:solidFill>
                  <a:schemeClr val="tx1"/>
                </a:solidFill>
                <a:latin typeface="Times New Roman" panose="02020603050405020304" pitchFamily="18" charset="0"/>
                <a:cs typeface="Times New Roman" panose="02020603050405020304" pitchFamily="18" charset="0"/>
              </a:rPr>
              <a:t>Computer Organization</a:t>
            </a:r>
          </a:p>
        </p:txBody>
      </p:sp>
      <p:graphicFrame>
        <p:nvGraphicFramePr>
          <p:cNvPr id="25" name="Content Placeholder 24"/>
          <p:cNvGraphicFramePr>
            <a:graphicFrameLocks noGrp="1"/>
          </p:cNvGraphicFramePr>
          <p:nvPr>
            <p:ph idx="4294967295"/>
            <p:extLst/>
          </p:nvPr>
        </p:nvGraphicFramePr>
        <p:xfrm>
          <a:off x="316139" y="1441437"/>
          <a:ext cx="85471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Grafik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997370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p:txBody>
          <a:bodyPr>
            <a:normAutofit/>
          </a:bodyPr>
          <a:lstStyle/>
          <a:p>
            <a:r>
              <a:rPr lang="en-GB" dirty="0" smtClean="0"/>
              <a:t>IBM System/370 architecture</a:t>
            </a:r>
          </a:p>
          <a:p>
            <a:pPr lvl="1"/>
            <a:r>
              <a:rPr lang="en-GB" sz="1638" dirty="0" smtClean="0"/>
              <a:t>Was introduced in 1970</a:t>
            </a:r>
          </a:p>
          <a:p>
            <a:pPr lvl="1"/>
            <a:r>
              <a:rPr lang="en-GB" sz="1638" dirty="0" smtClean="0"/>
              <a:t>Included a number of models</a:t>
            </a:r>
          </a:p>
          <a:p>
            <a:pPr lvl="1"/>
            <a:r>
              <a:rPr lang="en-GB" sz="1638" dirty="0" smtClean="0"/>
              <a:t>Could upgrade to a more expensive, faster model without having to abandon original software</a:t>
            </a:r>
          </a:p>
          <a:p>
            <a:pPr lvl="1"/>
            <a:r>
              <a:rPr lang="en-GB" sz="1638" dirty="0" smtClean="0"/>
              <a:t>New models are introduced with improved technology, but retain the same architecture so that the customer’s software investment is protected</a:t>
            </a:r>
          </a:p>
          <a:p>
            <a:pPr lvl="1"/>
            <a:r>
              <a:rPr lang="en-GB" sz="1638" dirty="0" smtClean="0"/>
              <a:t>Architecture has survived to this day as the architecture of IBM’s mainframe product line</a:t>
            </a:r>
          </a:p>
        </p:txBody>
      </p:sp>
      <p:pic>
        <p:nvPicPr>
          <p:cNvPr id="5" name="Picture 4"/>
          <p:cNvPicPr>
            <a:picLocks noChangeAspect="1"/>
          </p:cNvPicPr>
          <p:nvPr/>
        </p:nvPicPr>
        <p:blipFill>
          <a:blip r:embed="rId3"/>
          <a:stretch>
            <a:fillRect/>
          </a:stretch>
        </p:blipFill>
        <p:spPr>
          <a:xfrm>
            <a:off x="6172200" y="5029200"/>
            <a:ext cx="2043775" cy="2057400"/>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8" name="Rectangle 2"/>
          <p:cNvSpPr txBox="1">
            <a:spLocks noChangeArrowheads="1"/>
          </p:cNvSpPr>
          <p:nvPr/>
        </p:nvSpPr>
        <p:spPr>
          <a:xfrm>
            <a:off x="395535" y="116632"/>
            <a:ext cx="8467703" cy="995362"/>
          </a:xfrm>
          <a:prstGeom prst="rect">
            <a:avLst/>
          </a:prstGeom>
        </p:spPr>
        <p:txBody>
          <a:bodyPr vert="horz" lIns="0" rIns="0" bIns="0" anchor="ctr">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GB" sz="3200" dirty="0">
                <a:solidFill>
                  <a:schemeClr val="tx1"/>
                </a:solidFill>
                <a:latin typeface="Times New Roman" panose="02020603050405020304" pitchFamily="18" charset="0"/>
                <a:cs typeface="Times New Roman" panose="02020603050405020304" pitchFamily="18" charset="0"/>
              </a:rPr>
              <a:t>IBM System 370 Architecture</a:t>
            </a:r>
          </a:p>
        </p:txBody>
      </p:sp>
    </p:spTree>
    <p:extLst>
      <p:ext uri="{BB962C8B-B14F-4D97-AF65-F5344CB8AC3E}">
        <p14:creationId xmlns:p14="http://schemas.microsoft.com/office/powerpoint/2010/main" val="37818190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381000"/>
            <a:ext cx="8229600" cy="1143000"/>
          </a:xfrm>
        </p:spPr>
        <p:txBody>
          <a:bodyPr anchor="ctr">
            <a:normAutofit/>
          </a:bodyPr>
          <a:lstStyle/>
          <a:p>
            <a:pPr algn="ctr"/>
            <a:r>
              <a:rPr lang="en-GB" sz="3200" dirty="0">
                <a:solidFill>
                  <a:schemeClr val="tx1"/>
                </a:solidFill>
                <a:latin typeface="Times New Roman" panose="02020603050405020304" pitchFamily="18" charset="0"/>
                <a:cs typeface="Times New Roman" panose="02020603050405020304" pitchFamily="18" charset="0"/>
              </a:rPr>
              <a:t>Structure and Function</a:t>
            </a:r>
          </a:p>
        </p:txBody>
      </p:sp>
      <p:sp>
        <p:nvSpPr>
          <p:cNvPr id="25" name="Text Placeholder 24"/>
          <p:cNvSpPr>
            <a:spLocks noGrp="1"/>
          </p:cNvSpPr>
          <p:nvPr>
            <p:ph sz="half" idx="1"/>
          </p:nvPr>
        </p:nvSpPr>
        <p:spPr>
          <a:xfrm>
            <a:off x="685800" y="1981200"/>
            <a:ext cx="3657600" cy="4419600"/>
          </a:xfrm>
        </p:spPr>
        <p:txBody>
          <a:bodyPr>
            <a:normAutofit fontScale="85000" lnSpcReduction="10000"/>
          </a:bodyPr>
          <a:lstStyle/>
          <a:p>
            <a:r>
              <a:rPr lang="en-US" dirty="0" smtClean="0">
                <a:solidFill>
                  <a:srgbClr val="000000"/>
                </a:solidFill>
              </a:rPr>
              <a:t>Hierarchical system</a:t>
            </a:r>
          </a:p>
          <a:p>
            <a:pPr lvl="1"/>
            <a:r>
              <a:rPr lang="en-US" dirty="0" smtClean="0">
                <a:solidFill>
                  <a:srgbClr val="000000"/>
                </a:solidFill>
              </a:rPr>
              <a:t>Set of interrelated subsystems</a:t>
            </a:r>
          </a:p>
          <a:p>
            <a:pPr marL="228600" lvl="1">
              <a:spcBef>
                <a:spcPts val="2000"/>
              </a:spcBef>
              <a:buClr>
                <a:schemeClr val="accent1"/>
              </a:buClr>
            </a:pPr>
            <a:r>
              <a:rPr lang="en-US" dirty="0" smtClean="0">
                <a:solidFill>
                  <a:srgbClr val="000000"/>
                </a:solidFill>
              </a:rPr>
              <a:t>Hierarchical nature of complex systems is essential to both their design and their description</a:t>
            </a:r>
          </a:p>
          <a:p>
            <a:pPr marL="228600" lvl="1">
              <a:spcBef>
                <a:spcPts val="2000"/>
              </a:spcBef>
              <a:buClr>
                <a:schemeClr val="accent1"/>
              </a:buClr>
            </a:pPr>
            <a:r>
              <a:rPr lang="en-US" dirty="0" smtClean="0">
                <a:solidFill>
                  <a:srgbClr val="000000"/>
                </a:solidFill>
              </a:rPr>
              <a:t>Designer need only deal with a particular level of the system at a time</a:t>
            </a:r>
          </a:p>
          <a:p>
            <a:pPr lvl="1"/>
            <a:r>
              <a:rPr lang="en-US" dirty="0" smtClean="0">
                <a:solidFill>
                  <a:srgbClr val="000000"/>
                </a:solidFill>
              </a:rPr>
              <a:t>Concerned with structure and function at each level</a:t>
            </a:r>
          </a:p>
        </p:txBody>
      </p:sp>
      <p:sp>
        <p:nvSpPr>
          <p:cNvPr id="7171" name="Rectangle 3"/>
          <p:cNvSpPr>
            <a:spLocks noGrp="1" noChangeArrowheads="1"/>
          </p:cNvSpPr>
          <p:nvPr>
            <p:ph sz="half" idx="2"/>
          </p:nvPr>
        </p:nvSpPr>
        <p:spPr>
          <a:xfrm>
            <a:off x="4876800" y="2133600"/>
            <a:ext cx="3657600" cy="3352800"/>
          </a:xfrm>
        </p:spPr>
        <p:txBody>
          <a:bodyPr>
            <a:normAutofit fontScale="85000" lnSpcReduction="10000"/>
          </a:bodyPr>
          <a:lstStyle/>
          <a:p>
            <a:r>
              <a:rPr lang="en-GB" dirty="0" smtClean="0">
                <a:solidFill>
                  <a:srgbClr val="000000"/>
                </a:solidFill>
              </a:rPr>
              <a:t>Structure</a:t>
            </a:r>
          </a:p>
          <a:p>
            <a:pPr lvl="1"/>
            <a:r>
              <a:rPr lang="en-GB" dirty="0" smtClean="0">
                <a:solidFill>
                  <a:srgbClr val="000000"/>
                </a:solidFill>
              </a:rPr>
              <a:t>The </a:t>
            </a:r>
            <a:r>
              <a:rPr lang="en-GB" dirty="0">
                <a:solidFill>
                  <a:srgbClr val="000000"/>
                </a:solidFill>
              </a:rPr>
              <a:t>way in which components relate to each other</a:t>
            </a:r>
          </a:p>
          <a:p>
            <a:r>
              <a:rPr lang="en-GB" dirty="0" smtClean="0">
                <a:solidFill>
                  <a:srgbClr val="000000"/>
                </a:solidFill>
              </a:rPr>
              <a:t>Function</a:t>
            </a:r>
          </a:p>
          <a:p>
            <a:pPr lvl="1"/>
            <a:r>
              <a:rPr lang="en-GB" dirty="0" smtClean="0">
                <a:solidFill>
                  <a:srgbClr val="000000"/>
                </a:solidFill>
              </a:rPr>
              <a:t>The </a:t>
            </a:r>
            <a:r>
              <a:rPr lang="en-GB" dirty="0">
                <a:solidFill>
                  <a:srgbClr val="000000"/>
                </a:solidFill>
              </a:rPr>
              <a:t>operation of individual components as part of the structure</a:t>
            </a:r>
          </a:p>
        </p:txBody>
      </p:sp>
      <p:pic>
        <p:nvPicPr>
          <p:cNvPr id="5" name="Picture 4"/>
          <p:cNvPicPr>
            <a:picLocks noChangeAspect="1"/>
          </p:cNvPicPr>
          <p:nvPr/>
        </p:nvPicPr>
        <p:blipFill>
          <a:blip r:embed="rId3"/>
          <a:stretch>
            <a:fillRect/>
          </a:stretch>
        </p:blipFill>
        <p:spPr>
          <a:xfrm>
            <a:off x="7391400" y="5181600"/>
            <a:ext cx="1371600" cy="1450731"/>
          </a:xfrm>
          <a:prstGeom prst="rect">
            <a:avLst/>
          </a:prstGeom>
          <a:solidFill>
            <a:srgbClr val="6666CC"/>
          </a:solidFill>
          <a:scene3d>
            <a:camera prst="orthographicFront">
              <a:rot lat="0" lon="10799999" rev="0"/>
            </a:camera>
            <a:lightRig rig="threePt" dir="t"/>
          </a:scene3d>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853413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p:spPr>
        <p:txBody>
          <a:bodyPr/>
          <a:lstStyle/>
          <a:p>
            <a:r>
              <a:rPr lang="en-GB" dirty="0" smtClean="0"/>
              <a:t>Function</a:t>
            </a:r>
            <a:endParaRPr lang="en-GB" dirty="0"/>
          </a:p>
        </p:txBody>
      </p:sp>
      <p:sp>
        <p:nvSpPr>
          <p:cNvPr id="8" name="Content Placeholder 7"/>
          <p:cNvSpPr>
            <a:spLocks noGrp="1"/>
          </p:cNvSpPr>
          <p:nvPr>
            <p:ph idx="1"/>
          </p:nvPr>
        </p:nvSpPr>
        <p:spPr>
          <a:xfrm>
            <a:off x="467544" y="1556792"/>
            <a:ext cx="7556313" cy="4968552"/>
          </a:xfrm>
        </p:spPr>
        <p:txBody>
          <a:bodyPr>
            <a:normAutofit fontScale="92500" lnSpcReduction="20000"/>
          </a:bodyPr>
          <a:lstStyle/>
          <a:p>
            <a:r>
              <a:rPr lang="en-US" dirty="0" smtClean="0"/>
              <a:t>There are four basic functions that a computer can perform:</a:t>
            </a:r>
          </a:p>
          <a:p>
            <a:pPr lvl="1"/>
            <a:r>
              <a:rPr lang="en-US" dirty="0" smtClean="0"/>
              <a:t>Data processing</a:t>
            </a:r>
          </a:p>
          <a:p>
            <a:pPr lvl="2"/>
            <a:r>
              <a:rPr lang="en-US" dirty="0" smtClean="0"/>
              <a:t>Data may take a wide variety of forms and the range of processing requirements is broad</a:t>
            </a:r>
          </a:p>
          <a:p>
            <a:pPr lvl="1"/>
            <a:r>
              <a:rPr lang="en-US" dirty="0" smtClean="0"/>
              <a:t>Data storage</a:t>
            </a:r>
          </a:p>
          <a:p>
            <a:pPr lvl="2"/>
            <a:r>
              <a:rPr lang="en-US" dirty="0" smtClean="0"/>
              <a:t>Short-term</a:t>
            </a:r>
          </a:p>
          <a:p>
            <a:pPr lvl="2"/>
            <a:r>
              <a:rPr lang="en-US" dirty="0" smtClean="0"/>
              <a:t>Long-term</a:t>
            </a:r>
          </a:p>
          <a:p>
            <a:pPr lvl="1"/>
            <a:r>
              <a:rPr lang="en-US" dirty="0" smtClean="0"/>
              <a:t>Data movement</a:t>
            </a:r>
          </a:p>
          <a:p>
            <a:pPr lvl="2"/>
            <a:r>
              <a:rPr lang="en-US" dirty="0" smtClean="0"/>
              <a:t>Input-output (I/O) - when data are received from or delivered to a device (peripheral) that is directly connected to the computer</a:t>
            </a:r>
          </a:p>
          <a:p>
            <a:pPr lvl="2"/>
            <a:r>
              <a:rPr lang="en-US" dirty="0" smtClean="0"/>
              <a:t>Data communications – when data are moved over longer distances, to or from a remote device</a:t>
            </a:r>
          </a:p>
          <a:p>
            <a:pPr lvl="1"/>
            <a:r>
              <a:rPr lang="en-US" dirty="0" smtClean="0"/>
              <a:t>Control</a:t>
            </a:r>
          </a:p>
          <a:p>
            <a:pPr lvl="2"/>
            <a:r>
              <a:rPr lang="en-US" dirty="0" smtClean="0"/>
              <a:t>A control unit manages the computer’s resources and orchestrates the performance of its functional parts in response to instructions</a:t>
            </a:r>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28093957"/>
      </p:ext>
    </p:extLst>
  </p:cSld>
  <p:clrMapOvr>
    <a:masterClrMapping/>
  </p:clrMapOvr>
  <p:transition spd="med">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752600"/>
            <a:ext cx="2360240" cy="1116012"/>
          </a:xfrm>
        </p:spPr>
        <p:txBody>
          <a:bodyP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Structure</a:t>
            </a:r>
          </a:p>
        </p:txBody>
      </p:sp>
      <p:pic>
        <p:nvPicPr>
          <p:cNvPr id="3" name="Picture 2" descr="f1.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856" y="-387424"/>
            <a:ext cx="5760640" cy="7454945"/>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47288570"/>
      </p:ext>
    </p:extLst>
  </p:cSld>
  <p:clrMapOvr>
    <a:masterClrMapping/>
  </p:clrMapOvr>
  <p:transition spd="med">
    <p:plus/>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Placeholder 24"/>
          <p:cNvSpPr>
            <a:spLocks noGrp="1"/>
          </p:cNvSpPr>
          <p:nvPr>
            <p:ph idx="1"/>
          </p:nvPr>
        </p:nvSpPr>
        <p:spPr>
          <a:xfrm>
            <a:off x="3962400" y="990600"/>
            <a:ext cx="4876800" cy="6477000"/>
          </a:xfrm>
        </p:spPr>
        <p:txBody>
          <a:bodyPr>
            <a:noAutofit/>
          </a:bodyPr>
          <a:lstStyle/>
          <a:p>
            <a:pPr>
              <a:buClr>
                <a:schemeClr val="accent1">
                  <a:lumMod val="75000"/>
                </a:schemeClr>
              </a:buClr>
              <a:buSzPct val="128000"/>
              <a:buFont typeface="Wingdings" charset="2"/>
              <a:buChar char=""/>
            </a:pPr>
            <a:r>
              <a:rPr lang="en-US" sz="2100" dirty="0" smtClean="0">
                <a:solidFill>
                  <a:schemeClr val="tx1"/>
                </a:solidFill>
              </a:rPr>
              <a:t> </a:t>
            </a:r>
            <a:r>
              <a:rPr lang="en-US" sz="2400" dirty="0" smtClean="0">
                <a:solidFill>
                  <a:schemeClr val="tx1"/>
                </a:solidFill>
              </a:rPr>
              <a:t>CPU – controls the operation of the computer and performs its data processing functions </a:t>
            </a:r>
          </a:p>
          <a:p>
            <a:pPr>
              <a:buClr>
                <a:schemeClr val="accent1">
                  <a:lumMod val="75000"/>
                </a:schemeClr>
              </a:buClr>
              <a:buSzPct val="128000"/>
              <a:buFont typeface="Wingdings" charset="2"/>
              <a:buChar char=""/>
            </a:pPr>
            <a:r>
              <a:rPr lang="en-US" sz="2400" dirty="0" smtClean="0">
                <a:solidFill>
                  <a:schemeClr val="tx1"/>
                </a:solidFill>
              </a:rPr>
              <a:t> Main Memory – stores data</a:t>
            </a:r>
          </a:p>
          <a:p>
            <a:pPr>
              <a:buClr>
                <a:schemeClr val="accent1">
                  <a:lumMod val="75000"/>
                </a:schemeClr>
              </a:buClr>
              <a:buSzPct val="128000"/>
              <a:buFont typeface="Wingdings" charset="2"/>
              <a:buChar char=""/>
            </a:pPr>
            <a:r>
              <a:rPr lang="en-US" sz="2400" dirty="0" smtClean="0">
                <a:solidFill>
                  <a:schemeClr val="tx1"/>
                </a:solidFill>
              </a:rPr>
              <a:t> I/O – moves data between the computer and its external environment</a:t>
            </a:r>
          </a:p>
          <a:p>
            <a:pPr>
              <a:buClr>
                <a:schemeClr val="accent1">
                  <a:lumMod val="75000"/>
                </a:schemeClr>
              </a:buClr>
              <a:buSzPct val="128000"/>
              <a:buFont typeface="Wingdings" charset="2"/>
              <a:buChar char=""/>
            </a:pPr>
            <a:r>
              <a:rPr lang="en-US" sz="2400" dirty="0" smtClean="0">
                <a:solidFill>
                  <a:schemeClr val="tx1"/>
                </a:solidFill>
              </a:rPr>
              <a:t> System Interconnection – some mechanism that provides for communication among CPU, main memory, and I/O</a:t>
            </a:r>
            <a:endParaRPr lang="en-US" sz="2400" dirty="0"/>
          </a:p>
        </p:txBody>
      </p:sp>
      <p:sp>
        <p:nvSpPr>
          <p:cNvPr id="13" name="TextBox 12"/>
          <p:cNvSpPr txBox="1"/>
          <p:nvPr/>
        </p:nvSpPr>
        <p:spPr>
          <a:xfrm>
            <a:off x="533400" y="1524000"/>
            <a:ext cx="2911224" cy="1815882"/>
          </a:xfrm>
          <a:prstGeom prst="rect">
            <a:avLst/>
          </a:prstGeom>
          <a:noFill/>
        </p:spPr>
        <p:txBody>
          <a:bodyPr wrap="square" rtlCol="0">
            <a:spAutoFit/>
          </a:bodyPr>
          <a:lstStyle/>
          <a:p>
            <a:r>
              <a:rPr lang="en-US" sz="2800" dirty="0" smtClean="0">
                <a:solidFill>
                  <a:srgbClr val="FFFFFF"/>
                </a:solidFill>
                <a:latin typeface="+mn-lt"/>
              </a:rPr>
              <a:t>There are four main structural components</a:t>
            </a:r>
          </a:p>
          <a:p>
            <a:r>
              <a:rPr lang="en-US" sz="2800" dirty="0" smtClean="0">
                <a:solidFill>
                  <a:srgbClr val="FFFFFF"/>
                </a:solidFill>
                <a:latin typeface="+mn-lt"/>
              </a:rPr>
              <a:t>of the computer:</a:t>
            </a:r>
            <a:endParaRPr lang="en-US" sz="2800" dirty="0">
              <a:solidFill>
                <a:srgbClr val="FFFFFF"/>
              </a:solidFill>
              <a:latin typeface="+mn-lt"/>
            </a:endParaRPr>
          </a:p>
        </p:txBody>
      </p:sp>
      <p:pic>
        <p:nvPicPr>
          <p:cNvPr id="62" name="Picture 61"/>
          <p:cNvPicPr>
            <a:picLocks noChangeAspect="1"/>
          </p:cNvPicPr>
          <p:nvPr/>
        </p:nvPicPr>
        <p:blipFill>
          <a:blip r:embed="rId3"/>
          <a:stretch>
            <a:fillRect/>
          </a:stretch>
        </p:blipFill>
        <p:spPr>
          <a:xfrm>
            <a:off x="838200" y="3962400"/>
            <a:ext cx="2146980" cy="2130075"/>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473706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3255264" cy="1162050"/>
          </a:xfrm>
        </p:spPr>
        <p:txBody>
          <a:bodyPr/>
          <a:lstStyle/>
          <a:p>
            <a:pPr algn="ctr"/>
            <a:r>
              <a:rPr lang="en-US" sz="3200" dirty="0">
                <a:solidFill>
                  <a:schemeClr val="tx1"/>
                </a:solidFill>
                <a:latin typeface="Times New Roman" panose="02020603050405020304" pitchFamily="18" charset="0"/>
                <a:cs typeface="Times New Roman" panose="02020603050405020304" pitchFamily="18" charset="0"/>
              </a:rPr>
              <a:t>CPU</a:t>
            </a:r>
          </a:p>
        </p:txBody>
      </p:sp>
      <p:sp>
        <p:nvSpPr>
          <p:cNvPr id="3" name="Content Placeholder 2"/>
          <p:cNvSpPr>
            <a:spLocks noGrp="1"/>
          </p:cNvSpPr>
          <p:nvPr>
            <p:ph idx="1"/>
          </p:nvPr>
        </p:nvSpPr>
        <p:spPr>
          <a:xfrm>
            <a:off x="4168775" y="838200"/>
            <a:ext cx="4597399" cy="5791200"/>
          </a:xfrm>
        </p:spPr>
        <p:txBody>
          <a:bodyPr>
            <a:normAutofit fontScale="85000" lnSpcReduction="10000"/>
          </a:bodyPr>
          <a:lstStyle/>
          <a:p>
            <a:r>
              <a:rPr lang="en-US" dirty="0" smtClean="0">
                <a:solidFill>
                  <a:srgbClr val="000000"/>
                </a:solidFill>
              </a:rPr>
              <a:t>Control Unit</a:t>
            </a:r>
          </a:p>
          <a:p>
            <a:pPr lvl="1"/>
            <a:r>
              <a:rPr lang="en-US" dirty="0" smtClean="0">
                <a:solidFill>
                  <a:srgbClr val="000000"/>
                </a:solidFill>
              </a:rPr>
              <a:t>Controls the operation of the CPU and hence the computer</a:t>
            </a:r>
          </a:p>
          <a:p>
            <a:pPr marL="228600" lvl="1">
              <a:spcBef>
                <a:spcPts val="2000"/>
              </a:spcBef>
              <a:buClr>
                <a:schemeClr val="accent1"/>
              </a:buClr>
            </a:pPr>
            <a:r>
              <a:rPr lang="en-US" dirty="0" smtClean="0">
                <a:solidFill>
                  <a:srgbClr val="000000"/>
                </a:solidFill>
              </a:rPr>
              <a:t>Arithmetic and Logic Unit (ALU)</a:t>
            </a:r>
          </a:p>
          <a:p>
            <a:pPr lvl="1"/>
            <a:r>
              <a:rPr lang="en-US" dirty="0" smtClean="0">
                <a:solidFill>
                  <a:srgbClr val="000000"/>
                </a:solidFill>
              </a:rPr>
              <a:t>Performs the computer’s data processing function</a:t>
            </a:r>
          </a:p>
          <a:p>
            <a:pPr marL="228600" lvl="1">
              <a:spcBef>
                <a:spcPts val="2000"/>
              </a:spcBef>
              <a:buClr>
                <a:schemeClr val="accent1"/>
              </a:buClr>
            </a:pPr>
            <a:r>
              <a:rPr lang="en-US" dirty="0" smtClean="0">
                <a:solidFill>
                  <a:srgbClr val="000000"/>
                </a:solidFill>
              </a:rPr>
              <a:t>Registers</a:t>
            </a:r>
          </a:p>
          <a:p>
            <a:pPr lvl="1"/>
            <a:r>
              <a:rPr lang="en-US" dirty="0" smtClean="0">
                <a:solidFill>
                  <a:srgbClr val="000000"/>
                </a:solidFill>
              </a:rPr>
              <a:t>Provide storage internal to the CPU</a:t>
            </a:r>
          </a:p>
          <a:p>
            <a:pPr marL="228600" lvl="1">
              <a:spcBef>
                <a:spcPts val="2000"/>
              </a:spcBef>
              <a:buClr>
                <a:schemeClr val="accent1"/>
              </a:buClr>
            </a:pPr>
            <a:r>
              <a:rPr lang="en-US" dirty="0" smtClean="0">
                <a:solidFill>
                  <a:srgbClr val="000000"/>
                </a:solidFill>
              </a:rPr>
              <a:t>CPU Interconnection</a:t>
            </a:r>
          </a:p>
          <a:p>
            <a:pPr lvl="1"/>
            <a:r>
              <a:rPr lang="en-US" dirty="0" smtClean="0">
                <a:solidFill>
                  <a:srgbClr val="000000"/>
                </a:solidFill>
              </a:rPr>
              <a:t>Some mechanism that provides for communication among the control unit, ALU, and registers</a:t>
            </a:r>
          </a:p>
        </p:txBody>
      </p:sp>
      <p:sp>
        <p:nvSpPr>
          <p:cNvPr id="4" name="Text Placeholder 3"/>
          <p:cNvSpPr>
            <a:spLocks noGrp="1"/>
          </p:cNvSpPr>
          <p:nvPr>
            <p:ph type="body" sz="half" idx="2"/>
          </p:nvPr>
        </p:nvSpPr>
        <p:spPr>
          <a:xfrm>
            <a:off x="381000" y="1676400"/>
            <a:ext cx="3255264" cy="2392363"/>
          </a:xfrm>
        </p:spPr>
        <p:txBody>
          <a:bodyPr>
            <a:normAutofit/>
          </a:bodyPr>
          <a:lstStyle/>
          <a:p>
            <a:pPr algn="ctr">
              <a:spcBef>
                <a:spcPct val="0"/>
              </a:spcBef>
            </a:pPr>
            <a:r>
              <a:rPr lang="en-US" sz="2600" dirty="0" smtClean="0">
                <a:latin typeface="+mj-lt"/>
                <a:ea typeface="+mj-ea"/>
                <a:cs typeface="+mj-cs"/>
              </a:rPr>
              <a:t>Major structural components:</a:t>
            </a:r>
          </a:p>
        </p:txBody>
      </p:sp>
      <p:pic>
        <p:nvPicPr>
          <p:cNvPr id="7" name="Picture 6"/>
          <p:cNvPicPr>
            <a:picLocks noChangeAspect="1"/>
          </p:cNvPicPr>
          <p:nvPr/>
        </p:nvPicPr>
        <p:blipFill>
          <a:blip r:embed="rId3"/>
          <a:stretch>
            <a:fillRect/>
          </a:stretch>
        </p:blipFill>
        <p:spPr>
          <a:xfrm rot="20844596">
            <a:off x="1752600" y="4724400"/>
            <a:ext cx="1599971" cy="1599971"/>
          </a:xfrm>
          <a:prstGeom prst="rect">
            <a:avLst/>
          </a:prstGeom>
        </p:spPr>
      </p:pic>
      <p:pic>
        <p:nvPicPr>
          <p:cNvPr id="8" name="Picture 7"/>
          <p:cNvPicPr>
            <a:picLocks noChangeAspect="1"/>
          </p:cNvPicPr>
          <p:nvPr/>
        </p:nvPicPr>
        <p:blipFill>
          <a:blip r:embed="rId4"/>
          <a:stretch>
            <a:fillRect/>
          </a:stretch>
        </p:blipFill>
        <p:spPr>
          <a:xfrm rot="1677974">
            <a:off x="588811" y="2951012"/>
            <a:ext cx="1612900" cy="1612900"/>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490071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Multicore Computer Structure</a:t>
            </a:r>
            <a:endParaRPr lang="en-US" dirty="0"/>
          </a:p>
        </p:txBody>
      </p:sp>
      <p:sp>
        <p:nvSpPr>
          <p:cNvPr id="3" name="Content Placeholder 2"/>
          <p:cNvSpPr>
            <a:spLocks noGrp="1"/>
          </p:cNvSpPr>
          <p:nvPr>
            <p:ph idx="1"/>
          </p:nvPr>
        </p:nvSpPr>
        <p:spPr>
          <a:xfrm>
            <a:off x="498474" y="1772816"/>
            <a:ext cx="7745934" cy="4353347"/>
          </a:xfrm>
        </p:spPr>
        <p:txBody>
          <a:bodyPr>
            <a:normAutofit fontScale="85000" lnSpcReduction="20000"/>
          </a:bodyPr>
          <a:lstStyle/>
          <a:p>
            <a:r>
              <a:rPr lang="en-US" dirty="0" smtClean="0"/>
              <a:t>Central processing unit (CPU)</a:t>
            </a:r>
          </a:p>
          <a:p>
            <a:pPr lvl="1"/>
            <a:r>
              <a:rPr lang="en-US" dirty="0" smtClean="0"/>
              <a:t>Portion of the computer that fetches and executes instructions</a:t>
            </a:r>
          </a:p>
          <a:p>
            <a:pPr lvl="1"/>
            <a:r>
              <a:rPr lang="en-US" dirty="0" smtClean="0"/>
              <a:t>Consists of an ALU, a control unit, and registers</a:t>
            </a:r>
          </a:p>
          <a:p>
            <a:pPr lvl="1"/>
            <a:r>
              <a:rPr lang="en-US" dirty="0" smtClean="0"/>
              <a:t>Referred to as a processor in a system with a single processing unit</a:t>
            </a:r>
          </a:p>
          <a:p>
            <a:r>
              <a:rPr lang="en-US" dirty="0" smtClean="0"/>
              <a:t>Core</a:t>
            </a:r>
          </a:p>
          <a:p>
            <a:pPr lvl="1"/>
            <a:r>
              <a:rPr lang="en-US" dirty="0" smtClean="0"/>
              <a:t>An individual processing unit on a processor chip</a:t>
            </a:r>
          </a:p>
          <a:p>
            <a:pPr lvl="1"/>
            <a:r>
              <a:rPr lang="en-US" dirty="0" smtClean="0"/>
              <a:t>May be equivalent in functionality to a CPU on a single-CPU system</a:t>
            </a:r>
          </a:p>
          <a:p>
            <a:pPr lvl="1"/>
            <a:r>
              <a:rPr lang="en-US" dirty="0" smtClean="0"/>
              <a:t>Specialized processing units are also referred to as cores</a:t>
            </a:r>
          </a:p>
          <a:p>
            <a:r>
              <a:rPr lang="en-US" dirty="0" smtClean="0"/>
              <a:t>Processor </a:t>
            </a:r>
          </a:p>
          <a:p>
            <a:pPr lvl="1"/>
            <a:r>
              <a:rPr lang="en-US" dirty="0" smtClean="0"/>
              <a:t>A physical piece of silicon containing one or more cores</a:t>
            </a:r>
          </a:p>
          <a:p>
            <a:pPr lvl="1"/>
            <a:r>
              <a:rPr lang="en-US" dirty="0" smtClean="0"/>
              <a:t>Is the computer component that interprets and executes instructions</a:t>
            </a:r>
          </a:p>
          <a:p>
            <a:pPr lvl="1"/>
            <a:r>
              <a:rPr lang="en-US" dirty="0" smtClean="0"/>
              <a:t>Referred to as a </a:t>
            </a:r>
            <a:r>
              <a:rPr lang="en-US" i="1" dirty="0" smtClean="0"/>
              <a:t>multicore processor </a:t>
            </a:r>
            <a:r>
              <a:rPr lang="en-US" dirty="0" smtClean="0"/>
              <a:t>if it contains multiple cores</a:t>
            </a:r>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362513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Cache Memory</a:t>
            </a:r>
            <a:endParaRPr lang="en-US" dirty="0"/>
          </a:p>
        </p:txBody>
      </p:sp>
      <p:sp>
        <p:nvSpPr>
          <p:cNvPr id="3" name="Content Placeholder 2"/>
          <p:cNvSpPr>
            <a:spLocks noGrp="1"/>
          </p:cNvSpPr>
          <p:nvPr>
            <p:ph idx="1"/>
          </p:nvPr>
        </p:nvSpPr>
        <p:spPr/>
        <p:txBody>
          <a:bodyPr/>
          <a:lstStyle/>
          <a:p>
            <a:r>
              <a:rPr lang="en-US" dirty="0" smtClean="0"/>
              <a:t>Multiple layers of memory between the processor and main memory</a:t>
            </a:r>
          </a:p>
          <a:p>
            <a:r>
              <a:rPr lang="en-US" dirty="0" smtClean="0"/>
              <a:t>Is smaller and faster than main memory</a:t>
            </a:r>
          </a:p>
          <a:p>
            <a:r>
              <a:rPr lang="en-US" dirty="0" smtClean="0"/>
              <a:t>Used to speed up memory access by placing in the cache data from main memory that is likely to be used in the near future</a:t>
            </a:r>
          </a:p>
          <a:p>
            <a:r>
              <a:rPr lang="en-US" dirty="0" smtClean="0"/>
              <a:t>A greater performance improvement may be obtained by using multiple levels of cache, with level 1 (L1) closest to the core and additional levels (L2, L3, etc.) progressively farther from the core</a:t>
            </a:r>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650384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744" y="12654"/>
            <a:ext cx="5760640" cy="7454946"/>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892284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otherboar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1340769"/>
            <a:ext cx="7636261" cy="3609327"/>
          </a:xfrm>
          <a:prstGeom prst="rect">
            <a:avLst/>
          </a:prstGeom>
        </p:spPr>
      </p:pic>
      <p:sp>
        <p:nvSpPr>
          <p:cNvPr id="8" name="TextBox 7"/>
          <p:cNvSpPr txBox="1"/>
          <p:nvPr/>
        </p:nvSpPr>
        <p:spPr>
          <a:xfrm>
            <a:off x="971600" y="5301208"/>
            <a:ext cx="7632848" cy="923330"/>
          </a:xfrm>
          <a:prstGeom prst="rect">
            <a:avLst/>
          </a:prstGeom>
          <a:noFill/>
        </p:spPr>
        <p:txBody>
          <a:bodyPr wrap="square" rtlCol="0">
            <a:spAutoFit/>
          </a:bodyPr>
          <a:lstStyle/>
          <a:p>
            <a:pPr algn="ctr"/>
            <a:r>
              <a:rPr lang="en-US" sz="3200" dirty="0" smtClean="0">
                <a:solidFill>
                  <a:schemeClr val="bg1"/>
                </a:solidFill>
                <a:latin typeface="+mj-lt"/>
              </a:rPr>
              <a:t>Figure 1.3</a:t>
            </a:r>
          </a:p>
          <a:p>
            <a:r>
              <a:rPr lang="en-US" sz="2200" dirty="0">
                <a:solidFill>
                  <a:srgbClr val="FFFFFF"/>
                </a:solidFill>
                <a:latin typeface="+mj-lt"/>
              </a:rPr>
              <a:t>Motherboard with Two Intel Quad</a:t>
            </a:r>
            <a:r>
              <a:rPr lang="en-US" sz="2200" dirty="0" smtClean="0">
                <a:solidFill>
                  <a:srgbClr val="FFFFFF"/>
                </a:solidFill>
                <a:latin typeface="+mj-lt"/>
              </a:rPr>
              <a:t>-Core</a:t>
            </a:r>
            <a:r>
              <a:rPr lang="en-US" sz="2200" dirty="0">
                <a:solidFill>
                  <a:srgbClr val="FFFFFF"/>
                </a:solidFill>
                <a:latin typeface="+mj-lt"/>
              </a:rPr>
              <a:t> </a:t>
            </a:r>
            <a:r>
              <a:rPr lang="en-US" sz="2200" dirty="0" smtClean="0">
                <a:solidFill>
                  <a:srgbClr val="FFFFFF"/>
                </a:solidFill>
                <a:latin typeface="+mj-lt"/>
              </a:rPr>
              <a:t>Xeon </a:t>
            </a:r>
            <a:r>
              <a:rPr lang="en-US" sz="2200" dirty="0">
                <a:solidFill>
                  <a:srgbClr val="FFFFFF"/>
                </a:solidFill>
                <a:latin typeface="+mj-lt"/>
              </a:rPr>
              <a:t>Processors</a:t>
            </a:r>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165994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88224" y="1844824"/>
            <a:ext cx="2448272" cy="2800767"/>
          </a:xfrm>
          <a:prstGeom prst="rect">
            <a:avLst/>
          </a:prstGeom>
          <a:noFill/>
        </p:spPr>
        <p:txBody>
          <a:bodyPr wrap="square" rtlCol="0">
            <a:spAutoFit/>
          </a:bodyPr>
          <a:lstStyle/>
          <a:p>
            <a:pPr algn="ctr"/>
            <a:r>
              <a:rPr lang="en-US" sz="3200" dirty="0" smtClean="0">
                <a:latin typeface="+mj-lt"/>
              </a:rPr>
              <a:t>Figure 1.4</a:t>
            </a:r>
          </a:p>
          <a:p>
            <a:pPr algn="ctr"/>
            <a:endParaRPr lang="en-US" dirty="0">
              <a:latin typeface="+mj-lt"/>
            </a:endParaRPr>
          </a:p>
          <a:p>
            <a:pPr algn="ctr"/>
            <a:endParaRPr lang="en-US" dirty="0" smtClean="0">
              <a:latin typeface="+mj-lt"/>
            </a:endParaRPr>
          </a:p>
          <a:p>
            <a:pPr algn="ctr"/>
            <a:r>
              <a:rPr lang="en-US" dirty="0" err="1" smtClean="0">
                <a:latin typeface="+mj-lt"/>
              </a:rPr>
              <a:t>zEnterprise</a:t>
            </a:r>
            <a:r>
              <a:rPr lang="en-US" dirty="0" smtClean="0">
                <a:latin typeface="+mj-lt"/>
              </a:rPr>
              <a:t> EC12 Processor Unit (PU) </a:t>
            </a:r>
          </a:p>
          <a:p>
            <a:pPr algn="ctr"/>
            <a:r>
              <a:rPr lang="en-US" dirty="0">
                <a:latin typeface="+mj-lt"/>
              </a:rPr>
              <a:t>C</a:t>
            </a:r>
            <a:r>
              <a:rPr lang="en-US" dirty="0" smtClean="0">
                <a:latin typeface="+mj-lt"/>
              </a:rPr>
              <a:t>hip </a:t>
            </a:r>
            <a:r>
              <a:rPr lang="en-US" dirty="0">
                <a:latin typeface="+mj-lt"/>
              </a:rPr>
              <a:t>D</a:t>
            </a:r>
            <a:r>
              <a:rPr lang="en-US" dirty="0" smtClean="0">
                <a:latin typeface="+mj-lt"/>
              </a:rPr>
              <a:t>iagram</a:t>
            </a:r>
            <a:endParaRPr lang="en-US" dirty="0">
              <a:latin typeface="+mj-lt"/>
            </a:endParaRPr>
          </a:p>
        </p:txBody>
      </p:sp>
      <p:pic>
        <p:nvPicPr>
          <p:cNvPr id="3" name="Picture 2" descr="EC12-P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496" y="229953"/>
            <a:ext cx="6336704" cy="6628047"/>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806012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C12-Cor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776" y="188640"/>
            <a:ext cx="5616624" cy="6397744"/>
          </a:xfrm>
          <a:prstGeom prst="rect">
            <a:avLst/>
          </a:prstGeom>
          <a:ln>
            <a:solidFill>
              <a:schemeClr val="tx2">
                <a:lumMod val="10000"/>
                <a:lumOff val="90000"/>
              </a:schemeClr>
            </a:solidFill>
          </a:ln>
        </p:spPr>
      </p:pic>
      <p:sp>
        <p:nvSpPr>
          <p:cNvPr id="4" name="Rectangle 3"/>
          <p:cNvSpPr/>
          <p:nvPr/>
        </p:nvSpPr>
        <p:spPr>
          <a:xfrm>
            <a:off x="5940152" y="1628800"/>
            <a:ext cx="3203848" cy="2985433"/>
          </a:xfrm>
          <a:prstGeom prst="rect">
            <a:avLst/>
          </a:prstGeom>
        </p:spPr>
        <p:txBody>
          <a:bodyPr wrap="square">
            <a:spAutoFit/>
          </a:bodyPr>
          <a:lstStyle/>
          <a:p>
            <a:pPr algn="ctr"/>
            <a:r>
              <a:rPr lang="en-US" sz="3600" dirty="0">
                <a:latin typeface="+mj-lt"/>
              </a:rPr>
              <a:t>Figure </a:t>
            </a:r>
            <a:r>
              <a:rPr lang="en-US" sz="3600" dirty="0" smtClean="0">
                <a:latin typeface="+mj-lt"/>
              </a:rPr>
              <a:t>1.5</a:t>
            </a:r>
            <a:endParaRPr lang="en-US" sz="3600" dirty="0">
              <a:latin typeface="+mj-lt"/>
            </a:endParaRPr>
          </a:p>
          <a:p>
            <a:pPr algn="ctr"/>
            <a:endParaRPr lang="en-US" sz="2800" dirty="0">
              <a:latin typeface="+mj-lt"/>
            </a:endParaRPr>
          </a:p>
          <a:p>
            <a:pPr algn="ctr"/>
            <a:endParaRPr lang="en-US" sz="2800" dirty="0">
              <a:latin typeface="+mj-lt"/>
            </a:endParaRPr>
          </a:p>
          <a:p>
            <a:pPr algn="ctr"/>
            <a:r>
              <a:rPr lang="en-US" sz="3200" dirty="0" err="1">
                <a:latin typeface="+mj-lt"/>
              </a:rPr>
              <a:t>zEnterprise</a:t>
            </a:r>
            <a:r>
              <a:rPr lang="en-US" sz="3200" dirty="0">
                <a:latin typeface="+mj-lt"/>
              </a:rPr>
              <a:t> </a:t>
            </a:r>
            <a:endParaRPr lang="en-US" sz="3200" dirty="0" smtClean="0">
              <a:latin typeface="+mj-lt"/>
            </a:endParaRPr>
          </a:p>
          <a:p>
            <a:pPr algn="ctr"/>
            <a:r>
              <a:rPr lang="en-US" sz="3200" dirty="0" smtClean="0">
                <a:latin typeface="+mj-lt"/>
              </a:rPr>
              <a:t>EC12 </a:t>
            </a:r>
          </a:p>
          <a:p>
            <a:pPr algn="ctr"/>
            <a:r>
              <a:rPr lang="en-US" sz="3200" dirty="0" smtClean="0">
                <a:latin typeface="+mj-lt"/>
              </a:rPr>
              <a:t>Core Layout</a:t>
            </a:r>
            <a:endParaRPr lang="en-US" sz="3200" dirty="0">
              <a:latin typeface="+mj-lt"/>
            </a:endParaRPr>
          </a:p>
        </p:txBody>
      </p:sp>
      <p:sp>
        <p:nvSpPr>
          <p:cNvPr id="5" name="TextBox 4"/>
          <p:cNvSpPr txBox="1"/>
          <p:nvPr/>
        </p:nvSpPr>
        <p:spPr>
          <a:xfrm>
            <a:off x="5940152" y="188640"/>
            <a:ext cx="344798" cy="539514"/>
          </a:xfrm>
          <a:prstGeom prst="rect">
            <a:avLst/>
          </a:prstGeom>
          <a:noFill/>
        </p:spPr>
        <p:txBody>
          <a:bodyPr wrap="square" rtlCol="0">
            <a:spAutoFit/>
          </a:bodyPr>
          <a:lstStyle/>
          <a:p>
            <a:endParaRPr lang="en-US" dirty="0"/>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475698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GB" dirty="0" smtClean="0">
                <a:effectLst>
                  <a:outerShdw blurRad="38100" dist="38100" dir="2700000" algn="tl">
                    <a:srgbClr val="000000">
                      <a:alpha val="43137"/>
                    </a:srgbClr>
                  </a:outerShdw>
                </a:effectLst>
              </a:rPr>
              <a:t>History of Computers</a:t>
            </a:r>
            <a:endParaRPr lang="en-GB" dirty="0">
              <a:effectLst>
                <a:outerShdw blurRad="38100" dist="38100" dir="2700000" algn="tl">
                  <a:srgbClr val="000000">
                    <a:alpha val="43137"/>
                  </a:srgbClr>
                </a:outerShdw>
              </a:effectLst>
            </a:endParaRPr>
          </a:p>
        </p:txBody>
      </p:sp>
      <p:sp>
        <p:nvSpPr>
          <p:cNvPr id="18435" name="Rectangle 3"/>
          <p:cNvSpPr>
            <a:spLocks noGrp="1" noChangeArrowheads="1"/>
          </p:cNvSpPr>
          <p:nvPr>
            <p:ph idx="1"/>
          </p:nvPr>
        </p:nvSpPr>
        <p:spPr>
          <a:xfrm>
            <a:off x="539552" y="2276872"/>
            <a:ext cx="7556313" cy="4144963"/>
          </a:xfrm>
        </p:spPr>
        <p:txBody>
          <a:bodyPr>
            <a:normAutofit fontScale="92500" lnSpcReduction="20000"/>
          </a:bodyPr>
          <a:lstStyle/>
          <a:p>
            <a:r>
              <a:rPr lang="en-GB" dirty="0" smtClean="0"/>
              <a:t>Vacuum tubes were used for digital logic                     elements and memory</a:t>
            </a:r>
          </a:p>
          <a:p>
            <a:pPr>
              <a:spcBef>
                <a:spcPts val="1200"/>
              </a:spcBef>
            </a:pPr>
            <a:r>
              <a:rPr lang="en-GB" dirty="0" smtClean="0"/>
              <a:t>IAS computer</a:t>
            </a:r>
          </a:p>
          <a:p>
            <a:pPr lvl="1">
              <a:spcBef>
                <a:spcPts val="1200"/>
              </a:spcBef>
            </a:pPr>
            <a:r>
              <a:rPr lang="en-GB" dirty="0" smtClean="0"/>
              <a:t>Fundamental design approach was the stored </a:t>
            </a:r>
            <a:r>
              <a:rPr lang="en-GB" dirty="0"/>
              <a:t>program concept</a:t>
            </a:r>
          </a:p>
          <a:p>
            <a:pPr lvl="2"/>
            <a:r>
              <a:rPr lang="en-GB" dirty="0"/>
              <a:t>Attributed </a:t>
            </a:r>
            <a:r>
              <a:rPr lang="en-GB" dirty="0" smtClean="0"/>
              <a:t>to the </a:t>
            </a:r>
            <a:r>
              <a:rPr lang="en-GB" dirty="0"/>
              <a:t>mathematician John von </a:t>
            </a:r>
            <a:r>
              <a:rPr lang="en-GB" dirty="0" smtClean="0"/>
              <a:t>Neumann</a:t>
            </a:r>
          </a:p>
          <a:p>
            <a:pPr lvl="2">
              <a:spcBef>
                <a:spcPts val="1200"/>
              </a:spcBef>
            </a:pPr>
            <a:r>
              <a:rPr lang="en-GB" dirty="0"/>
              <a:t>First publication of the idea was in 1945 for the EDVAC</a:t>
            </a:r>
          </a:p>
          <a:p>
            <a:pPr lvl="1">
              <a:spcBef>
                <a:spcPts val="1200"/>
              </a:spcBef>
            </a:pPr>
            <a:r>
              <a:rPr lang="en-GB" dirty="0"/>
              <a:t>Design began at the Princeton Institute for Advanced Studies</a:t>
            </a:r>
          </a:p>
          <a:p>
            <a:pPr lvl="1">
              <a:spcBef>
                <a:spcPts val="1200"/>
              </a:spcBef>
            </a:pPr>
            <a:r>
              <a:rPr lang="en-GB" dirty="0"/>
              <a:t>Completed in 1952</a:t>
            </a:r>
          </a:p>
          <a:p>
            <a:pPr lvl="1">
              <a:spcBef>
                <a:spcPts val="1200"/>
              </a:spcBef>
            </a:pPr>
            <a:r>
              <a:rPr lang="en-GB" dirty="0"/>
              <a:t>Prototype of all subsequent general-purpose computers</a:t>
            </a:r>
          </a:p>
          <a:p>
            <a:pPr>
              <a:spcBef>
                <a:spcPts val="1200"/>
              </a:spcBef>
            </a:pPr>
            <a:endParaRPr lang="en-GB" dirty="0" smtClean="0"/>
          </a:p>
        </p:txBody>
      </p:sp>
      <p:sp>
        <p:nvSpPr>
          <p:cNvPr id="6" name="Text Placeholder 5"/>
          <p:cNvSpPr>
            <a:spLocks noGrp="1"/>
          </p:cNvSpPr>
          <p:nvPr>
            <p:ph type="body" sz="half" idx="4294967295"/>
          </p:nvPr>
        </p:nvSpPr>
        <p:spPr>
          <a:xfrm>
            <a:off x="1066800" y="1143000"/>
            <a:ext cx="7143750" cy="774700"/>
          </a:xfrm>
        </p:spPr>
        <p:txBody>
          <a:bodyPr>
            <a:normAutofit/>
          </a:bodyPr>
          <a:lstStyle/>
          <a:p>
            <a:pPr>
              <a:spcBef>
                <a:spcPct val="0"/>
              </a:spcBef>
              <a:buNone/>
            </a:pPr>
            <a:r>
              <a:rPr lang="en-US" sz="3600" dirty="0" smtClean="0">
                <a:solidFill>
                  <a:schemeClr val="accent1"/>
                </a:solidFill>
                <a:effectLst>
                  <a:outerShdw blurRad="38100" dist="38100" dir="2700000" algn="tl">
                    <a:srgbClr val="000000">
                      <a:alpha val="43137"/>
                    </a:srgbClr>
                  </a:outerShdw>
                </a:effectLst>
              </a:rPr>
              <a:t>First Generation:  Vacuum Tubes</a:t>
            </a:r>
          </a:p>
        </p:txBody>
      </p:sp>
      <p:pic>
        <p:nvPicPr>
          <p:cNvPr id="5" name="Picture 4"/>
          <p:cNvPicPr>
            <a:picLocks noChangeAspect="1"/>
          </p:cNvPicPr>
          <p:nvPr/>
        </p:nvPicPr>
        <p:blipFill>
          <a:blip r:embed="rId3">
            <a:alphaModFix amt="87000"/>
            <a:lum/>
          </a:blip>
          <a:stretch>
            <a:fillRect/>
          </a:stretch>
        </p:blipFill>
        <p:spPr>
          <a:xfrm>
            <a:off x="6228184" y="1916832"/>
            <a:ext cx="2514600" cy="1722501"/>
          </a:xfrm>
          <a:prstGeom prst="rect">
            <a:avLst/>
          </a:prstGeom>
          <a:effectLst>
            <a:softEdge rad="279400"/>
          </a:effectLst>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744123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385332"/>
            <a:ext cx="5832648" cy="7548132"/>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0947071"/>
      </p:ext>
    </p:extLst>
  </p:cSld>
  <p:clrMapOvr>
    <a:masterClrMapping/>
  </p:clrMapOvr>
  <mc:AlternateContent xmlns:mc="http://schemas.openxmlformats.org/markup-compatibility/2006" xmlns:p14="http://schemas.microsoft.com/office/powerpoint/2010/main">
    <mc:Choice Requires="p14">
      <p:transition spd="med">
        <p14:prism dir="r"/>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7.pdf"/>
          <p:cNvPicPr>
            <a:picLocks noChangeAspect="1"/>
          </p:cNvPicPr>
          <p:nvPr/>
        </p:nvPicPr>
        <p:blipFill rotWithShape="1">
          <a:blip r:embed="rId3">
            <a:extLst>
              <a:ext uri="{28A0092B-C50C-407E-A947-70E740481C1C}">
                <a14:useLocalDpi xmlns:a14="http://schemas.microsoft.com/office/drawing/2010/main" val="0"/>
              </a:ext>
            </a:extLst>
          </a:blip>
          <a:srcRect t="19628" b="25128"/>
          <a:stretch/>
        </p:blipFill>
        <p:spPr>
          <a:xfrm>
            <a:off x="-7982" y="301726"/>
            <a:ext cx="9151982" cy="6542884"/>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328766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8795" y="35455"/>
            <a:ext cx="5749925" cy="1116106"/>
          </a:xfrm>
        </p:spPr>
        <p:txBody>
          <a:bodyPr vert="horz">
            <a:normAutofit/>
          </a:bodyPr>
          <a:lstStyle/>
          <a:p>
            <a:r>
              <a:rPr lang="en-US" dirty="0"/>
              <a:t>Registers</a:t>
            </a:r>
          </a:p>
        </p:txBody>
      </p:sp>
      <p:graphicFrame>
        <p:nvGraphicFramePr>
          <p:cNvPr id="8" name="Content Placeholder 7"/>
          <p:cNvGraphicFramePr>
            <a:graphicFrameLocks noGrp="1"/>
          </p:cNvGraphicFramePr>
          <p:nvPr>
            <p:ph idx="1"/>
          </p:nvPr>
        </p:nvGraphicFramePr>
        <p:xfrm>
          <a:off x="381000" y="1219200"/>
          <a:ext cx="7467600" cy="518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215328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8.pdf"/>
          <p:cNvPicPr>
            <a:picLocks noChangeAspect="1"/>
          </p:cNvPicPr>
          <p:nvPr/>
        </p:nvPicPr>
        <p:blipFill rotWithShape="1">
          <a:blip r:embed="rId3">
            <a:extLst>
              <a:ext uri="{28A0092B-C50C-407E-A947-70E740481C1C}">
                <a14:useLocalDpi xmlns:a14="http://schemas.microsoft.com/office/drawing/2010/main" val="0"/>
              </a:ext>
            </a:extLst>
          </a:blip>
          <a:srcRect t="6490" b="5501"/>
          <a:stretch/>
        </p:blipFill>
        <p:spPr>
          <a:xfrm>
            <a:off x="1691680" y="209115"/>
            <a:ext cx="5904656" cy="6725085"/>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72913050"/>
      </p:ext>
    </p:extLst>
  </p:cSld>
  <p:clrMapOvr>
    <a:masterClrMapping/>
  </p:clrMapOvr>
  <p:transition spd="med">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Box 55"/>
          <p:cNvSpPr txBox="1"/>
          <p:nvPr/>
        </p:nvSpPr>
        <p:spPr>
          <a:xfrm>
            <a:off x="0" y="6858000"/>
            <a:ext cx="9144000" cy="381000"/>
          </a:xfrm>
          <a:prstGeom prst="rect">
            <a:avLst/>
          </a:prstGeom>
          <a:solidFill>
            <a:schemeClr val="bg1">
              <a:lumMod val="65000"/>
            </a:schemeClr>
          </a:solidFill>
        </p:spPr>
        <p:txBody>
          <a:bodyPr wrap="square" rtlCol="0">
            <a:spAutoFit/>
          </a:bodyPr>
          <a:lstStyle/>
          <a:p>
            <a:endParaRPr lang="en-US" dirty="0"/>
          </a:p>
        </p:txBody>
      </p:sp>
      <p:pic>
        <p:nvPicPr>
          <p:cNvPr id="4" name="Picture 3"/>
          <p:cNvPicPr>
            <a:picLocks noChangeAspect="1"/>
          </p:cNvPicPr>
          <p:nvPr/>
        </p:nvPicPr>
        <p:blipFill>
          <a:blip r:embed="rId3"/>
          <a:stretch>
            <a:fillRect/>
          </a:stretch>
        </p:blipFill>
        <p:spPr>
          <a:xfrm>
            <a:off x="611560" y="548170"/>
            <a:ext cx="4968552" cy="6462230"/>
          </a:xfrm>
          <a:prstGeom prst="rect">
            <a:avLst/>
          </a:prstGeom>
        </p:spPr>
      </p:pic>
      <p:sp>
        <p:nvSpPr>
          <p:cNvPr id="5" name="TextBox 4"/>
          <p:cNvSpPr txBox="1"/>
          <p:nvPr/>
        </p:nvSpPr>
        <p:spPr>
          <a:xfrm>
            <a:off x="6084168" y="2132856"/>
            <a:ext cx="2539502" cy="2185214"/>
          </a:xfrm>
          <a:prstGeom prst="rect">
            <a:avLst/>
          </a:prstGeom>
          <a:noFill/>
        </p:spPr>
        <p:txBody>
          <a:bodyPr wrap="none" rtlCol="0">
            <a:spAutoFit/>
          </a:bodyPr>
          <a:lstStyle/>
          <a:p>
            <a:pPr algn="ctr"/>
            <a:r>
              <a:rPr lang="en-US" sz="2800" dirty="0">
                <a:latin typeface="+mj-lt"/>
                <a:ea typeface="+mj-ea"/>
                <a:cs typeface="+mj-cs"/>
              </a:rPr>
              <a:t>Table 1.1  </a:t>
            </a:r>
          </a:p>
          <a:p>
            <a:pPr algn="ctr"/>
            <a:endParaRPr lang="en-US" sz="2800" dirty="0">
              <a:latin typeface="+mj-lt"/>
              <a:ea typeface="+mj-ea"/>
              <a:cs typeface="+mj-cs"/>
            </a:endParaRPr>
          </a:p>
          <a:p>
            <a:pPr algn="ctr"/>
            <a:r>
              <a:rPr lang="en-US" sz="2800" dirty="0">
                <a:latin typeface="+mj-lt"/>
                <a:ea typeface="+mj-ea"/>
                <a:cs typeface="+mj-cs"/>
              </a:rPr>
              <a:t>The IAS </a:t>
            </a:r>
          </a:p>
          <a:p>
            <a:pPr algn="ctr"/>
            <a:r>
              <a:rPr lang="en-US" sz="2800" dirty="0">
                <a:latin typeface="+mj-lt"/>
                <a:ea typeface="+mj-ea"/>
                <a:cs typeface="+mj-cs"/>
              </a:rPr>
              <a:t>Instruction Set</a:t>
            </a:r>
          </a:p>
          <a:p>
            <a:endParaRPr lang="en-US" dirty="0"/>
          </a:p>
        </p:txBody>
      </p:sp>
      <p:sp>
        <p:nvSpPr>
          <p:cNvPr id="3" name="TextBox 2"/>
          <p:cNvSpPr txBox="1"/>
          <p:nvPr/>
        </p:nvSpPr>
        <p:spPr>
          <a:xfrm>
            <a:off x="5652120" y="6093296"/>
            <a:ext cx="3491880" cy="261610"/>
          </a:xfrm>
          <a:prstGeom prst="rect">
            <a:avLst/>
          </a:prstGeom>
          <a:noFill/>
        </p:spPr>
        <p:txBody>
          <a:bodyPr wrap="square" rtlCol="0">
            <a:spAutoFit/>
          </a:bodyPr>
          <a:lstStyle/>
          <a:p>
            <a:pPr algn="ctr"/>
            <a:r>
              <a:rPr lang="en-US" sz="1100" dirty="0" smtClean="0">
                <a:latin typeface="+mn-lt"/>
              </a:rPr>
              <a:t>(Table can be found on page 17 in Stallings.)</a:t>
            </a:r>
            <a:endParaRPr lang="en-US" sz="1100" dirty="0">
              <a:latin typeface="+mn-lt"/>
            </a:endParaRPr>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219716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GB" dirty="0" smtClean="0">
                <a:effectLst>
                  <a:outerShdw blurRad="38100" dist="38100" dir="2700000" algn="tl">
                    <a:srgbClr val="000000">
                      <a:alpha val="43137"/>
                    </a:srgbClr>
                  </a:outerShdw>
                </a:effectLst>
              </a:rPr>
              <a:t>History of Computers</a:t>
            </a:r>
            <a:endParaRPr lang="en-GB" dirty="0">
              <a:effectLst>
                <a:outerShdw blurRad="38100" dist="38100" dir="2700000" algn="tl">
                  <a:srgbClr val="000000">
                    <a:alpha val="43137"/>
                  </a:srgbClr>
                </a:outerShdw>
              </a:effectLst>
            </a:endParaRPr>
          </a:p>
        </p:txBody>
      </p:sp>
      <p:sp>
        <p:nvSpPr>
          <p:cNvPr id="18435" name="Rectangle 3"/>
          <p:cNvSpPr>
            <a:spLocks noGrp="1" noChangeArrowheads="1"/>
          </p:cNvSpPr>
          <p:nvPr>
            <p:ph idx="1"/>
          </p:nvPr>
        </p:nvSpPr>
        <p:spPr>
          <a:xfrm>
            <a:off x="533400" y="2057400"/>
            <a:ext cx="7556313" cy="4419600"/>
          </a:xfrm>
        </p:spPr>
        <p:txBody>
          <a:bodyPr>
            <a:normAutofit/>
          </a:bodyPr>
          <a:lstStyle/>
          <a:p>
            <a:pPr marL="228600" lvl="1">
              <a:spcBef>
                <a:spcPts val="2000"/>
              </a:spcBef>
              <a:buClr>
                <a:schemeClr val="accent1"/>
              </a:buClr>
            </a:pPr>
            <a:r>
              <a:rPr lang="en-GB" sz="2000" dirty="0" smtClean="0"/>
              <a:t>Smaller</a:t>
            </a:r>
          </a:p>
          <a:p>
            <a:pPr marL="228600" lvl="1">
              <a:spcBef>
                <a:spcPts val="2000"/>
              </a:spcBef>
              <a:buClr>
                <a:schemeClr val="accent1"/>
              </a:buClr>
            </a:pPr>
            <a:r>
              <a:rPr lang="en-GB" sz="2000" dirty="0" smtClean="0"/>
              <a:t>Cheaper</a:t>
            </a:r>
          </a:p>
          <a:p>
            <a:pPr marL="228600" lvl="1">
              <a:spcBef>
                <a:spcPts val="2000"/>
              </a:spcBef>
              <a:buClr>
                <a:schemeClr val="accent1"/>
              </a:buClr>
            </a:pPr>
            <a:r>
              <a:rPr lang="en-GB" sz="2000" dirty="0" smtClean="0"/>
              <a:t>Dissipates less heat than a vacuum tube</a:t>
            </a:r>
          </a:p>
          <a:p>
            <a:pPr marL="228600" lvl="1">
              <a:spcBef>
                <a:spcPts val="2000"/>
              </a:spcBef>
              <a:buClr>
                <a:schemeClr val="accent1"/>
              </a:buClr>
            </a:pPr>
            <a:r>
              <a:rPr lang="en-GB" sz="2000" dirty="0" smtClean="0"/>
              <a:t>Is a </a:t>
            </a:r>
            <a:r>
              <a:rPr lang="en-GB" sz="2000" i="1" dirty="0" smtClean="0"/>
              <a:t>solid state device </a:t>
            </a:r>
            <a:r>
              <a:rPr lang="en-GB" sz="2000" dirty="0" smtClean="0"/>
              <a:t>made from silicon</a:t>
            </a:r>
          </a:p>
          <a:p>
            <a:pPr marL="228600" lvl="1">
              <a:spcBef>
                <a:spcPts val="2000"/>
              </a:spcBef>
              <a:buClr>
                <a:schemeClr val="accent1"/>
              </a:buClr>
            </a:pPr>
            <a:r>
              <a:rPr lang="en-GB" sz="2000" dirty="0" smtClean="0"/>
              <a:t>Was invented at Bell Labs in 1947</a:t>
            </a:r>
          </a:p>
          <a:p>
            <a:pPr marL="228600" lvl="1">
              <a:spcBef>
                <a:spcPts val="2000"/>
              </a:spcBef>
              <a:buClr>
                <a:schemeClr val="accent1"/>
              </a:buClr>
            </a:pPr>
            <a:r>
              <a:rPr lang="en-GB" sz="2000" dirty="0" smtClean="0"/>
              <a:t>It was not until the late 1950’s that fully transistorized computers were commercially available</a:t>
            </a:r>
          </a:p>
          <a:p>
            <a:pPr marL="228600" lvl="1">
              <a:spcBef>
                <a:spcPts val="2000"/>
              </a:spcBef>
              <a:buClr>
                <a:schemeClr val="accent1"/>
              </a:buClr>
            </a:pPr>
            <a:endParaRPr lang="en-GB" sz="2000" dirty="0" smtClean="0"/>
          </a:p>
        </p:txBody>
      </p:sp>
      <p:sp>
        <p:nvSpPr>
          <p:cNvPr id="6" name="Text Placeholder 5"/>
          <p:cNvSpPr>
            <a:spLocks noGrp="1"/>
          </p:cNvSpPr>
          <p:nvPr>
            <p:ph type="body" sz="half" idx="4294967295"/>
          </p:nvPr>
        </p:nvSpPr>
        <p:spPr>
          <a:xfrm>
            <a:off x="990600" y="1066800"/>
            <a:ext cx="7143750" cy="774700"/>
          </a:xfrm>
        </p:spPr>
        <p:txBody>
          <a:bodyPr/>
          <a:lstStyle/>
          <a:p>
            <a:pPr>
              <a:spcBef>
                <a:spcPct val="0"/>
              </a:spcBef>
              <a:buNone/>
            </a:pPr>
            <a:r>
              <a:rPr lang="en-US" sz="3600" dirty="0" smtClean="0">
                <a:solidFill>
                  <a:schemeClr val="accent1"/>
                </a:solidFill>
                <a:effectLst>
                  <a:outerShdw blurRad="38100" dist="38100" dir="2700000" algn="tl">
                    <a:srgbClr val="000000">
                      <a:alpha val="43137"/>
                    </a:srgbClr>
                  </a:outerShdw>
                </a:effectLst>
              </a:rPr>
              <a:t>Second Generation:  Transistors</a:t>
            </a:r>
          </a:p>
        </p:txBody>
      </p:sp>
      <p:pic>
        <p:nvPicPr>
          <p:cNvPr id="5" name="Picture 4"/>
          <p:cNvPicPr>
            <a:picLocks noChangeAspect="1"/>
          </p:cNvPicPr>
          <p:nvPr/>
        </p:nvPicPr>
        <p:blipFill>
          <a:blip r:embed="rId3"/>
          <a:stretch>
            <a:fillRect/>
          </a:stretch>
        </p:blipFill>
        <p:spPr>
          <a:xfrm>
            <a:off x="5791200" y="2133600"/>
            <a:ext cx="3055671" cy="2276475"/>
          </a:xfrm>
          <a:prstGeom prst="rect">
            <a:avLst/>
          </a:prstGeom>
          <a:effectLst>
            <a:softEdge rad="228600"/>
          </a:effectLst>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656498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49487" y="484094"/>
            <a:ext cx="7556313" cy="1432738"/>
          </a:xfrm>
        </p:spPr>
        <p:txBody>
          <a:bodyPr anchor="ctr">
            <a:normAutofit/>
          </a:bodyPr>
          <a:lstStyle/>
          <a:p>
            <a:pPr algn="ctr"/>
            <a:r>
              <a:rPr lang="en-US" dirty="0"/>
              <a:t>Table 1.2</a:t>
            </a:r>
            <a:br>
              <a:rPr lang="en-US" dirty="0"/>
            </a:br>
            <a:r>
              <a:rPr lang="en-US" dirty="0"/>
              <a:t>Computer Generations</a:t>
            </a:r>
          </a:p>
        </p:txBody>
      </p:sp>
      <p:sp>
        <p:nvSpPr>
          <p:cNvPr id="18" name="Text Placeholder 17"/>
          <p:cNvSpPr>
            <a:spLocks noGrp="1"/>
          </p:cNvSpPr>
          <p:nvPr>
            <p:ph idx="1"/>
          </p:nvPr>
        </p:nvSpPr>
        <p:spPr/>
        <p:txBody>
          <a:bodyPr>
            <a:noAutofit/>
          </a:bodyPr>
          <a:lstStyle/>
          <a:p>
            <a:pPr marL="0" indent="0" algn="ctr">
              <a:buNone/>
            </a:pPr>
            <a:r>
              <a:rPr lang="en-US" sz="3200" b="1" dirty="0" smtClean="0">
                <a:effectLst>
                  <a:outerShdw blurRad="38100" dist="38100" dir="2700000" algn="tl">
                    <a:srgbClr val="000000">
                      <a:alpha val="43137"/>
                    </a:srgbClr>
                  </a:outerShdw>
                </a:effectLst>
                <a:latin typeface="+mj-lt"/>
              </a:rPr>
              <a:t> </a:t>
            </a:r>
          </a:p>
        </p:txBody>
      </p:sp>
      <p:pic>
        <p:nvPicPr>
          <p:cNvPr id="3" name="Picture 2"/>
          <p:cNvPicPr>
            <a:picLocks noChangeAspect="1"/>
          </p:cNvPicPr>
          <p:nvPr/>
        </p:nvPicPr>
        <p:blipFill>
          <a:blip r:embed="rId3"/>
          <a:stretch>
            <a:fillRect/>
          </a:stretch>
        </p:blipFill>
        <p:spPr>
          <a:xfrm>
            <a:off x="683568" y="2852936"/>
            <a:ext cx="7909342" cy="3038244"/>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61971434"/>
      </p:ext>
    </p:extLst>
  </p:cSld>
  <p:clrMapOvr>
    <a:masterClrMapping/>
  </p:clrMapOvr>
  <p:transition spd="med">
    <p:pull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11560" y="620688"/>
            <a:ext cx="7556313" cy="1116106"/>
          </a:xfrm>
        </p:spPr>
        <p:txBody>
          <a:bodyPr/>
          <a:lstStyle/>
          <a:p>
            <a:r>
              <a:rPr lang="en-US" dirty="0" smtClean="0"/>
              <a:t>Second Generation Computers</a:t>
            </a:r>
            <a:endParaRPr lang="en-US" dirty="0"/>
          </a:p>
        </p:txBody>
      </p:sp>
      <p:sp>
        <p:nvSpPr>
          <p:cNvPr id="47107" name="Rectangle 3"/>
          <p:cNvSpPr>
            <a:spLocks noGrp="1" noChangeArrowheads="1"/>
          </p:cNvSpPr>
          <p:nvPr>
            <p:ph idx="1"/>
          </p:nvPr>
        </p:nvSpPr>
        <p:spPr>
          <a:xfrm>
            <a:off x="467544" y="1916832"/>
            <a:ext cx="7556313" cy="4536504"/>
          </a:xfrm>
        </p:spPr>
        <p:txBody>
          <a:bodyPr>
            <a:normAutofit/>
          </a:bodyPr>
          <a:lstStyle/>
          <a:p>
            <a:r>
              <a:rPr lang="en-US" sz="2800" dirty="0" smtClean="0"/>
              <a:t>Introduced:</a:t>
            </a:r>
          </a:p>
          <a:p>
            <a:pPr lvl="1"/>
            <a:r>
              <a:rPr lang="en-US" sz="2400" dirty="0" smtClean="0"/>
              <a:t>More complex arithmetic and logic units and control units</a:t>
            </a:r>
          </a:p>
          <a:p>
            <a:pPr lvl="1"/>
            <a:r>
              <a:rPr lang="en-US" sz="2400" dirty="0" smtClean="0"/>
              <a:t>The use of high-level programming languages</a:t>
            </a:r>
          </a:p>
          <a:p>
            <a:pPr lvl="1"/>
            <a:r>
              <a:rPr lang="en-US" sz="2400" dirty="0" smtClean="0"/>
              <a:t>Provision of </a:t>
            </a:r>
            <a:r>
              <a:rPr lang="en-US" sz="2400" i="1" dirty="0" smtClean="0"/>
              <a:t>system software </a:t>
            </a:r>
            <a:r>
              <a:rPr lang="en-US" sz="2400" dirty="0" smtClean="0"/>
              <a:t>which provided the ability to:</a:t>
            </a:r>
          </a:p>
          <a:p>
            <a:pPr lvl="2"/>
            <a:r>
              <a:rPr lang="en-US" sz="2200" dirty="0" smtClean="0"/>
              <a:t>Load programs </a:t>
            </a:r>
          </a:p>
          <a:p>
            <a:pPr lvl="2"/>
            <a:r>
              <a:rPr lang="en-US" sz="2200" dirty="0"/>
              <a:t>M</a:t>
            </a:r>
            <a:r>
              <a:rPr lang="en-US" sz="2200" dirty="0" smtClean="0"/>
              <a:t>ove data to peripherals  </a:t>
            </a:r>
          </a:p>
          <a:p>
            <a:pPr lvl="2"/>
            <a:r>
              <a:rPr lang="en-US" sz="2200" dirty="0" smtClean="0"/>
              <a:t>Libraries perform common computations</a:t>
            </a:r>
          </a:p>
        </p:txBody>
      </p:sp>
      <p:sp>
        <p:nvSpPr>
          <p:cNvPr id="11" name="TextBox 10"/>
          <p:cNvSpPr txBox="1"/>
          <p:nvPr/>
        </p:nvSpPr>
        <p:spPr>
          <a:xfrm>
            <a:off x="4876800" y="4453467"/>
            <a:ext cx="184666" cy="461665"/>
          </a:xfrm>
          <a:prstGeom prst="rect">
            <a:avLst/>
          </a:prstGeom>
          <a:noFill/>
        </p:spPr>
        <p:txBody>
          <a:bodyPr wrap="none" rtlCol="0">
            <a:spAutoFit/>
          </a:bodyPr>
          <a:lstStyle/>
          <a:p>
            <a:endParaRPr lang="en-US" dirty="0"/>
          </a:p>
        </p:txBody>
      </p:sp>
      <p:pic>
        <p:nvPicPr>
          <p:cNvPr id="9" name="Picture 8"/>
          <p:cNvPicPr>
            <a:picLocks noChangeAspect="1"/>
          </p:cNvPicPr>
          <p:nvPr/>
        </p:nvPicPr>
        <p:blipFill>
          <a:blip r:embed="rId3"/>
          <a:stretch>
            <a:fillRect/>
          </a:stretch>
        </p:blipFill>
        <p:spPr>
          <a:xfrm rot="384418">
            <a:off x="7441113" y="5115563"/>
            <a:ext cx="1630349" cy="1656646"/>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67081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9.pdf"/>
          <p:cNvPicPr>
            <a:picLocks noChangeAspect="1"/>
          </p:cNvPicPr>
          <p:nvPr/>
        </p:nvPicPr>
        <p:blipFill rotWithShape="1">
          <a:blip r:embed="rId3">
            <a:extLst>
              <a:ext uri="{28A0092B-C50C-407E-A947-70E740481C1C}">
                <a14:useLocalDpi xmlns:a14="http://schemas.microsoft.com/office/drawing/2010/main" val="0"/>
              </a:ext>
            </a:extLst>
          </a:blip>
          <a:srcRect t="17411" b="13416"/>
          <a:stretch/>
        </p:blipFill>
        <p:spPr>
          <a:xfrm>
            <a:off x="685800" y="117820"/>
            <a:ext cx="7699667" cy="689258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33054395"/>
      </p:ext>
    </p:extLst>
  </p:cSld>
  <p:clrMapOvr>
    <a:masterClrMapping/>
  </p:clrMapOvr>
  <p:transition spd="med">
    <p:zo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4294967295"/>
          </p:nvPr>
        </p:nvSpPr>
        <p:spPr>
          <a:xfrm>
            <a:off x="685800" y="1143000"/>
            <a:ext cx="7543800" cy="774700"/>
          </a:xfrm>
        </p:spPr>
        <p:txBody>
          <a:bodyPr>
            <a:normAutofit/>
          </a:bodyPr>
          <a:lstStyle/>
          <a:p>
            <a:pPr>
              <a:spcBef>
                <a:spcPct val="0"/>
              </a:spcBef>
              <a:buNone/>
            </a:pPr>
            <a:r>
              <a:rPr lang="en-US" sz="3300" dirty="0" smtClean="0">
                <a:solidFill>
                  <a:schemeClr val="accent1"/>
                </a:solidFill>
                <a:effectLst>
                  <a:outerShdw blurRad="38100" dist="38100" dir="2700000" algn="tl">
                    <a:srgbClr val="000000">
                      <a:alpha val="43137"/>
                    </a:srgbClr>
                  </a:outerShdw>
                </a:effectLst>
              </a:rPr>
              <a:t>Third Generation:  Integrated Circuits</a:t>
            </a:r>
          </a:p>
        </p:txBody>
      </p:sp>
      <p:sp>
        <p:nvSpPr>
          <p:cNvPr id="18434" name="Rectangle 2"/>
          <p:cNvSpPr>
            <a:spLocks noGrp="1" noChangeArrowheads="1"/>
          </p:cNvSpPr>
          <p:nvPr>
            <p:ph type="title" idx="4294967295"/>
          </p:nvPr>
        </p:nvSpPr>
        <p:spPr>
          <a:xfrm>
            <a:off x="825500" y="152400"/>
            <a:ext cx="7556500" cy="1116012"/>
          </a:xfrm>
        </p:spPr>
        <p:txBody>
          <a:bodyPr anchor="ctr">
            <a:normAutofit/>
          </a:bodyPr>
          <a:lstStyle/>
          <a:p>
            <a:pPr algn="ctr"/>
            <a:r>
              <a:rPr lang="en-GB" sz="3200" dirty="0">
                <a:solidFill>
                  <a:schemeClr val="tx1"/>
                </a:solidFill>
                <a:latin typeface="Times New Roman" panose="02020603050405020304" pitchFamily="18" charset="0"/>
                <a:cs typeface="Times New Roman" panose="02020603050405020304" pitchFamily="18" charset="0"/>
              </a:rPr>
              <a:t>History of Computers</a:t>
            </a:r>
          </a:p>
        </p:txBody>
      </p:sp>
      <p:sp>
        <p:nvSpPr>
          <p:cNvPr id="18435" name="Rectangle 3"/>
          <p:cNvSpPr>
            <a:spLocks noGrp="1" noChangeArrowheads="1"/>
          </p:cNvSpPr>
          <p:nvPr>
            <p:ph idx="4294967295"/>
          </p:nvPr>
        </p:nvSpPr>
        <p:spPr>
          <a:xfrm>
            <a:off x="838200" y="2667000"/>
            <a:ext cx="7556500" cy="4495800"/>
          </a:xfrm>
        </p:spPr>
        <p:txBody>
          <a:bodyPr>
            <a:normAutofit/>
          </a:bodyPr>
          <a:lstStyle/>
          <a:p>
            <a:r>
              <a:rPr lang="en-GB" dirty="0" smtClean="0"/>
              <a:t>1958 – the invention of the integrated circuit </a:t>
            </a:r>
          </a:p>
          <a:p>
            <a:r>
              <a:rPr lang="en-GB" i="1" dirty="0" smtClean="0"/>
              <a:t>Discrete component</a:t>
            </a:r>
          </a:p>
          <a:p>
            <a:pPr lvl="1"/>
            <a:r>
              <a:rPr lang="en-GB" dirty="0" smtClean="0"/>
              <a:t>Single, self-contained transistor</a:t>
            </a:r>
          </a:p>
          <a:p>
            <a:pPr lvl="1"/>
            <a:r>
              <a:rPr lang="en-GB" dirty="0" smtClean="0"/>
              <a:t>Manufactured separately, packaged in their own containers, and soldered or wired together onto masonite-like circuit boards</a:t>
            </a:r>
          </a:p>
          <a:p>
            <a:pPr lvl="1"/>
            <a:r>
              <a:rPr lang="en-GB" dirty="0" smtClean="0"/>
              <a:t>Manufacturing process was expensive and cumbersome</a:t>
            </a:r>
          </a:p>
          <a:p>
            <a:pPr marL="228600" lvl="1">
              <a:spcBef>
                <a:spcPts val="2000"/>
              </a:spcBef>
              <a:buClr>
                <a:schemeClr val="accent1"/>
              </a:buClr>
            </a:pPr>
            <a:r>
              <a:rPr lang="en-GB" sz="2000" dirty="0" smtClean="0"/>
              <a:t>The two most important members of the third generation were the IBM System/360 and the DEC PDP-8 </a:t>
            </a:r>
          </a:p>
          <a:p>
            <a:pPr lvl="1"/>
            <a:endParaRPr lang="en-GB" dirty="0" smtClean="0"/>
          </a:p>
        </p:txBody>
      </p:sp>
      <p:pic>
        <p:nvPicPr>
          <p:cNvPr id="5" name="Picture 4"/>
          <p:cNvPicPr>
            <a:picLocks noChangeAspect="1"/>
          </p:cNvPicPr>
          <p:nvPr/>
        </p:nvPicPr>
        <p:blipFill>
          <a:blip r:embed="rId3"/>
          <a:stretch>
            <a:fillRect/>
          </a:stretch>
        </p:blipFill>
        <p:spPr>
          <a:xfrm>
            <a:off x="7092280" y="1916832"/>
            <a:ext cx="1524000" cy="1905464"/>
          </a:xfrm>
          <a:prstGeom prst="rect">
            <a:avLst/>
          </a:prstGeom>
          <a:effectLst>
            <a:softEdge rad="127000"/>
          </a:effectLst>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736382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0.pdf"/>
          <p:cNvPicPr>
            <a:picLocks noChangeAspect="1"/>
          </p:cNvPicPr>
          <p:nvPr/>
        </p:nvPicPr>
        <p:blipFill rotWithShape="1">
          <a:blip r:embed="rId3">
            <a:extLst>
              <a:ext uri="{28A0092B-C50C-407E-A947-70E740481C1C}">
                <a14:useLocalDpi xmlns:a14="http://schemas.microsoft.com/office/drawing/2010/main" val="0"/>
              </a:ext>
            </a:extLst>
          </a:blip>
          <a:srcRect t="25643" b="31460"/>
          <a:stretch/>
        </p:blipFill>
        <p:spPr>
          <a:xfrm>
            <a:off x="-176569" y="1196752"/>
            <a:ext cx="9530195" cy="5290533"/>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94305000"/>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684255" y="346119"/>
            <a:ext cx="3286125" cy="1116106"/>
          </a:xfrm>
        </p:spPr>
        <p:txBody>
          <a:bodyP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Integrated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Circuits</a:t>
            </a:r>
          </a:p>
        </p:txBody>
      </p:sp>
      <p:sp>
        <p:nvSpPr>
          <p:cNvPr id="16" name="Content Placeholder 15"/>
          <p:cNvSpPr>
            <a:spLocks noGrp="1"/>
          </p:cNvSpPr>
          <p:nvPr>
            <p:ph sz="half" idx="1"/>
          </p:nvPr>
        </p:nvSpPr>
        <p:spPr>
          <a:xfrm>
            <a:off x="4343400" y="381000"/>
            <a:ext cx="3657600" cy="2885123"/>
          </a:xfrm>
        </p:spPr>
        <p:txBody>
          <a:bodyPr>
            <a:normAutofit/>
          </a:bodyPr>
          <a:lstStyle/>
          <a:p>
            <a:r>
              <a:rPr lang="en-US" dirty="0" smtClean="0"/>
              <a:t>A computer consists of gates, memory cells, and interconnections among these elements</a:t>
            </a:r>
          </a:p>
          <a:p>
            <a:r>
              <a:rPr lang="en-US" dirty="0" smtClean="0"/>
              <a:t>The gates and memory cells are constructed of simple digital electronic components</a:t>
            </a:r>
            <a:endParaRPr lang="en-US" dirty="0"/>
          </a:p>
        </p:txBody>
      </p:sp>
      <p:sp>
        <p:nvSpPr>
          <p:cNvPr id="17" name="Content Placeholder 16"/>
          <p:cNvSpPr>
            <a:spLocks noGrp="1"/>
          </p:cNvSpPr>
          <p:nvPr>
            <p:ph sz="half" idx="15"/>
          </p:nvPr>
        </p:nvSpPr>
        <p:spPr/>
        <p:txBody>
          <a:bodyPr>
            <a:normAutofit/>
          </a:bodyPr>
          <a:lstStyle/>
          <a:p>
            <a:r>
              <a:rPr lang="en-US" dirty="0" smtClean="0"/>
              <a:t>Data storage – provided by memory cells</a:t>
            </a:r>
          </a:p>
          <a:p>
            <a:r>
              <a:rPr lang="en-US" dirty="0" smtClean="0"/>
              <a:t>Data processing – provided by gates</a:t>
            </a:r>
          </a:p>
          <a:p>
            <a:r>
              <a:rPr lang="en-US" dirty="0" smtClean="0"/>
              <a:t>Data movement – the paths among components are used to move data from memory to memory and from memory through gates to memory</a:t>
            </a:r>
          </a:p>
          <a:p>
            <a:r>
              <a:rPr lang="en-US" dirty="0" smtClean="0"/>
              <a:t>Control – the paths among components can carry control signals</a:t>
            </a:r>
            <a:endParaRPr lang="en-US" dirty="0"/>
          </a:p>
        </p:txBody>
      </p:sp>
      <p:sp>
        <p:nvSpPr>
          <p:cNvPr id="18" name="Content Placeholder 17"/>
          <p:cNvSpPr>
            <a:spLocks noGrp="1"/>
          </p:cNvSpPr>
          <p:nvPr>
            <p:ph sz="half" idx="16"/>
          </p:nvPr>
        </p:nvSpPr>
        <p:spPr>
          <a:xfrm>
            <a:off x="4410075" y="2895600"/>
            <a:ext cx="3657600" cy="3240024"/>
          </a:xfrm>
        </p:spPr>
        <p:txBody>
          <a:bodyPr>
            <a:normAutofit/>
          </a:bodyPr>
          <a:lstStyle/>
          <a:p>
            <a:r>
              <a:rPr lang="en-US" dirty="0" smtClean="0"/>
              <a:t>Exploits the fact that such components as transistors, resistors, and conductors can be fabricated from a semiconductor such as silicon</a:t>
            </a:r>
          </a:p>
          <a:p>
            <a:r>
              <a:rPr lang="en-US" dirty="0" smtClean="0"/>
              <a:t>Many transistors can be produced at the same time on a single wafer of silicon</a:t>
            </a:r>
          </a:p>
          <a:p>
            <a:r>
              <a:rPr lang="en-US" dirty="0" smtClean="0"/>
              <a:t>Transistors can be connected with a processor metallization to form circuits</a:t>
            </a:r>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52042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1.pdf"/>
          <p:cNvPicPr>
            <a:picLocks noChangeAspect="1"/>
          </p:cNvPicPr>
          <p:nvPr/>
        </p:nvPicPr>
        <p:blipFill rotWithShape="1">
          <a:blip r:embed="rId3">
            <a:extLst>
              <a:ext uri="{28A0092B-C50C-407E-A947-70E740481C1C}">
                <a14:useLocalDpi xmlns:a14="http://schemas.microsoft.com/office/drawing/2010/main" val="0"/>
              </a:ext>
            </a:extLst>
          </a:blip>
          <a:srcRect t="28809" b="13098"/>
          <a:stretch/>
        </p:blipFill>
        <p:spPr>
          <a:xfrm>
            <a:off x="251520" y="-58509"/>
            <a:ext cx="9605532" cy="7221309"/>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06460965"/>
      </p:ext>
    </p:extLst>
  </p:cSld>
  <p:clrMapOvr>
    <a:masterClrMapping/>
  </p:clrMapOvr>
  <p:transition spd="med">
    <p:cover dir="l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2.pdf"/>
          <p:cNvPicPr>
            <a:picLocks noChangeAspect="1"/>
          </p:cNvPicPr>
          <p:nvPr/>
        </p:nvPicPr>
        <p:blipFill rotWithShape="1">
          <a:blip r:embed="rId3">
            <a:extLst>
              <a:ext uri="{28A0092B-C50C-407E-A947-70E740481C1C}">
                <a14:useLocalDpi xmlns:a14="http://schemas.microsoft.com/office/drawing/2010/main" val="0"/>
              </a:ext>
            </a:extLst>
          </a:blip>
          <a:srcRect t="23269" b="22438"/>
          <a:stretch/>
        </p:blipFill>
        <p:spPr>
          <a:xfrm>
            <a:off x="0" y="116632"/>
            <a:ext cx="9144000" cy="642478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05796034"/>
      </p:ext>
    </p:extLst>
  </p:cSld>
  <p:clrMapOvr>
    <a:masterClrMapping/>
  </p:clrMapOvr>
  <p:transition spd="med">
    <p:pull dir="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4"/>
          <p:cNvSpPr>
            <a:spLocks noGrp="1" noChangeArrowheads="1"/>
          </p:cNvSpPr>
          <p:nvPr>
            <p:ph type="title" idx="4294967295"/>
          </p:nvPr>
        </p:nvSpPr>
        <p:spPr>
          <a:xfrm>
            <a:off x="2895600" y="-76200"/>
            <a:ext cx="3048000" cy="990600"/>
          </a:xfrm>
        </p:spPr>
        <p:txBody>
          <a:bodyP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Moore’s Law</a:t>
            </a:r>
          </a:p>
        </p:txBody>
      </p:sp>
      <p:graphicFrame>
        <p:nvGraphicFramePr>
          <p:cNvPr id="43" name="Content Placeholder 42"/>
          <p:cNvGraphicFramePr>
            <a:graphicFrameLocks noGrp="1"/>
          </p:cNvGraphicFramePr>
          <p:nvPr>
            <p:ph idx="4294967295"/>
            <p:extLst>
              <p:ext uri="{D42A27DB-BD31-4B8C-83A1-F6EECF244321}">
                <p14:modId xmlns:p14="http://schemas.microsoft.com/office/powerpoint/2010/main" val="777132308"/>
              </p:ext>
            </p:extLst>
          </p:nvPr>
        </p:nvGraphicFramePr>
        <p:xfrm>
          <a:off x="228600" y="990600"/>
          <a:ext cx="8686559" cy="5535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239689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IBM System/360</a:t>
            </a:r>
            <a:endParaRPr lang="en-US" dirty="0"/>
          </a:p>
        </p:txBody>
      </p:sp>
      <p:sp>
        <p:nvSpPr>
          <p:cNvPr id="7" name="Content Placeholder 6"/>
          <p:cNvSpPr>
            <a:spLocks noGrp="1"/>
          </p:cNvSpPr>
          <p:nvPr>
            <p:ph idx="1"/>
          </p:nvPr>
        </p:nvSpPr>
        <p:spPr>
          <a:xfrm>
            <a:off x="498474" y="1981200"/>
            <a:ext cx="7556313" cy="4400128"/>
          </a:xfrm>
        </p:spPr>
        <p:txBody>
          <a:bodyPr>
            <a:noAutofit/>
          </a:bodyPr>
          <a:lstStyle/>
          <a:p>
            <a:r>
              <a:rPr lang="en-US" dirty="0" smtClean="0"/>
              <a:t>Announced in 1964</a:t>
            </a:r>
          </a:p>
          <a:p>
            <a:r>
              <a:rPr lang="en-US" dirty="0" smtClean="0"/>
              <a:t>Product line was incompatible with older IBM machines</a:t>
            </a:r>
          </a:p>
          <a:p>
            <a:r>
              <a:rPr lang="en-US" dirty="0" smtClean="0"/>
              <a:t>Was the success of the decade and cemented IBM as the overwhelmingly dominant computer vendor</a:t>
            </a:r>
          </a:p>
          <a:p>
            <a:r>
              <a:rPr lang="en-US" dirty="0" smtClean="0"/>
              <a:t>The architecture remains to this day the architecture of IBM’s mainframe computers</a:t>
            </a:r>
          </a:p>
          <a:p>
            <a:r>
              <a:rPr lang="en-US" dirty="0" smtClean="0"/>
              <a:t>Was the industry’s first planned family of computers</a:t>
            </a:r>
          </a:p>
          <a:p>
            <a:pPr lvl="1"/>
            <a:r>
              <a:rPr lang="en-US" dirty="0" smtClean="0"/>
              <a:t>Models were compatible in the sense that a program written for one model should be capable of being executed by another model in the series</a:t>
            </a:r>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2112734"/>
      </p:ext>
    </p:extLst>
  </p:cSld>
  <p:clrMapOvr>
    <a:masterClrMapping/>
  </p:clrMapOvr>
  <p:transition spd="med">
    <p:spli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7544" y="260648"/>
            <a:ext cx="7556313" cy="1116106"/>
          </a:xfrm>
        </p:spPr>
        <p:txBody>
          <a:bodyPr anchor="ctr"/>
          <a:lstStyle/>
          <a:p>
            <a:r>
              <a:rPr lang="en-US" dirty="0" smtClean="0"/>
              <a:t>Family Characteristics</a:t>
            </a:r>
            <a:endParaRPr lang="en-US" dirty="0"/>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202919360"/>
              </p:ext>
            </p:extLst>
          </p:nvPr>
        </p:nvGraphicFramePr>
        <p:xfrm>
          <a:off x="498474" y="1288232"/>
          <a:ext cx="7556313" cy="51125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540903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13.pdf"/>
          <p:cNvPicPr>
            <a:picLocks noChangeAspect="1"/>
          </p:cNvPicPr>
          <p:nvPr/>
        </p:nvPicPr>
        <p:blipFill rotWithShape="1">
          <a:blip r:embed="rId3">
            <a:extLst>
              <a:ext uri="{28A0092B-C50C-407E-A947-70E740481C1C}">
                <a14:useLocalDpi xmlns:a14="http://schemas.microsoft.com/office/drawing/2010/main" val="0"/>
              </a:ext>
            </a:extLst>
          </a:blip>
          <a:srcRect t="37471" b="24629"/>
          <a:stretch/>
        </p:blipFill>
        <p:spPr>
          <a:xfrm>
            <a:off x="-448288" y="1340767"/>
            <a:ext cx="10780928" cy="5287787"/>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00131147"/>
      </p:ext>
    </p:extLst>
  </p:cSld>
  <p:clrMapOvr>
    <a:masterClrMapping/>
  </p:clrMapOvr>
  <p:transition spd="med">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5"/>
          <p:cNvSpPr>
            <a:spLocks noGrp="1"/>
          </p:cNvSpPr>
          <p:nvPr>
            <p:ph type="body" sz="half" idx="2"/>
          </p:nvPr>
        </p:nvSpPr>
        <p:spPr>
          <a:xfrm>
            <a:off x="685800" y="1371600"/>
            <a:ext cx="3429000" cy="2296399"/>
          </a:xfrm>
        </p:spPr>
        <p:txBody>
          <a:bodyPr/>
          <a:lstStyle/>
          <a:p>
            <a:pPr>
              <a:spcBef>
                <a:spcPts val="0"/>
              </a:spcBef>
            </a:pPr>
            <a:r>
              <a:rPr lang="en-US" dirty="0" smtClean="0">
                <a:effectLst>
                  <a:outerShdw blurRad="38100" dist="38100" dir="2700000" algn="tl">
                    <a:srgbClr val="000000">
                      <a:alpha val="43137"/>
                    </a:srgbClr>
                  </a:outerShdw>
                </a:effectLst>
              </a:rPr>
              <a:t>Later</a:t>
            </a:r>
          </a:p>
          <a:p>
            <a:pPr>
              <a:spcBef>
                <a:spcPts val="0"/>
              </a:spcBef>
            </a:pPr>
            <a:r>
              <a:rPr lang="en-US" dirty="0" smtClean="0">
                <a:effectLst>
                  <a:outerShdw blurRad="38100" dist="38100" dir="2700000" algn="tl">
                    <a:srgbClr val="000000">
                      <a:alpha val="43137"/>
                    </a:srgbClr>
                  </a:outerShdw>
                </a:effectLst>
              </a:rPr>
              <a:t>Generations</a:t>
            </a:r>
            <a:endParaRPr lang="en-US" dirty="0">
              <a:effectLst>
                <a:outerShdw blurRad="38100" dist="38100" dir="2700000" algn="tl">
                  <a:srgbClr val="000000">
                    <a:alpha val="43137"/>
                  </a:srgbClr>
                </a:outerShdw>
              </a:effectLst>
            </a:endParaRPr>
          </a:p>
        </p:txBody>
      </p:sp>
      <p:sp>
        <p:nvSpPr>
          <p:cNvPr id="9" name="TextBox 8"/>
          <p:cNvSpPr txBox="1"/>
          <p:nvPr/>
        </p:nvSpPr>
        <p:spPr>
          <a:xfrm>
            <a:off x="7086600" y="533400"/>
            <a:ext cx="1524000" cy="1384995"/>
          </a:xfrm>
          <a:prstGeom prst="rect">
            <a:avLst/>
          </a:prstGeom>
          <a:noFill/>
        </p:spPr>
        <p:txBody>
          <a:bodyPr wrap="square" rtlCol="0">
            <a:spAutoFit/>
          </a:bodyPr>
          <a:lstStyle/>
          <a:p>
            <a:pPr algn="ctr"/>
            <a:r>
              <a:rPr lang="en-US" dirty="0" smtClean="0">
                <a:latin typeface="+mj-lt"/>
              </a:rPr>
              <a:t>LSI</a:t>
            </a:r>
          </a:p>
          <a:p>
            <a:pPr algn="ctr"/>
            <a:r>
              <a:rPr lang="en-US" sz="2000" dirty="0" smtClean="0">
                <a:latin typeface="+mj-lt"/>
              </a:rPr>
              <a:t>Large </a:t>
            </a:r>
          </a:p>
          <a:p>
            <a:pPr algn="ctr"/>
            <a:r>
              <a:rPr lang="en-US" sz="2000" dirty="0" smtClean="0">
                <a:latin typeface="+mj-lt"/>
              </a:rPr>
              <a:t>Scale Integration</a:t>
            </a:r>
            <a:endParaRPr lang="en-US" sz="2000" dirty="0">
              <a:latin typeface="+mj-lt"/>
            </a:endParaRPr>
          </a:p>
        </p:txBody>
      </p:sp>
      <p:sp>
        <p:nvSpPr>
          <p:cNvPr id="12" name="TextBox 11"/>
          <p:cNvSpPr txBox="1"/>
          <p:nvPr/>
        </p:nvSpPr>
        <p:spPr>
          <a:xfrm>
            <a:off x="4800600" y="2667000"/>
            <a:ext cx="1676400" cy="1384995"/>
          </a:xfrm>
          <a:prstGeom prst="rect">
            <a:avLst/>
          </a:prstGeom>
          <a:noFill/>
        </p:spPr>
        <p:txBody>
          <a:bodyPr wrap="square" rtlCol="0">
            <a:spAutoFit/>
          </a:bodyPr>
          <a:lstStyle/>
          <a:p>
            <a:pPr algn="ctr"/>
            <a:r>
              <a:rPr lang="en-US" dirty="0" smtClean="0">
                <a:latin typeface="+mj-lt"/>
              </a:rPr>
              <a:t>VLSI</a:t>
            </a:r>
          </a:p>
          <a:p>
            <a:pPr algn="ctr"/>
            <a:r>
              <a:rPr lang="en-US" sz="2000" dirty="0" smtClean="0">
                <a:latin typeface="+mj-lt"/>
              </a:rPr>
              <a:t>Very Large Scale Integration</a:t>
            </a:r>
            <a:endParaRPr lang="en-US" sz="2000" dirty="0">
              <a:latin typeface="+mj-lt"/>
            </a:endParaRPr>
          </a:p>
        </p:txBody>
      </p:sp>
      <p:sp>
        <p:nvSpPr>
          <p:cNvPr id="13" name="TextBox 12"/>
          <p:cNvSpPr txBox="1"/>
          <p:nvPr/>
        </p:nvSpPr>
        <p:spPr>
          <a:xfrm>
            <a:off x="6781800" y="4495800"/>
            <a:ext cx="2133600" cy="2133600"/>
          </a:xfrm>
          <a:prstGeom prst="rect">
            <a:avLst/>
          </a:prstGeom>
          <a:solidFill>
            <a:srgbClr val="660066">
              <a:alpha val="80000"/>
            </a:srgbClr>
          </a:solidFill>
        </p:spPr>
        <p:txBody>
          <a:bodyPr wrap="square" rtlCol="0">
            <a:noAutofit/>
          </a:bodyPr>
          <a:lstStyle/>
          <a:p>
            <a:pPr algn="ctr"/>
            <a:endParaRPr lang="en-US" dirty="0" smtClean="0">
              <a:latin typeface="+mj-lt"/>
            </a:endParaRPr>
          </a:p>
          <a:p>
            <a:pPr algn="ctr"/>
            <a:r>
              <a:rPr lang="en-US" dirty="0" smtClean="0">
                <a:latin typeface="+mj-lt"/>
              </a:rPr>
              <a:t>ULSI</a:t>
            </a:r>
          </a:p>
          <a:p>
            <a:pPr algn="ctr"/>
            <a:r>
              <a:rPr lang="en-US" sz="2000" dirty="0" smtClean="0">
                <a:latin typeface="+mj-lt"/>
              </a:rPr>
              <a:t>Ultra Large</a:t>
            </a:r>
          </a:p>
          <a:p>
            <a:pPr algn="ctr"/>
            <a:r>
              <a:rPr lang="en-US" sz="2000" dirty="0" smtClean="0">
                <a:latin typeface="+mj-lt"/>
              </a:rPr>
              <a:t> Scale </a:t>
            </a:r>
          </a:p>
          <a:p>
            <a:pPr algn="ctr"/>
            <a:r>
              <a:rPr lang="en-US" sz="2000" dirty="0" smtClean="0">
                <a:latin typeface="+mj-lt"/>
              </a:rPr>
              <a:t>Integration</a:t>
            </a:r>
          </a:p>
          <a:p>
            <a:pPr algn="ctr"/>
            <a:endParaRPr lang="en-US" sz="2000" dirty="0"/>
          </a:p>
          <a:p>
            <a:pPr algn="ctr"/>
            <a:endParaRPr lang="en-US" sz="2000" dirty="0"/>
          </a:p>
        </p:txBody>
      </p:sp>
      <p:sp>
        <p:nvSpPr>
          <p:cNvPr id="29" name="Title 28"/>
          <p:cNvSpPr>
            <a:spLocks noGrp="1"/>
          </p:cNvSpPr>
          <p:nvPr>
            <p:ph type="ctrTitle"/>
          </p:nvPr>
        </p:nvSpPr>
        <p:spPr>
          <a:xfrm>
            <a:off x="1752600" y="5105400"/>
            <a:ext cx="4038600" cy="1143000"/>
          </a:xfrm>
        </p:spPr>
        <p:txBody>
          <a:bodyP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Semiconductor Memory</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Microprocessors</a:t>
            </a:r>
          </a:p>
        </p:txBody>
      </p:sp>
      <p:pic>
        <p:nvPicPr>
          <p:cNvPr id="8" name="Picture 7"/>
          <p:cNvPicPr>
            <a:picLocks noChangeAspect="1"/>
          </p:cNvPicPr>
          <p:nvPr/>
        </p:nvPicPr>
        <p:blipFill>
          <a:blip r:embed="rId3"/>
          <a:stretch>
            <a:fillRect/>
          </a:stretch>
        </p:blipFill>
        <p:spPr>
          <a:xfrm rot="20096797">
            <a:off x="389684" y="4619341"/>
            <a:ext cx="1548749" cy="1104900"/>
          </a:xfrm>
          <a:prstGeom prst="rect">
            <a:avLst/>
          </a:prstGeom>
        </p:spPr>
      </p:pic>
      <p:pic>
        <p:nvPicPr>
          <p:cNvPr id="14" name="Grafi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5" name="Grafik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176585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762000" y="115888"/>
            <a:ext cx="8382000" cy="812800"/>
          </a:xfrm>
        </p:spPr>
        <p:txBody>
          <a:bodyPr anchor="ctr">
            <a:normAutofit/>
          </a:bodyPr>
          <a:lstStyle/>
          <a:p>
            <a:pPr algn="ctr"/>
            <a:r>
              <a:rPr lang="en-GB" sz="3200" dirty="0">
                <a:solidFill>
                  <a:schemeClr val="tx1"/>
                </a:solidFill>
                <a:latin typeface="Times New Roman" panose="02020603050405020304" pitchFamily="18" charset="0"/>
                <a:cs typeface="Times New Roman" panose="02020603050405020304" pitchFamily="18" charset="0"/>
              </a:rPr>
              <a:t>Semiconductor Memory</a:t>
            </a:r>
          </a:p>
        </p:txBody>
      </p:sp>
      <p:graphicFrame>
        <p:nvGraphicFramePr>
          <p:cNvPr id="34" name="Content Placeholder 33"/>
          <p:cNvGraphicFramePr>
            <a:graphicFrameLocks noGrp="1"/>
          </p:cNvGraphicFramePr>
          <p:nvPr>
            <p:ph idx="4294967295"/>
            <p:extLst/>
          </p:nvPr>
        </p:nvGraphicFramePr>
        <p:xfrm>
          <a:off x="170095" y="939586"/>
          <a:ext cx="86106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6" name="TextBox 65"/>
          <p:cNvSpPr txBox="1"/>
          <p:nvPr/>
        </p:nvSpPr>
        <p:spPr>
          <a:xfrm>
            <a:off x="6959600" y="795867"/>
            <a:ext cx="184666" cy="461665"/>
          </a:xfrm>
          <a:prstGeom prst="rect">
            <a:avLst/>
          </a:prstGeom>
          <a:noFill/>
        </p:spPr>
        <p:txBody>
          <a:bodyPr wrap="none" rtlCol="0">
            <a:spAutoFit/>
          </a:bodyPr>
          <a:lstStyle/>
          <a:p>
            <a:endParaRPr lang="en-US" dirty="0"/>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957058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484094"/>
            <a:ext cx="7368987" cy="1116106"/>
          </a:xfrm>
        </p:spPr>
        <p:txBody>
          <a:bodyPr anchor="t">
            <a:normAutofit/>
          </a:bodyPr>
          <a:lstStyle/>
          <a:p>
            <a:r>
              <a:rPr lang="en-GB" dirty="0"/>
              <a:t>Microprocessors</a:t>
            </a:r>
          </a:p>
        </p:txBody>
      </p:sp>
      <p:sp>
        <p:nvSpPr>
          <p:cNvPr id="28675" name="Rectangle 3"/>
          <p:cNvSpPr>
            <a:spLocks noGrp="1" noChangeArrowheads="1"/>
          </p:cNvSpPr>
          <p:nvPr>
            <p:ph idx="1"/>
          </p:nvPr>
        </p:nvSpPr>
        <p:spPr>
          <a:xfrm>
            <a:off x="498474" y="1447800"/>
            <a:ext cx="7556313" cy="5181600"/>
          </a:xfrm>
        </p:spPr>
        <p:txBody>
          <a:bodyPr>
            <a:normAutofit fontScale="92500" lnSpcReduction="20000"/>
          </a:bodyPr>
          <a:lstStyle/>
          <a:p>
            <a:r>
              <a:rPr lang="en-GB" dirty="0" smtClean="0"/>
              <a:t>The density of elements on processor chips continued to rise</a:t>
            </a:r>
          </a:p>
          <a:p>
            <a:pPr lvl="1"/>
            <a:r>
              <a:rPr lang="en-GB" dirty="0" smtClean="0"/>
              <a:t>More and more elements were placed on each chip so that fewer and fewer chips were needed to construct a single computer processor</a:t>
            </a:r>
          </a:p>
          <a:p>
            <a:r>
              <a:rPr lang="en-GB" dirty="0" smtClean="0"/>
              <a:t>1971 Intel developed 4004</a:t>
            </a:r>
          </a:p>
          <a:p>
            <a:pPr lvl="1"/>
            <a:r>
              <a:rPr lang="en-GB" dirty="0" smtClean="0"/>
              <a:t>First chip to contain all of the components of a CPU on a single chip</a:t>
            </a:r>
          </a:p>
          <a:p>
            <a:pPr lvl="1"/>
            <a:r>
              <a:rPr lang="en-GB" dirty="0" smtClean="0"/>
              <a:t>Birth of microprocessor</a:t>
            </a:r>
          </a:p>
          <a:p>
            <a:r>
              <a:rPr lang="en-GB" dirty="0" smtClean="0"/>
              <a:t>1972 Intel developed 8008</a:t>
            </a:r>
          </a:p>
          <a:p>
            <a:pPr lvl="1"/>
            <a:r>
              <a:rPr lang="en-GB" dirty="0" smtClean="0"/>
              <a:t>First 8-bit microprocessor</a:t>
            </a:r>
          </a:p>
          <a:p>
            <a:r>
              <a:rPr lang="en-GB" dirty="0"/>
              <a:t>1974</a:t>
            </a:r>
            <a:r>
              <a:rPr lang="en-GB" dirty="0" smtClean="0"/>
              <a:t> Intel developed 8080</a:t>
            </a:r>
          </a:p>
          <a:p>
            <a:pPr lvl="1"/>
            <a:r>
              <a:rPr lang="en-GB" dirty="0" smtClean="0"/>
              <a:t>First </a:t>
            </a:r>
            <a:r>
              <a:rPr lang="en-GB" dirty="0"/>
              <a:t>general purpose </a:t>
            </a:r>
            <a:r>
              <a:rPr lang="en-GB" dirty="0" smtClean="0"/>
              <a:t>microprocessor</a:t>
            </a:r>
          </a:p>
          <a:p>
            <a:pPr lvl="1"/>
            <a:r>
              <a:rPr lang="en-GB" dirty="0" smtClean="0"/>
              <a:t>Faster, has a richer instruction set, has a large addressing capability</a:t>
            </a:r>
          </a:p>
          <a:p>
            <a:endParaRPr lang="en-GB" dirty="0"/>
          </a:p>
        </p:txBody>
      </p:sp>
      <p:pic>
        <p:nvPicPr>
          <p:cNvPr id="4" name="Picture 3"/>
          <p:cNvPicPr>
            <a:picLocks noChangeAspect="1"/>
          </p:cNvPicPr>
          <p:nvPr/>
        </p:nvPicPr>
        <p:blipFill>
          <a:blip r:embed="rId3"/>
          <a:stretch>
            <a:fillRect/>
          </a:stretch>
        </p:blipFill>
        <p:spPr>
          <a:xfrm rot="657724">
            <a:off x="6310058" y="3994177"/>
            <a:ext cx="2095500" cy="1651000"/>
          </a:xfrm>
          <a:prstGeom prst="rect">
            <a:avLst/>
          </a:prstGeom>
          <a:effectLst>
            <a:softEdge rad="177800"/>
          </a:effectLst>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3590224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152400"/>
            <a:ext cx="8077200" cy="995362"/>
          </a:xfrm>
        </p:spPr>
        <p:txBody>
          <a:bodyP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Evolution of Intel Microprocessors</a:t>
            </a:r>
          </a:p>
        </p:txBody>
      </p:sp>
      <p:sp>
        <p:nvSpPr>
          <p:cNvPr id="15" name="Rectangle 14"/>
          <p:cNvSpPr/>
          <p:nvPr/>
        </p:nvSpPr>
        <p:spPr>
          <a:xfrm>
            <a:off x="2123728" y="5661248"/>
            <a:ext cx="5040560" cy="523220"/>
          </a:xfrm>
          <a:prstGeom prst="rect">
            <a:avLst/>
          </a:prstGeom>
        </p:spPr>
        <p:txBody>
          <a:bodyPr wrap="square">
            <a:spAutoFit/>
          </a:bodyPr>
          <a:lstStyle/>
          <a:p>
            <a:pPr algn="ctr">
              <a:buNone/>
            </a:pPr>
            <a:r>
              <a:rPr lang="en-US" sz="2800" dirty="0">
                <a:latin typeface="+mj-lt"/>
              </a:rPr>
              <a:t>(a) 1970s Processors </a:t>
            </a:r>
            <a:endParaRPr lang="en-US" sz="2800" dirty="0">
              <a:effectLst>
                <a:outerShdw blurRad="38100" dist="38100" dir="2700000" algn="tl">
                  <a:srgbClr val="000000">
                    <a:alpha val="43137"/>
                  </a:srgbClr>
                </a:outerShdw>
              </a:effectLst>
              <a:latin typeface="+mj-lt"/>
            </a:endParaRPr>
          </a:p>
        </p:txBody>
      </p:sp>
      <p:pic>
        <p:nvPicPr>
          <p:cNvPr id="3" name="Picture 2"/>
          <p:cNvPicPr>
            <a:picLocks noChangeAspect="1"/>
          </p:cNvPicPr>
          <p:nvPr/>
        </p:nvPicPr>
        <p:blipFill>
          <a:blip r:embed="rId3"/>
          <a:stretch>
            <a:fillRect/>
          </a:stretch>
        </p:blipFill>
        <p:spPr>
          <a:xfrm>
            <a:off x="0" y="1772816"/>
            <a:ext cx="9144000" cy="3771900"/>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91385239"/>
      </p:ext>
    </p:extLst>
  </p:cSld>
  <p:clrMapOvr>
    <a:masterClrMapping/>
  </p:clrMapOvr>
  <p:transition spd="med">
    <p:push/>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123728" y="5877272"/>
            <a:ext cx="5040560" cy="523220"/>
          </a:xfrm>
          <a:prstGeom prst="rect">
            <a:avLst/>
          </a:prstGeom>
        </p:spPr>
        <p:txBody>
          <a:bodyPr wrap="square">
            <a:spAutoFit/>
          </a:bodyPr>
          <a:lstStyle/>
          <a:p>
            <a:pPr algn="ctr">
              <a:buNone/>
            </a:pPr>
            <a:r>
              <a:rPr lang="en-US" sz="2800" dirty="0" smtClean="0">
                <a:latin typeface="+mj-lt"/>
              </a:rPr>
              <a:t>(b) 1980s </a:t>
            </a:r>
            <a:r>
              <a:rPr lang="en-US" sz="2800" dirty="0">
                <a:latin typeface="+mj-lt"/>
              </a:rPr>
              <a:t>Processors </a:t>
            </a:r>
            <a:endParaRPr lang="en-US" sz="2800" dirty="0">
              <a:effectLst>
                <a:outerShdw blurRad="38100" dist="38100" dir="2700000" algn="tl">
                  <a:srgbClr val="000000">
                    <a:alpha val="43137"/>
                  </a:srgbClr>
                </a:outerShdw>
              </a:effectLst>
              <a:latin typeface="+mj-lt"/>
            </a:endParaRPr>
          </a:p>
        </p:txBody>
      </p:sp>
      <p:pic>
        <p:nvPicPr>
          <p:cNvPr id="4" name="Picture 3"/>
          <p:cNvPicPr>
            <a:picLocks noChangeAspect="1"/>
          </p:cNvPicPr>
          <p:nvPr/>
        </p:nvPicPr>
        <p:blipFill>
          <a:blip r:embed="rId3"/>
          <a:stretch>
            <a:fillRect/>
          </a:stretch>
        </p:blipFill>
        <p:spPr>
          <a:xfrm>
            <a:off x="28435" y="1412776"/>
            <a:ext cx="9036496" cy="4631204"/>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7" name="Title 1"/>
          <p:cNvSpPr txBox="1">
            <a:spLocks/>
          </p:cNvSpPr>
          <p:nvPr/>
        </p:nvSpPr>
        <p:spPr>
          <a:xfrm>
            <a:off x="685800" y="152400"/>
            <a:ext cx="8077200" cy="995362"/>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smtClean="0">
                <a:solidFill>
                  <a:schemeClr val="tx1"/>
                </a:solidFill>
                <a:latin typeface="Times New Roman" panose="02020603050405020304" pitchFamily="18" charset="0"/>
                <a:cs typeface="Times New Roman" panose="02020603050405020304" pitchFamily="18" charset="0"/>
              </a:rPr>
              <a:t>Evolution of Intel Microprocessors (Cont.)</a:t>
            </a:r>
            <a:endParaRPr 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5083865"/>
      </p:ext>
    </p:extLst>
  </p:cSld>
  <p:clrMapOvr>
    <a:masterClrMapping/>
  </p:clrMapOvr>
  <p:transition spd="med">
    <p:push/>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123728" y="5661248"/>
            <a:ext cx="5040560" cy="523220"/>
          </a:xfrm>
          <a:prstGeom prst="rect">
            <a:avLst/>
          </a:prstGeom>
        </p:spPr>
        <p:txBody>
          <a:bodyPr wrap="square">
            <a:spAutoFit/>
          </a:bodyPr>
          <a:lstStyle/>
          <a:p>
            <a:pPr algn="ctr">
              <a:buNone/>
            </a:pPr>
            <a:r>
              <a:rPr lang="en-US" sz="2800" dirty="0" smtClean="0">
                <a:latin typeface="+mj-lt"/>
              </a:rPr>
              <a:t>(c) 1990s </a:t>
            </a:r>
            <a:r>
              <a:rPr lang="en-US" sz="2800" dirty="0">
                <a:latin typeface="+mj-lt"/>
              </a:rPr>
              <a:t>Processors </a:t>
            </a:r>
            <a:endParaRPr lang="en-US" sz="2800" dirty="0">
              <a:effectLst>
                <a:outerShdw blurRad="38100" dist="38100" dir="2700000" algn="tl">
                  <a:srgbClr val="000000">
                    <a:alpha val="43137"/>
                  </a:srgbClr>
                </a:outerShdw>
              </a:effectLst>
              <a:latin typeface="+mj-lt"/>
            </a:endParaRPr>
          </a:p>
        </p:txBody>
      </p:sp>
      <p:pic>
        <p:nvPicPr>
          <p:cNvPr id="4" name="Picture 3"/>
          <p:cNvPicPr>
            <a:picLocks noChangeAspect="1"/>
          </p:cNvPicPr>
          <p:nvPr/>
        </p:nvPicPr>
        <p:blipFill>
          <a:blip r:embed="rId3"/>
          <a:stretch>
            <a:fillRect/>
          </a:stretch>
        </p:blipFill>
        <p:spPr>
          <a:xfrm>
            <a:off x="0" y="1700808"/>
            <a:ext cx="9144000" cy="4057650"/>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7" name="Title 1"/>
          <p:cNvSpPr txBox="1">
            <a:spLocks/>
          </p:cNvSpPr>
          <p:nvPr/>
        </p:nvSpPr>
        <p:spPr>
          <a:xfrm>
            <a:off x="685800" y="152400"/>
            <a:ext cx="8077200" cy="995362"/>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smtClean="0">
                <a:solidFill>
                  <a:schemeClr val="tx1"/>
                </a:solidFill>
                <a:latin typeface="Times New Roman" panose="02020603050405020304" pitchFamily="18" charset="0"/>
                <a:cs typeface="Times New Roman" panose="02020603050405020304" pitchFamily="18" charset="0"/>
              </a:rPr>
              <a:t>Evolution of Intel Microprocessors (Cont.)</a:t>
            </a:r>
            <a:endParaRPr 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4796754"/>
      </p:ext>
    </p:extLst>
  </p:cSld>
  <p:clrMapOvr>
    <a:masterClrMapping/>
  </p:clrMapOvr>
  <p:transition spd="med">
    <p:push/>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2123728" y="5805264"/>
            <a:ext cx="5040560" cy="523220"/>
          </a:xfrm>
          <a:prstGeom prst="rect">
            <a:avLst/>
          </a:prstGeom>
        </p:spPr>
        <p:txBody>
          <a:bodyPr wrap="square">
            <a:spAutoFit/>
          </a:bodyPr>
          <a:lstStyle/>
          <a:p>
            <a:pPr algn="ctr">
              <a:buNone/>
            </a:pPr>
            <a:r>
              <a:rPr lang="en-US" sz="2800" dirty="0" smtClean="0">
                <a:latin typeface="+mj-lt"/>
              </a:rPr>
              <a:t>(d) Recent </a:t>
            </a:r>
            <a:r>
              <a:rPr lang="en-US" sz="2800" dirty="0">
                <a:latin typeface="+mj-lt"/>
              </a:rPr>
              <a:t>Processors </a:t>
            </a:r>
            <a:endParaRPr lang="en-US" sz="2800" dirty="0">
              <a:effectLst>
                <a:outerShdw blurRad="38100" dist="38100" dir="2700000" algn="tl">
                  <a:srgbClr val="000000">
                    <a:alpha val="43137"/>
                  </a:srgbClr>
                </a:outerShdw>
              </a:effectLst>
              <a:latin typeface="+mj-lt"/>
            </a:endParaRPr>
          </a:p>
        </p:txBody>
      </p:sp>
      <p:pic>
        <p:nvPicPr>
          <p:cNvPr id="4" name="Picture 3"/>
          <p:cNvPicPr>
            <a:picLocks noChangeAspect="1"/>
          </p:cNvPicPr>
          <p:nvPr/>
        </p:nvPicPr>
        <p:blipFill>
          <a:blip r:embed="rId3"/>
          <a:stretch>
            <a:fillRect/>
          </a:stretch>
        </p:blipFill>
        <p:spPr>
          <a:xfrm>
            <a:off x="0" y="1268760"/>
            <a:ext cx="9144000" cy="4857750"/>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7" name="Title 1"/>
          <p:cNvSpPr txBox="1">
            <a:spLocks/>
          </p:cNvSpPr>
          <p:nvPr/>
        </p:nvSpPr>
        <p:spPr>
          <a:xfrm>
            <a:off x="685800" y="152400"/>
            <a:ext cx="8077200" cy="995362"/>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smtClean="0">
                <a:solidFill>
                  <a:schemeClr val="tx1"/>
                </a:solidFill>
                <a:latin typeface="Times New Roman" panose="02020603050405020304" pitchFamily="18" charset="0"/>
                <a:cs typeface="Times New Roman" panose="02020603050405020304" pitchFamily="18" charset="0"/>
              </a:rPr>
              <a:t>Evolution of Intel Microprocessors (Cont.)</a:t>
            </a:r>
            <a:endParaRPr 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584664"/>
      </p:ext>
    </p:extLst>
  </p:cSld>
  <p:clrMapOvr>
    <a:masterClrMapping/>
  </p:clrMapOvr>
  <p:transition spd="med">
    <p:push/>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Evolution of the Intel x86 Architecture </a:t>
            </a:r>
            <a:endParaRPr lang="en-US" dirty="0"/>
          </a:p>
        </p:txBody>
      </p:sp>
      <p:sp>
        <p:nvSpPr>
          <p:cNvPr id="8" name="Content Placeholder 7"/>
          <p:cNvSpPr>
            <a:spLocks noGrp="1"/>
          </p:cNvSpPr>
          <p:nvPr>
            <p:ph idx="1"/>
          </p:nvPr>
        </p:nvSpPr>
        <p:spPr/>
        <p:txBody>
          <a:bodyPr/>
          <a:lstStyle/>
          <a:p>
            <a:r>
              <a:rPr lang="en-US" dirty="0" smtClean="0"/>
              <a:t>Two processor families are the Intel x86 and the ARM architectures</a:t>
            </a:r>
          </a:p>
          <a:p>
            <a:r>
              <a:rPr lang="en-US" dirty="0" smtClean="0"/>
              <a:t>Current x86 offerings represent the results of decades of design effort on complex instruction set computers (CISCs)</a:t>
            </a:r>
          </a:p>
          <a:p>
            <a:r>
              <a:rPr lang="en-US" dirty="0" smtClean="0"/>
              <a:t>An alternative approach to processor design is the reduced instruction set computer (RISC)</a:t>
            </a:r>
          </a:p>
          <a:p>
            <a:r>
              <a:rPr lang="en-US" dirty="0" smtClean="0"/>
              <a:t>ARM architecture is used in a wide variety of embedded systems and is one of the most powerful and best-designed RISC-based systems on the market</a:t>
            </a:r>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6089275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3528" y="332656"/>
            <a:ext cx="8668072" cy="1116012"/>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Highlights of the Evolution of the Intel Product Line:</a:t>
            </a:r>
          </a:p>
        </p:txBody>
      </p:sp>
      <p:graphicFrame>
        <p:nvGraphicFramePr>
          <p:cNvPr id="7" name="Content Placeholder 6"/>
          <p:cNvGraphicFramePr>
            <a:graphicFrameLocks noGrp="1"/>
          </p:cNvGraphicFramePr>
          <p:nvPr>
            <p:ph idx="4294967295"/>
            <p:extLst/>
          </p:nvPr>
        </p:nvGraphicFramePr>
        <p:xfrm>
          <a:off x="323528" y="1484784"/>
          <a:ext cx="8394700" cy="5013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676107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4294967295"/>
            <p:extLst/>
          </p:nvPr>
        </p:nvGraphicFramePr>
        <p:xfrm>
          <a:off x="92830" y="1182005"/>
          <a:ext cx="9036496"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6" name="Title 1"/>
          <p:cNvSpPr txBox="1">
            <a:spLocks/>
          </p:cNvSpPr>
          <p:nvPr/>
        </p:nvSpPr>
        <p:spPr>
          <a:xfrm>
            <a:off x="323528" y="332656"/>
            <a:ext cx="8744272" cy="905833"/>
          </a:xfrm>
          <a:prstGeom prst="rect">
            <a:avLst/>
          </a:prstGeom>
        </p:spPr>
        <p:txBody>
          <a:bodyPr vert="horz" lIns="0" rIns="0" bIns="0" anchor="t">
            <a:normAutofit fontScale="92500" lnSpcReduction="1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smtClean="0">
                <a:solidFill>
                  <a:schemeClr val="tx1"/>
                </a:solidFill>
                <a:latin typeface="Times New Roman" panose="02020603050405020304" pitchFamily="18" charset="0"/>
                <a:cs typeface="Times New Roman" panose="02020603050405020304" pitchFamily="18" charset="0"/>
              </a:rPr>
              <a:t>Highlights of the Evolution of the Intel Product Line: (Cont.)</a:t>
            </a:r>
            <a:endParaRPr 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46157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229600" cy="838200"/>
          </a:xfrm>
        </p:spPr>
        <p:txBody>
          <a:bodyPr/>
          <a:lstStyle/>
          <a:p>
            <a:r>
              <a:rPr lang="en-US" dirty="0" smtClean="0"/>
              <a:t>Embedded Systems</a:t>
            </a:r>
            <a:endParaRPr lang="en-US" dirty="0"/>
          </a:p>
        </p:txBody>
      </p:sp>
      <p:sp>
        <p:nvSpPr>
          <p:cNvPr id="3" name="Content Placeholder 2"/>
          <p:cNvSpPr>
            <a:spLocks noGrp="1"/>
          </p:cNvSpPr>
          <p:nvPr>
            <p:ph idx="1"/>
          </p:nvPr>
        </p:nvSpPr>
        <p:spPr>
          <a:xfrm>
            <a:off x="467545" y="1412776"/>
            <a:ext cx="6840760" cy="5112568"/>
          </a:xfrm>
        </p:spPr>
        <p:txBody>
          <a:bodyPr>
            <a:normAutofit fontScale="92500" lnSpcReduction="20000"/>
          </a:bodyPr>
          <a:lstStyle/>
          <a:p>
            <a:r>
              <a:rPr lang="en-US" dirty="0" smtClean="0"/>
              <a:t>The use of electronics and software within a product</a:t>
            </a:r>
          </a:p>
          <a:p>
            <a:r>
              <a:rPr lang="en-US" dirty="0" smtClean="0"/>
              <a:t>Billions of computer systems are produced each year that are embedded within larger devices</a:t>
            </a:r>
          </a:p>
          <a:p>
            <a:r>
              <a:rPr lang="en-US" dirty="0" smtClean="0"/>
              <a:t>Today many devices that use electric power have an embedded computing system</a:t>
            </a:r>
          </a:p>
          <a:p>
            <a:r>
              <a:rPr lang="en-US" dirty="0" smtClean="0"/>
              <a:t>Often embedded systems are tightly coupled to their environment</a:t>
            </a:r>
          </a:p>
          <a:p>
            <a:pPr lvl="1"/>
            <a:r>
              <a:rPr lang="en-US" dirty="0" smtClean="0"/>
              <a:t>This can give rise to real-time constraints imposed by the need to interact with the environment</a:t>
            </a:r>
          </a:p>
          <a:p>
            <a:pPr lvl="2"/>
            <a:r>
              <a:rPr lang="en-US" dirty="0" smtClean="0"/>
              <a:t>Constraints such as required speeds of motion, required precision of measurement, and required time durations, dictate the timing of software operations</a:t>
            </a:r>
          </a:p>
          <a:p>
            <a:pPr lvl="1"/>
            <a:r>
              <a:rPr lang="en-US" dirty="0" smtClean="0"/>
              <a:t>If multiple activities must be managed simultaneously this imposes more complex real-time constraints</a:t>
            </a:r>
          </a:p>
          <a:p>
            <a:endParaRPr lang="en-US" dirty="0"/>
          </a:p>
        </p:txBody>
      </p:sp>
      <p:pic>
        <p:nvPicPr>
          <p:cNvPr id="4" name="Picture 3"/>
          <p:cNvPicPr>
            <a:picLocks noChangeAspect="1"/>
          </p:cNvPicPr>
          <p:nvPr/>
        </p:nvPicPr>
        <p:blipFill>
          <a:blip r:embed="rId3"/>
          <a:stretch>
            <a:fillRect/>
          </a:stretch>
        </p:blipFill>
        <p:spPr>
          <a:xfrm>
            <a:off x="7308304" y="2060848"/>
            <a:ext cx="864097" cy="927582"/>
          </a:xfrm>
          <a:prstGeom prst="rect">
            <a:avLst/>
          </a:prstGeom>
        </p:spPr>
      </p:pic>
      <p:pic>
        <p:nvPicPr>
          <p:cNvPr id="5" name="Picture 4"/>
          <p:cNvPicPr>
            <a:picLocks noChangeAspect="1"/>
          </p:cNvPicPr>
          <p:nvPr/>
        </p:nvPicPr>
        <p:blipFill>
          <a:blip r:embed="rId4"/>
          <a:stretch>
            <a:fillRect/>
          </a:stretch>
        </p:blipFill>
        <p:spPr>
          <a:xfrm>
            <a:off x="5364088" y="0"/>
            <a:ext cx="969571" cy="1268760"/>
          </a:xfrm>
          <a:prstGeom prst="rect">
            <a:avLst/>
          </a:prstGeom>
        </p:spPr>
      </p:pic>
      <p:pic>
        <p:nvPicPr>
          <p:cNvPr id="6" name="Picture 5"/>
          <p:cNvPicPr>
            <a:picLocks noChangeAspect="1"/>
          </p:cNvPicPr>
          <p:nvPr/>
        </p:nvPicPr>
        <p:blipFill>
          <a:blip r:embed="rId5"/>
          <a:stretch>
            <a:fillRect/>
          </a:stretch>
        </p:blipFill>
        <p:spPr>
          <a:xfrm>
            <a:off x="7092280" y="836712"/>
            <a:ext cx="560558" cy="908720"/>
          </a:xfrm>
          <a:prstGeom prst="rect">
            <a:avLst/>
          </a:prstGeom>
        </p:spPr>
      </p:pic>
      <p:pic>
        <p:nvPicPr>
          <p:cNvPr id="7" name="Picture 6"/>
          <p:cNvPicPr>
            <a:picLocks noChangeAspect="1"/>
          </p:cNvPicPr>
          <p:nvPr/>
        </p:nvPicPr>
        <p:blipFill>
          <a:blip r:embed="rId6"/>
          <a:stretch>
            <a:fillRect/>
          </a:stretch>
        </p:blipFill>
        <p:spPr>
          <a:xfrm rot="10019540" flipV="1">
            <a:off x="7735919" y="4747622"/>
            <a:ext cx="919987" cy="705323"/>
          </a:xfrm>
          <a:prstGeom prst="rect">
            <a:avLst/>
          </a:prstGeom>
        </p:spPr>
      </p:pic>
      <p:pic>
        <p:nvPicPr>
          <p:cNvPr id="8" name="Picture 7"/>
          <p:cNvPicPr>
            <a:picLocks noChangeAspect="1"/>
          </p:cNvPicPr>
          <p:nvPr/>
        </p:nvPicPr>
        <p:blipFill>
          <a:blip r:embed="rId7"/>
          <a:stretch>
            <a:fillRect/>
          </a:stretch>
        </p:blipFill>
        <p:spPr>
          <a:xfrm>
            <a:off x="7812360" y="2924944"/>
            <a:ext cx="1162867" cy="1516783"/>
          </a:xfrm>
          <a:prstGeom prst="rect">
            <a:avLst/>
          </a:prstGeom>
        </p:spPr>
      </p:pic>
      <p:pic>
        <p:nvPicPr>
          <p:cNvPr id="9" name="Picture 8"/>
          <p:cNvPicPr>
            <a:picLocks noChangeAspect="1"/>
          </p:cNvPicPr>
          <p:nvPr/>
        </p:nvPicPr>
        <p:blipFill>
          <a:blip r:embed="rId8"/>
          <a:stretch>
            <a:fillRect/>
          </a:stretch>
        </p:blipFill>
        <p:spPr>
          <a:xfrm>
            <a:off x="7566491" y="5733256"/>
            <a:ext cx="1577509" cy="1130548"/>
          </a:xfrm>
          <a:prstGeom prst="rect">
            <a:avLst/>
          </a:prstGeom>
        </p:spPr>
      </p:pic>
      <p:pic>
        <p:nvPicPr>
          <p:cNvPr id="13" name="Grafik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4" name="Grafik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1276290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4.pdf"/>
          <p:cNvPicPr>
            <a:picLocks noChangeAspect="1"/>
          </p:cNvPicPr>
          <p:nvPr/>
        </p:nvPicPr>
        <p:blipFill rotWithShape="1">
          <a:blip r:embed="rId3">
            <a:extLst>
              <a:ext uri="{28A0092B-C50C-407E-A947-70E740481C1C}">
                <a14:useLocalDpi xmlns:a14="http://schemas.microsoft.com/office/drawing/2010/main" val="0"/>
              </a:ext>
            </a:extLst>
          </a:blip>
          <a:srcRect t="10031" b="14660"/>
          <a:stretch/>
        </p:blipFill>
        <p:spPr>
          <a:xfrm>
            <a:off x="899592" y="203161"/>
            <a:ext cx="6984775" cy="6807239"/>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5646237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Internet of Things (</a:t>
            </a:r>
            <a:r>
              <a:rPr lang="en-US" dirty="0" err="1" smtClean="0"/>
              <a:t>IoT</a:t>
            </a:r>
            <a:r>
              <a:rPr lang="en-US" dirty="0" smtClean="0"/>
              <a:t>)</a:t>
            </a:r>
            <a:endParaRPr lang="en-US" dirty="0"/>
          </a:p>
        </p:txBody>
      </p:sp>
      <p:sp>
        <p:nvSpPr>
          <p:cNvPr id="3" name="Content Placeholder 2"/>
          <p:cNvSpPr>
            <a:spLocks noGrp="1"/>
          </p:cNvSpPr>
          <p:nvPr>
            <p:ph idx="1"/>
          </p:nvPr>
        </p:nvSpPr>
        <p:spPr>
          <a:xfrm>
            <a:off x="467544" y="1340768"/>
            <a:ext cx="7556313" cy="5040560"/>
          </a:xfrm>
        </p:spPr>
        <p:txBody>
          <a:bodyPr>
            <a:normAutofit fontScale="70000" lnSpcReduction="20000"/>
          </a:bodyPr>
          <a:lstStyle/>
          <a:p>
            <a:r>
              <a:rPr lang="en-US" dirty="0" smtClean="0"/>
              <a:t>Term that refers to the expanding interconnection of smart devices, ranging from appliances to tiny sensors</a:t>
            </a:r>
          </a:p>
          <a:p>
            <a:r>
              <a:rPr lang="en-US" dirty="0" smtClean="0"/>
              <a:t>Is primarily driven by deeply embedded devices</a:t>
            </a:r>
          </a:p>
          <a:p>
            <a:r>
              <a:rPr lang="en-US" dirty="0" smtClean="0"/>
              <a:t>Generations of deployment culminating in the </a:t>
            </a:r>
            <a:r>
              <a:rPr lang="en-US" dirty="0" err="1" smtClean="0"/>
              <a:t>IoT</a:t>
            </a:r>
            <a:r>
              <a:rPr lang="en-US" dirty="0" smtClean="0"/>
              <a:t>:</a:t>
            </a:r>
          </a:p>
          <a:p>
            <a:pPr lvl="1"/>
            <a:r>
              <a:rPr lang="en-US" dirty="0" smtClean="0"/>
              <a:t>Information technology (IT)</a:t>
            </a:r>
          </a:p>
          <a:p>
            <a:pPr lvl="2"/>
            <a:r>
              <a:rPr lang="en-US" dirty="0" smtClean="0"/>
              <a:t>PCs, servers, routers, firewalls, and so on, bought as IT devices by enterprise IT people and primarily using wired connectivity</a:t>
            </a:r>
          </a:p>
          <a:p>
            <a:pPr lvl="1"/>
            <a:r>
              <a:rPr lang="en-US" dirty="0" smtClean="0"/>
              <a:t>Operational technology (OT)</a:t>
            </a:r>
          </a:p>
          <a:p>
            <a:pPr lvl="2"/>
            <a:r>
              <a:rPr lang="en-US" dirty="0" smtClean="0"/>
              <a:t>Machines/appliances with embedded IT built by non-IT companies, such as medical machinery, SCADA, process control, and kiosks, bought as appliances by enterprise OT people and primarily using wired connectivity</a:t>
            </a:r>
          </a:p>
          <a:p>
            <a:pPr lvl="1"/>
            <a:r>
              <a:rPr lang="en-US" dirty="0" smtClean="0"/>
              <a:t>Personal technology </a:t>
            </a:r>
          </a:p>
          <a:p>
            <a:pPr lvl="2"/>
            <a:r>
              <a:rPr lang="en-US" dirty="0" smtClean="0"/>
              <a:t>Smartphones, tablets, and eBook readers bought as IT devices by consumers exclusively using wireless connectivity and often multiple forms of wireless connectivity</a:t>
            </a:r>
          </a:p>
          <a:p>
            <a:pPr lvl="1"/>
            <a:r>
              <a:rPr lang="en-US" dirty="0" smtClean="0"/>
              <a:t>Sensor/actuator technology</a:t>
            </a:r>
          </a:p>
          <a:p>
            <a:pPr lvl="2"/>
            <a:r>
              <a:rPr lang="en-US" dirty="0" smtClean="0"/>
              <a:t>Single-purpose devices bought by consumers, IT, and OT people exclusively using wireless connectivity, generally of a single form, as part of larger systems</a:t>
            </a:r>
          </a:p>
          <a:p>
            <a:pPr marL="228600" lvl="1">
              <a:spcBef>
                <a:spcPts val="2000"/>
              </a:spcBef>
              <a:buClr>
                <a:schemeClr val="accent1"/>
              </a:buClr>
            </a:pPr>
            <a:r>
              <a:rPr lang="en-US" sz="2000" dirty="0"/>
              <a:t>It is the fourth generation that is usually thought of as the </a:t>
            </a:r>
            <a:r>
              <a:rPr lang="en-US" sz="2000" dirty="0" err="1"/>
              <a:t>IoT</a:t>
            </a:r>
            <a:r>
              <a:rPr lang="en-US" sz="2000" dirty="0"/>
              <a:t> and it is marked by the use of billions of embedded devices</a:t>
            </a:r>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3958232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539552" y="2132856"/>
            <a:ext cx="3657600" cy="3678797"/>
          </a:xfrm>
        </p:spPr>
        <p:txBody>
          <a:bodyPr/>
          <a:lstStyle/>
          <a:p>
            <a:r>
              <a:rPr lang="en-US" dirty="0" smtClean="0"/>
              <a:t>There are two general approaches to developing an embedded operating system (OS):</a:t>
            </a:r>
          </a:p>
          <a:p>
            <a:pPr lvl="1"/>
            <a:r>
              <a:rPr lang="en-US" dirty="0" smtClean="0"/>
              <a:t>Take an existing OS and adapt it for the embedded application</a:t>
            </a:r>
          </a:p>
          <a:p>
            <a:pPr lvl="1"/>
            <a:r>
              <a:rPr lang="en-US" dirty="0" smtClean="0"/>
              <a:t>Design and implement an OS intended solely for embedded use</a:t>
            </a:r>
            <a:endParaRPr lang="en-US" dirty="0"/>
          </a:p>
        </p:txBody>
      </p:sp>
      <p:sp>
        <p:nvSpPr>
          <p:cNvPr id="8" name="Content Placeholder 7"/>
          <p:cNvSpPr>
            <a:spLocks noGrp="1"/>
          </p:cNvSpPr>
          <p:nvPr>
            <p:ph sz="quarter" idx="4"/>
          </p:nvPr>
        </p:nvSpPr>
        <p:spPr>
          <a:xfrm>
            <a:off x="4355976" y="2132856"/>
            <a:ext cx="3772522" cy="4320480"/>
          </a:xfrm>
        </p:spPr>
        <p:txBody>
          <a:bodyPr>
            <a:normAutofit fontScale="77500" lnSpcReduction="20000"/>
          </a:bodyPr>
          <a:lstStyle/>
          <a:p>
            <a:r>
              <a:rPr lang="en-US" sz="2100" dirty="0" smtClean="0"/>
              <a:t>Application processors</a:t>
            </a:r>
          </a:p>
          <a:p>
            <a:pPr lvl="1"/>
            <a:r>
              <a:rPr lang="en-US" dirty="0" smtClean="0"/>
              <a:t>Defined by the processor’s ability to execute complex operating systems</a:t>
            </a:r>
          </a:p>
          <a:p>
            <a:pPr lvl="1"/>
            <a:r>
              <a:rPr lang="en-US" dirty="0" smtClean="0"/>
              <a:t>General-purpose in nature</a:t>
            </a:r>
          </a:p>
          <a:p>
            <a:pPr lvl="1"/>
            <a:r>
              <a:rPr lang="en-US" dirty="0" smtClean="0"/>
              <a:t>An example is the smartphone – the embedded system is designed to support numerous apps and perform a wide variety of functions</a:t>
            </a:r>
          </a:p>
          <a:p>
            <a:r>
              <a:rPr lang="en-US" sz="2100" dirty="0"/>
              <a:t>Dedicated processor</a:t>
            </a:r>
          </a:p>
          <a:p>
            <a:pPr lvl="1"/>
            <a:r>
              <a:rPr lang="en-US" dirty="0" smtClean="0"/>
              <a:t>Is dedicated to one or a small number of specific tasks required by the host device</a:t>
            </a:r>
          </a:p>
          <a:p>
            <a:pPr lvl="1"/>
            <a:r>
              <a:rPr lang="en-US" dirty="0" smtClean="0"/>
              <a:t>Because such an embedded system is dedicated to a specific task or tasks, the processor and associated components can be engineered to reduce size and cost</a:t>
            </a:r>
            <a:endParaRPr lang="en-US" dirty="0"/>
          </a:p>
        </p:txBody>
      </p:sp>
      <p:sp>
        <p:nvSpPr>
          <p:cNvPr id="5" name="Text Placeholder 4"/>
          <p:cNvSpPr>
            <a:spLocks noGrp="1"/>
          </p:cNvSpPr>
          <p:nvPr>
            <p:ph type="body" idx="1"/>
          </p:nvPr>
        </p:nvSpPr>
        <p:spPr>
          <a:xfrm>
            <a:off x="539552" y="332656"/>
            <a:ext cx="3657600" cy="1628872"/>
          </a:xfrm>
        </p:spPr>
        <p:txBody>
          <a:bodyPr/>
          <a:lstStyle/>
          <a:p>
            <a:pPr algn="ctr">
              <a:spcBef>
                <a:spcPct val="0"/>
              </a:spcBef>
            </a:pPr>
            <a:r>
              <a:rPr lang="en-US" sz="3200" b="0" dirty="0">
                <a:solidFill>
                  <a:schemeClr val="tx1"/>
                </a:solidFill>
                <a:latin typeface="Times New Roman" panose="02020603050405020304" pitchFamily="18" charset="0"/>
                <a:ea typeface="+mj-ea"/>
                <a:cs typeface="Times New Roman" panose="02020603050405020304" pitchFamily="18" charset="0"/>
              </a:rPr>
              <a:t>Embedded </a:t>
            </a:r>
          </a:p>
          <a:p>
            <a:pPr algn="ctr">
              <a:spcBef>
                <a:spcPct val="0"/>
              </a:spcBef>
            </a:pPr>
            <a:r>
              <a:rPr lang="en-US" sz="3200" b="0" dirty="0">
                <a:solidFill>
                  <a:schemeClr val="tx1"/>
                </a:solidFill>
                <a:latin typeface="Times New Roman" panose="02020603050405020304" pitchFamily="18" charset="0"/>
                <a:ea typeface="+mj-ea"/>
                <a:cs typeface="Times New Roman" panose="02020603050405020304" pitchFamily="18" charset="0"/>
              </a:rPr>
              <a:t>Operating </a:t>
            </a:r>
          </a:p>
          <a:p>
            <a:pPr algn="ctr">
              <a:spcBef>
                <a:spcPct val="0"/>
              </a:spcBef>
            </a:pPr>
            <a:r>
              <a:rPr lang="en-US" sz="3200" b="0" dirty="0">
                <a:solidFill>
                  <a:schemeClr val="tx1"/>
                </a:solidFill>
                <a:latin typeface="Times New Roman" panose="02020603050405020304" pitchFamily="18" charset="0"/>
                <a:ea typeface="+mj-ea"/>
                <a:cs typeface="Times New Roman" panose="02020603050405020304" pitchFamily="18" charset="0"/>
              </a:rPr>
              <a:t>Systems</a:t>
            </a:r>
          </a:p>
        </p:txBody>
      </p:sp>
      <p:sp>
        <p:nvSpPr>
          <p:cNvPr id="7" name="Text Placeholder 6"/>
          <p:cNvSpPr>
            <a:spLocks noGrp="1"/>
          </p:cNvSpPr>
          <p:nvPr>
            <p:ph type="body" sz="quarter" idx="3"/>
          </p:nvPr>
        </p:nvSpPr>
        <p:spPr>
          <a:xfrm>
            <a:off x="4419600" y="332656"/>
            <a:ext cx="3657600" cy="1628872"/>
          </a:xfrm>
        </p:spPr>
        <p:txBody>
          <a:bodyPr>
            <a:normAutofit fontScale="92500"/>
          </a:bodyPr>
          <a:lstStyle/>
          <a:p>
            <a:pPr algn="ctr">
              <a:spcBef>
                <a:spcPct val="0"/>
              </a:spcBef>
            </a:pPr>
            <a:r>
              <a:rPr lang="en-US" sz="3200" b="0" dirty="0">
                <a:solidFill>
                  <a:schemeClr val="tx1"/>
                </a:solidFill>
                <a:latin typeface="Times New Roman" panose="02020603050405020304" pitchFamily="18" charset="0"/>
                <a:ea typeface="+mj-ea"/>
                <a:cs typeface="Times New Roman" panose="02020603050405020304" pitchFamily="18" charset="0"/>
              </a:rPr>
              <a:t>Application Processors </a:t>
            </a:r>
          </a:p>
          <a:p>
            <a:pPr algn="ctr">
              <a:spcBef>
                <a:spcPct val="0"/>
              </a:spcBef>
            </a:pPr>
            <a:r>
              <a:rPr lang="en-US" sz="3200" b="0" dirty="0">
                <a:solidFill>
                  <a:schemeClr val="tx1"/>
                </a:solidFill>
                <a:latin typeface="Times New Roman" panose="02020603050405020304" pitchFamily="18" charset="0"/>
                <a:ea typeface="+mj-ea"/>
                <a:cs typeface="Times New Roman" panose="02020603050405020304" pitchFamily="18" charset="0"/>
              </a:rPr>
              <a:t>versus </a:t>
            </a:r>
          </a:p>
          <a:p>
            <a:pPr algn="ctr">
              <a:spcBef>
                <a:spcPct val="0"/>
              </a:spcBef>
            </a:pPr>
            <a:r>
              <a:rPr lang="en-US" sz="3200" b="0" dirty="0">
                <a:solidFill>
                  <a:schemeClr val="tx1"/>
                </a:solidFill>
                <a:latin typeface="Times New Roman" panose="02020603050405020304" pitchFamily="18" charset="0"/>
                <a:ea typeface="+mj-ea"/>
                <a:cs typeface="Times New Roman" panose="02020603050405020304" pitchFamily="18" charset="0"/>
              </a:rPr>
              <a:t>Dedicated Processors</a:t>
            </a:r>
          </a:p>
        </p:txBody>
      </p:sp>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4604145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5.pdf"/>
          <p:cNvPicPr>
            <a:picLocks noChangeAspect="1"/>
          </p:cNvPicPr>
          <p:nvPr/>
        </p:nvPicPr>
        <p:blipFill rotWithShape="1">
          <a:blip r:embed="rId3">
            <a:extLst>
              <a:ext uri="{28A0092B-C50C-407E-A947-70E740481C1C}">
                <a14:useLocalDpi xmlns:a14="http://schemas.microsoft.com/office/drawing/2010/main" val="0"/>
              </a:ext>
            </a:extLst>
          </a:blip>
          <a:srcRect t="10494" b="26852"/>
          <a:stretch/>
        </p:blipFill>
        <p:spPr>
          <a:xfrm>
            <a:off x="323528" y="127749"/>
            <a:ext cx="8676456" cy="7035051"/>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2731975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Deeply Embedded Systems</a:t>
            </a:r>
            <a:endParaRPr lang="en-US" dirty="0"/>
          </a:p>
        </p:txBody>
      </p:sp>
      <p:sp>
        <p:nvSpPr>
          <p:cNvPr id="3" name="Content Placeholder 2"/>
          <p:cNvSpPr>
            <a:spLocks noGrp="1"/>
          </p:cNvSpPr>
          <p:nvPr>
            <p:ph idx="1"/>
          </p:nvPr>
        </p:nvSpPr>
        <p:spPr>
          <a:xfrm>
            <a:off x="467544" y="1484784"/>
            <a:ext cx="7556313" cy="4824536"/>
          </a:xfrm>
        </p:spPr>
        <p:txBody>
          <a:bodyPr>
            <a:normAutofit fontScale="85000" lnSpcReduction="20000"/>
          </a:bodyPr>
          <a:lstStyle/>
          <a:p>
            <a:r>
              <a:rPr lang="en-US" dirty="0" smtClean="0"/>
              <a:t>Subset of embedded systems</a:t>
            </a:r>
          </a:p>
          <a:p>
            <a:r>
              <a:rPr lang="en-US" dirty="0" smtClean="0"/>
              <a:t>Has a processor whose behavior is difficult to observe both by the programmer and the user</a:t>
            </a:r>
          </a:p>
          <a:p>
            <a:r>
              <a:rPr lang="en-US" dirty="0" smtClean="0"/>
              <a:t>Uses a microcontroller rather than a microprocessor</a:t>
            </a:r>
          </a:p>
          <a:p>
            <a:r>
              <a:rPr lang="en-US" dirty="0" smtClean="0"/>
              <a:t>Is not programmable once the program logic for the device has been burned into ROM</a:t>
            </a:r>
          </a:p>
          <a:p>
            <a:r>
              <a:rPr lang="en-US" dirty="0" smtClean="0"/>
              <a:t>Has no interaction with a user</a:t>
            </a:r>
          </a:p>
          <a:p>
            <a:r>
              <a:rPr lang="en-US" dirty="0" smtClean="0"/>
              <a:t>Dedicated, single-purpose devices that detect something in the environment, perform a basic level of processing, and then do something with the results</a:t>
            </a:r>
          </a:p>
          <a:p>
            <a:r>
              <a:rPr lang="en-US" dirty="0" smtClean="0"/>
              <a:t>Often have wireless capability and appear in networked configurations, such as networks of sensors deployed over a large area</a:t>
            </a:r>
          </a:p>
          <a:p>
            <a:r>
              <a:rPr lang="en-US" dirty="0" smtClean="0"/>
              <a:t>Typically have extreme resource constraints in terms of memory, processor size, time, and power consumption</a:t>
            </a:r>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5786340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90800" y="11391"/>
            <a:ext cx="4752528" cy="1116012"/>
          </a:xfrm>
        </p:spPr>
        <p:txBody>
          <a:bodyP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ARM </a:t>
            </a:r>
          </a:p>
        </p:txBody>
      </p:sp>
      <p:graphicFrame>
        <p:nvGraphicFramePr>
          <p:cNvPr id="11" name="Content Placeholder 10"/>
          <p:cNvGraphicFramePr>
            <a:graphicFrameLocks noGrp="1"/>
          </p:cNvGraphicFramePr>
          <p:nvPr>
            <p:ph idx="4294967295"/>
            <p:extLst/>
          </p:nvPr>
        </p:nvGraphicFramePr>
        <p:xfrm>
          <a:off x="338838" y="1356636"/>
          <a:ext cx="8172400" cy="49294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7904913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980728"/>
            <a:ext cx="7556313" cy="1116106"/>
          </a:xfrm>
        </p:spPr>
        <p:txBody>
          <a:bodyPr anchor="ctr">
            <a:normAutofit/>
          </a:bodyPr>
          <a:lstStyle/>
          <a:p>
            <a:r>
              <a:rPr lang="en-US" dirty="0"/>
              <a:t>ARM Products</a:t>
            </a:r>
          </a:p>
        </p:txBody>
      </p:sp>
      <p:graphicFrame>
        <p:nvGraphicFramePr>
          <p:cNvPr id="10" name="Content Placeholder 9"/>
          <p:cNvGraphicFramePr>
            <a:graphicFrameLocks noGrp="1"/>
          </p:cNvGraphicFramePr>
          <p:nvPr>
            <p:ph idx="1"/>
            <p:extLst/>
          </p:nvPr>
        </p:nvGraphicFramePr>
        <p:xfrm>
          <a:off x="498474" y="1981200"/>
          <a:ext cx="7556313" cy="4144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4534704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696" y="264840"/>
            <a:ext cx="5153596" cy="6669360"/>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8969018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Cloud Computing</a:t>
            </a:r>
            <a:endParaRPr lang="en-US" dirty="0"/>
          </a:p>
        </p:txBody>
      </p:sp>
      <p:sp>
        <p:nvSpPr>
          <p:cNvPr id="3" name="Content Placeholder 2"/>
          <p:cNvSpPr>
            <a:spLocks noGrp="1"/>
          </p:cNvSpPr>
          <p:nvPr>
            <p:ph idx="1"/>
          </p:nvPr>
        </p:nvSpPr>
        <p:spPr>
          <a:xfrm>
            <a:off x="539552" y="1772816"/>
            <a:ext cx="7556313" cy="4144963"/>
          </a:xfrm>
        </p:spPr>
        <p:txBody>
          <a:bodyPr>
            <a:normAutofit fontScale="92500" lnSpcReduction="20000"/>
          </a:bodyPr>
          <a:lstStyle/>
          <a:p>
            <a:r>
              <a:rPr lang="en-US" dirty="0" smtClean="0"/>
              <a:t>NIST defines cloud computing as:</a:t>
            </a:r>
          </a:p>
          <a:p>
            <a:pPr marL="0" indent="0">
              <a:buNone/>
            </a:pPr>
            <a:r>
              <a:rPr lang="en-US" dirty="0" smtClean="0"/>
              <a:t>	“A model for enabling ubiquitous, convenient, 		on-demand network access to a shared pool of 	configurable computing resources that can be                  	rapidly 	provisioned and released with minimal          	management effort or service provider interaction.”</a:t>
            </a:r>
          </a:p>
          <a:p>
            <a:r>
              <a:rPr lang="en-US" dirty="0"/>
              <a:t>You get economies of scale, professional network management, and professional security </a:t>
            </a:r>
            <a:r>
              <a:rPr lang="en-US" dirty="0" smtClean="0"/>
              <a:t>management</a:t>
            </a:r>
          </a:p>
          <a:p>
            <a:r>
              <a:rPr lang="en-US" dirty="0" smtClean="0"/>
              <a:t>The individual or company only needs to pay for the storage capacity and services they need</a:t>
            </a:r>
          </a:p>
          <a:p>
            <a:r>
              <a:rPr lang="en-US" dirty="0" smtClean="0"/>
              <a:t>Cloud provider takes care of security</a:t>
            </a:r>
            <a:endParaRPr lang="en-US" dirty="0"/>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7020272" y="19720"/>
            <a:ext cx="2116460" cy="2169372"/>
          </a:xfrm>
          <a:prstGeom prst="rect">
            <a:avLst/>
          </a:prstGeom>
          <a:ln>
            <a:noFill/>
          </a:ln>
          <a:effectLst>
            <a:softEdge rad="112500"/>
          </a:effectLst>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8218032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457200"/>
            <a:ext cx="7982272" cy="1116012"/>
          </a:xfrm>
        </p:spPr>
        <p:txBody>
          <a:bodyPr anchor="t">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Cloud Networking</a:t>
            </a:r>
          </a:p>
        </p:txBody>
      </p:sp>
      <p:sp>
        <p:nvSpPr>
          <p:cNvPr id="3" name="Content Placeholder 2"/>
          <p:cNvSpPr>
            <a:spLocks noGrp="1"/>
          </p:cNvSpPr>
          <p:nvPr>
            <p:ph idx="4294967295"/>
          </p:nvPr>
        </p:nvSpPr>
        <p:spPr>
          <a:xfrm>
            <a:off x="323528" y="1124744"/>
            <a:ext cx="7556500" cy="5400600"/>
          </a:xfrm>
        </p:spPr>
        <p:txBody>
          <a:bodyPr>
            <a:normAutofit fontScale="77500" lnSpcReduction="20000"/>
          </a:bodyPr>
          <a:lstStyle/>
          <a:p>
            <a:r>
              <a:rPr lang="en-US" dirty="0" smtClean="0"/>
              <a:t>Refers to the networks and network management functionality that must be in place to enable cloud computing</a:t>
            </a:r>
          </a:p>
          <a:p>
            <a:r>
              <a:rPr lang="en-US" dirty="0" smtClean="0"/>
              <a:t>One example is the provisioning of high-performance and/or high-reliability networking between the provider and subscriber</a:t>
            </a:r>
          </a:p>
          <a:p>
            <a:r>
              <a:rPr lang="en-US" dirty="0" smtClean="0"/>
              <a:t>The collection of network capabilities required to access a cloud, including making use of specialized services over the Internet, linking enterprise data center to a cloud, and using firewalls and other network security devices at critical points to enforce access security policies</a:t>
            </a:r>
          </a:p>
          <a:p>
            <a:pPr marL="0" indent="0">
              <a:spcBef>
                <a:spcPct val="0"/>
              </a:spcBef>
              <a:buNone/>
            </a:pPr>
            <a:endParaRPr lang="en-US" sz="3600" dirty="0" smtClean="0">
              <a:solidFill>
                <a:schemeClr val="accent1"/>
              </a:solidFill>
              <a:latin typeface="+mj-lt"/>
              <a:ea typeface="+mj-ea"/>
              <a:cs typeface="+mj-cs"/>
            </a:endParaRPr>
          </a:p>
          <a:p>
            <a:pPr marL="0" indent="0">
              <a:spcBef>
                <a:spcPct val="0"/>
              </a:spcBef>
              <a:buNone/>
            </a:pPr>
            <a:r>
              <a:rPr lang="en-US" sz="3600" dirty="0" smtClean="0">
                <a:solidFill>
                  <a:schemeClr val="accent1"/>
                </a:solidFill>
                <a:latin typeface="+mj-lt"/>
                <a:ea typeface="+mj-ea"/>
                <a:cs typeface="+mj-cs"/>
              </a:rPr>
              <a:t>Cloud </a:t>
            </a:r>
            <a:r>
              <a:rPr lang="en-US" sz="3600" dirty="0">
                <a:solidFill>
                  <a:schemeClr val="accent1"/>
                </a:solidFill>
                <a:latin typeface="+mj-lt"/>
                <a:ea typeface="+mj-ea"/>
                <a:cs typeface="+mj-cs"/>
              </a:rPr>
              <a:t>Storage</a:t>
            </a:r>
          </a:p>
          <a:p>
            <a:r>
              <a:rPr lang="en-US" dirty="0" smtClean="0"/>
              <a:t>Subset of cloud computing</a:t>
            </a:r>
          </a:p>
          <a:p>
            <a:r>
              <a:rPr lang="en-US" dirty="0" smtClean="0"/>
              <a:t>Consists of database storage and database applications hosted remotely on cloud servers</a:t>
            </a:r>
          </a:p>
          <a:p>
            <a:r>
              <a:rPr lang="en-US" dirty="0" smtClean="0"/>
              <a:t>Enables small businesses and individual users to take advantage of data storage that scales with their needs and to take advantage of a variety of database applications without having to buy, maintain, and manage the storage assets</a:t>
            </a:r>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91629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7.pdf"/>
          <p:cNvPicPr>
            <a:picLocks noChangeAspect="1"/>
          </p:cNvPicPr>
          <p:nvPr/>
        </p:nvPicPr>
        <p:blipFill rotWithShape="1">
          <a:blip r:embed="rId3">
            <a:extLst>
              <a:ext uri="{28A0092B-C50C-407E-A947-70E740481C1C}">
                <a14:useLocalDpi xmlns:a14="http://schemas.microsoft.com/office/drawing/2010/main" val="0"/>
              </a:ext>
            </a:extLst>
          </a:blip>
          <a:srcRect t="8333" b="12346"/>
          <a:stretch/>
        </p:blipFill>
        <p:spPr>
          <a:xfrm>
            <a:off x="971600" y="59947"/>
            <a:ext cx="6696744" cy="6874253"/>
          </a:xfrm>
          <a:prstGeom prst="rect">
            <a:avLst/>
          </a:prstGeom>
        </p:spPr>
      </p:pic>
      <p:pic>
        <p:nvPicPr>
          <p:cNvPr id="3" name="Grafi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1909698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133600"/>
            <a:ext cx="9144000" cy="1828800"/>
          </a:xfrm>
        </p:spPr>
        <p:txBody>
          <a:bodyPr anchor="ctr">
            <a:normAutofit/>
          </a:bodyPr>
          <a:lstStyle/>
          <a:p>
            <a:r>
              <a:rPr lang="de-DE" sz="4000" dirty="0"/>
              <a:t>Part 2</a:t>
            </a:r>
            <a:br>
              <a:rPr lang="de-DE" sz="4000" dirty="0"/>
            </a:br>
            <a:r>
              <a:rPr lang="en-US" sz="4000" dirty="0" smtClean="0"/>
              <a:t>Performance Issues</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8780753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447800"/>
            <a:ext cx="8839200" cy="5257800"/>
          </a:xfrm>
        </p:spPr>
        <p:txBody>
          <a:bodyPr anchor="t" anchorCtr="0">
            <a:normAutofit/>
          </a:bodyPr>
          <a:lstStyle/>
          <a:p>
            <a:pPr algn="just">
              <a:lnSpc>
                <a:spcPct val="90000"/>
              </a:lnSpc>
              <a:defRPr/>
            </a:pPr>
            <a:r>
              <a:rPr lang="en-US" sz="2000" dirty="0" smtClean="0"/>
              <a:t>Understand the principles of designing for performance</a:t>
            </a:r>
          </a:p>
          <a:p>
            <a:pPr algn="just">
              <a:lnSpc>
                <a:spcPct val="90000"/>
              </a:lnSpc>
              <a:defRPr/>
            </a:pPr>
            <a:r>
              <a:rPr lang="en-US" sz="2000" dirty="0" smtClean="0"/>
              <a:t>Appreciate issues related to performance</a:t>
            </a:r>
          </a:p>
          <a:p>
            <a:pPr algn="just">
              <a:lnSpc>
                <a:spcPct val="90000"/>
              </a:lnSpc>
              <a:defRPr/>
            </a:pPr>
            <a:r>
              <a:rPr lang="en-US" sz="2000" dirty="0" smtClean="0"/>
              <a:t>Differentiate between multicore processors, MICs, GPGPUs</a:t>
            </a:r>
          </a:p>
          <a:p>
            <a:pPr algn="just">
              <a:lnSpc>
                <a:spcPct val="90000"/>
              </a:lnSpc>
              <a:defRPr/>
            </a:pPr>
            <a:r>
              <a:rPr lang="en-US" sz="2000" dirty="0" smtClean="0"/>
              <a:t>Evaluate Amdahl’s and Little’s Laws</a:t>
            </a:r>
          </a:p>
          <a:p>
            <a:pPr algn="just">
              <a:lnSpc>
                <a:spcPct val="90000"/>
              </a:lnSpc>
              <a:defRPr/>
            </a:pPr>
            <a:r>
              <a:rPr lang="en-US" sz="2000" dirty="0" smtClean="0"/>
              <a:t>Perform basic measures for computer performance</a:t>
            </a:r>
          </a:p>
          <a:p>
            <a:pPr algn="just">
              <a:lnSpc>
                <a:spcPct val="90000"/>
              </a:lnSpc>
              <a:defRPr/>
            </a:pPr>
            <a:r>
              <a:rPr lang="en-US" sz="2000" dirty="0" smtClean="0"/>
              <a:t>Calculate different mean values</a:t>
            </a:r>
          </a:p>
          <a:p>
            <a:pPr algn="just">
              <a:lnSpc>
                <a:spcPct val="90000"/>
              </a:lnSpc>
              <a:defRPr/>
            </a:pPr>
            <a:r>
              <a:rPr lang="en-US" sz="2000" dirty="0" smtClean="0"/>
              <a:t>Understand the need for benchmarking</a:t>
            </a:r>
          </a:p>
          <a:p>
            <a:pPr algn="just">
              <a:lnSpc>
                <a:spcPct val="90000"/>
              </a:lnSpc>
              <a:defRPr/>
            </a:pPr>
            <a:r>
              <a:rPr lang="en-US" sz="2000" dirty="0" smtClean="0"/>
              <a:t>Explain SPEC</a:t>
            </a:r>
          </a:p>
          <a:p>
            <a:pPr algn="just">
              <a:lnSpc>
                <a:spcPct val="90000"/>
              </a:lnSpc>
              <a:defRPr/>
            </a:pPr>
            <a:endParaRPr lang="en-US" sz="2000" dirty="0" smtClean="0"/>
          </a:p>
          <a:p>
            <a:pPr algn="just">
              <a:lnSpc>
                <a:spcPct val="90000"/>
              </a:lnSpc>
              <a:defRPr/>
            </a:pPr>
            <a:endParaRPr lang="en-US" sz="2000" dirty="0"/>
          </a:p>
          <a:p>
            <a:pPr>
              <a:lnSpc>
                <a:spcPct val="90000"/>
              </a:lnSpc>
              <a:defRPr/>
            </a:pPr>
            <a:endParaRPr lang="en-US" sz="2000" dirty="0"/>
          </a:p>
          <a:p>
            <a:endParaRPr lang="en-US" sz="2000" dirty="0">
              <a:effectLst/>
            </a:endParaRPr>
          </a:p>
        </p:txBody>
      </p:sp>
      <p:sp>
        <p:nvSpPr>
          <p:cNvPr id="2" name="Title 1"/>
          <p:cNvSpPr>
            <a:spLocks noGrp="1"/>
          </p:cNvSpPr>
          <p:nvPr>
            <p:ph type="title"/>
          </p:nvPr>
        </p:nvSpPr>
        <p:spPr>
          <a:xfrm>
            <a:off x="482367" y="223707"/>
            <a:ext cx="7543800" cy="914400"/>
          </a:xfrm>
        </p:spPr>
        <p:txBody>
          <a:bodyPr>
            <a:normAutofit/>
          </a:bodyPr>
          <a:lstStyle/>
          <a:p>
            <a:pPr algn="ctr"/>
            <a:r>
              <a:rPr lang="tr-TR" sz="3200" dirty="0">
                <a:effectLst/>
                <a:latin typeface="Times New Roman" panose="02020603050405020304" pitchFamily="18" charset="0"/>
                <a:cs typeface="Times New Roman" panose="02020603050405020304" pitchFamily="18" charset="0"/>
              </a:rPr>
              <a:t>Learning Objectives</a:t>
            </a:r>
            <a:endParaRPr lang="en-US" sz="3200" dirty="0">
              <a:effectLst/>
              <a:latin typeface="Times New Roman" panose="02020603050405020304" pitchFamily="18" charset="0"/>
              <a:cs typeface="Times New Roman" panose="02020603050405020304" pitchFamily="18" charset="0"/>
            </a:endParaRPr>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002249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9"/>
          <p:cNvSpPr>
            <a:spLocks noGrp="1"/>
          </p:cNvSpPr>
          <p:nvPr>
            <p:ph sz="half" idx="2"/>
          </p:nvPr>
        </p:nvSpPr>
        <p:spPr>
          <a:xfrm>
            <a:off x="457200" y="2514600"/>
            <a:ext cx="3657600" cy="4343400"/>
          </a:xfrm>
        </p:spPr>
        <p:txBody>
          <a:bodyPr>
            <a:normAutofit lnSpcReduction="10000"/>
          </a:bodyPr>
          <a:lstStyle/>
          <a:p>
            <a:pPr>
              <a:spcBef>
                <a:spcPts val="600"/>
              </a:spcBef>
            </a:pPr>
            <a:r>
              <a:rPr lang="en-US" dirty="0" smtClean="0"/>
              <a:t>Designing for performance</a:t>
            </a:r>
          </a:p>
          <a:p>
            <a:pPr lvl="1"/>
            <a:r>
              <a:rPr lang="en-US" dirty="0" smtClean="0"/>
              <a:t>Microprocessor speed</a:t>
            </a:r>
          </a:p>
          <a:p>
            <a:pPr lvl="1"/>
            <a:r>
              <a:rPr lang="en-US" dirty="0" smtClean="0"/>
              <a:t>Performance balance</a:t>
            </a:r>
          </a:p>
          <a:p>
            <a:pPr lvl="1"/>
            <a:r>
              <a:rPr lang="en-US" dirty="0" smtClean="0"/>
              <a:t>Improvements in chip organization and architecture</a:t>
            </a:r>
          </a:p>
          <a:p>
            <a:pPr>
              <a:spcBef>
                <a:spcPts val="600"/>
              </a:spcBef>
            </a:pPr>
            <a:r>
              <a:rPr lang="en-US" dirty="0" smtClean="0"/>
              <a:t>Multicore</a:t>
            </a:r>
          </a:p>
          <a:p>
            <a:pPr>
              <a:spcBef>
                <a:spcPts val="600"/>
              </a:spcBef>
            </a:pPr>
            <a:r>
              <a:rPr lang="en-US" dirty="0" smtClean="0"/>
              <a:t>MICs</a:t>
            </a:r>
          </a:p>
          <a:p>
            <a:pPr>
              <a:spcBef>
                <a:spcPts val="600"/>
              </a:spcBef>
            </a:pPr>
            <a:r>
              <a:rPr lang="en-US" dirty="0" smtClean="0"/>
              <a:t>GPGPUs</a:t>
            </a:r>
          </a:p>
          <a:p>
            <a:pPr>
              <a:spcBef>
                <a:spcPts val="600"/>
              </a:spcBef>
            </a:pPr>
            <a:r>
              <a:rPr lang="en-US" dirty="0" smtClean="0"/>
              <a:t>Amdahl’s Law</a:t>
            </a:r>
          </a:p>
          <a:p>
            <a:pPr>
              <a:spcBef>
                <a:spcPts val="600"/>
              </a:spcBef>
            </a:pPr>
            <a:r>
              <a:rPr lang="en-US" dirty="0" smtClean="0"/>
              <a:t>Little’s Law</a:t>
            </a:r>
          </a:p>
        </p:txBody>
      </p:sp>
      <p:sp>
        <p:nvSpPr>
          <p:cNvPr id="32" name="Content Placeholder 31"/>
          <p:cNvSpPr>
            <a:spLocks noGrp="1"/>
          </p:cNvSpPr>
          <p:nvPr>
            <p:ph sz="quarter" idx="4"/>
          </p:nvPr>
        </p:nvSpPr>
        <p:spPr>
          <a:xfrm>
            <a:off x="4495800" y="2492896"/>
            <a:ext cx="3810000" cy="4365104"/>
          </a:xfrm>
        </p:spPr>
        <p:txBody>
          <a:bodyPr>
            <a:normAutofit/>
          </a:bodyPr>
          <a:lstStyle/>
          <a:p>
            <a:pPr marL="228600" lvl="1">
              <a:spcBef>
                <a:spcPts val="1800"/>
              </a:spcBef>
              <a:buClr>
                <a:schemeClr val="accent1"/>
              </a:buClr>
            </a:pPr>
            <a:r>
              <a:rPr lang="en-US" dirty="0" smtClean="0"/>
              <a:t>Basic measures of computer performance</a:t>
            </a:r>
          </a:p>
          <a:p>
            <a:pPr lvl="1"/>
            <a:r>
              <a:rPr lang="en-US" dirty="0"/>
              <a:t>Clock speed</a:t>
            </a:r>
          </a:p>
          <a:p>
            <a:pPr lvl="1"/>
            <a:r>
              <a:rPr lang="en-US" dirty="0"/>
              <a:t>Instruction execution rate</a:t>
            </a:r>
          </a:p>
          <a:p>
            <a:pPr marL="228600" lvl="1">
              <a:spcBef>
                <a:spcPts val="1800"/>
              </a:spcBef>
              <a:buClr>
                <a:schemeClr val="accent1"/>
              </a:buClr>
            </a:pPr>
            <a:r>
              <a:rPr lang="en-US" dirty="0" smtClean="0"/>
              <a:t>Calculating the mean</a:t>
            </a:r>
          </a:p>
          <a:p>
            <a:pPr lvl="1"/>
            <a:r>
              <a:rPr lang="en-US" dirty="0"/>
              <a:t>Arithmetic mean</a:t>
            </a:r>
          </a:p>
          <a:p>
            <a:pPr lvl="1"/>
            <a:r>
              <a:rPr lang="en-US" dirty="0"/>
              <a:t>Harmonic mean</a:t>
            </a:r>
          </a:p>
          <a:p>
            <a:pPr lvl="1"/>
            <a:r>
              <a:rPr lang="en-US" dirty="0"/>
              <a:t>Geometric mean</a:t>
            </a:r>
          </a:p>
          <a:p>
            <a:pPr marL="228600" lvl="1">
              <a:spcBef>
                <a:spcPts val="1800"/>
              </a:spcBef>
              <a:buClr>
                <a:schemeClr val="accent1"/>
              </a:buClr>
            </a:pPr>
            <a:r>
              <a:rPr lang="en-US" dirty="0" smtClean="0"/>
              <a:t>Benchmark principles</a:t>
            </a:r>
          </a:p>
          <a:p>
            <a:pPr marL="228600" lvl="1">
              <a:spcBef>
                <a:spcPts val="1800"/>
              </a:spcBef>
              <a:buClr>
                <a:schemeClr val="accent1"/>
              </a:buClr>
            </a:pPr>
            <a:r>
              <a:rPr lang="en-US" dirty="0" smtClean="0"/>
              <a:t>SPEC benchmarks</a:t>
            </a:r>
          </a:p>
        </p:txBody>
      </p:sp>
      <p:sp>
        <p:nvSpPr>
          <p:cNvPr id="31" name="Text Placeholder 30"/>
          <p:cNvSpPr>
            <a:spLocks noGrp="1"/>
          </p:cNvSpPr>
          <p:nvPr>
            <p:ph type="body" sz="quarter" idx="3"/>
          </p:nvPr>
        </p:nvSpPr>
        <p:spPr>
          <a:xfrm>
            <a:off x="2895600" y="762000"/>
            <a:ext cx="3276600" cy="1707776"/>
          </a:xfrm>
        </p:spPr>
        <p:txBody>
          <a:bodyPr/>
          <a:lstStyle/>
          <a:p>
            <a:r>
              <a:rPr lang="en-US" sz="2800" dirty="0" smtClean="0">
                <a:solidFill>
                  <a:schemeClr val="tx2"/>
                </a:solidFill>
                <a:latin typeface="+mj-lt"/>
                <a:ea typeface="+mj-ea"/>
                <a:cs typeface="+mj-cs"/>
              </a:rPr>
              <a:t>Performance </a:t>
            </a:r>
            <a:r>
              <a:rPr lang="en-US" sz="2800" dirty="0" smtClean="0">
                <a:solidFill>
                  <a:schemeClr val="tx2"/>
                </a:solidFill>
              </a:rPr>
              <a:t>Issues</a:t>
            </a:r>
            <a:endParaRPr lang="en-US" sz="2800" dirty="0">
              <a:solidFill>
                <a:schemeClr val="tx2"/>
              </a:solidFill>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1" name="Rectangle 2"/>
          <p:cNvSpPr>
            <a:spLocks noGrp="1" noChangeArrowheads="1"/>
          </p:cNvSpPr>
          <p:nvPr>
            <p:ph type="title"/>
          </p:nvPr>
        </p:nvSpPr>
        <p:spPr>
          <a:xfrm>
            <a:off x="1143000" y="63275"/>
            <a:ext cx="6400799" cy="1116106"/>
          </a:xfrm>
        </p:spPr>
        <p:txBody>
          <a:bodyP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Outline</a:t>
            </a:r>
            <a:endParaRPr 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277098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Designing for Performance</a:t>
            </a:r>
            <a:endParaRPr lang="en-US" dirty="0"/>
          </a:p>
        </p:txBody>
      </p:sp>
      <p:sp>
        <p:nvSpPr>
          <p:cNvPr id="3" name="Content Placeholder 2"/>
          <p:cNvSpPr>
            <a:spLocks noGrp="1"/>
          </p:cNvSpPr>
          <p:nvPr>
            <p:ph idx="1"/>
          </p:nvPr>
        </p:nvSpPr>
        <p:spPr>
          <a:xfrm>
            <a:off x="467544" y="1268760"/>
            <a:ext cx="7556313" cy="5184576"/>
          </a:xfrm>
        </p:spPr>
        <p:txBody>
          <a:bodyPr>
            <a:normAutofit fontScale="62500" lnSpcReduction="20000"/>
          </a:bodyPr>
          <a:lstStyle/>
          <a:p>
            <a:r>
              <a:rPr lang="en-US" dirty="0" smtClean="0"/>
              <a:t>The cost of computer systems continues to </a:t>
            </a:r>
            <a:r>
              <a:rPr lang="en-US" dirty="0"/>
              <a:t>d</a:t>
            </a:r>
            <a:r>
              <a:rPr lang="en-US" dirty="0" smtClean="0"/>
              <a:t>rop dramatically, while the performance and capacity of those systems continue to rise equally dramatically</a:t>
            </a:r>
          </a:p>
          <a:p>
            <a:r>
              <a:rPr lang="en-US" dirty="0" smtClean="0"/>
              <a:t>Today’s laptops have the computing power of an IBM mainframe from 10 or 15 years ago</a:t>
            </a:r>
          </a:p>
          <a:p>
            <a:r>
              <a:rPr lang="en-US" dirty="0" smtClean="0"/>
              <a:t>Processors are so inexpensive that we now have microprocessors we throw away</a:t>
            </a:r>
          </a:p>
          <a:p>
            <a:r>
              <a:rPr lang="en-US" dirty="0" smtClean="0"/>
              <a:t>Desktop applications that require the great power of today’s microprocessor-based systems include:</a:t>
            </a:r>
          </a:p>
          <a:p>
            <a:pPr lvl="1"/>
            <a:r>
              <a:rPr lang="en-US" dirty="0" smtClean="0"/>
              <a:t>Image processing</a:t>
            </a:r>
          </a:p>
          <a:p>
            <a:pPr lvl="1"/>
            <a:r>
              <a:rPr lang="en-US" dirty="0" smtClean="0"/>
              <a:t>Three-dimensional rendering</a:t>
            </a:r>
          </a:p>
          <a:p>
            <a:pPr lvl="1"/>
            <a:r>
              <a:rPr lang="en-US" dirty="0" smtClean="0"/>
              <a:t>Speech recognition</a:t>
            </a:r>
          </a:p>
          <a:p>
            <a:pPr lvl="1"/>
            <a:r>
              <a:rPr lang="en-US" dirty="0" smtClean="0"/>
              <a:t>Videoconferencing</a:t>
            </a:r>
          </a:p>
          <a:p>
            <a:pPr lvl="1"/>
            <a:r>
              <a:rPr lang="en-US" dirty="0" smtClean="0"/>
              <a:t>Multimedia authoring </a:t>
            </a:r>
          </a:p>
          <a:p>
            <a:pPr lvl="1"/>
            <a:r>
              <a:rPr lang="en-US" dirty="0" smtClean="0"/>
              <a:t>Voice and video annotation of files</a:t>
            </a:r>
          </a:p>
          <a:p>
            <a:pPr lvl="1"/>
            <a:r>
              <a:rPr lang="en-US" dirty="0" smtClean="0"/>
              <a:t>Simulation modeling</a:t>
            </a:r>
          </a:p>
          <a:p>
            <a:pPr marL="228600" lvl="1">
              <a:spcBef>
                <a:spcPts val="2000"/>
              </a:spcBef>
              <a:buClr>
                <a:schemeClr val="accent1"/>
              </a:buClr>
            </a:pPr>
            <a:r>
              <a:rPr lang="en-US" sz="2100" dirty="0"/>
              <a:t>Businesses are relying on increasingly powerful servers to handle transaction and database processing and to support massive client/server networks that have replaced the huge mainframe computer centers of </a:t>
            </a:r>
            <a:r>
              <a:rPr lang="en-US" sz="2100" dirty="0" smtClean="0"/>
              <a:t>yesteryear</a:t>
            </a:r>
          </a:p>
          <a:p>
            <a:pPr marL="228600" lvl="1">
              <a:spcBef>
                <a:spcPts val="2000"/>
              </a:spcBef>
              <a:buClr>
                <a:schemeClr val="accent1"/>
              </a:buClr>
            </a:pPr>
            <a:r>
              <a:rPr lang="en-US" sz="2100" dirty="0" smtClean="0"/>
              <a:t>Cloud service providers use massive high-performance banks of servers to satisfy high-volume, high-transaction-rate applications for a broad spectrum of clients</a:t>
            </a:r>
            <a:endParaRPr lang="en-US" sz="2100" dirty="0"/>
          </a:p>
        </p:txBody>
      </p:sp>
      <p:pic>
        <p:nvPicPr>
          <p:cNvPr id="5" name="Picture 4"/>
          <p:cNvPicPr>
            <a:picLocks noChangeAspect="1"/>
          </p:cNvPicPr>
          <p:nvPr/>
        </p:nvPicPr>
        <p:blipFill>
          <a:blip r:embed="rId3"/>
          <a:stretch>
            <a:fillRect/>
          </a:stretch>
        </p:blipFill>
        <p:spPr>
          <a:xfrm rot="657724">
            <a:off x="6213239" y="3241397"/>
            <a:ext cx="1961927" cy="1545761"/>
          </a:xfrm>
          <a:prstGeom prst="rect">
            <a:avLst/>
          </a:prstGeom>
          <a:effectLst>
            <a:softEdge rad="177800"/>
          </a:effectLst>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6799767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GB" dirty="0" smtClean="0"/>
              <a:t>Microprocessor Speed</a:t>
            </a:r>
            <a:endParaRPr lang="en-GB" dirty="0"/>
          </a:p>
        </p:txBody>
      </p:sp>
      <p:graphicFrame>
        <p:nvGraphicFramePr>
          <p:cNvPr id="20" name="Content Placeholder 19"/>
          <p:cNvGraphicFramePr>
            <a:graphicFrameLocks noGrp="1"/>
          </p:cNvGraphicFramePr>
          <p:nvPr>
            <p:ph idx="1"/>
            <p:extLst/>
          </p:nvPr>
        </p:nvGraphicFramePr>
        <p:xfrm>
          <a:off x="498474" y="1828800"/>
          <a:ext cx="7556313"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p:cNvSpPr>
            <a:spLocks noGrp="1"/>
          </p:cNvSpPr>
          <p:nvPr>
            <p:ph type="body" sz="half" idx="4294967295"/>
          </p:nvPr>
        </p:nvSpPr>
        <p:spPr>
          <a:xfrm>
            <a:off x="228600" y="1295400"/>
            <a:ext cx="7559675" cy="609600"/>
          </a:xfrm>
        </p:spPr>
        <p:txBody>
          <a:bodyPr>
            <a:normAutofit fontScale="92500"/>
          </a:bodyPr>
          <a:lstStyle/>
          <a:p>
            <a:pPr>
              <a:buNone/>
            </a:pPr>
            <a:r>
              <a:rPr lang="en-US" dirty="0" smtClean="0"/>
              <a:t>Techniques built into contemporary processors include:</a:t>
            </a:r>
            <a:endParaRPr lang="en-US" dirty="0"/>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7336820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98475" y="484094"/>
            <a:ext cx="4759325" cy="1344706"/>
          </a:xfrm>
        </p:spPr>
        <p:txBody>
          <a:bodyPr/>
          <a:lstStyle/>
          <a:p>
            <a:r>
              <a:rPr lang="en-US" dirty="0" smtClean="0">
                <a:effectLst>
                  <a:outerShdw blurRad="38100" dist="38100" dir="2700000" algn="tl">
                    <a:srgbClr val="000000">
                      <a:alpha val="43137"/>
                    </a:srgbClr>
                  </a:outerShdw>
                </a:effectLst>
              </a:rPr>
              <a:t>Performance </a:t>
            </a:r>
            <a:br>
              <a:rPr lang="en-US" dirty="0" smtClean="0">
                <a:effectLst>
                  <a:outerShdw blurRad="38100" dist="38100" dir="2700000" algn="tl">
                    <a:srgbClr val="000000">
                      <a:alpha val="43137"/>
                    </a:srgbClr>
                  </a:outerShdw>
                </a:effectLst>
              </a:rPr>
            </a:br>
            <a:r>
              <a:rPr lang="en-US" dirty="0" smtClean="0">
                <a:effectLst>
                  <a:outerShdw blurRad="38100" dist="38100" dir="2700000" algn="tl">
                    <a:srgbClr val="000000">
                      <a:alpha val="43137"/>
                    </a:srgbClr>
                  </a:outerShdw>
                </a:effectLst>
              </a:rPr>
              <a:t>Balance</a:t>
            </a:r>
            <a:endParaRPr lang="en-US" dirty="0">
              <a:effectLst>
                <a:outerShdw blurRad="38100" dist="38100" dir="2700000" algn="tl">
                  <a:srgbClr val="000000">
                    <a:alpha val="43137"/>
                  </a:srgbClr>
                </a:outerShdw>
              </a:effectLst>
            </a:endParaRPr>
          </a:p>
        </p:txBody>
      </p:sp>
      <p:graphicFrame>
        <p:nvGraphicFramePr>
          <p:cNvPr id="51" name="Content Placeholder 50"/>
          <p:cNvGraphicFramePr>
            <a:graphicFrameLocks noGrp="1"/>
          </p:cNvGraphicFramePr>
          <p:nvPr>
            <p:ph idx="1"/>
            <p:extLst/>
          </p:nvPr>
        </p:nvGraphicFramePr>
        <p:xfrm>
          <a:off x="1115616" y="0"/>
          <a:ext cx="9323783" cy="64533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0" y="1828800"/>
            <a:ext cx="4419600" cy="2754600"/>
          </a:xfrm>
          <a:prstGeom prst="rect">
            <a:avLst/>
          </a:prstGeom>
          <a:noFill/>
        </p:spPr>
        <p:txBody>
          <a:bodyPr wrap="square" rtlCol="0">
            <a:spAutoFit/>
          </a:bodyPr>
          <a:lstStyle/>
          <a:p>
            <a:pPr lvl="1" indent="-228600" eaLnBrk="1" hangingPunct="1">
              <a:spcBef>
                <a:spcPts val="1200"/>
              </a:spcBef>
              <a:buClr>
                <a:schemeClr val="accent1"/>
              </a:buClr>
              <a:buSzPct val="75000"/>
              <a:buFont typeface="Wingdings" pitchFamily="2" charset="2"/>
              <a:buChar char="n"/>
            </a:pPr>
            <a:r>
              <a:rPr lang="en-US" sz="2000" dirty="0">
                <a:solidFill>
                  <a:schemeClr val="tx1">
                    <a:lumMod val="65000"/>
                    <a:lumOff val="35000"/>
                  </a:schemeClr>
                </a:solidFill>
                <a:latin typeface="+mn-lt"/>
              </a:rPr>
              <a:t>Adjust the organization and</a:t>
            </a:r>
            <a:r>
              <a:rPr lang="en-US" sz="2000" dirty="0" smtClean="0">
                <a:solidFill>
                  <a:schemeClr val="tx1">
                    <a:lumMod val="65000"/>
                    <a:lumOff val="35000"/>
                  </a:schemeClr>
                </a:solidFill>
                <a:latin typeface="+mn-lt"/>
              </a:rPr>
              <a:t> </a:t>
            </a:r>
          </a:p>
          <a:p>
            <a:pPr lvl="1" indent="-228600" eaLnBrk="1" hangingPunct="1">
              <a:spcBef>
                <a:spcPts val="0"/>
              </a:spcBef>
              <a:buClr>
                <a:schemeClr val="accent1"/>
              </a:buClr>
              <a:buSzPct val="75000"/>
            </a:pPr>
            <a:r>
              <a:rPr lang="en-US" sz="2000" dirty="0" smtClean="0">
                <a:solidFill>
                  <a:schemeClr val="tx1">
                    <a:lumMod val="65000"/>
                    <a:lumOff val="35000"/>
                  </a:schemeClr>
                </a:solidFill>
                <a:latin typeface="+mn-lt"/>
              </a:rPr>
              <a:t>architecture </a:t>
            </a:r>
            <a:r>
              <a:rPr lang="en-US" sz="2000" dirty="0">
                <a:solidFill>
                  <a:schemeClr val="tx1">
                    <a:lumMod val="65000"/>
                    <a:lumOff val="35000"/>
                  </a:schemeClr>
                </a:solidFill>
                <a:latin typeface="+mn-lt"/>
              </a:rPr>
              <a:t>to compensate</a:t>
            </a:r>
            <a:r>
              <a:rPr lang="en-US" sz="2000" dirty="0" smtClean="0">
                <a:solidFill>
                  <a:schemeClr val="tx1">
                    <a:lumMod val="65000"/>
                    <a:lumOff val="35000"/>
                  </a:schemeClr>
                </a:solidFill>
                <a:latin typeface="+mn-lt"/>
              </a:rPr>
              <a:t> </a:t>
            </a:r>
          </a:p>
          <a:p>
            <a:pPr lvl="1" indent="-228600" eaLnBrk="1" hangingPunct="1">
              <a:spcBef>
                <a:spcPts val="0"/>
              </a:spcBef>
              <a:buClr>
                <a:schemeClr val="accent1"/>
              </a:buClr>
              <a:buSzPct val="75000"/>
            </a:pPr>
            <a:r>
              <a:rPr lang="en-US" sz="2000" dirty="0" smtClean="0">
                <a:solidFill>
                  <a:schemeClr val="tx1">
                    <a:lumMod val="65000"/>
                    <a:lumOff val="35000"/>
                  </a:schemeClr>
                </a:solidFill>
                <a:latin typeface="+mn-lt"/>
              </a:rPr>
              <a:t>for </a:t>
            </a:r>
            <a:r>
              <a:rPr lang="en-US" sz="2000" dirty="0">
                <a:solidFill>
                  <a:schemeClr val="tx1">
                    <a:lumMod val="65000"/>
                    <a:lumOff val="35000"/>
                  </a:schemeClr>
                </a:solidFill>
                <a:latin typeface="+mn-lt"/>
              </a:rPr>
              <a:t>the mismatch among the</a:t>
            </a:r>
            <a:r>
              <a:rPr lang="en-US" sz="2000" dirty="0" smtClean="0">
                <a:solidFill>
                  <a:schemeClr val="tx1">
                    <a:lumMod val="65000"/>
                    <a:lumOff val="35000"/>
                  </a:schemeClr>
                </a:solidFill>
                <a:latin typeface="+mn-lt"/>
              </a:rPr>
              <a:t> </a:t>
            </a:r>
          </a:p>
          <a:p>
            <a:pPr lvl="1" indent="-228600" eaLnBrk="1" hangingPunct="1">
              <a:spcBef>
                <a:spcPts val="0"/>
              </a:spcBef>
              <a:buClr>
                <a:schemeClr val="accent1"/>
              </a:buClr>
              <a:buSzPct val="75000"/>
            </a:pPr>
            <a:r>
              <a:rPr lang="en-US" sz="2000" dirty="0" smtClean="0">
                <a:solidFill>
                  <a:schemeClr val="tx1">
                    <a:lumMod val="65000"/>
                    <a:lumOff val="35000"/>
                  </a:schemeClr>
                </a:solidFill>
                <a:latin typeface="+mn-lt"/>
              </a:rPr>
              <a:t>capabilities </a:t>
            </a:r>
            <a:r>
              <a:rPr lang="en-US" sz="2000" dirty="0">
                <a:solidFill>
                  <a:schemeClr val="tx1">
                    <a:lumMod val="65000"/>
                    <a:lumOff val="35000"/>
                  </a:schemeClr>
                </a:solidFill>
                <a:latin typeface="+mn-lt"/>
              </a:rPr>
              <a:t>of the various</a:t>
            </a:r>
            <a:r>
              <a:rPr lang="en-US" sz="2000" dirty="0" smtClean="0">
                <a:solidFill>
                  <a:schemeClr val="tx1">
                    <a:lumMod val="65000"/>
                    <a:lumOff val="35000"/>
                  </a:schemeClr>
                </a:solidFill>
                <a:latin typeface="+mn-lt"/>
              </a:rPr>
              <a:t> </a:t>
            </a:r>
          </a:p>
          <a:p>
            <a:pPr lvl="1" indent="-228600" eaLnBrk="1" hangingPunct="1">
              <a:spcBef>
                <a:spcPts val="0"/>
              </a:spcBef>
              <a:buClr>
                <a:schemeClr val="accent1"/>
              </a:buClr>
              <a:buSzPct val="75000"/>
            </a:pPr>
            <a:r>
              <a:rPr lang="en-US" sz="2000" dirty="0" smtClean="0">
                <a:solidFill>
                  <a:schemeClr val="tx1">
                    <a:lumMod val="65000"/>
                    <a:lumOff val="35000"/>
                  </a:schemeClr>
                </a:solidFill>
                <a:latin typeface="+mn-lt"/>
              </a:rPr>
              <a:t>components</a:t>
            </a:r>
            <a:endParaRPr lang="en-US" sz="2000" dirty="0">
              <a:solidFill>
                <a:schemeClr val="tx1">
                  <a:lumMod val="65000"/>
                  <a:lumOff val="35000"/>
                </a:schemeClr>
              </a:solidFill>
              <a:latin typeface="+mn-lt"/>
            </a:endParaRPr>
          </a:p>
          <a:p>
            <a:pPr lvl="1" indent="-228600" eaLnBrk="1" hangingPunct="1">
              <a:spcBef>
                <a:spcPts val="1200"/>
              </a:spcBef>
              <a:buClr>
                <a:schemeClr val="accent1"/>
              </a:buClr>
              <a:buSzPct val="75000"/>
              <a:buFont typeface="Wingdings" pitchFamily="2" charset="2"/>
              <a:buChar char="n"/>
            </a:pPr>
            <a:r>
              <a:rPr lang="en-US" sz="2000" dirty="0">
                <a:solidFill>
                  <a:schemeClr val="tx1">
                    <a:lumMod val="65000"/>
                    <a:lumOff val="35000"/>
                  </a:schemeClr>
                </a:solidFill>
                <a:latin typeface="+mn-lt"/>
              </a:rPr>
              <a:t>Architectural examples </a:t>
            </a:r>
          </a:p>
          <a:p>
            <a:pPr lvl="1" indent="-228600" eaLnBrk="1" hangingPunct="1">
              <a:spcBef>
                <a:spcPts val="0"/>
              </a:spcBef>
              <a:buClr>
                <a:schemeClr val="accent1"/>
              </a:buClr>
              <a:buSzPct val="75000"/>
            </a:pPr>
            <a:r>
              <a:rPr lang="en-US" sz="2000" dirty="0">
                <a:solidFill>
                  <a:schemeClr val="tx1">
                    <a:lumMod val="65000"/>
                    <a:lumOff val="35000"/>
                  </a:schemeClr>
                </a:solidFill>
                <a:latin typeface="+mn-lt"/>
              </a:rPr>
              <a:t>include:</a:t>
            </a:r>
          </a:p>
          <a:p>
            <a:pPr lvl="1" indent="-228600" eaLnBrk="1" hangingPunct="1">
              <a:spcBef>
                <a:spcPts val="600"/>
              </a:spcBef>
              <a:buClr>
                <a:schemeClr val="accent1">
                  <a:lumMod val="60000"/>
                  <a:lumOff val="40000"/>
                </a:schemeClr>
              </a:buClr>
              <a:buSzPct val="75000"/>
              <a:buFont typeface="Wingdings" pitchFamily="2" charset="2"/>
              <a:buChar char="n"/>
            </a:pPr>
            <a:endParaRPr lang="en-US" sz="1800" dirty="0">
              <a:solidFill>
                <a:schemeClr val="tx1">
                  <a:lumMod val="65000"/>
                  <a:lumOff val="35000"/>
                </a:schemeClr>
              </a:solidFill>
              <a:latin typeface="+mn-lt"/>
            </a:endParaRPr>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5294045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1.pdf"/>
          <p:cNvPicPr>
            <a:picLocks noChangeAspect="1"/>
          </p:cNvPicPr>
          <p:nvPr/>
        </p:nvPicPr>
        <p:blipFill rotWithShape="1">
          <a:blip r:embed="rId3">
            <a:extLst>
              <a:ext uri="{28A0092B-C50C-407E-A947-70E740481C1C}">
                <a14:useLocalDpi xmlns:a14="http://schemas.microsoft.com/office/drawing/2010/main" val="0"/>
              </a:ext>
            </a:extLst>
          </a:blip>
          <a:srcRect t="21000" b="17156"/>
          <a:stretch/>
        </p:blipFill>
        <p:spPr>
          <a:xfrm>
            <a:off x="19846" y="15527"/>
            <a:ext cx="8424941" cy="674274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33808192"/>
      </p:ext>
    </p:extLst>
  </p:cSld>
  <p:clrMapOvr>
    <a:masterClrMapping/>
  </p:clrMapOvr>
  <p:transition spd="med">
    <p:wipe dir="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10" name="Rectangle 6"/>
          <p:cNvSpPr>
            <a:spLocks noGrp="1" noChangeArrowheads="1"/>
          </p:cNvSpPr>
          <p:nvPr>
            <p:ph type="title"/>
          </p:nvPr>
        </p:nvSpPr>
        <p:spPr>
          <a:xfrm>
            <a:off x="76200" y="76200"/>
            <a:ext cx="9067800" cy="838200"/>
          </a:xfrm>
        </p:spPr>
        <p:txBody>
          <a:bodyPr>
            <a:normAutofit/>
          </a:bodyPr>
          <a:lstStyle/>
          <a:p>
            <a:r>
              <a:rPr lang="en-GB" dirty="0"/>
              <a:t>Improvements in Chip Organization and Architecture</a:t>
            </a:r>
          </a:p>
        </p:txBody>
      </p:sp>
      <p:sp>
        <p:nvSpPr>
          <p:cNvPr id="98311" name="Rectangle 7"/>
          <p:cNvSpPr>
            <a:spLocks noGrp="1" noChangeArrowheads="1"/>
          </p:cNvSpPr>
          <p:nvPr>
            <p:ph idx="1"/>
          </p:nvPr>
        </p:nvSpPr>
        <p:spPr/>
        <p:txBody>
          <a:bodyPr/>
          <a:lstStyle/>
          <a:p>
            <a:r>
              <a:rPr lang="en-GB" dirty="0"/>
              <a:t>Increase hardware speed of processor</a:t>
            </a:r>
          </a:p>
          <a:p>
            <a:pPr lvl="1"/>
            <a:r>
              <a:rPr lang="en-GB" dirty="0"/>
              <a:t>Fundamentally due to shrinking logic gate size</a:t>
            </a:r>
          </a:p>
          <a:p>
            <a:pPr lvl="2"/>
            <a:r>
              <a:rPr lang="en-GB" dirty="0"/>
              <a:t>More gates, packed more tightly, increasing clock rate</a:t>
            </a:r>
          </a:p>
          <a:p>
            <a:pPr lvl="2"/>
            <a:r>
              <a:rPr lang="en-GB" dirty="0"/>
              <a:t>Propagation time for signals reduced</a:t>
            </a:r>
          </a:p>
          <a:p>
            <a:r>
              <a:rPr lang="en-GB" dirty="0"/>
              <a:t>Increase size and speed of caches</a:t>
            </a:r>
          </a:p>
          <a:p>
            <a:pPr lvl="1"/>
            <a:r>
              <a:rPr lang="en-GB" dirty="0"/>
              <a:t>Dedicating part of processor chip </a:t>
            </a:r>
          </a:p>
          <a:p>
            <a:pPr lvl="2"/>
            <a:r>
              <a:rPr lang="en-GB" dirty="0"/>
              <a:t>Cache access times drop significantly</a:t>
            </a:r>
          </a:p>
          <a:p>
            <a:r>
              <a:rPr lang="en-GB" dirty="0"/>
              <a:t>Change processor organization and architecture</a:t>
            </a:r>
          </a:p>
          <a:p>
            <a:pPr lvl="1"/>
            <a:r>
              <a:rPr lang="en-GB" dirty="0"/>
              <a:t>Increase effective speed of</a:t>
            </a:r>
            <a:r>
              <a:rPr lang="en-GB" dirty="0" smtClean="0"/>
              <a:t> instruction execution</a:t>
            </a:r>
            <a:endParaRPr lang="en-GB" dirty="0"/>
          </a:p>
          <a:p>
            <a:pPr lvl="1"/>
            <a:r>
              <a:rPr lang="en-GB" dirty="0"/>
              <a:t>Parallelism</a:t>
            </a:r>
          </a:p>
          <a:p>
            <a:pPr>
              <a:buFontTx/>
              <a:buNone/>
            </a:pPr>
            <a:endParaRPr lang="en-GB" dirty="0"/>
          </a:p>
        </p:txBody>
      </p:sp>
      <p:pic>
        <p:nvPicPr>
          <p:cNvPr id="2" name="Picture 1"/>
          <p:cNvPicPr>
            <a:picLocks noChangeAspect="1"/>
          </p:cNvPicPr>
          <p:nvPr/>
        </p:nvPicPr>
        <p:blipFill>
          <a:blip r:embed="rId3"/>
          <a:stretch>
            <a:fillRect/>
          </a:stretch>
        </p:blipFill>
        <p:spPr>
          <a:xfrm rot="1700518">
            <a:off x="6287018" y="3486648"/>
            <a:ext cx="2425700" cy="1727200"/>
          </a:xfrm>
          <a:prstGeom prst="rect">
            <a:avLst/>
          </a:prstGeom>
          <a:effectLst>
            <a:softEdge rad="38100"/>
          </a:effectLst>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7254415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4"/>
          <p:cNvSpPr>
            <a:spLocks noGrp="1" noChangeArrowheads="1"/>
          </p:cNvSpPr>
          <p:nvPr>
            <p:ph type="title"/>
          </p:nvPr>
        </p:nvSpPr>
        <p:spPr>
          <a:xfrm>
            <a:off x="76200" y="76200"/>
            <a:ext cx="8991600" cy="838200"/>
          </a:xfrm>
        </p:spPr>
        <p:txBody>
          <a:bodyPr/>
          <a:lstStyle/>
          <a:p>
            <a:r>
              <a:rPr lang="en-GB" dirty="0"/>
              <a:t>Problems with Clock Speed and Login Density</a:t>
            </a:r>
          </a:p>
        </p:txBody>
      </p:sp>
      <p:sp>
        <p:nvSpPr>
          <p:cNvPr id="99333" name="Rectangle 5"/>
          <p:cNvSpPr>
            <a:spLocks noGrp="1" noChangeArrowheads="1"/>
          </p:cNvSpPr>
          <p:nvPr>
            <p:ph idx="1"/>
          </p:nvPr>
        </p:nvSpPr>
        <p:spPr>
          <a:xfrm>
            <a:off x="498474" y="1981200"/>
            <a:ext cx="7556313" cy="4616152"/>
          </a:xfrm>
        </p:spPr>
        <p:txBody>
          <a:bodyPr>
            <a:normAutofit/>
          </a:bodyPr>
          <a:lstStyle/>
          <a:p>
            <a:r>
              <a:rPr lang="en-GB" sz="2400" dirty="0"/>
              <a:t>Power</a:t>
            </a:r>
          </a:p>
          <a:p>
            <a:pPr lvl="1"/>
            <a:r>
              <a:rPr lang="en-GB" sz="2000" dirty="0"/>
              <a:t>Power density increases with density of logic and clock speed</a:t>
            </a:r>
          </a:p>
          <a:p>
            <a:pPr lvl="1"/>
            <a:r>
              <a:rPr lang="en-GB" sz="2000" dirty="0"/>
              <a:t>Dissipating heat</a:t>
            </a:r>
          </a:p>
          <a:p>
            <a:r>
              <a:rPr lang="en-GB" sz="2400" dirty="0"/>
              <a:t>RC delay</a:t>
            </a:r>
          </a:p>
          <a:p>
            <a:pPr lvl="1"/>
            <a:r>
              <a:rPr lang="en-GB" sz="2000" dirty="0"/>
              <a:t>Speed at which electrons flow limited by resistance and capacitance of metal wires connecting </a:t>
            </a:r>
            <a:r>
              <a:rPr lang="en-GB" sz="2000" dirty="0" smtClean="0"/>
              <a:t>them</a:t>
            </a:r>
          </a:p>
          <a:p>
            <a:pPr lvl="1"/>
            <a:r>
              <a:rPr lang="en-GB" sz="2000" dirty="0" smtClean="0"/>
              <a:t>Delay increases as the RC product increases</a:t>
            </a:r>
          </a:p>
          <a:p>
            <a:pPr lvl="1"/>
            <a:r>
              <a:rPr lang="en-GB" sz="2000" dirty="0" smtClean="0"/>
              <a:t>As components on the chip decrease in size, the wire interconnects become thinner, increasing resistance</a:t>
            </a:r>
          </a:p>
          <a:p>
            <a:pPr lvl="1"/>
            <a:r>
              <a:rPr lang="en-GB" sz="2000" dirty="0" smtClean="0"/>
              <a:t>Also, the wires are closer together, increasing capacitance</a:t>
            </a:r>
            <a:endParaRPr lang="en-GB" sz="2000" dirty="0"/>
          </a:p>
          <a:p>
            <a:r>
              <a:rPr lang="en-GB" sz="2400" dirty="0" smtClean="0"/>
              <a:t>Memory </a:t>
            </a:r>
            <a:r>
              <a:rPr lang="en-GB" sz="2400" dirty="0"/>
              <a:t>latency</a:t>
            </a:r>
          </a:p>
          <a:p>
            <a:pPr lvl="1"/>
            <a:r>
              <a:rPr lang="en-GB" sz="2000" dirty="0"/>
              <a:t>Memory speeds lag processor </a:t>
            </a:r>
            <a:r>
              <a:rPr lang="en-GB" sz="2000" dirty="0" smtClean="0"/>
              <a:t>speeds</a:t>
            </a:r>
            <a:endParaRPr lang="en-GB" sz="2000"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4779864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8720667" y="1049867"/>
            <a:ext cx="184666" cy="461665"/>
          </a:xfrm>
          <a:prstGeom prst="rect">
            <a:avLst/>
          </a:prstGeom>
          <a:noFill/>
        </p:spPr>
        <p:txBody>
          <a:bodyPr wrap="none" rtlCol="0">
            <a:spAutoFit/>
          </a:bodyPr>
          <a:lstStyle/>
          <a:p>
            <a:endParaRPr lang="en-US" dirty="0"/>
          </a:p>
        </p:txBody>
      </p:sp>
      <p:pic>
        <p:nvPicPr>
          <p:cNvPr id="3" name="Picture 2" descr="f2.pdf"/>
          <p:cNvPicPr>
            <a:picLocks noChangeAspect="1"/>
          </p:cNvPicPr>
          <p:nvPr/>
        </p:nvPicPr>
        <p:blipFill rotWithShape="1">
          <a:blip r:embed="rId3">
            <a:extLst>
              <a:ext uri="{28A0092B-C50C-407E-A947-70E740481C1C}">
                <a14:useLocalDpi xmlns:a14="http://schemas.microsoft.com/office/drawing/2010/main" val="0"/>
              </a:ext>
            </a:extLst>
          </a:blip>
          <a:srcRect t="19664" r="-4703" b="23638"/>
          <a:stretch/>
        </p:blipFill>
        <p:spPr>
          <a:xfrm>
            <a:off x="591813" y="404664"/>
            <a:ext cx="8552187" cy="5993226"/>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02180192"/>
      </p:ext>
    </p:extLst>
  </p:cSld>
  <p:clrMapOvr>
    <a:masterClrMapping/>
  </p:clrMapOvr>
  <p:transition spd="med">
    <p:push/>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ontent Placeholder 19"/>
          <p:cNvGraphicFramePr>
            <a:graphicFrameLocks noGrp="1"/>
          </p:cNvGraphicFramePr>
          <p:nvPr>
            <p:ph idx="4294967295"/>
            <p:extLst>
              <p:ext uri="{D42A27DB-BD31-4B8C-83A1-F6EECF244321}">
                <p14:modId xmlns:p14="http://schemas.microsoft.com/office/powerpoint/2010/main" val="1914061553"/>
              </p:ext>
            </p:extLst>
          </p:nvPr>
        </p:nvGraphicFramePr>
        <p:xfrm>
          <a:off x="557360" y="457200"/>
          <a:ext cx="8229600" cy="624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2404" name="Rectangle 4"/>
          <p:cNvSpPr>
            <a:spLocks noGrp="1" noChangeArrowheads="1"/>
          </p:cNvSpPr>
          <p:nvPr>
            <p:ph type="title" idx="4294967295"/>
          </p:nvPr>
        </p:nvSpPr>
        <p:spPr>
          <a:xfrm>
            <a:off x="899592" y="228600"/>
            <a:ext cx="3520008" cy="1116012"/>
          </a:xfrm>
        </p:spPr>
        <p:txBody>
          <a:bodyPr>
            <a:normAutofit/>
          </a:bodyPr>
          <a:lstStyle/>
          <a:p>
            <a:pPr algn="ctr"/>
            <a:r>
              <a:rPr lang="en-GB" sz="3200" dirty="0">
                <a:solidFill>
                  <a:schemeClr val="tx1"/>
                </a:solidFill>
                <a:latin typeface="Times New Roman" panose="02020603050405020304" pitchFamily="18" charset="0"/>
                <a:cs typeface="Times New Roman" panose="02020603050405020304" pitchFamily="18" charset="0"/>
              </a:rPr>
              <a:t>Multicore</a:t>
            </a:r>
          </a:p>
        </p:txBody>
      </p:sp>
      <p:sp>
        <p:nvSpPr>
          <p:cNvPr id="28" name="TextBox 27"/>
          <p:cNvSpPr txBox="1"/>
          <p:nvPr/>
        </p:nvSpPr>
        <p:spPr>
          <a:xfrm>
            <a:off x="186267" y="1811867"/>
            <a:ext cx="184666" cy="461665"/>
          </a:xfrm>
          <a:prstGeom prst="rect">
            <a:avLst/>
          </a:prstGeom>
          <a:noFill/>
        </p:spPr>
        <p:txBody>
          <a:bodyPr wrap="none" rtlCol="0">
            <a:spAutoFit/>
          </a:bodyPr>
          <a:lstStyle/>
          <a:p>
            <a:endParaRPr lang="en-US" dirty="0"/>
          </a:p>
        </p:txBody>
      </p:sp>
      <p:sp>
        <p:nvSpPr>
          <p:cNvPr id="30" name="TextBox 29"/>
          <p:cNvSpPr txBox="1"/>
          <p:nvPr/>
        </p:nvSpPr>
        <p:spPr>
          <a:xfrm>
            <a:off x="321733" y="795867"/>
            <a:ext cx="184666" cy="461665"/>
          </a:xfrm>
          <a:prstGeom prst="rect">
            <a:avLst/>
          </a:prstGeom>
          <a:noFill/>
        </p:spPr>
        <p:txBody>
          <a:bodyPr wrap="none" rtlCol="0">
            <a:spAutoFit/>
          </a:bodyPr>
          <a:lstStyle/>
          <a:p>
            <a:endParaRPr lang="en-US" dirty="0"/>
          </a:p>
        </p:txBody>
      </p:sp>
      <p:pic>
        <p:nvPicPr>
          <p:cNvPr id="9" name="Grafik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3471617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Rectangle 4"/>
          <p:cNvSpPr>
            <a:spLocks noGrp="1" noChangeArrowheads="1"/>
          </p:cNvSpPr>
          <p:nvPr>
            <p:ph type="title"/>
          </p:nvPr>
        </p:nvSpPr>
        <p:spPr>
          <a:xfrm>
            <a:off x="498474" y="484094"/>
            <a:ext cx="8645526" cy="1279079"/>
          </a:xfrm>
        </p:spPr>
        <p:txBody>
          <a:bodyPr anchor="ctr">
            <a:normAutofit/>
          </a:bodyPr>
          <a:lstStyle/>
          <a:p>
            <a:pPr algn="ctr">
              <a:spcBef>
                <a:spcPts val="600"/>
              </a:spcBef>
              <a:spcAft>
                <a:spcPts val="600"/>
              </a:spcAft>
            </a:pPr>
            <a:r>
              <a:rPr lang="en-GB" sz="3600" dirty="0">
                <a:solidFill>
                  <a:schemeClr val="tx1"/>
                </a:solidFill>
                <a:latin typeface="Times New Roman" panose="02020603050405020304" pitchFamily="18" charset="0"/>
                <a:cs typeface="Times New Roman" panose="02020603050405020304" pitchFamily="18" charset="0"/>
              </a:rPr>
              <a:t>Many Integrated Core (MIC)</a:t>
            </a:r>
            <a:br>
              <a:rPr lang="en-GB" sz="3600" dirty="0">
                <a:solidFill>
                  <a:schemeClr val="tx1"/>
                </a:solidFill>
                <a:latin typeface="Times New Roman" panose="02020603050405020304" pitchFamily="18" charset="0"/>
                <a:cs typeface="Times New Roman" panose="02020603050405020304" pitchFamily="18" charset="0"/>
              </a:rPr>
            </a:br>
            <a:r>
              <a:rPr lang="en-GB" sz="3600" dirty="0">
                <a:solidFill>
                  <a:schemeClr val="tx1"/>
                </a:solidFill>
                <a:latin typeface="Times New Roman" panose="02020603050405020304" pitchFamily="18" charset="0"/>
                <a:cs typeface="Times New Roman" panose="02020603050405020304" pitchFamily="18" charset="0"/>
              </a:rPr>
              <a:t>      </a:t>
            </a:r>
            <a:r>
              <a:rPr lang="en-US" sz="3600" dirty="0">
                <a:solidFill>
                  <a:schemeClr val="tx1"/>
                </a:solidFill>
                <a:latin typeface="Times New Roman" panose="02020603050405020304" pitchFamily="18" charset="0"/>
                <a:cs typeface="Times New Roman" panose="02020603050405020304" pitchFamily="18" charset="0"/>
              </a:rPr>
              <a:t>Graphics Processing Unit (GPU</a:t>
            </a:r>
            <a:r>
              <a:rPr lang="en-US" sz="3600" dirty="0" smtClean="0">
                <a:solidFill>
                  <a:schemeClr val="tx1"/>
                </a:solidFill>
                <a:latin typeface="Times New Roman" panose="02020603050405020304" pitchFamily="18" charset="0"/>
                <a:cs typeface="Times New Roman" panose="02020603050405020304" pitchFamily="18" charset="0"/>
              </a:rPr>
              <a:t>)</a:t>
            </a:r>
            <a:endParaRPr lang="en-GB" dirty="0"/>
          </a:p>
        </p:txBody>
      </p:sp>
      <p:sp>
        <p:nvSpPr>
          <p:cNvPr id="103429" name="Rectangle 5"/>
          <p:cNvSpPr>
            <a:spLocks noGrp="1" noChangeArrowheads="1"/>
          </p:cNvSpPr>
          <p:nvPr>
            <p:ph sz="half" idx="2"/>
          </p:nvPr>
        </p:nvSpPr>
        <p:spPr/>
        <p:txBody>
          <a:bodyPr/>
          <a:lstStyle/>
          <a:p>
            <a:r>
              <a:rPr lang="en-GB" dirty="0" smtClean="0"/>
              <a:t>Leap in performance as well as the challenges in developing software to exploit such a large number of cores</a:t>
            </a:r>
          </a:p>
          <a:p>
            <a:r>
              <a:rPr lang="en-GB" dirty="0" smtClean="0"/>
              <a:t>The multicore and MIC strategy involves a homogeneous collection of general purpose processors on a single chip</a:t>
            </a:r>
          </a:p>
          <a:p>
            <a:endParaRPr lang="en-GB" dirty="0" smtClean="0"/>
          </a:p>
          <a:p>
            <a:endParaRPr lang="en-GB" dirty="0"/>
          </a:p>
        </p:txBody>
      </p:sp>
      <p:sp>
        <p:nvSpPr>
          <p:cNvPr id="16" name="Content Placeholder 15"/>
          <p:cNvSpPr>
            <a:spLocks noGrp="1"/>
          </p:cNvSpPr>
          <p:nvPr>
            <p:ph sz="quarter" idx="4"/>
          </p:nvPr>
        </p:nvSpPr>
        <p:spPr>
          <a:xfrm>
            <a:off x="4399878" y="2447365"/>
            <a:ext cx="3753522" cy="4182035"/>
          </a:xfrm>
        </p:spPr>
        <p:txBody>
          <a:bodyPr>
            <a:normAutofit lnSpcReduction="10000"/>
          </a:bodyPr>
          <a:lstStyle/>
          <a:p>
            <a:r>
              <a:rPr lang="en-US" dirty="0" smtClean="0"/>
              <a:t>Core designed to perform parallel operations on graphics data</a:t>
            </a:r>
          </a:p>
          <a:p>
            <a:r>
              <a:rPr lang="en-US" dirty="0" smtClean="0"/>
              <a:t>Traditionally found on a plug-in graphics card, it is used to encode and render 2D and 3D graphics as well as process video</a:t>
            </a:r>
          </a:p>
          <a:p>
            <a:r>
              <a:rPr lang="en-US" dirty="0" smtClean="0"/>
              <a:t>Used as vector processors for a variety of applications that require repetitive computations</a:t>
            </a:r>
            <a:endParaRPr lang="en-US" dirty="0"/>
          </a:p>
        </p:txBody>
      </p:sp>
      <p:sp>
        <p:nvSpPr>
          <p:cNvPr id="5" name="Text Placeholder 4"/>
          <p:cNvSpPr>
            <a:spLocks noGrp="1"/>
          </p:cNvSpPr>
          <p:nvPr>
            <p:ph type="body" idx="1"/>
          </p:nvPr>
        </p:nvSpPr>
        <p:spPr/>
        <p:txBody>
          <a:bodyPr/>
          <a:lstStyle/>
          <a:p>
            <a:r>
              <a:rPr lang="en-US" dirty="0" smtClean="0"/>
              <a:t>MIC	</a:t>
            </a:r>
            <a:endParaRPr lang="en-US" sz="3000" dirty="0" smtClean="0">
              <a:solidFill>
                <a:schemeClr val="accent1"/>
              </a:solidFill>
            </a:endParaRPr>
          </a:p>
        </p:txBody>
      </p:sp>
      <p:sp>
        <p:nvSpPr>
          <p:cNvPr id="15" name="Text Placeholder 14"/>
          <p:cNvSpPr>
            <a:spLocks noGrp="1"/>
          </p:cNvSpPr>
          <p:nvPr>
            <p:ph type="body" sz="quarter" idx="3"/>
          </p:nvPr>
        </p:nvSpPr>
        <p:spPr/>
        <p:txBody>
          <a:bodyPr/>
          <a:lstStyle/>
          <a:p>
            <a:r>
              <a:rPr lang="en-US" dirty="0" smtClean="0"/>
              <a:t>GPU</a:t>
            </a:r>
            <a:endParaRPr lang="en-US"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8238625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304800" y="1905000"/>
            <a:ext cx="3255264" cy="1162050"/>
          </a:xfrm>
        </p:spPr>
        <p:txBody>
          <a:bodyPr anchor="ctr">
            <a:noAutofit/>
          </a:bodyPr>
          <a:lstStyle/>
          <a:p>
            <a:pPr algn="ctr">
              <a:spcBef>
                <a:spcPts val="600"/>
              </a:spcBef>
              <a:spcAft>
                <a:spcPts val="600"/>
              </a:spcAft>
            </a:pPr>
            <a:r>
              <a:rPr lang="en-GB" sz="3600" dirty="0">
                <a:solidFill>
                  <a:schemeClr val="tx1"/>
                </a:solidFill>
                <a:latin typeface="Times New Roman" panose="02020603050405020304" pitchFamily="18" charset="0"/>
                <a:cs typeface="Times New Roman" panose="02020603050405020304" pitchFamily="18" charset="0"/>
              </a:rPr>
              <a:t>Amdahl’s Law</a:t>
            </a:r>
          </a:p>
        </p:txBody>
      </p:sp>
      <p:sp>
        <p:nvSpPr>
          <p:cNvPr id="120835" name="Rectangle 3"/>
          <p:cNvSpPr>
            <a:spLocks noGrp="1" noChangeArrowheads="1"/>
          </p:cNvSpPr>
          <p:nvPr>
            <p:ph idx="1"/>
          </p:nvPr>
        </p:nvSpPr>
        <p:spPr>
          <a:xfrm>
            <a:off x="4168775" y="457200"/>
            <a:ext cx="4597399" cy="6096000"/>
          </a:xfrm>
        </p:spPr>
        <p:txBody>
          <a:bodyPr>
            <a:normAutofit fontScale="92500" lnSpcReduction="20000"/>
          </a:bodyPr>
          <a:lstStyle/>
          <a:p>
            <a:r>
              <a:rPr lang="en-GB" dirty="0"/>
              <a:t>Gene </a:t>
            </a:r>
            <a:r>
              <a:rPr lang="en-GB" dirty="0" smtClean="0"/>
              <a:t>Amdahl</a:t>
            </a:r>
          </a:p>
          <a:p>
            <a:r>
              <a:rPr lang="en-GB" dirty="0" smtClean="0"/>
              <a:t>Deals with the potential speedup of a program using multiple processors compared to a single processor</a:t>
            </a:r>
          </a:p>
          <a:p>
            <a:r>
              <a:rPr lang="en-GB" dirty="0" smtClean="0"/>
              <a:t>Illustrates the problems facing industry in the development of multi-core machines</a:t>
            </a:r>
          </a:p>
          <a:p>
            <a:pPr lvl="1"/>
            <a:r>
              <a:rPr lang="en-GB" dirty="0" smtClean="0"/>
              <a:t>Software must be adapted to a highly parallel execution environment to exploit the power of parallel processing</a:t>
            </a:r>
          </a:p>
          <a:p>
            <a:r>
              <a:rPr lang="en-GB" dirty="0" smtClean="0"/>
              <a:t>Can be generalized to evaluate and design technical improvement in a computer system</a:t>
            </a:r>
          </a:p>
          <a:p>
            <a:endParaRPr lang="en-GB" dirty="0" smtClean="0"/>
          </a:p>
          <a:p>
            <a:endParaRPr lang="en-GB" dirty="0" smtClean="0"/>
          </a:p>
          <a:p>
            <a:endParaRPr lang="en-GB" dirty="0" smtClean="0"/>
          </a:p>
          <a:p>
            <a:endParaRPr lang="en-GB" dirty="0" smtClean="0"/>
          </a:p>
          <a:p>
            <a:endParaRPr lang="en-GB" dirty="0" smtClean="0"/>
          </a:p>
        </p:txBody>
      </p:sp>
      <p:pic>
        <p:nvPicPr>
          <p:cNvPr id="4" name="Picture 3"/>
          <p:cNvPicPr>
            <a:picLocks noChangeAspect="1"/>
          </p:cNvPicPr>
          <p:nvPr/>
        </p:nvPicPr>
        <p:blipFill>
          <a:blip r:embed="rId3"/>
          <a:stretch>
            <a:fillRect/>
          </a:stretch>
        </p:blipFill>
        <p:spPr>
          <a:xfrm>
            <a:off x="914400" y="4267200"/>
            <a:ext cx="2010551" cy="1981200"/>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08194579"/>
      </p:ext>
    </p:extLst>
  </p:cSld>
  <p:clrMapOvr>
    <a:masterClrMapping/>
  </p:clrMapOvr>
  <p:transition spd="med">
    <p:wipe dir="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3.pdf"/>
          <p:cNvPicPr>
            <a:picLocks noChangeAspect="1"/>
          </p:cNvPicPr>
          <p:nvPr/>
        </p:nvPicPr>
        <p:blipFill rotWithShape="1">
          <a:blip r:embed="rId3">
            <a:extLst>
              <a:ext uri="{28A0092B-C50C-407E-A947-70E740481C1C}">
                <a14:useLocalDpi xmlns:a14="http://schemas.microsoft.com/office/drawing/2010/main" val="0"/>
              </a:ext>
            </a:extLst>
          </a:blip>
          <a:srcRect t="20131" b="26723"/>
          <a:stretch/>
        </p:blipFill>
        <p:spPr>
          <a:xfrm>
            <a:off x="15593" y="188640"/>
            <a:ext cx="9697158" cy="666936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39786102"/>
      </p:ext>
    </p:extLst>
  </p:cSld>
  <p:clrMapOvr>
    <a:masterClrMapping/>
  </p:clrMapOvr>
  <p:transition spd="med">
    <p:pull dir="rd"/>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4.pdf"/>
          <p:cNvPicPr>
            <a:picLocks noChangeAspect="1"/>
          </p:cNvPicPr>
          <p:nvPr/>
        </p:nvPicPr>
        <p:blipFill rotWithShape="1">
          <a:blip r:embed="rId3">
            <a:extLst>
              <a:ext uri="{28A0092B-C50C-407E-A947-70E740481C1C}">
                <a14:useLocalDpi xmlns:a14="http://schemas.microsoft.com/office/drawing/2010/main" val="0"/>
              </a:ext>
            </a:extLst>
          </a:blip>
          <a:srcRect t="20735" b="15651"/>
          <a:stretch/>
        </p:blipFill>
        <p:spPr>
          <a:xfrm>
            <a:off x="899592" y="26092"/>
            <a:ext cx="7962042" cy="655462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72065980"/>
      </p:ext>
    </p:extLst>
  </p:cSld>
  <p:clrMapOvr>
    <a:masterClrMapping/>
  </p:clrMapOvr>
  <p:transition spd="med">
    <p:pull dir="rd"/>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556313" cy="1116106"/>
          </a:xfrm>
        </p:spPr>
        <p:txBody>
          <a:bodyPr anchor="ctr"/>
          <a:lstStyle/>
          <a:p>
            <a:r>
              <a:rPr lang="en-US" dirty="0" smtClean="0"/>
              <a:t>Little’s Law</a:t>
            </a:r>
            <a:endParaRPr lang="en-US" dirty="0"/>
          </a:p>
        </p:txBody>
      </p:sp>
      <p:sp>
        <p:nvSpPr>
          <p:cNvPr id="3" name="Content Placeholder 2"/>
          <p:cNvSpPr>
            <a:spLocks noGrp="1"/>
          </p:cNvSpPr>
          <p:nvPr>
            <p:ph idx="1"/>
          </p:nvPr>
        </p:nvSpPr>
        <p:spPr>
          <a:xfrm>
            <a:off x="467544" y="1268760"/>
            <a:ext cx="7556313" cy="5105400"/>
          </a:xfrm>
        </p:spPr>
        <p:txBody>
          <a:bodyPr>
            <a:normAutofit fontScale="92500" lnSpcReduction="10000"/>
          </a:bodyPr>
          <a:lstStyle/>
          <a:p>
            <a:r>
              <a:rPr lang="en-US" dirty="0" smtClean="0"/>
              <a:t>Fundamental and simple relation with broad applications</a:t>
            </a:r>
          </a:p>
          <a:p>
            <a:r>
              <a:rPr lang="en-US" dirty="0" smtClean="0"/>
              <a:t>Can be applied to almost any system that is statistically in steady state, and in which there is no leakage</a:t>
            </a:r>
          </a:p>
          <a:p>
            <a:r>
              <a:rPr lang="en-US" dirty="0" smtClean="0"/>
              <a:t>Queuing system</a:t>
            </a:r>
          </a:p>
          <a:p>
            <a:pPr lvl="1"/>
            <a:r>
              <a:rPr lang="en-US" dirty="0" smtClean="0"/>
              <a:t>If server is idle an item is served immediately, otherwise an arriving item joins a queue</a:t>
            </a:r>
          </a:p>
          <a:p>
            <a:pPr lvl="1"/>
            <a:r>
              <a:rPr lang="en-US" dirty="0" smtClean="0"/>
              <a:t>There can be a single queue for a single server or for multiple servers, or multiple queues with one being for each of multiple servers</a:t>
            </a:r>
          </a:p>
          <a:p>
            <a:r>
              <a:rPr lang="en-US" sz="2054" dirty="0" smtClean="0"/>
              <a:t>Average number of items in a queuing system equals the average rate at which items arrive multiplied by the  time that an item spends in the system</a:t>
            </a:r>
          </a:p>
          <a:p>
            <a:pPr lvl="1"/>
            <a:r>
              <a:rPr lang="en-US" dirty="0" smtClean="0"/>
              <a:t>Relationship requires very few assumptions</a:t>
            </a:r>
          </a:p>
          <a:p>
            <a:pPr lvl="1"/>
            <a:r>
              <a:rPr lang="en-US" dirty="0" smtClean="0"/>
              <a:t>Because of its simplicity and generality it is extremely useful</a:t>
            </a:r>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7211715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5.pdf"/>
          <p:cNvPicPr>
            <a:picLocks noChangeAspect="1"/>
          </p:cNvPicPr>
          <p:nvPr/>
        </p:nvPicPr>
        <p:blipFill rotWithShape="1">
          <a:blip r:embed="rId3">
            <a:extLst>
              <a:ext uri="{28A0092B-C50C-407E-A947-70E740481C1C}">
                <a14:useLocalDpi xmlns:a14="http://schemas.microsoft.com/office/drawing/2010/main" val="0"/>
              </a:ext>
            </a:extLst>
          </a:blip>
          <a:srcRect l="10681" t="31404" r="8321" b="23301"/>
          <a:stretch/>
        </p:blipFill>
        <p:spPr>
          <a:xfrm>
            <a:off x="0" y="469350"/>
            <a:ext cx="9144000" cy="6617250"/>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8616773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 name="TextBox 19"/>
          <p:cNvSpPr txBox="1"/>
          <p:nvPr/>
        </p:nvSpPr>
        <p:spPr>
          <a:xfrm>
            <a:off x="0" y="6324600"/>
            <a:ext cx="9144000" cy="533400"/>
          </a:xfrm>
          <a:prstGeom prst="rect">
            <a:avLst/>
          </a:prstGeom>
        </p:spPr>
        <p:txBody>
          <a:bodyPr wrap="square" rtlCol="0">
            <a:spAutoFit/>
          </a:bodyPr>
          <a:lstStyle/>
          <a:p>
            <a:endParaRPr lang="en-US" dirty="0"/>
          </a:p>
        </p:txBody>
      </p:sp>
      <p:sp useBgFill="1">
        <p:nvSpPr>
          <p:cNvPr id="9" name="TextBox 8"/>
          <p:cNvSpPr txBox="1"/>
          <p:nvPr/>
        </p:nvSpPr>
        <p:spPr>
          <a:xfrm>
            <a:off x="228600" y="5867400"/>
            <a:ext cx="7772401" cy="685800"/>
          </a:xfrm>
          <a:prstGeom prst="rect">
            <a:avLst/>
          </a:prstGeom>
        </p:spPr>
        <p:txBody>
          <a:bodyPr wrap="square" rtlCol="0">
            <a:spAutoFit/>
          </a:bodyPr>
          <a:lstStyle/>
          <a:p>
            <a:endParaRPr lang="en-US" dirty="0"/>
          </a:p>
        </p:txBody>
      </p:sp>
      <p:sp useBgFill="1">
        <p:nvSpPr>
          <p:cNvPr id="10" name="TextBox 9"/>
          <p:cNvSpPr txBox="1"/>
          <p:nvPr/>
        </p:nvSpPr>
        <p:spPr>
          <a:xfrm>
            <a:off x="0" y="0"/>
            <a:ext cx="304800" cy="6553200"/>
          </a:xfrm>
          <a:prstGeom prst="rect">
            <a:avLst/>
          </a:prstGeom>
        </p:spPr>
        <p:txBody>
          <a:bodyPr wrap="square" rtlCol="0">
            <a:spAutoFit/>
          </a:bodyPr>
          <a:lstStyle/>
          <a:p>
            <a:endParaRPr lang="en-US" dirty="0"/>
          </a:p>
        </p:txBody>
      </p:sp>
      <p:pic>
        <p:nvPicPr>
          <p:cNvPr id="2" name="Picture 1"/>
          <p:cNvPicPr>
            <a:picLocks noChangeAspect="1"/>
          </p:cNvPicPr>
          <p:nvPr/>
        </p:nvPicPr>
        <p:blipFill>
          <a:blip r:embed="rId3"/>
          <a:stretch>
            <a:fillRect/>
          </a:stretch>
        </p:blipFill>
        <p:spPr>
          <a:xfrm>
            <a:off x="-276044" y="1628800"/>
            <a:ext cx="9396536" cy="3230059"/>
          </a:xfrm>
          <a:prstGeom prst="rect">
            <a:avLst/>
          </a:prstGeom>
        </p:spPr>
      </p:pic>
      <p:sp>
        <p:nvSpPr>
          <p:cNvPr id="3" name="Rectangle 2"/>
          <p:cNvSpPr/>
          <p:nvPr/>
        </p:nvSpPr>
        <p:spPr>
          <a:xfrm>
            <a:off x="0" y="5373216"/>
            <a:ext cx="9144000" cy="461665"/>
          </a:xfrm>
          <a:prstGeom prst="rect">
            <a:avLst/>
          </a:prstGeom>
        </p:spPr>
        <p:txBody>
          <a:bodyPr wrap="square">
            <a:spAutoFit/>
          </a:bodyPr>
          <a:lstStyle/>
          <a:p>
            <a:pPr algn="ctr"/>
            <a:r>
              <a:rPr lang="en-US" dirty="0">
                <a:latin typeface="+mj-lt"/>
              </a:rPr>
              <a:t>Table 2.1  Performance Factors and System Attributes </a:t>
            </a:r>
          </a:p>
        </p:txBody>
      </p:sp>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82945396"/>
      </p:ext>
    </p:extLst>
  </p:cSld>
  <p:clrMapOvr>
    <a:masterClrMapping/>
  </p:clrMapOvr>
  <p:transition spd="med">
    <p:wipe dir="d"/>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95536" y="332656"/>
            <a:ext cx="8519864" cy="1239660"/>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Calculating the Mean</a:t>
            </a:r>
          </a:p>
        </p:txBody>
      </p:sp>
      <p:graphicFrame>
        <p:nvGraphicFramePr>
          <p:cNvPr id="26" name="Content Placeholder 25"/>
          <p:cNvGraphicFramePr>
            <a:graphicFrameLocks noGrp="1"/>
          </p:cNvGraphicFramePr>
          <p:nvPr>
            <p:ph idx="4294967295"/>
            <p:extLst/>
          </p:nvPr>
        </p:nvGraphicFramePr>
        <p:xfrm>
          <a:off x="0" y="1628800"/>
          <a:ext cx="9144000" cy="51454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8441808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6.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700" y="228600"/>
            <a:ext cx="5299364" cy="6858000"/>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1049784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827584" y="332656"/>
            <a:ext cx="5400599" cy="3096344"/>
          </a:xfrm>
        </p:spPr>
        <p:txBody>
          <a:bodyPr>
            <a:normAutofit/>
          </a:bodyPr>
          <a:lstStyle/>
          <a:p>
            <a:pPr marL="228600" indent="-228600">
              <a:spcBef>
                <a:spcPts val="0"/>
              </a:spcBef>
              <a:buFont typeface="Wingdings" pitchFamily="2" charset="2"/>
              <a:buChar char="n"/>
            </a:pPr>
            <a:r>
              <a:rPr lang="en-US" sz="2000" dirty="0"/>
              <a:t>An Arithmetic Mean (AM) is an appropriate measure if the sum of all the measurements is a meaningful and interesting value</a:t>
            </a:r>
          </a:p>
          <a:p>
            <a:pPr marL="228600" indent="-228600">
              <a:spcBef>
                <a:spcPts val="0"/>
              </a:spcBef>
              <a:buFont typeface="Wingdings" pitchFamily="2" charset="2"/>
              <a:buChar char="n"/>
            </a:pPr>
            <a:endParaRPr lang="en-US" sz="2000" dirty="0"/>
          </a:p>
          <a:p>
            <a:pPr marL="228600" indent="-228600">
              <a:spcBef>
                <a:spcPts val="0"/>
              </a:spcBef>
              <a:buFont typeface="Wingdings" pitchFamily="2" charset="2"/>
              <a:buChar char="n"/>
            </a:pPr>
            <a:r>
              <a:rPr lang="en-US" sz="2000" dirty="0"/>
              <a:t>The AM is a good candidate for comparing the execution time performance of several </a:t>
            </a:r>
            <a:r>
              <a:rPr lang="en-US" sz="2000" dirty="0" smtClean="0"/>
              <a:t>systems</a:t>
            </a:r>
          </a:p>
          <a:p>
            <a:pPr>
              <a:lnSpc>
                <a:spcPct val="120000"/>
              </a:lnSpc>
              <a:spcBef>
                <a:spcPts val="0"/>
              </a:spcBef>
            </a:pPr>
            <a:endParaRPr lang="en-US" sz="2000" dirty="0"/>
          </a:p>
        </p:txBody>
      </p:sp>
      <p:sp>
        <p:nvSpPr>
          <p:cNvPr id="7" name="TextBox 6"/>
          <p:cNvSpPr txBox="1"/>
          <p:nvPr/>
        </p:nvSpPr>
        <p:spPr>
          <a:xfrm>
            <a:off x="6804248" y="980728"/>
            <a:ext cx="2124673" cy="553998"/>
          </a:xfrm>
          <a:prstGeom prst="rect">
            <a:avLst/>
          </a:prstGeom>
          <a:noFill/>
        </p:spPr>
        <p:txBody>
          <a:bodyPr wrap="square" rtlCol="0">
            <a:spAutoFit/>
          </a:bodyPr>
          <a:lstStyle/>
          <a:p>
            <a:pPr algn="ctr"/>
            <a:r>
              <a:rPr lang="en-US" sz="3000" dirty="0" smtClean="0">
                <a:latin typeface="+mj-lt"/>
              </a:rPr>
              <a:t>Arithmetic</a:t>
            </a:r>
            <a:endParaRPr lang="en-US" sz="3000" dirty="0">
              <a:latin typeface="+mj-lt"/>
            </a:endParaRPr>
          </a:p>
        </p:txBody>
      </p:sp>
      <p:sp>
        <p:nvSpPr>
          <p:cNvPr id="8" name="TextBox 7"/>
          <p:cNvSpPr txBox="1"/>
          <p:nvPr/>
        </p:nvSpPr>
        <p:spPr>
          <a:xfrm>
            <a:off x="6804248" y="2996952"/>
            <a:ext cx="2016224" cy="553998"/>
          </a:xfrm>
          <a:prstGeom prst="rect">
            <a:avLst/>
          </a:prstGeom>
          <a:noFill/>
        </p:spPr>
        <p:txBody>
          <a:bodyPr wrap="square" rtlCol="0">
            <a:spAutoFit/>
          </a:bodyPr>
          <a:lstStyle/>
          <a:p>
            <a:pPr algn="ctr"/>
            <a:r>
              <a:rPr lang="en-US" sz="3000" dirty="0">
                <a:latin typeface="+mj-lt"/>
              </a:rPr>
              <a:t>Mean</a:t>
            </a:r>
          </a:p>
        </p:txBody>
      </p:sp>
      <p:sp>
        <p:nvSpPr>
          <p:cNvPr id="10" name="TextBox 9"/>
          <p:cNvSpPr txBox="1"/>
          <p:nvPr/>
        </p:nvSpPr>
        <p:spPr>
          <a:xfrm>
            <a:off x="1115616" y="2708920"/>
            <a:ext cx="5688632" cy="2031325"/>
          </a:xfrm>
          <a:prstGeom prst="rect">
            <a:avLst/>
          </a:prstGeom>
          <a:solidFill>
            <a:schemeClr val="accent3">
              <a:lumMod val="60000"/>
              <a:lumOff val="40000"/>
            </a:schemeClr>
          </a:solidFill>
        </p:spPr>
        <p:txBody>
          <a:bodyPr wrap="square" rtlCol="0">
            <a:spAutoFit/>
          </a:bodyPr>
          <a:lstStyle/>
          <a:p>
            <a:r>
              <a:rPr lang="en-US" sz="1400" dirty="0">
                <a:latin typeface="+mn-lt"/>
              </a:rPr>
              <a:t> For example, suppose we were interested in using a system</a:t>
            </a:r>
          </a:p>
          <a:p>
            <a:r>
              <a:rPr lang="en-US" sz="1400" dirty="0">
                <a:latin typeface="+mn-lt"/>
              </a:rPr>
              <a:t>for large-scale simulation studies and wanted to evaluate several alternative </a:t>
            </a:r>
            <a:r>
              <a:rPr lang="en-US" sz="1400" dirty="0" smtClean="0">
                <a:latin typeface="+mn-lt"/>
              </a:rPr>
              <a:t>products.  On </a:t>
            </a:r>
            <a:r>
              <a:rPr lang="en-US" sz="1400" dirty="0">
                <a:latin typeface="+mn-lt"/>
              </a:rPr>
              <a:t>each system we could run the simulation multiple times with different input </a:t>
            </a:r>
            <a:r>
              <a:rPr lang="en-US" sz="1400" dirty="0" smtClean="0">
                <a:latin typeface="+mn-lt"/>
              </a:rPr>
              <a:t>values for </a:t>
            </a:r>
            <a:r>
              <a:rPr lang="en-US" sz="1400" dirty="0">
                <a:latin typeface="+mn-lt"/>
              </a:rPr>
              <a:t>each run, and then take the average execution time across all runs. The use of</a:t>
            </a:r>
          </a:p>
          <a:p>
            <a:r>
              <a:rPr lang="en-US" sz="1400" dirty="0">
                <a:latin typeface="+mn-lt"/>
              </a:rPr>
              <a:t>multiple runs with different inputs should ensure that the results are not heavily </a:t>
            </a:r>
            <a:r>
              <a:rPr lang="en-US" sz="1400" dirty="0" smtClean="0">
                <a:latin typeface="+mn-lt"/>
              </a:rPr>
              <a:t>biased by </a:t>
            </a:r>
            <a:r>
              <a:rPr lang="en-US" sz="1400" dirty="0">
                <a:latin typeface="+mn-lt"/>
              </a:rPr>
              <a:t>some unusual feature of a given input set. The AM of all the runs is a good measure </a:t>
            </a:r>
            <a:r>
              <a:rPr lang="en-US" sz="1400" dirty="0" smtClean="0">
                <a:latin typeface="+mn-lt"/>
              </a:rPr>
              <a:t>of the </a:t>
            </a:r>
            <a:r>
              <a:rPr lang="en-US" sz="1400" dirty="0">
                <a:latin typeface="+mn-lt"/>
              </a:rPr>
              <a:t>system’s performance on simulations, and a good number to use for system comparison.</a:t>
            </a:r>
          </a:p>
        </p:txBody>
      </p:sp>
      <p:sp>
        <p:nvSpPr>
          <p:cNvPr id="11" name="TextBox 10"/>
          <p:cNvSpPr txBox="1"/>
          <p:nvPr/>
        </p:nvSpPr>
        <p:spPr>
          <a:xfrm>
            <a:off x="827584" y="5013176"/>
            <a:ext cx="6278003" cy="1769715"/>
          </a:xfrm>
          <a:prstGeom prst="rect">
            <a:avLst/>
          </a:prstGeom>
          <a:noFill/>
        </p:spPr>
        <p:txBody>
          <a:bodyPr wrap="square" rtlCol="0">
            <a:spAutoFit/>
          </a:bodyPr>
          <a:lstStyle/>
          <a:p>
            <a:pPr marL="228600" indent="-228600" eaLnBrk="1" hangingPunct="1">
              <a:spcBef>
                <a:spcPts val="0"/>
              </a:spcBef>
              <a:buClr>
                <a:schemeClr val="accent1"/>
              </a:buClr>
              <a:buSzPct val="75000"/>
              <a:buFont typeface="Wingdings" pitchFamily="2" charset="2"/>
              <a:buChar char="n"/>
            </a:pPr>
            <a:r>
              <a:rPr lang="en-US" sz="1900" dirty="0">
                <a:solidFill>
                  <a:schemeClr val="tx1">
                    <a:lumMod val="65000"/>
                    <a:lumOff val="35000"/>
                  </a:schemeClr>
                </a:solidFill>
                <a:latin typeface="+mn-lt"/>
              </a:rPr>
              <a:t>The AM used for a time-based variable, such as program execution time, has the important property that it is directly proportional to the total time </a:t>
            </a:r>
            <a:endParaRPr lang="en-US" sz="1900" dirty="0" smtClean="0">
              <a:solidFill>
                <a:schemeClr val="tx1">
                  <a:lumMod val="65000"/>
                  <a:lumOff val="35000"/>
                </a:schemeClr>
              </a:solidFill>
              <a:latin typeface="+mn-lt"/>
            </a:endParaRPr>
          </a:p>
          <a:p>
            <a:pPr marL="685800" lvl="1" indent="-228600" eaLnBrk="1" hangingPunct="1">
              <a:spcBef>
                <a:spcPts val="900"/>
              </a:spcBef>
              <a:buClr>
                <a:schemeClr val="accent1"/>
              </a:buClr>
              <a:buSzPct val="75000"/>
              <a:buFont typeface="Wingdings" pitchFamily="2" charset="2"/>
              <a:buChar char="n"/>
            </a:pPr>
            <a:r>
              <a:rPr lang="en-US" sz="1800" dirty="0" smtClean="0">
                <a:solidFill>
                  <a:schemeClr val="tx1">
                    <a:lumMod val="65000"/>
                    <a:lumOff val="35000"/>
                  </a:schemeClr>
                </a:solidFill>
                <a:latin typeface="+mn-lt"/>
              </a:rPr>
              <a:t>If </a:t>
            </a:r>
            <a:r>
              <a:rPr lang="en-US" sz="1800" dirty="0">
                <a:solidFill>
                  <a:schemeClr val="tx1">
                    <a:lumMod val="65000"/>
                    <a:lumOff val="35000"/>
                  </a:schemeClr>
                </a:solidFill>
                <a:latin typeface="+mn-lt"/>
              </a:rPr>
              <a:t>the total time doubles, the mean value doubles</a:t>
            </a:r>
          </a:p>
          <a:p>
            <a:endParaRPr lang="en-US" dirty="0"/>
          </a:p>
        </p:txBody>
      </p:sp>
      <p:pic>
        <p:nvPicPr>
          <p:cNvPr id="2" name="Picture 1"/>
          <p:cNvPicPr>
            <a:picLocks noChangeAspect="1"/>
          </p:cNvPicPr>
          <p:nvPr/>
        </p:nvPicPr>
        <p:blipFill>
          <a:blip r:embed="rId3"/>
          <a:stretch>
            <a:fillRect/>
          </a:stretch>
        </p:blipFill>
        <p:spPr>
          <a:xfrm>
            <a:off x="7380312" y="4869160"/>
            <a:ext cx="1587500" cy="1587500"/>
          </a:xfrm>
          <a:prstGeom prst="rect">
            <a:avLst/>
          </a:prstGeom>
        </p:spPr>
      </p:pic>
      <p:pic>
        <p:nvPicPr>
          <p:cNvPr id="13" name="Grafi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4" name="Grafik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6232141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a:srcRect r="1726" b="6656"/>
          <a:stretch/>
        </p:blipFill>
        <p:spPr>
          <a:xfrm>
            <a:off x="323528" y="332656"/>
            <a:ext cx="6780538" cy="5842806"/>
          </a:xfrm>
          <a:prstGeom prst="rect">
            <a:avLst/>
          </a:prstGeom>
          <a:ln w="57150" cmpd="sng">
            <a:solidFill>
              <a:schemeClr val="tx1"/>
            </a:solidFill>
          </a:ln>
        </p:spPr>
      </p:pic>
      <p:sp>
        <p:nvSpPr>
          <p:cNvPr id="10" name="TextBox 9"/>
          <p:cNvSpPr txBox="1"/>
          <p:nvPr/>
        </p:nvSpPr>
        <p:spPr>
          <a:xfrm>
            <a:off x="7164288" y="1340768"/>
            <a:ext cx="1979712" cy="2677656"/>
          </a:xfrm>
          <a:prstGeom prst="rect">
            <a:avLst/>
          </a:prstGeom>
          <a:noFill/>
        </p:spPr>
        <p:txBody>
          <a:bodyPr wrap="square" rtlCol="0">
            <a:spAutoFit/>
          </a:bodyPr>
          <a:lstStyle/>
          <a:p>
            <a:pPr algn="ctr"/>
            <a:r>
              <a:rPr lang="en-US" sz="2800" dirty="0">
                <a:latin typeface="+mj-lt"/>
              </a:rPr>
              <a:t>Table 2.2  </a:t>
            </a:r>
            <a:endParaRPr lang="en-US" sz="2800" dirty="0" smtClean="0">
              <a:latin typeface="+mj-lt"/>
            </a:endParaRPr>
          </a:p>
          <a:p>
            <a:pPr algn="ctr"/>
            <a:r>
              <a:rPr lang="en-US" sz="2000" dirty="0" smtClean="0">
                <a:latin typeface="+mj-lt"/>
              </a:rPr>
              <a:t> </a:t>
            </a:r>
          </a:p>
          <a:p>
            <a:pPr algn="ctr"/>
            <a:r>
              <a:rPr lang="en-US" sz="2000" dirty="0" smtClean="0">
                <a:latin typeface="+mj-lt"/>
              </a:rPr>
              <a:t>A </a:t>
            </a:r>
            <a:r>
              <a:rPr lang="en-US" sz="2000" dirty="0">
                <a:latin typeface="+mj-lt"/>
              </a:rPr>
              <a:t>Comparison of Arithmetic and </a:t>
            </a:r>
            <a:endParaRPr lang="en-US" sz="2000" dirty="0" smtClean="0">
              <a:latin typeface="+mj-lt"/>
            </a:endParaRPr>
          </a:p>
          <a:p>
            <a:pPr algn="ctr"/>
            <a:r>
              <a:rPr lang="en-US" sz="2000" dirty="0" smtClean="0">
                <a:latin typeface="+mj-lt"/>
              </a:rPr>
              <a:t>Harmonic </a:t>
            </a:r>
            <a:r>
              <a:rPr lang="en-US" sz="2000" dirty="0">
                <a:latin typeface="+mj-lt"/>
              </a:rPr>
              <a:t>Means for Rates </a:t>
            </a:r>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630820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55576" y="92848"/>
            <a:ext cx="7313677" cy="6765152"/>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5536084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755576" y="116632"/>
            <a:ext cx="7364486" cy="6597352"/>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2522489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Benchmark Principles</a:t>
            </a:r>
            <a:endParaRPr lang="en-US" dirty="0"/>
          </a:p>
        </p:txBody>
      </p:sp>
      <p:sp>
        <p:nvSpPr>
          <p:cNvPr id="10" name="Content Placeholder 9"/>
          <p:cNvSpPr>
            <a:spLocks noGrp="1"/>
          </p:cNvSpPr>
          <p:nvPr>
            <p:ph idx="1"/>
          </p:nvPr>
        </p:nvSpPr>
        <p:spPr>
          <a:xfrm>
            <a:off x="395536" y="1700808"/>
            <a:ext cx="7556313" cy="4472136"/>
          </a:xfrm>
        </p:spPr>
        <p:txBody>
          <a:bodyPr>
            <a:normAutofit/>
          </a:bodyPr>
          <a:lstStyle/>
          <a:p>
            <a:pPr>
              <a:lnSpc>
                <a:spcPct val="90000"/>
              </a:lnSpc>
              <a:spcBef>
                <a:spcPts val="0"/>
              </a:spcBef>
            </a:pPr>
            <a:r>
              <a:rPr lang="en-US" sz="2800" dirty="0" smtClean="0"/>
              <a:t>Desirable characteristics of a benchmark program:</a:t>
            </a:r>
          </a:p>
          <a:p>
            <a:pPr marL="0" indent="0">
              <a:lnSpc>
                <a:spcPct val="90000"/>
              </a:lnSpc>
              <a:spcBef>
                <a:spcPts val="0"/>
              </a:spcBef>
              <a:buNone/>
            </a:pPr>
            <a:endParaRPr lang="en-US" sz="2800" dirty="0" smtClean="0"/>
          </a:p>
          <a:p>
            <a:pPr marL="685800" lvl="1" indent="-457200">
              <a:lnSpc>
                <a:spcPct val="90000"/>
              </a:lnSpc>
              <a:spcBef>
                <a:spcPts val="0"/>
              </a:spcBef>
              <a:buClr>
                <a:schemeClr val="accent2">
                  <a:lumMod val="75000"/>
                  <a:lumOff val="25000"/>
                </a:schemeClr>
              </a:buClr>
              <a:buSzPct val="100000"/>
              <a:buFont typeface="+mj-lt"/>
              <a:buAutoNum type="arabicPeriod"/>
            </a:pPr>
            <a:r>
              <a:rPr lang="en-US" sz="2400" dirty="0" smtClean="0"/>
              <a:t>It is written in a high-level language, making it portable across different machines</a:t>
            </a:r>
          </a:p>
          <a:p>
            <a:pPr marL="685800" lvl="1" indent="-457200">
              <a:buClr>
                <a:schemeClr val="accent2">
                  <a:lumMod val="75000"/>
                  <a:lumOff val="25000"/>
                </a:schemeClr>
              </a:buClr>
              <a:buSzPct val="100000"/>
              <a:buFont typeface="+mj-lt"/>
              <a:buAutoNum type="arabicPeriod"/>
            </a:pPr>
            <a:r>
              <a:rPr lang="en-US" sz="2400" dirty="0" smtClean="0"/>
              <a:t>It is representative of a particular kind of programming domain or paradigm, such as systems programming, numerical programming, or commercial programming</a:t>
            </a:r>
          </a:p>
          <a:p>
            <a:pPr marL="685800" lvl="1" indent="-457200">
              <a:buClr>
                <a:schemeClr val="accent2">
                  <a:lumMod val="75000"/>
                  <a:lumOff val="25000"/>
                </a:schemeClr>
              </a:buClr>
              <a:buSzPct val="100000"/>
              <a:buFont typeface="+mj-lt"/>
              <a:buAutoNum type="arabicPeriod"/>
            </a:pPr>
            <a:r>
              <a:rPr lang="en-US" sz="2400" dirty="0" smtClean="0"/>
              <a:t>It can be measured easily</a:t>
            </a:r>
          </a:p>
          <a:p>
            <a:pPr marL="685800" lvl="1" indent="-457200">
              <a:buClr>
                <a:schemeClr val="accent2">
                  <a:lumMod val="75000"/>
                  <a:lumOff val="25000"/>
                </a:schemeClr>
              </a:buClr>
              <a:buSzPct val="100000"/>
              <a:buFont typeface="+mj-lt"/>
              <a:buAutoNum type="arabicPeriod"/>
            </a:pPr>
            <a:r>
              <a:rPr lang="en-US" sz="2400" dirty="0" smtClean="0"/>
              <a:t>It has wide distribution</a:t>
            </a:r>
          </a:p>
          <a:p>
            <a:pPr lvl="1"/>
            <a:endParaRPr lang="en-US" dirty="0"/>
          </a:p>
        </p:txBody>
      </p:sp>
      <p:sp>
        <p:nvSpPr>
          <p:cNvPr id="14" name="TextBox 13"/>
          <p:cNvSpPr txBox="1"/>
          <p:nvPr/>
        </p:nvSpPr>
        <p:spPr>
          <a:xfrm>
            <a:off x="8361513" y="5326820"/>
            <a:ext cx="184666" cy="461665"/>
          </a:xfrm>
          <a:prstGeom prst="rect">
            <a:avLst/>
          </a:prstGeom>
          <a:noFill/>
        </p:spPr>
        <p:txBody>
          <a:bodyPr wrap="none" rtlCol="0">
            <a:spAutoFit/>
          </a:bodyPr>
          <a:lstStyle/>
          <a:p>
            <a:endParaRPr lang="en-US" dirty="0"/>
          </a:p>
        </p:txBody>
      </p:sp>
      <p:pic>
        <p:nvPicPr>
          <p:cNvPr id="15" name="Picture 14"/>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7039927" y="5301208"/>
            <a:ext cx="2075721" cy="1556791"/>
          </a:xfrm>
          <a:prstGeom prst="rect">
            <a:avLst/>
          </a:prstGeom>
          <a:effectLst>
            <a:softEdge rad="215900"/>
          </a:effectLst>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0196288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98474" y="484094"/>
            <a:ext cx="8264526" cy="1268506"/>
          </a:xfrm>
        </p:spPr>
        <p:txBody>
          <a:bodyPr/>
          <a:lstStyle/>
          <a:p>
            <a:r>
              <a:rPr lang="en-GB" dirty="0" smtClean="0"/>
              <a:t>System Performance Evaluation Corporation (SPEC)</a:t>
            </a:r>
            <a:endParaRPr lang="en-GB" dirty="0"/>
          </a:p>
        </p:txBody>
      </p:sp>
      <p:sp>
        <p:nvSpPr>
          <p:cNvPr id="7" name="Content Placeholder 6"/>
          <p:cNvSpPr>
            <a:spLocks noGrp="1"/>
          </p:cNvSpPr>
          <p:nvPr>
            <p:ph idx="1"/>
          </p:nvPr>
        </p:nvSpPr>
        <p:spPr/>
        <p:txBody>
          <a:bodyPr>
            <a:normAutofit lnSpcReduction="10000"/>
          </a:bodyPr>
          <a:lstStyle/>
          <a:p>
            <a:r>
              <a:rPr lang="en-US" dirty="0" smtClean="0"/>
              <a:t>Benchmark suite</a:t>
            </a:r>
          </a:p>
          <a:p>
            <a:pPr lvl="1"/>
            <a:r>
              <a:rPr lang="en-US" dirty="0" smtClean="0"/>
              <a:t>A collection of programs, defined in a high-level language</a:t>
            </a:r>
          </a:p>
          <a:p>
            <a:pPr lvl="1"/>
            <a:r>
              <a:rPr lang="en-US" dirty="0" smtClean="0"/>
              <a:t>Together attempt to provide a representative test of a computer in a particular application or system programming area</a:t>
            </a:r>
          </a:p>
          <a:p>
            <a:pPr marL="228600" lvl="1">
              <a:spcBef>
                <a:spcPts val="2000"/>
              </a:spcBef>
              <a:buClr>
                <a:schemeClr val="accent1"/>
              </a:buClr>
            </a:pPr>
            <a:r>
              <a:rPr lang="en-US" sz="2000" dirty="0" smtClean="0"/>
              <a:t>SPEC</a:t>
            </a:r>
          </a:p>
          <a:p>
            <a:pPr lvl="1"/>
            <a:r>
              <a:rPr lang="en-US" dirty="0" smtClean="0"/>
              <a:t>An industry consortium</a:t>
            </a:r>
          </a:p>
          <a:p>
            <a:pPr lvl="1"/>
            <a:r>
              <a:rPr lang="en-US" dirty="0" smtClean="0"/>
              <a:t>Defines and maintains the best known collection of benchmark suites aimed at evaluating computer systems</a:t>
            </a:r>
          </a:p>
          <a:p>
            <a:pPr lvl="1"/>
            <a:r>
              <a:rPr lang="en-US" dirty="0" smtClean="0"/>
              <a:t>Performance measurements are widely used for comparison and research purposes</a:t>
            </a:r>
          </a:p>
          <a:p>
            <a:endParaRPr lang="en-US" dirty="0"/>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8139183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61"/>
          <p:cNvSpPr>
            <a:spLocks noGrp="1"/>
          </p:cNvSpPr>
          <p:nvPr>
            <p:ph type="title"/>
          </p:nvPr>
        </p:nvSpPr>
        <p:spPr>
          <a:xfrm>
            <a:off x="381000" y="2362200"/>
            <a:ext cx="3255264" cy="1162050"/>
          </a:xfrm>
        </p:spPr>
        <p:txBody>
          <a:bodyPr>
            <a:no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SPEC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CPU2006</a:t>
            </a:r>
          </a:p>
        </p:txBody>
      </p:sp>
      <p:sp>
        <p:nvSpPr>
          <p:cNvPr id="66" name="Content Placeholder 65"/>
          <p:cNvSpPr>
            <a:spLocks noGrp="1"/>
          </p:cNvSpPr>
          <p:nvPr>
            <p:ph idx="1"/>
          </p:nvPr>
        </p:nvSpPr>
        <p:spPr>
          <a:xfrm>
            <a:off x="4114800" y="533400"/>
            <a:ext cx="4597399" cy="5853113"/>
          </a:xfrm>
        </p:spPr>
        <p:txBody>
          <a:bodyPr>
            <a:normAutofit fontScale="85000" lnSpcReduction="20000"/>
          </a:bodyPr>
          <a:lstStyle/>
          <a:p>
            <a:r>
              <a:rPr lang="en-US" dirty="0" smtClean="0"/>
              <a:t>Best known SPEC benchmark suite</a:t>
            </a:r>
          </a:p>
          <a:p>
            <a:r>
              <a:rPr lang="en-US" dirty="0" smtClean="0"/>
              <a:t>Industry standard suite for processor intensive applications</a:t>
            </a:r>
          </a:p>
          <a:p>
            <a:r>
              <a:rPr lang="en-US" dirty="0" smtClean="0"/>
              <a:t>Appropriate for measuring performance for applications that spend most of their time doing computation rather than I/O</a:t>
            </a:r>
          </a:p>
          <a:p>
            <a:r>
              <a:rPr lang="en-US" dirty="0" smtClean="0"/>
              <a:t>Consists of 17 floating point programs written in C, C++, and Fortran and 12 integer programs written in C and C++</a:t>
            </a:r>
          </a:p>
          <a:p>
            <a:r>
              <a:rPr lang="en-US" dirty="0" smtClean="0"/>
              <a:t>Suite contains over 3 million lines of code</a:t>
            </a:r>
          </a:p>
          <a:p>
            <a:r>
              <a:rPr lang="en-US" dirty="0" smtClean="0"/>
              <a:t>Fifth generation of processor intensive suites from SPEC</a:t>
            </a:r>
            <a:endParaRPr lang="en-US" dirty="0"/>
          </a:p>
        </p:txBody>
      </p:sp>
      <p:pic>
        <p:nvPicPr>
          <p:cNvPr id="72" name="Picture 71"/>
          <p:cNvPicPr>
            <a:picLocks noChangeAspect="1"/>
          </p:cNvPicPr>
          <p:nvPr/>
        </p:nvPicPr>
        <p:blipFill>
          <a:blip r:embed="rId3"/>
          <a:stretch>
            <a:fillRect/>
          </a:stretch>
        </p:blipFill>
        <p:spPr>
          <a:xfrm>
            <a:off x="1066800" y="4191000"/>
            <a:ext cx="2082800" cy="2044700"/>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77097342"/>
      </p:ext>
    </p:extLst>
  </p:cSld>
  <p:clrMapOvr>
    <a:masterClrMapping/>
  </p:clrMapOvr>
  <p:transition spd="med">
    <p:wipe dir="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81226" y="2416174"/>
            <a:ext cx="184666" cy="461665"/>
          </a:xfrm>
          <a:prstGeom prst="rect">
            <a:avLst/>
          </a:prstGeom>
          <a:noFill/>
        </p:spPr>
        <p:txBody>
          <a:bodyPr wrap="none" rtlCol="0">
            <a:spAutoFit/>
          </a:bodyPr>
          <a:lstStyle/>
          <a:p>
            <a:endParaRPr lang="en-US" dirty="0"/>
          </a:p>
        </p:txBody>
      </p:sp>
      <p:pic>
        <p:nvPicPr>
          <p:cNvPr id="5" name="Picture 4"/>
          <p:cNvPicPr>
            <a:picLocks noChangeAspect="1"/>
          </p:cNvPicPr>
          <p:nvPr/>
        </p:nvPicPr>
        <p:blipFill>
          <a:blip r:embed="rId3"/>
          <a:stretch>
            <a:fillRect/>
          </a:stretch>
        </p:blipFill>
        <p:spPr>
          <a:xfrm>
            <a:off x="395536" y="455567"/>
            <a:ext cx="4952310" cy="6554833"/>
          </a:xfrm>
          <a:prstGeom prst="rect">
            <a:avLst/>
          </a:prstGeom>
        </p:spPr>
      </p:pic>
      <p:sp>
        <p:nvSpPr>
          <p:cNvPr id="6" name="TextBox 5"/>
          <p:cNvSpPr txBox="1"/>
          <p:nvPr/>
        </p:nvSpPr>
        <p:spPr>
          <a:xfrm>
            <a:off x="5796136" y="1700808"/>
            <a:ext cx="3347864" cy="3170099"/>
          </a:xfrm>
          <a:prstGeom prst="rect">
            <a:avLst/>
          </a:prstGeom>
          <a:noFill/>
        </p:spPr>
        <p:txBody>
          <a:bodyPr wrap="square" rtlCol="0">
            <a:spAutoFit/>
          </a:bodyPr>
          <a:lstStyle/>
          <a:p>
            <a:pPr algn="ctr"/>
            <a:r>
              <a:rPr lang="en-US" sz="3600" dirty="0">
                <a:latin typeface="+mj-lt"/>
              </a:rPr>
              <a:t>Table 2.5 </a:t>
            </a:r>
            <a:endParaRPr lang="en-US" sz="3600" dirty="0" smtClean="0">
              <a:latin typeface="+mj-lt"/>
            </a:endParaRPr>
          </a:p>
          <a:p>
            <a:pPr algn="ctr"/>
            <a:r>
              <a:rPr lang="en-US" sz="3600" dirty="0" smtClean="0">
                <a:latin typeface="+mj-lt"/>
              </a:rPr>
              <a:t> </a:t>
            </a:r>
          </a:p>
          <a:p>
            <a:pPr algn="ctr"/>
            <a:r>
              <a:rPr lang="en-US" sz="3200" dirty="0" smtClean="0">
                <a:latin typeface="+mj-lt"/>
              </a:rPr>
              <a:t>SPEC </a:t>
            </a:r>
          </a:p>
          <a:p>
            <a:pPr algn="ctr"/>
            <a:r>
              <a:rPr lang="en-US" sz="3200" dirty="0" smtClean="0">
                <a:latin typeface="+mj-lt"/>
              </a:rPr>
              <a:t>CPU2006 </a:t>
            </a:r>
          </a:p>
          <a:p>
            <a:pPr algn="ctr"/>
            <a:r>
              <a:rPr lang="en-US" sz="3200" dirty="0" smtClean="0">
                <a:latin typeface="+mj-lt"/>
              </a:rPr>
              <a:t>Integer </a:t>
            </a:r>
            <a:r>
              <a:rPr lang="en-US" sz="3200" dirty="0">
                <a:latin typeface="+mj-lt"/>
              </a:rPr>
              <a:t>Benchmarks </a:t>
            </a:r>
          </a:p>
        </p:txBody>
      </p:sp>
      <p:sp>
        <p:nvSpPr>
          <p:cNvPr id="7" name="TextBox 6"/>
          <p:cNvSpPr txBox="1"/>
          <p:nvPr/>
        </p:nvSpPr>
        <p:spPr>
          <a:xfrm>
            <a:off x="5796136" y="6453336"/>
            <a:ext cx="3347864" cy="253916"/>
          </a:xfrm>
          <a:prstGeom prst="rect">
            <a:avLst/>
          </a:prstGeom>
          <a:noFill/>
        </p:spPr>
        <p:txBody>
          <a:bodyPr wrap="square" rtlCol="0">
            <a:spAutoFit/>
          </a:bodyPr>
          <a:lstStyle/>
          <a:p>
            <a:r>
              <a:rPr lang="en-US" sz="1050" dirty="0" smtClean="0">
                <a:latin typeface="+mn-lt"/>
              </a:rPr>
              <a:t>(Table can be found on page 69 in the textbook.)</a:t>
            </a:r>
            <a:endParaRPr lang="en-US" sz="1050" dirty="0">
              <a:latin typeface="+mn-lt"/>
            </a:endParaRPr>
          </a:p>
        </p:txBody>
      </p:sp>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3473438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81226" y="2416174"/>
            <a:ext cx="184666" cy="461665"/>
          </a:xfrm>
          <a:prstGeom prst="rect">
            <a:avLst/>
          </a:prstGeom>
          <a:noFill/>
        </p:spPr>
        <p:txBody>
          <a:bodyPr wrap="none" rtlCol="0">
            <a:spAutoFit/>
          </a:bodyPr>
          <a:lstStyle/>
          <a:p>
            <a:endParaRPr lang="en-US" dirty="0"/>
          </a:p>
        </p:txBody>
      </p:sp>
      <p:sp>
        <p:nvSpPr>
          <p:cNvPr id="6" name="TextBox 5"/>
          <p:cNvSpPr txBox="1"/>
          <p:nvPr/>
        </p:nvSpPr>
        <p:spPr>
          <a:xfrm>
            <a:off x="6300192" y="1700808"/>
            <a:ext cx="2843808" cy="3170099"/>
          </a:xfrm>
          <a:prstGeom prst="rect">
            <a:avLst/>
          </a:prstGeom>
          <a:noFill/>
        </p:spPr>
        <p:txBody>
          <a:bodyPr wrap="square" rtlCol="0">
            <a:spAutoFit/>
          </a:bodyPr>
          <a:lstStyle/>
          <a:p>
            <a:pPr algn="ctr"/>
            <a:r>
              <a:rPr lang="en-US" sz="3600" dirty="0">
                <a:latin typeface="+mj-lt"/>
              </a:rPr>
              <a:t>Table </a:t>
            </a:r>
            <a:r>
              <a:rPr lang="en-US" sz="3600" dirty="0" smtClean="0">
                <a:latin typeface="+mj-lt"/>
              </a:rPr>
              <a:t>2.6 </a:t>
            </a:r>
          </a:p>
          <a:p>
            <a:pPr algn="ctr"/>
            <a:r>
              <a:rPr lang="en-US" sz="3600" dirty="0" smtClean="0">
                <a:latin typeface="+mj-lt"/>
              </a:rPr>
              <a:t> </a:t>
            </a:r>
          </a:p>
          <a:p>
            <a:pPr algn="ctr"/>
            <a:r>
              <a:rPr lang="en-US" sz="3200" dirty="0" smtClean="0">
                <a:latin typeface="+mj-lt"/>
              </a:rPr>
              <a:t>SPEC </a:t>
            </a:r>
          </a:p>
          <a:p>
            <a:pPr algn="ctr"/>
            <a:r>
              <a:rPr lang="en-US" sz="3200" dirty="0" smtClean="0">
                <a:latin typeface="+mj-lt"/>
              </a:rPr>
              <a:t>CPU2006 </a:t>
            </a:r>
          </a:p>
          <a:p>
            <a:pPr algn="ctr"/>
            <a:r>
              <a:rPr lang="en-US" sz="3200" dirty="0" smtClean="0">
                <a:latin typeface="+mj-lt"/>
              </a:rPr>
              <a:t>Floating-Point </a:t>
            </a:r>
            <a:r>
              <a:rPr lang="en-US" sz="3200" dirty="0">
                <a:latin typeface="+mj-lt"/>
              </a:rPr>
              <a:t>Benchmarks </a:t>
            </a:r>
          </a:p>
        </p:txBody>
      </p:sp>
      <p:pic>
        <p:nvPicPr>
          <p:cNvPr id="3" name="Picture 2"/>
          <p:cNvPicPr>
            <a:picLocks noChangeAspect="1"/>
          </p:cNvPicPr>
          <p:nvPr/>
        </p:nvPicPr>
        <p:blipFill>
          <a:blip r:embed="rId3"/>
          <a:stretch>
            <a:fillRect/>
          </a:stretch>
        </p:blipFill>
        <p:spPr>
          <a:xfrm>
            <a:off x="179512" y="169226"/>
            <a:ext cx="6083300" cy="6705600"/>
          </a:xfrm>
          <a:prstGeom prst="rect">
            <a:avLst/>
          </a:prstGeom>
        </p:spPr>
      </p:pic>
      <p:sp>
        <p:nvSpPr>
          <p:cNvPr id="7" name="TextBox 6"/>
          <p:cNvSpPr txBox="1"/>
          <p:nvPr/>
        </p:nvSpPr>
        <p:spPr>
          <a:xfrm>
            <a:off x="6444208" y="6351157"/>
            <a:ext cx="2699792" cy="577081"/>
          </a:xfrm>
          <a:prstGeom prst="rect">
            <a:avLst/>
          </a:prstGeom>
          <a:noFill/>
        </p:spPr>
        <p:txBody>
          <a:bodyPr wrap="square" rtlCol="0">
            <a:spAutoFit/>
          </a:bodyPr>
          <a:lstStyle/>
          <a:p>
            <a:r>
              <a:rPr lang="en-US" sz="1050" dirty="0">
                <a:latin typeface="+mn-lt"/>
              </a:rPr>
              <a:t>(Table can be found on page </a:t>
            </a:r>
            <a:r>
              <a:rPr lang="en-US" sz="1050" dirty="0" smtClean="0">
                <a:latin typeface="+mn-lt"/>
              </a:rPr>
              <a:t>70 </a:t>
            </a:r>
          </a:p>
          <a:p>
            <a:r>
              <a:rPr lang="en-US" sz="1050" dirty="0">
                <a:latin typeface="+mn-lt"/>
              </a:rPr>
              <a:t> </a:t>
            </a:r>
            <a:r>
              <a:rPr lang="en-US" sz="1050" dirty="0" smtClean="0">
                <a:latin typeface="+mn-lt"/>
              </a:rPr>
              <a:t>    in </a:t>
            </a:r>
            <a:r>
              <a:rPr lang="en-US" sz="1050" dirty="0">
                <a:latin typeface="+mn-lt"/>
              </a:rPr>
              <a:t>the textbook.)</a:t>
            </a:r>
          </a:p>
          <a:p>
            <a:endParaRPr lang="en-US" sz="1050" dirty="0">
              <a:latin typeface="+mn-lt"/>
            </a:endParaRPr>
          </a:p>
        </p:txBody>
      </p:sp>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2577741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3528" y="484094"/>
            <a:ext cx="7731259" cy="1116106"/>
          </a:xfrm>
        </p:spPr>
        <p:txBody>
          <a:bodyPr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Terms Used in SPEC Documentation</a:t>
            </a:r>
          </a:p>
        </p:txBody>
      </p:sp>
      <p:sp>
        <p:nvSpPr>
          <p:cNvPr id="5" name="Content Placeholder 4"/>
          <p:cNvSpPr>
            <a:spLocks noGrp="1"/>
          </p:cNvSpPr>
          <p:nvPr>
            <p:ph sz="half" idx="1"/>
          </p:nvPr>
        </p:nvSpPr>
        <p:spPr>
          <a:xfrm>
            <a:off x="498518" y="1700808"/>
            <a:ext cx="3657600" cy="4896544"/>
          </a:xfrm>
        </p:spPr>
        <p:txBody>
          <a:bodyPr>
            <a:normAutofit fontScale="62500" lnSpcReduction="20000"/>
          </a:bodyPr>
          <a:lstStyle/>
          <a:p>
            <a:r>
              <a:rPr lang="en-US" dirty="0" smtClean="0"/>
              <a:t>Benchmark</a:t>
            </a:r>
          </a:p>
          <a:p>
            <a:pPr lvl="1"/>
            <a:r>
              <a:rPr lang="en-US" dirty="0" smtClean="0"/>
              <a:t>A program written in a high-level language that can be compiled and executed on any computer that implements the compiler</a:t>
            </a:r>
          </a:p>
          <a:p>
            <a:r>
              <a:rPr lang="en-US" dirty="0" smtClean="0"/>
              <a:t>System under test</a:t>
            </a:r>
          </a:p>
          <a:p>
            <a:pPr lvl="1"/>
            <a:r>
              <a:rPr lang="en-US" dirty="0" smtClean="0"/>
              <a:t>This is the system to be evaluated</a:t>
            </a:r>
          </a:p>
          <a:p>
            <a:r>
              <a:rPr lang="en-US" dirty="0" smtClean="0"/>
              <a:t>Reference machine</a:t>
            </a:r>
          </a:p>
          <a:p>
            <a:pPr lvl="1"/>
            <a:r>
              <a:rPr lang="en-US" dirty="0" smtClean="0"/>
              <a:t>This is a system used by SPEC to establish a baseline performance for all benchmarks</a:t>
            </a:r>
          </a:p>
          <a:p>
            <a:pPr lvl="2"/>
            <a:r>
              <a:rPr lang="en-US" dirty="0" smtClean="0"/>
              <a:t>Each benchmark is run and measured on this machine to establish a reference time for that benchmark</a:t>
            </a:r>
          </a:p>
          <a:p>
            <a:r>
              <a:rPr lang="en-US" dirty="0" smtClean="0"/>
              <a:t>Base metric</a:t>
            </a:r>
          </a:p>
          <a:p>
            <a:pPr lvl="1"/>
            <a:r>
              <a:rPr lang="en-US" dirty="0" smtClean="0"/>
              <a:t>These are required for all reported results and have strict guidelines for compilation</a:t>
            </a:r>
            <a:endParaRPr lang="en-US" dirty="0"/>
          </a:p>
        </p:txBody>
      </p:sp>
      <p:sp>
        <p:nvSpPr>
          <p:cNvPr id="6" name="Content Placeholder 5"/>
          <p:cNvSpPr>
            <a:spLocks noGrp="1"/>
          </p:cNvSpPr>
          <p:nvPr>
            <p:ph sz="half" idx="2"/>
          </p:nvPr>
        </p:nvSpPr>
        <p:spPr>
          <a:xfrm>
            <a:off x="4399878" y="1700808"/>
            <a:ext cx="3657600" cy="4896543"/>
          </a:xfrm>
        </p:spPr>
        <p:txBody>
          <a:bodyPr>
            <a:normAutofit fontScale="62500" lnSpcReduction="20000"/>
          </a:bodyPr>
          <a:lstStyle/>
          <a:p>
            <a:r>
              <a:rPr lang="en-US" dirty="0" smtClean="0"/>
              <a:t>Peak metric</a:t>
            </a:r>
          </a:p>
          <a:p>
            <a:pPr lvl="1"/>
            <a:r>
              <a:rPr lang="en-US" dirty="0" smtClean="0"/>
              <a:t>This enables users to attempt to optimize system performance by optimizing the compiler output</a:t>
            </a:r>
          </a:p>
          <a:p>
            <a:r>
              <a:rPr lang="en-US" dirty="0" smtClean="0"/>
              <a:t>Speed metric</a:t>
            </a:r>
          </a:p>
          <a:p>
            <a:pPr lvl="1"/>
            <a:r>
              <a:rPr lang="en-US" dirty="0" smtClean="0"/>
              <a:t>This is simply a measurement of the time it takes to execute a compiled benchmark</a:t>
            </a:r>
          </a:p>
          <a:p>
            <a:pPr lvl="2"/>
            <a:r>
              <a:rPr lang="en-US" dirty="0" smtClean="0"/>
              <a:t>Used for comparing the ability of a computer to complete single tasks</a:t>
            </a:r>
          </a:p>
          <a:p>
            <a:r>
              <a:rPr lang="en-US" dirty="0" smtClean="0"/>
              <a:t>Rate metric</a:t>
            </a:r>
          </a:p>
          <a:p>
            <a:pPr lvl="1"/>
            <a:r>
              <a:rPr lang="en-US" dirty="0" smtClean="0"/>
              <a:t>This is a measurement of how many tasks a computer can accomplish in a certain amount of time</a:t>
            </a:r>
          </a:p>
          <a:p>
            <a:pPr lvl="2"/>
            <a:r>
              <a:rPr lang="en-US" dirty="0" smtClean="0"/>
              <a:t>This is called a throughput, capacity, or rate measure</a:t>
            </a:r>
          </a:p>
          <a:p>
            <a:pPr lvl="2"/>
            <a:r>
              <a:rPr lang="en-US" dirty="0" smtClean="0"/>
              <a:t>Allows the system under test to execute simultaneous tasks to take advantage of multiple processors</a:t>
            </a:r>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283428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7.pdf"/>
          <p:cNvPicPr>
            <a:picLocks noChangeAspect="1"/>
          </p:cNvPicPr>
          <p:nvPr/>
        </p:nvPicPr>
        <p:blipFill rotWithShape="1">
          <a:blip r:embed="rId3">
            <a:extLst>
              <a:ext uri="{28A0092B-C50C-407E-A947-70E740481C1C}">
                <a14:useLocalDpi xmlns:a14="http://schemas.microsoft.com/office/drawing/2010/main" val="0"/>
              </a:ext>
            </a:extLst>
          </a:blip>
          <a:srcRect l="9624" t="5244" r="12742" b="14789"/>
          <a:stretch/>
        </p:blipFill>
        <p:spPr>
          <a:xfrm>
            <a:off x="1835696" y="188640"/>
            <a:ext cx="4970892" cy="6669360"/>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6038964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79512" y="692696"/>
            <a:ext cx="8776028" cy="6336704"/>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1996806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51520" y="980728"/>
            <a:ext cx="8771416" cy="5616624"/>
          </a:xfrm>
          <a:prstGeom prst="rect">
            <a:avLst/>
          </a:prstGeom>
        </p:spPr>
      </p:pic>
      <p:sp>
        <p:nvSpPr>
          <p:cNvPr id="5" name="TextBox 4"/>
          <p:cNvSpPr txBox="1"/>
          <p:nvPr/>
        </p:nvSpPr>
        <p:spPr>
          <a:xfrm>
            <a:off x="2157810" y="797899"/>
            <a:ext cx="184666" cy="461665"/>
          </a:xfrm>
          <a:prstGeom prst="rect">
            <a:avLst/>
          </a:prstGeom>
          <a:noFill/>
        </p:spPr>
        <p:txBody>
          <a:bodyPr wrap="none" rtlCol="0">
            <a:spAutoFit/>
          </a:bodyPr>
          <a:lstStyle/>
          <a:p>
            <a:endParaRPr lang="en-US" dirty="0"/>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9116694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669976" y="63275"/>
            <a:ext cx="6483424" cy="1116106"/>
          </a:xfrm>
        </p:spPr>
        <p:txBody>
          <a:bodyPr anchor="ctr">
            <a:normAutofit/>
          </a:bodyPr>
          <a:lstStyle/>
          <a:p>
            <a:pPr algn="ctr"/>
            <a:r>
              <a:rPr lang="en-US" sz="3200" dirty="0" smtClean="0">
                <a:solidFill>
                  <a:prstClr val="black">
                    <a:lumMod val="85000"/>
                    <a:lumOff val="15000"/>
                  </a:prstClr>
                </a:solidFill>
                <a:latin typeface="Times New Roman" panose="02020603050405020304" pitchFamily="18" charset="0"/>
                <a:cs typeface="Times New Roman" panose="02020603050405020304" pitchFamily="18" charset="0"/>
              </a:rPr>
              <a:t>Summary Part I</a:t>
            </a:r>
            <a:endParaRPr lang="en-US" sz="3200" dirty="0">
              <a:solidFill>
                <a:prstClr val="black">
                  <a:lumMod val="85000"/>
                  <a:lumOff val="15000"/>
                </a:prstClr>
              </a:solidFill>
              <a:latin typeface="Times New Roman" panose="02020603050405020304" pitchFamily="18" charset="0"/>
              <a:cs typeface="Times New Roman" panose="02020603050405020304" pitchFamily="18" charset="0"/>
            </a:endParaRPr>
          </a:p>
        </p:txBody>
      </p:sp>
      <p:sp>
        <p:nvSpPr>
          <p:cNvPr id="30" name="Content Placeholder 29"/>
          <p:cNvSpPr>
            <a:spLocks noGrp="1"/>
          </p:cNvSpPr>
          <p:nvPr>
            <p:ph sz="half" idx="2"/>
          </p:nvPr>
        </p:nvSpPr>
        <p:spPr>
          <a:xfrm>
            <a:off x="539552" y="2132856"/>
            <a:ext cx="3657600" cy="4410635"/>
          </a:xfrm>
        </p:spPr>
        <p:txBody>
          <a:bodyPr>
            <a:normAutofit fontScale="85000" lnSpcReduction="20000"/>
          </a:bodyPr>
          <a:lstStyle/>
          <a:p>
            <a:r>
              <a:rPr lang="en-US" dirty="0" smtClean="0"/>
              <a:t>Organization and architecture</a:t>
            </a:r>
          </a:p>
          <a:p>
            <a:r>
              <a:rPr lang="en-US" dirty="0" smtClean="0"/>
              <a:t>Structure and function</a:t>
            </a:r>
          </a:p>
          <a:p>
            <a:r>
              <a:rPr lang="en-US" dirty="0" smtClean="0"/>
              <a:t>Brief history of computers</a:t>
            </a:r>
          </a:p>
          <a:p>
            <a:pPr lvl="1"/>
            <a:r>
              <a:rPr lang="en-US" dirty="0" smtClean="0"/>
              <a:t>The First Generation: Vacuum tubes</a:t>
            </a:r>
          </a:p>
          <a:p>
            <a:pPr lvl="1"/>
            <a:r>
              <a:rPr lang="en-US" dirty="0" smtClean="0"/>
              <a:t>The Second Generation:  Transistors</a:t>
            </a:r>
          </a:p>
          <a:p>
            <a:pPr lvl="1"/>
            <a:r>
              <a:rPr lang="en-US" dirty="0" smtClean="0"/>
              <a:t>The Third Generation:</a:t>
            </a:r>
            <a:r>
              <a:rPr lang="en-US" dirty="0"/>
              <a:t> </a:t>
            </a:r>
            <a:r>
              <a:rPr lang="en-US" dirty="0" smtClean="0"/>
              <a:t>Integrated Circuits</a:t>
            </a:r>
          </a:p>
          <a:p>
            <a:pPr lvl="1"/>
            <a:r>
              <a:rPr lang="en-US" dirty="0" smtClean="0"/>
              <a:t>Later generations</a:t>
            </a:r>
          </a:p>
          <a:p>
            <a:pPr marL="228600" lvl="1">
              <a:spcBef>
                <a:spcPts val="2000"/>
              </a:spcBef>
              <a:buClr>
                <a:schemeClr val="accent1"/>
              </a:buClr>
            </a:pPr>
            <a:r>
              <a:rPr lang="en-US" dirty="0"/>
              <a:t>The evolution of the Intel x86 </a:t>
            </a:r>
            <a:r>
              <a:rPr lang="en-US" dirty="0" smtClean="0"/>
              <a:t>architecture</a:t>
            </a:r>
          </a:p>
          <a:p>
            <a:pPr marL="228600" lvl="1">
              <a:spcBef>
                <a:spcPts val="2000"/>
              </a:spcBef>
              <a:buClr>
                <a:schemeClr val="accent1"/>
              </a:buClr>
            </a:pPr>
            <a:r>
              <a:rPr lang="en-US" dirty="0" smtClean="0"/>
              <a:t>Cloud computing</a:t>
            </a:r>
          </a:p>
          <a:p>
            <a:pPr lvl="1"/>
            <a:r>
              <a:rPr lang="en-US" dirty="0"/>
              <a:t>Basic concepts</a:t>
            </a:r>
          </a:p>
          <a:p>
            <a:pPr lvl="1"/>
            <a:r>
              <a:rPr lang="en-US" dirty="0"/>
              <a:t>Cloud services</a:t>
            </a:r>
          </a:p>
        </p:txBody>
      </p:sp>
      <p:sp>
        <p:nvSpPr>
          <p:cNvPr id="32" name="Content Placeholder 31"/>
          <p:cNvSpPr>
            <a:spLocks noGrp="1"/>
          </p:cNvSpPr>
          <p:nvPr>
            <p:ph sz="quarter" idx="4"/>
          </p:nvPr>
        </p:nvSpPr>
        <p:spPr>
          <a:xfrm>
            <a:off x="4495800" y="2362200"/>
            <a:ext cx="3657600" cy="3962400"/>
          </a:xfrm>
        </p:spPr>
        <p:txBody>
          <a:bodyPr>
            <a:normAutofit fontScale="92500" lnSpcReduction="20000"/>
          </a:bodyPr>
          <a:lstStyle/>
          <a:p>
            <a:r>
              <a:rPr lang="en-US" dirty="0" smtClean="0"/>
              <a:t>Embedded systems</a:t>
            </a:r>
          </a:p>
          <a:p>
            <a:pPr lvl="1"/>
            <a:r>
              <a:rPr lang="en-US" dirty="0" smtClean="0"/>
              <a:t>The Internet of things</a:t>
            </a:r>
          </a:p>
          <a:p>
            <a:pPr lvl="1"/>
            <a:r>
              <a:rPr lang="en-US" dirty="0" smtClean="0"/>
              <a:t>Embedded operating systems</a:t>
            </a:r>
          </a:p>
          <a:p>
            <a:pPr lvl="1"/>
            <a:r>
              <a:rPr lang="en-US" dirty="0" smtClean="0"/>
              <a:t>Application processors versus dedicated processors</a:t>
            </a:r>
          </a:p>
          <a:p>
            <a:pPr lvl="1"/>
            <a:r>
              <a:rPr lang="en-US" dirty="0" smtClean="0"/>
              <a:t>Microprocessors versus microcontrollers</a:t>
            </a:r>
          </a:p>
          <a:p>
            <a:pPr lvl="1"/>
            <a:r>
              <a:rPr lang="en-US" dirty="0" smtClean="0"/>
              <a:t>Embedded versus deeply embedded systems</a:t>
            </a:r>
          </a:p>
          <a:p>
            <a:r>
              <a:rPr lang="en-US" sz="1765" dirty="0" smtClean="0"/>
              <a:t>ARM architecture</a:t>
            </a:r>
          </a:p>
          <a:p>
            <a:pPr lvl="1"/>
            <a:r>
              <a:rPr lang="en-US" sz="1765" dirty="0" smtClean="0"/>
              <a:t>ARM evolution</a:t>
            </a:r>
          </a:p>
          <a:p>
            <a:pPr lvl="1"/>
            <a:r>
              <a:rPr lang="en-US" sz="1765" dirty="0" smtClean="0"/>
              <a:t>Instruction set architecture</a:t>
            </a:r>
          </a:p>
          <a:p>
            <a:pPr lvl="1"/>
            <a:r>
              <a:rPr lang="en-US" sz="1765" dirty="0" smtClean="0"/>
              <a:t>ARM products</a:t>
            </a:r>
          </a:p>
        </p:txBody>
      </p:sp>
      <p:sp>
        <p:nvSpPr>
          <p:cNvPr id="31" name="Text Placeholder 30"/>
          <p:cNvSpPr>
            <a:spLocks noGrp="1"/>
          </p:cNvSpPr>
          <p:nvPr>
            <p:ph type="body" sz="quarter" idx="3"/>
          </p:nvPr>
        </p:nvSpPr>
        <p:spPr>
          <a:xfrm>
            <a:off x="1020511" y="1066800"/>
            <a:ext cx="7086600" cy="1066056"/>
          </a:xfrm>
        </p:spPr>
        <p:txBody>
          <a:bodyPr/>
          <a:lstStyle/>
          <a:p>
            <a:pPr algn="ctr"/>
            <a:r>
              <a:rPr lang="en-US" sz="2800" dirty="0" smtClean="0">
                <a:solidFill>
                  <a:schemeClr val="accent1">
                    <a:lumMod val="50000"/>
                  </a:schemeClr>
                </a:solidFill>
              </a:rPr>
              <a:t>Basic Concepts and Computer Evolution  </a:t>
            </a:r>
            <a:r>
              <a:rPr lang="en-US" dirty="0" smtClean="0">
                <a:solidFill>
                  <a:schemeClr val="accent1">
                    <a:lumMod val="50000"/>
                  </a:schemeClr>
                </a:solidFill>
              </a:rPr>
              <a:t>  </a:t>
            </a:r>
            <a:r>
              <a:rPr lang="en-US" dirty="0" smtClean="0">
                <a:solidFill>
                  <a:srgbClr val="6666CC"/>
                </a:solidFill>
              </a:rPr>
              <a:t>  </a:t>
            </a:r>
            <a:endParaRPr lang="en-US" dirty="0">
              <a:solidFill>
                <a:srgbClr val="6666CC"/>
              </a:solidFill>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29083255"/>
      </p:ext>
    </p:extLst>
  </p:cSld>
  <p:clrMapOvr>
    <a:masterClrMapping/>
  </p:clrMapOvr>
  <p:transition spd="med">
    <p:wipe dir="d"/>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ontent Placeholder 29"/>
          <p:cNvSpPr>
            <a:spLocks noGrp="1"/>
          </p:cNvSpPr>
          <p:nvPr>
            <p:ph sz="half" idx="2"/>
          </p:nvPr>
        </p:nvSpPr>
        <p:spPr>
          <a:xfrm>
            <a:off x="457200" y="2514600"/>
            <a:ext cx="3657600" cy="4343400"/>
          </a:xfrm>
        </p:spPr>
        <p:txBody>
          <a:bodyPr>
            <a:normAutofit lnSpcReduction="10000"/>
          </a:bodyPr>
          <a:lstStyle/>
          <a:p>
            <a:pPr>
              <a:spcBef>
                <a:spcPts val="600"/>
              </a:spcBef>
            </a:pPr>
            <a:r>
              <a:rPr lang="en-US" dirty="0" smtClean="0"/>
              <a:t>Designing for performance</a:t>
            </a:r>
          </a:p>
          <a:p>
            <a:pPr lvl="1"/>
            <a:r>
              <a:rPr lang="en-US" dirty="0" smtClean="0"/>
              <a:t>Microprocessor speed</a:t>
            </a:r>
          </a:p>
          <a:p>
            <a:pPr lvl="1"/>
            <a:r>
              <a:rPr lang="en-US" dirty="0" smtClean="0"/>
              <a:t>Performance balance</a:t>
            </a:r>
          </a:p>
          <a:p>
            <a:pPr lvl="1"/>
            <a:r>
              <a:rPr lang="en-US" dirty="0" smtClean="0"/>
              <a:t>Improvements in chip organization and architecture</a:t>
            </a:r>
          </a:p>
          <a:p>
            <a:pPr>
              <a:spcBef>
                <a:spcPts val="600"/>
              </a:spcBef>
            </a:pPr>
            <a:r>
              <a:rPr lang="en-US" dirty="0" smtClean="0"/>
              <a:t>Multicore</a:t>
            </a:r>
          </a:p>
          <a:p>
            <a:pPr>
              <a:spcBef>
                <a:spcPts val="600"/>
              </a:spcBef>
            </a:pPr>
            <a:r>
              <a:rPr lang="en-US" dirty="0" smtClean="0"/>
              <a:t>MICs</a:t>
            </a:r>
          </a:p>
          <a:p>
            <a:pPr>
              <a:spcBef>
                <a:spcPts val="600"/>
              </a:spcBef>
            </a:pPr>
            <a:r>
              <a:rPr lang="en-US" dirty="0" smtClean="0"/>
              <a:t>GPGPUs</a:t>
            </a:r>
          </a:p>
          <a:p>
            <a:pPr>
              <a:spcBef>
                <a:spcPts val="600"/>
              </a:spcBef>
            </a:pPr>
            <a:r>
              <a:rPr lang="en-US" dirty="0" smtClean="0"/>
              <a:t>Amdahl’s Law</a:t>
            </a:r>
          </a:p>
          <a:p>
            <a:pPr>
              <a:spcBef>
                <a:spcPts val="600"/>
              </a:spcBef>
            </a:pPr>
            <a:r>
              <a:rPr lang="en-US" dirty="0" smtClean="0"/>
              <a:t>Little’s Law</a:t>
            </a:r>
          </a:p>
        </p:txBody>
      </p:sp>
      <p:sp>
        <p:nvSpPr>
          <p:cNvPr id="32" name="Content Placeholder 31"/>
          <p:cNvSpPr>
            <a:spLocks noGrp="1"/>
          </p:cNvSpPr>
          <p:nvPr>
            <p:ph sz="quarter" idx="4"/>
          </p:nvPr>
        </p:nvSpPr>
        <p:spPr>
          <a:xfrm>
            <a:off x="4495800" y="2492896"/>
            <a:ext cx="3810000" cy="4365104"/>
          </a:xfrm>
        </p:spPr>
        <p:txBody>
          <a:bodyPr>
            <a:normAutofit/>
          </a:bodyPr>
          <a:lstStyle/>
          <a:p>
            <a:pPr marL="228600" lvl="1">
              <a:spcBef>
                <a:spcPts val="1800"/>
              </a:spcBef>
              <a:buClr>
                <a:schemeClr val="accent1"/>
              </a:buClr>
            </a:pPr>
            <a:r>
              <a:rPr lang="en-US" dirty="0" smtClean="0"/>
              <a:t>Basic measures of computer performance</a:t>
            </a:r>
          </a:p>
          <a:p>
            <a:pPr lvl="1"/>
            <a:r>
              <a:rPr lang="en-US" dirty="0"/>
              <a:t>Clock speed</a:t>
            </a:r>
          </a:p>
          <a:p>
            <a:pPr lvl="1"/>
            <a:r>
              <a:rPr lang="en-US" dirty="0"/>
              <a:t>Instruction execution rate</a:t>
            </a:r>
          </a:p>
          <a:p>
            <a:pPr marL="228600" lvl="1">
              <a:spcBef>
                <a:spcPts val="1800"/>
              </a:spcBef>
              <a:buClr>
                <a:schemeClr val="accent1"/>
              </a:buClr>
            </a:pPr>
            <a:r>
              <a:rPr lang="en-US" dirty="0" smtClean="0"/>
              <a:t>Calculating the mean</a:t>
            </a:r>
          </a:p>
          <a:p>
            <a:pPr lvl="1"/>
            <a:r>
              <a:rPr lang="en-US" dirty="0"/>
              <a:t>Arithmetic mean</a:t>
            </a:r>
          </a:p>
          <a:p>
            <a:pPr lvl="1"/>
            <a:r>
              <a:rPr lang="en-US" dirty="0"/>
              <a:t>Harmonic mean</a:t>
            </a:r>
          </a:p>
          <a:p>
            <a:pPr lvl="1"/>
            <a:r>
              <a:rPr lang="en-US" dirty="0"/>
              <a:t>Geometric mean</a:t>
            </a:r>
          </a:p>
          <a:p>
            <a:pPr marL="228600" lvl="1">
              <a:spcBef>
                <a:spcPts val="1800"/>
              </a:spcBef>
              <a:buClr>
                <a:schemeClr val="accent1"/>
              </a:buClr>
            </a:pPr>
            <a:r>
              <a:rPr lang="en-US" dirty="0" smtClean="0"/>
              <a:t>Benchmark principles</a:t>
            </a:r>
          </a:p>
          <a:p>
            <a:pPr marL="228600" lvl="1">
              <a:spcBef>
                <a:spcPts val="1800"/>
              </a:spcBef>
              <a:buClr>
                <a:schemeClr val="accent1"/>
              </a:buClr>
            </a:pPr>
            <a:r>
              <a:rPr lang="en-US" dirty="0" smtClean="0"/>
              <a:t>SPEC benchmarks</a:t>
            </a:r>
          </a:p>
        </p:txBody>
      </p:sp>
      <p:sp>
        <p:nvSpPr>
          <p:cNvPr id="31" name="Text Placeholder 30"/>
          <p:cNvSpPr>
            <a:spLocks noGrp="1"/>
          </p:cNvSpPr>
          <p:nvPr>
            <p:ph type="body" sz="quarter" idx="3"/>
          </p:nvPr>
        </p:nvSpPr>
        <p:spPr>
          <a:xfrm>
            <a:off x="2133600" y="831173"/>
            <a:ext cx="5257800" cy="1707776"/>
          </a:xfrm>
        </p:spPr>
        <p:txBody>
          <a:bodyPr/>
          <a:lstStyle/>
          <a:p>
            <a:pPr algn="ctr"/>
            <a:r>
              <a:rPr lang="en-US" sz="2800" dirty="0" smtClean="0">
                <a:solidFill>
                  <a:schemeClr val="tx2"/>
                </a:solidFill>
                <a:latin typeface="+mj-lt"/>
                <a:ea typeface="+mj-ea"/>
                <a:cs typeface="+mj-cs"/>
              </a:rPr>
              <a:t>Performance </a:t>
            </a:r>
            <a:r>
              <a:rPr lang="en-US" sz="2800" dirty="0" smtClean="0">
                <a:solidFill>
                  <a:schemeClr val="tx2"/>
                </a:solidFill>
              </a:rPr>
              <a:t>Issues</a:t>
            </a:r>
            <a:endParaRPr lang="en-US" sz="2800" dirty="0">
              <a:solidFill>
                <a:schemeClr val="tx2"/>
              </a:solidFill>
            </a:endParaRPr>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12" name="Rectangle 2"/>
          <p:cNvSpPr>
            <a:spLocks noGrp="1" noChangeArrowheads="1"/>
          </p:cNvSpPr>
          <p:nvPr>
            <p:ph type="title"/>
          </p:nvPr>
        </p:nvSpPr>
        <p:spPr>
          <a:xfrm>
            <a:off x="1524000" y="63275"/>
            <a:ext cx="6483424" cy="1116106"/>
          </a:xfrm>
        </p:spPr>
        <p:txBody>
          <a:bodyPr anchor="ctr">
            <a:normAutofit/>
          </a:bodyPr>
          <a:lstStyle/>
          <a:p>
            <a:pPr algn="ctr"/>
            <a:r>
              <a:rPr lang="en-US" sz="3200" dirty="0" smtClean="0">
                <a:solidFill>
                  <a:prstClr val="black">
                    <a:lumMod val="85000"/>
                    <a:lumOff val="15000"/>
                  </a:prstClr>
                </a:solidFill>
                <a:latin typeface="Times New Roman" panose="02020603050405020304" pitchFamily="18" charset="0"/>
                <a:cs typeface="Times New Roman" panose="02020603050405020304" pitchFamily="18" charset="0"/>
              </a:rPr>
              <a:t>Summary Part II</a:t>
            </a:r>
            <a:endParaRPr lang="en-US" sz="3200" dirty="0">
              <a:solidFill>
                <a:prstClr val="black">
                  <a:lumMod val="85000"/>
                  <a:lumOff val="15000"/>
                </a:prst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366221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838200"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rmAutofit/>
          </a:bodyPr>
          <a:lstStyle/>
          <a:p>
            <a:pPr marL="0" indent="0">
              <a:lnSpc>
                <a:spcPct val="115000"/>
              </a:lnSpc>
              <a:spcAft>
                <a:spcPts val="1000"/>
              </a:spcAft>
              <a:buNone/>
            </a:pPr>
            <a:r>
              <a:rPr lang="tr-TR" sz="3200" dirty="0">
                <a:solidFill>
                  <a:schemeClr val="dk1"/>
                </a:solidFill>
                <a:latin typeface="Times New Roman"/>
                <a:ea typeface="Times New Roman"/>
              </a:rPr>
              <a:t>Basics of computer arithmetics and logic design</a:t>
            </a:r>
            <a:endParaRPr lang="de-DE" sz="3200" dirty="0">
              <a:solidFill>
                <a:schemeClr val="dk1"/>
              </a:solidFill>
              <a:latin typeface="Times New Roman"/>
              <a:ea typeface="Times New Roman"/>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0788156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lgn="just">
              <a:spcAft>
                <a:spcPts val="0"/>
              </a:spcAft>
            </a:pPr>
            <a:r>
              <a:rPr lang="en-US" sz="2800" dirty="0" smtClean="0"/>
              <a:t>William </a:t>
            </a:r>
            <a:r>
              <a:rPr lang="en-US" sz="2800" dirty="0" smtClean="0"/>
              <a:t>Stallings; </a:t>
            </a:r>
            <a:r>
              <a:rPr lang="en-US" sz="2800" dirty="0"/>
              <a:t>“Computer Organization and Architecture, Designing for Performance”, </a:t>
            </a:r>
            <a:r>
              <a:rPr lang="en-US" sz="2800" dirty="0" smtClean="0"/>
              <a:t>10</a:t>
            </a:r>
            <a:r>
              <a:rPr lang="en-US" sz="2800" baseline="30000" dirty="0" smtClean="0"/>
              <a:t>th</a:t>
            </a:r>
            <a:r>
              <a:rPr lang="en-US" sz="2800" dirty="0" smtClean="0"/>
              <a:t> Global Ed</a:t>
            </a:r>
            <a:r>
              <a:rPr lang="en-US" sz="2800" dirty="0"/>
              <a:t>., Pearson, </a:t>
            </a:r>
            <a:r>
              <a:rPr lang="en-US" sz="2800" dirty="0" smtClean="0"/>
              <a:t>2016.</a:t>
            </a:r>
            <a:endParaRPr lang="en-US" sz="2800" dirty="0"/>
          </a:p>
          <a:p>
            <a:pPr algn="just">
              <a:spcAft>
                <a:spcPts val="0"/>
              </a:spcAft>
            </a:pPr>
            <a:r>
              <a:rPr lang="en-US" sz="2800" dirty="0" smtClean="0"/>
              <a:t>Douglas E. Comer</a:t>
            </a:r>
            <a:r>
              <a:rPr lang="en-US" sz="2800" dirty="0"/>
              <a:t>; “Essentials of Computer Architecture”, 2</a:t>
            </a:r>
            <a:r>
              <a:rPr lang="en-US" sz="2800" baseline="30000" dirty="0"/>
              <a:t>nd</a:t>
            </a:r>
            <a:r>
              <a:rPr lang="en-US" sz="2800" dirty="0"/>
              <a:t>  Ed., </a:t>
            </a:r>
            <a:r>
              <a:rPr lang="en-US" sz="2800" dirty="0" smtClean="0"/>
              <a:t>Taylor &amp; Francis, 2017</a:t>
            </a:r>
            <a:r>
              <a:rPr lang="en-US" sz="2800" dirty="0" smtClean="0"/>
              <a:t>.</a:t>
            </a:r>
          </a:p>
          <a:p>
            <a:pPr algn="just"/>
            <a:r>
              <a:rPr lang="en-US" sz="2800" dirty="0" smtClean="0"/>
              <a:t>Samsun M. </a:t>
            </a:r>
            <a:r>
              <a:rPr lang="en-US" sz="2800" dirty="0" err="1" smtClean="0"/>
              <a:t>Başarıcı</a:t>
            </a:r>
            <a:r>
              <a:rPr lang="en-US" sz="2800" dirty="0" smtClean="0"/>
              <a:t>, </a:t>
            </a:r>
            <a:r>
              <a:rPr lang="en-US" sz="2800" dirty="0" err="1" smtClean="0"/>
              <a:t>Erkan</a:t>
            </a:r>
            <a:r>
              <a:rPr lang="en-US" sz="2800" dirty="0" smtClean="0"/>
              <a:t> </a:t>
            </a:r>
            <a:r>
              <a:rPr lang="en-US" sz="2800" dirty="0" err="1" smtClean="0"/>
              <a:t>Özefe</a:t>
            </a:r>
            <a:r>
              <a:rPr lang="en-US" sz="2800" dirty="0" smtClean="0"/>
              <a:t>; “</a:t>
            </a:r>
            <a:r>
              <a:rPr lang="en-US" sz="2800" dirty="0" err="1" smtClean="0"/>
              <a:t>Visuelle</a:t>
            </a:r>
            <a:r>
              <a:rPr lang="en-US" sz="2800" dirty="0" smtClean="0"/>
              <a:t> </a:t>
            </a:r>
            <a:r>
              <a:rPr lang="en-US" sz="2800" dirty="0" err="1" smtClean="0"/>
              <a:t>Programmierung</a:t>
            </a:r>
            <a:r>
              <a:rPr lang="en-US" sz="2800" dirty="0" smtClean="0"/>
              <a:t> </a:t>
            </a:r>
            <a:r>
              <a:rPr lang="en-US" sz="2800" dirty="0" err="1" smtClean="0"/>
              <a:t>für</a:t>
            </a:r>
            <a:r>
              <a:rPr lang="en-US" sz="2800" dirty="0" smtClean="0"/>
              <a:t> die </a:t>
            </a:r>
            <a:r>
              <a:rPr lang="en-US" sz="2800" dirty="0" err="1" smtClean="0"/>
              <a:t>Bildverarbeitung</a:t>
            </a:r>
            <a:r>
              <a:rPr lang="en-US" sz="2800" dirty="0"/>
              <a:t>”, VDM </a:t>
            </a:r>
            <a:r>
              <a:rPr lang="en-US" sz="2800" dirty="0" err="1"/>
              <a:t>Verlag</a:t>
            </a:r>
            <a:r>
              <a:rPr lang="en-US" sz="2800" dirty="0"/>
              <a:t> Dr. Müller, </a:t>
            </a:r>
            <a:r>
              <a:rPr lang="en-US" sz="2800" dirty="0" smtClean="0"/>
              <a:t>2013.</a:t>
            </a:r>
            <a:endParaRPr lang="en-US" sz="2800" dirty="0"/>
          </a:p>
          <a:p>
            <a:pPr>
              <a:spcAft>
                <a:spcPts val="0"/>
              </a:spcAft>
            </a:pPr>
            <a:endParaRPr lang="en-US" sz="2800"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6140389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133600"/>
            <a:ext cx="9144000" cy="1828800"/>
          </a:xfrm>
        </p:spPr>
        <p:txBody>
          <a:bodyPr anchor="ctr">
            <a:normAutofit/>
          </a:bodyPr>
          <a:lstStyle/>
          <a:p>
            <a:r>
              <a:rPr lang="de-DE" sz="4000" dirty="0" smtClean="0"/>
              <a:t>Additional Material:</a:t>
            </a:r>
            <a:br>
              <a:rPr lang="de-DE" sz="4000" dirty="0" smtClean="0"/>
            </a:br>
            <a:r>
              <a:rPr lang="de-DE" sz="4000" dirty="0" err="1" smtClean="0"/>
              <a:t>History</a:t>
            </a:r>
            <a:r>
              <a:rPr lang="de-DE" sz="4000" dirty="0" smtClean="0"/>
              <a:t> </a:t>
            </a:r>
            <a:r>
              <a:rPr lang="de-DE" sz="4000" dirty="0" err="1" smtClean="0"/>
              <a:t>of</a:t>
            </a:r>
            <a:r>
              <a:rPr lang="de-DE" sz="4000" dirty="0" smtClean="0"/>
              <a:t> Computers</a:t>
            </a:r>
            <a:endParaRPr lang="tr-TR" sz="4000"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6133703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p:txBody>
          <a:bodyPr/>
          <a:lstStyle/>
          <a:p>
            <a:r>
              <a:rPr lang="de-DE" altLang="de-DE" smtClean="0"/>
              <a:t>First machines</a:t>
            </a:r>
          </a:p>
        </p:txBody>
      </p:sp>
      <p:sp>
        <p:nvSpPr>
          <p:cNvPr id="4099" name="Inhaltsplatzhalter 2"/>
          <p:cNvSpPr>
            <a:spLocks noGrp="1"/>
          </p:cNvSpPr>
          <p:nvPr>
            <p:ph idx="1"/>
          </p:nvPr>
        </p:nvSpPr>
        <p:spPr/>
        <p:txBody>
          <a:bodyPr/>
          <a:lstStyle/>
          <a:p>
            <a:r>
              <a:rPr lang="de-DE" altLang="de-DE" b="1" smtClean="0">
                <a:latin typeface="Times New Roman" panose="02020603050405020304" pitchFamily="18" charset="0"/>
                <a:cs typeface="Times New Roman" panose="02020603050405020304" pitchFamily="18" charset="0"/>
              </a:rPr>
              <a:t>≈ 2400 BC Babylon</a:t>
            </a:r>
          </a:p>
          <a:p>
            <a:r>
              <a:rPr lang="de-DE" altLang="de-DE" b="1" smtClean="0">
                <a:latin typeface="Times New Roman" panose="02020603050405020304" pitchFamily="18" charset="0"/>
                <a:cs typeface="Times New Roman" panose="02020603050405020304" pitchFamily="18" charset="0"/>
              </a:rPr>
              <a:t>Chinese</a:t>
            </a:r>
          </a:p>
          <a:p>
            <a:r>
              <a:rPr lang="de-DE" altLang="de-DE" b="1" smtClean="0">
                <a:latin typeface="Times New Roman" panose="02020603050405020304" pitchFamily="18" charset="0"/>
                <a:cs typeface="Times New Roman" panose="02020603050405020304" pitchFamily="18" charset="0"/>
              </a:rPr>
              <a:t>Greeks</a:t>
            </a:r>
          </a:p>
          <a:p>
            <a:r>
              <a:rPr lang="de-DE" altLang="de-DE" b="1" smtClean="0">
                <a:latin typeface="Times New Roman" panose="02020603050405020304" pitchFamily="18" charset="0"/>
                <a:cs typeface="Times New Roman" panose="02020603050405020304" pitchFamily="18" charset="0"/>
              </a:rPr>
              <a:t>Romans</a:t>
            </a:r>
          </a:p>
          <a:p>
            <a:r>
              <a:rPr lang="de-DE" altLang="de-DE" b="1" smtClean="0">
                <a:latin typeface="Times New Roman" panose="02020603050405020304" pitchFamily="18" charset="0"/>
                <a:cs typeface="Times New Roman" panose="02020603050405020304" pitchFamily="18" charset="0"/>
              </a:rPr>
              <a:t>etc.</a:t>
            </a:r>
          </a:p>
          <a:p>
            <a:r>
              <a:rPr lang="de-DE" altLang="de-DE" b="1" smtClean="0">
                <a:latin typeface="Times New Roman" panose="02020603050405020304" pitchFamily="18" charset="0"/>
                <a:cs typeface="Times New Roman" panose="02020603050405020304" pitchFamily="18" charset="0"/>
              </a:rPr>
              <a:t>Addition, substraction, multiplication, square root, cube root</a:t>
            </a:r>
          </a:p>
          <a:p>
            <a:endParaRPr lang="de-DE" altLang="de-DE" b="1" smtClean="0"/>
          </a:p>
        </p:txBody>
      </p:sp>
      <p:pic>
        <p:nvPicPr>
          <p:cNvPr id="4" name="Grafik 3" descr="Abacus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285875"/>
            <a:ext cx="5329238" cy="225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descr="Abacus_6.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3589338"/>
            <a:ext cx="5516563"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descr="RomanAbacusRecon.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874838"/>
            <a:ext cx="5976938"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300799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2000"/>
                                        <p:tgtEl>
                                          <p:spTgt spid="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xit" presetSubtype="8" fill="hold" nodeType="clickEffect">
                                  <p:stCondLst>
                                    <p:cond delay="0"/>
                                  </p:stCondLst>
                                  <p:childTnLst>
                                    <p:anim calcmode="lin" valueType="num">
                                      <p:cBhvr additive="base">
                                        <p:cTn id="17" dur="2000"/>
                                        <p:tgtEl>
                                          <p:spTgt spid="4"/>
                                        </p:tgtEl>
                                        <p:attrNameLst>
                                          <p:attrName>ppt_x</p:attrName>
                                        </p:attrNameLst>
                                      </p:cBhvr>
                                      <p:tavLst>
                                        <p:tav tm="0">
                                          <p:val>
                                            <p:strVal val="ppt_x"/>
                                          </p:val>
                                        </p:tav>
                                        <p:tav tm="100000">
                                          <p:val>
                                            <p:strVal val="0-ppt_w/2"/>
                                          </p:val>
                                        </p:tav>
                                      </p:tavLst>
                                    </p:anim>
                                    <p:anim calcmode="lin" valueType="num">
                                      <p:cBhvr additive="base">
                                        <p:cTn id="18" dur="2000"/>
                                        <p:tgtEl>
                                          <p:spTgt spid="4"/>
                                        </p:tgtEl>
                                        <p:attrNameLst>
                                          <p:attrName>ppt_y</p:attrName>
                                        </p:attrNameLst>
                                      </p:cBhvr>
                                      <p:tavLst>
                                        <p:tav tm="0">
                                          <p:val>
                                            <p:strVal val="ppt_y"/>
                                          </p:val>
                                        </p:tav>
                                        <p:tav tm="100000">
                                          <p:val>
                                            <p:strVal val="ppt_y"/>
                                          </p:val>
                                        </p:tav>
                                      </p:tavLst>
                                    </p:anim>
                                    <p:set>
                                      <p:cBhvr>
                                        <p:cTn id="19" dur="1" fill="hold">
                                          <p:stCondLst>
                                            <p:cond delay="1999"/>
                                          </p:stCondLst>
                                        </p:cTn>
                                        <p:tgtEl>
                                          <p:spTgt spid="4"/>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8" presetClass="exit" presetSubtype="32" fill="hold" nodeType="clickEffect">
                                  <p:stCondLst>
                                    <p:cond delay="0"/>
                                  </p:stCondLst>
                                  <p:childTnLst>
                                    <p:animEffect transition="out" filter="diamond(out)">
                                      <p:cBhvr>
                                        <p:cTn id="23" dur="2000"/>
                                        <p:tgtEl>
                                          <p:spTgt spid="5"/>
                                        </p:tgtEl>
                                      </p:cBhvr>
                                    </p:animEffect>
                                    <p:set>
                                      <p:cBhvr>
                                        <p:cTn id="24" dur="1" fill="hold">
                                          <p:stCondLst>
                                            <p:cond delay="1999"/>
                                          </p:stCondLst>
                                        </p:cTn>
                                        <p:tgtEl>
                                          <p:spTgt spid="5"/>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5" presetClass="entr" presetSubtype="1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checkerboard(across)">
                                      <p:cBhvr>
                                        <p:cTn id="2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r>
              <a:rPr lang="de-DE" altLang="de-DE" smtClean="0"/>
              <a:t>Computer ?</a:t>
            </a:r>
          </a:p>
        </p:txBody>
      </p:sp>
      <p:sp>
        <p:nvSpPr>
          <p:cNvPr id="3" name="Inhaltsplatzhalter 2"/>
          <p:cNvSpPr>
            <a:spLocks noGrp="1"/>
          </p:cNvSpPr>
          <p:nvPr>
            <p:ph idx="1"/>
          </p:nvPr>
        </p:nvSpPr>
        <p:spPr/>
        <p:txBody>
          <a:bodyPr/>
          <a:lstStyle/>
          <a:p>
            <a:r>
              <a:rPr lang="de-DE" altLang="de-DE" smtClean="0"/>
              <a:t>Term „Computer“:</a:t>
            </a:r>
          </a:p>
          <a:p>
            <a:pPr lvl="1"/>
            <a:r>
              <a:rPr lang="de-DE" altLang="de-DE" smtClean="0"/>
              <a:t>1646: Sir Thomas Browne (1605-1682)</a:t>
            </a:r>
          </a:p>
          <a:p>
            <a:pPr lvl="1"/>
            <a:r>
              <a:rPr lang="de-DE" altLang="de-DE" smtClean="0"/>
              <a:t>Author</a:t>
            </a:r>
          </a:p>
          <a:p>
            <a:pPr lvl="1"/>
            <a:r>
              <a:rPr lang="de-DE" altLang="de-DE" smtClean="0"/>
              <a:t>Medicine</a:t>
            </a:r>
          </a:p>
          <a:p>
            <a:pPr lvl="1"/>
            <a:r>
              <a:rPr lang="de-DE" altLang="de-DE" smtClean="0"/>
              <a:t>Religion</a:t>
            </a:r>
          </a:p>
          <a:p>
            <a:pPr lvl="1"/>
            <a:r>
              <a:rPr lang="de-DE" altLang="de-DE" smtClean="0"/>
              <a:t>Science</a:t>
            </a:r>
          </a:p>
          <a:p>
            <a:pPr lvl="1"/>
            <a:r>
              <a:rPr lang="de-DE" altLang="de-DE" smtClean="0"/>
              <a:t>Esoteric</a:t>
            </a:r>
          </a:p>
          <a:p>
            <a:pPr lvl="1"/>
            <a:endParaRPr lang="de-DE" altLang="de-DE" smtClean="0"/>
          </a:p>
        </p:txBody>
      </p:sp>
      <p:pic>
        <p:nvPicPr>
          <p:cNvPr id="4" name="Grafik 3" descr="Sirthomasbrown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29250" y="2643188"/>
            <a:ext cx="3398838"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30856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2000" fill="hold"/>
                                        <p:tgtEl>
                                          <p:spTgt spid="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8" dur="2000" fill="hold"/>
                                        <p:tgtEl>
                                          <p:spTgt spid="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2" dur="2000" fill="hold"/>
                                        <p:tgtEl>
                                          <p:spTgt spid="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2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3">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2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0" dur="2000" fill="hold"/>
                                        <p:tgtEl>
                                          <p:spTgt spid="3">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2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4" dur="2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3" presetClass="entr" presetSubtype="16"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plus(in)">
                                      <p:cBhvr>
                                        <p:cTn id="3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p:txBody>
          <a:bodyPr/>
          <a:lstStyle/>
          <a:p>
            <a:r>
              <a:rPr lang="de-DE" altLang="de-DE" smtClean="0"/>
              <a:t>Computers?</a:t>
            </a:r>
          </a:p>
        </p:txBody>
      </p:sp>
      <p:sp>
        <p:nvSpPr>
          <p:cNvPr id="6147" name="Inhaltsplatzhalter 2"/>
          <p:cNvSpPr>
            <a:spLocks noGrp="1"/>
          </p:cNvSpPr>
          <p:nvPr>
            <p:ph idx="1"/>
          </p:nvPr>
        </p:nvSpPr>
        <p:spPr/>
        <p:txBody>
          <a:bodyPr/>
          <a:lstStyle/>
          <a:p>
            <a:r>
              <a:rPr lang="de-DE" altLang="de-DE" smtClean="0"/>
              <a:t>3 Lines</a:t>
            </a:r>
          </a:p>
          <a:p>
            <a:pPr lvl="1"/>
            <a:endParaRPr lang="de-DE" altLang="de-DE" smtClean="0"/>
          </a:p>
          <a:p>
            <a:pPr lvl="1"/>
            <a:r>
              <a:rPr lang="de-DE" altLang="de-DE" smtClean="0"/>
              <a:t>Formalization</a:t>
            </a:r>
          </a:p>
          <a:p>
            <a:pPr lvl="1"/>
            <a:endParaRPr lang="de-DE" altLang="de-DE" smtClean="0"/>
          </a:p>
          <a:p>
            <a:pPr lvl="1"/>
            <a:r>
              <a:rPr lang="de-DE" altLang="de-DE" smtClean="0"/>
              <a:t>Calculization</a:t>
            </a:r>
          </a:p>
          <a:p>
            <a:pPr lvl="1"/>
            <a:endParaRPr lang="de-DE" altLang="de-DE" smtClean="0"/>
          </a:p>
          <a:p>
            <a:pPr lvl="1"/>
            <a:r>
              <a:rPr lang="de-DE" altLang="de-DE" smtClean="0"/>
              <a:t>Mechanization</a:t>
            </a:r>
          </a:p>
          <a:p>
            <a:pPr lvl="1"/>
            <a:endParaRPr lang="de-DE" altLang="de-DE" smtClean="0"/>
          </a:p>
          <a:p>
            <a:pPr lvl="1"/>
            <a:endParaRPr lang="de-DE" altLang="de-DE" smtClean="0"/>
          </a:p>
          <a:p>
            <a:pPr lvl="1"/>
            <a:endParaRPr lang="de-DE" altLang="de-DE" smtClean="0"/>
          </a:p>
          <a:p>
            <a:pPr lvl="1"/>
            <a:endParaRPr lang="de-DE" altLang="de-DE"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0231119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p:nvPr>
        </p:nvSpPr>
        <p:spPr/>
        <p:txBody>
          <a:bodyPr/>
          <a:lstStyle/>
          <a:p>
            <a:r>
              <a:rPr lang="de-DE" altLang="de-DE" smtClean="0"/>
              <a:t>Ages of Automata</a:t>
            </a:r>
          </a:p>
        </p:txBody>
      </p:sp>
      <p:sp>
        <p:nvSpPr>
          <p:cNvPr id="7171" name="Inhaltsplatzhalter 2"/>
          <p:cNvSpPr>
            <a:spLocks noGrp="1"/>
          </p:cNvSpPr>
          <p:nvPr>
            <p:ph idx="1"/>
          </p:nvPr>
        </p:nvSpPr>
        <p:spPr/>
        <p:txBody>
          <a:bodyPr/>
          <a:lstStyle/>
          <a:p>
            <a:r>
              <a:rPr lang="de-DE" altLang="de-DE" smtClean="0"/>
              <a:t>17th Century</a:t>
            </a:r>
          </a:p>
          <a:p>
            <a:endParaRPr lang="de-DE" altLang="de-DE" smtClean="0"/>
          </a:p>
          <a:p>
            <a:r>
              <a:rPr lang="de-DE" altLang="de-DE" smtClean="0"/>
              <a:t>France</a:t>
            </a:r>
          </a:p>
          <a:p>
            <a:endParaRPr lang="de-DE" altLang="de-DE" smtClean="0"/>
          </a:p>
          <a:p>
            <a:r>
              <a:rPr lang="de-DE" altLang="de-DE" smtClean="0"/>
              <a:t>Clocks, watches, etc.</a:t>
            </a:r>
          </a:p>
          <a:p>
            <a:endParaRPr lang="de-DE" altLang="de-DE"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1469955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el 1"/>
          <p:cNvSpPr>
            <a:spLocks noGrp="1"/>
          </p:cNvSpPr>
          <p:nvPr>
            <p:ph type="title"/>
          </p:nvPr>
        </p:nvSpPr>
        <p:spPr/>
        <p:txBody>
          <a:bodyPr/>
          <a:lstStyle/>
          <a:p>
            <a:r>
              <a:rPr lang="de-DE" altLang="de-DE" smtClean="0"/>
              <a:t>Upcoming of mechanical machines</a:t>
            </a:r>
          </a:p>
        </p:txBody>
      </p:sp>
      <p:sp>
        <p:nvSpPr>
          <p:cNvPr id="8195" name="Inhaltsplatzhalter 2"/>
          <p:cNvSpPr>
            <a:spLocks noGrp="1"/>
          </p:cNvSpPr>
          <p:nvPr>
            <p:ph idx="1"/>
          </p:nvPr>
        </p:nvSpPr>
        <p:spPr/>
        <p:txBody>
          <a:bodyPr/>
          <a:lstStyle/>
          <a:p>
            <a:r>
              <a:rPr lang="de-DE" altLang="de-DE" smtClean="0"/>
              <a:t>1623: Wilhelm Schickard (1592-1635)</a:t>
            </a:r>
          </a:p>
          <a:p>
            <a:pPr lvl="1"/>
            <a:r>
              <a:rPr lang="de-DE" altLang="de-DE" smtClean="0"/>
              <a:t>German professor for biblical languages</a:t>
            </a:r>
          </a:p>
          <a:p>
            <a:pPr lvl="1"/>
            <a:endParaRPr lang="de-DE" altLang="de-DE" smtClean="0"/>
          </a:p>
          <a:p>
            <a:pPr lvl="1"/>
            <a:r>
              <a:rPr lang="de-DE" altLang="de-DE" smtClean="0"/>
              <a:t>Mathematics</a:t>
            </a:r>
          </a:p>
          <a:p>
            <a:pPr lvl="1"/>
            <a:endParaRPr lang="de-DE" altLang="de-DE" smtClean="0"/>
          </a:p>
          <a:p>
            <a:pPr lvl="1"/>
            <a:r>
              <a:rPr lang="de-DE" altLang="de-DE" smtClean="0"/>
              <a:t>Astronomy</a:t>
            </a:r>
          </a:p>
          <a:p>
            <a:pPr lvl="1"/>
            <a:endParaRPr lang="de-DE" altLang="de-DE" smtClean="0"/>
          </a:p>
          <a:p>
            <a:pPr lvl="1"/>
            <a:r>
              <a:rPr lang="de-DE" altLang="de-DE" smtClean="0"/>
              <a:t>First draft of a „computer“</a:t>
            </a:r>
          </a:p>
        </p:txBody>
      </p:sp>
      <p:pic>
        <p:nvPicPr>
          <p:cNvPr id="4" name="Grafik 3" descr="Wilhelm_Schickar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67250" y="2303463"/>
            <a:ext cx="4476750"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descr="Rechenmaschine_wilhelm_schickard.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2303463"/>
            <a:ext cx="419100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777748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1+#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000" fill="hold"/>
                                        <p:tgtEl>
                                          <p:spTgt spid="5"/>
                                        </p:tgtEl>
                                        <p:attrNameLst>
                                          <p:attrName>ppt_x</p:attrName>
                                        </p:attrNameLst>
                                      </p:cBhvr>
                                      <p:tavLst>
                                        <p:tav tm="0">
                                          <p:val>
                                            <p:strVal val="0-#ppt_w/2"/>
                                          </p:val>
                                        </p:tav>
                                        <p:tav tm="100000">
                                          <p:val>
                                            <p:strVal val="#ppt_x"/>
                                          </p:val>
                                        </p:tav>
                                      </p:tavLst>
                                    </p:anim>
                                    <p:anim calcmode="lin" valueType="num">
                                      <p:cBhvr additive="base">
                                        <p:cTn id="14" dur="2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r>
              <a:rPr lang="de-DE" altLang="de-DE" smtClean="0"/>
              <a:t>Upcoming of mechanical machines</a:t>
            </a:r>
          </a:p>
        </p:txBody>
      </p:sp>
      <p:sp>
        <p:nvSpPr>
          <p:cNvPr id="9219" name="Inhaltsplatzhalter 2"/>
          <p:cNvSpPr>
            <a:spLocks noGrp="1"/>
          </p:cNvSpPr>
          <p:nvPr>
            <p:ph idx="1"/>
          </p:nvPr>
        </p:nvSpPr>
        <p:spPr/>
        <p:txBody>
          <a:bodyPr/>
          <a:lstStyle/>
          <a:p>
            <a:r>
              <a:rPr lang="de-DE" altLang="de-DE" smtClean="0"/>
              <a:t>1642: Blaise Pascal (1623-1662)</a:t>
            </a:r>
          </a:p>
          <a:p>
            <a:pPr lvl="1"/>
            <a:r>
              <a:rPr lang="de-DE" altLang="de-DE" smtClean="0"/>
              <a:t>French inventor, mathematician, physicist, religious philosopher</a:t>
            </a:r>
          </a:p>
          <a:p>
            <a:pPr lvl="1"/>
            <a:endParaRPr lang="de-DE" altLang="de-DE" smtClean="0"/>
          </a:p>
          <a:p>
            <a:pPr lvl="1"/>
            <a:r>
              <a:rPr lang="de-DE" altLang="de-DE" smtClean="0"/>
              <a:t>First mechanical machine for computing: </a:t>
            </a:r>
            <a:r>
              <a:rPr lang="de-DE" altLang="de-DE" i="1" smtClean="0"/>
              <a:t>Pascaline</a:t>
            </a:r>
          </a:p>
          <a:p>
            <a:pPr lvl="1"/>
            <a:endParaRPr lang="de-DE" altLang="de-DE" smtClean="0"/>
          </a:p>
          <a:p>
            <a:pPr lvl="1"/>
            <a:endParaRPr lang="de-DE" altLang="de-DE" smtClean="0"/>
          </a:p>
        </p:txBody>
      </p:sp>
      <p:pic>
        <p:nvPicPr>
          <p:cNvPr id="6" name="Grafik 5" descr="Blaise_pasc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76500" y="2089150"/>
            <a:ext cx="5080000"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040213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el 1"/>
          <p:cNvSpPr>
            <a:spLocks noGrp="1"/>
          </p:cNvSpPr>
          <p:nvPr>
            <p:ph type="title"/>
          </p:nvPr>
        </p:nvSpPr>
        <p:spPr/>
        <p:txBody>
          <a:bodyPr/>
          <a:lstStyle/>
          <a:p>
            <a:r>
              <a:rPr lang="de-DE" altLang="de-DE" smtClean="0"/>
              <a:t>Pascaline</a:t>
            </a:r>
          </a:p>
        </p:txBody>
      </p:sp>
      <p:sp>
        <p:nvSpPr>
          <p:cNvPr id="10243" name="Inhaltsplatzhalter 2"/>
          <p:cNvSpPr>
            <a:spLocks noGrp="1"/>
          </p:cNvSpPr>
          <p:nvPr>
            <p:ph idx="1"/>
          </p:nvPr>
        </p:nvSpPr>
        <p:spPr/>
        <p:txBody>
          <a:bodyPr/>
          <a:lstStyle/>
          <a:p>
            <a:r>
              <a:rPr lang="de-DE" altLang="de-DE" smtClean="0"/>
              <a:t>2 coupled sets of each 6 dials</a:t>
            </a:r>
          </a:p>
          <a:p>
            <a:pPr lvl="1">
              <a:buFont typeface="Wingdings 2" panose="05020102010507070707" pitchFamily="18" charset="2"/>
              <a:buNone/>
            </a:pPr>
            <a:endParaRPr lang="de-DE" altLang="de-DE" smtClean="0"/>
          </a:p>
          <a:p>
            <a:r>
              <a:rPr lang="de-DE" altLang="de-DE" smtClean="0"/>
              <a:t>Each dial with 10 digits (0,…,9)</a:t>
            </a:r>
          </a:p>
          <a:p>
            <a:endParaRPr lang="de-DE" altLang="de-DE" smtClean="0"/>
          </a:p>
          <a:p>
            <a:r>
              <a:rPr lang="de-DE" altLang="de-DE" smtClean="0"/>
              <a:t>Correct handling of carry</a:t>
            </a:r>
          </a:p>
          <a:p>
            <a:endParaRPr lang="de-DE" altLang="de-DE" smtClean="0"/>
          </a:p>
          <a:p>
            <a:r>
              <a:rPr lang="de-DE" altLang="de-DE" smtClean="0"/>
              <a:t>Only addition and substraction</a:t>
            </a:r>
          </a:p>
          <a:p>
            <a:endParaRPr lang="de-DE" altLang="de-DE" smtClean="0"/>
          </a:p>
          <a:p>
            <a:endParaRPr lang="de-DE" altLang="de-DE" smtClean="0"/>
          </a:p>
        </p:txBody>
      </p:sp>
      <p:pic>
        <p:nvPicPr>
          <p:cNvPr id="6" name="Grafik 5" descr="Arts_et_Metiers_Pascaline_dsc03869.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019300"/>
            <a:ext cx="9144000" cy="414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447932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el 1"/>
          <p:cNvSpPr>
            <a:spLocks noGrp="1"/>
          </p:cNvSpPr>
          <p:nvPr>
            <p:ph type="title"/>
          </p:nvPr>
        </p:nvSpPr>
        <p:spPr/>
        <p:txBody>
          <a:bodyPr/>
          <a:lstStyle/>
          <a:p>
            <a:r>
              <a:rPr lang="de-DE" altLang="de-DE" smtClean="0"/>
              <a:t>Upcoming of mechanical machines</a:t>
            </a:r>
          </a:p>
        </p:txBody>
      </p:sp>
      <p:sp>
        <p:nvSpPr>
          <p:cNvPr id="11267" name="Inhaltsplatzhalter 2"/>
          <p:cNvSpPr>
            <a:spLocks noGrp="1"/>
          </p:cNvSpPr>
          <p:nvPr>
            <p:ph idx="1"/>
          </p:nvPr>
        </p:nvSpPr>
        <p:spPr/>
        <p:txBody>
          <a:bodyPr/>
          <a:lstStyle/>
          <a:p>
            <a:r>
              <a:rPr lang="de-DE" altLang="de-DE" smtClean="0"/>
              <a:t>1671: Gottlieb Wilhelm Freiherr von Leibniz (1646-1716)</a:t>
            </a:r>
          </a:p>
          <a:p>
            <a:pPr lvl="1"/>
            <a:r>
              <a:rPr lang="de-DE" altLang="de-DE" smtClean="0"/>
              <a:t>German philosopher, scientist, mathematician, physicist, etc.</a:t>
            </a:r>
          </a:p>
          <a:p>
            <a:pPr lvl="1"/>
            <a:endParaRPr lang="de-DE" altLang="de-DE" smtClean="0"/>
          </a:p>
          <a:p>
            <a:pPr lvl="1"/>
            <a:r>
              <a:rPr lang="de-DE" altLang="de-DE" smtClean="0"/>
              <a:t>Improvement of Pascaline</a:t>
            </a:r>
            <a:endParaRPr lang="de-DE" altLang="de-DE" i="1" smtClean="0"/>
          </a:p>
          <a:p>
            <a:pPr lvl="1"/>
            <a:endParaRPr lang="de-DE" altLang="de-DE" smtClean="0"/>
          </a:p>
          <a:p>
            <a:pPr lvl="1"/>
            <a:endParaRPr lang="de-DE" altLang="de-DE" smtClean="0"/>
          </a:p>
        </p:txBody>
      </p:sp>
      <p:pic>
        <p:nvPicPr>
          <p:cNvPr id="5" name="Grafik 4" descr="Gottfried_Wilhelm_von_Leibniz.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92538" y="2411413"/>
            <a:ext cx="5351462"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descr="Leibnitzrechenmaschin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411413"/>
            <a:ext cx="9144000" cy="380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611804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title"/>
          </p:nvPr>
        </p:nvSpPr>
        <p:spPr/>
        <p:txBody>
          <a:bodyPr/>
          <a:lstStyle/>
          <a:p>
            <a:r>
              <a:rPr lang="de-DE" altLang="de-DE" smtClean="0"/>
              <a:t>Big Improvements</a:t>
            </a:r>
          </a:p>
        </p:txBody>
      </p:sp>
      <p:sp>
        <p:nvSpPr>
          <p:cNvPr id="12291" name="Inhaltsplatzhalter 2"/>
          <p:cNvSpPr>
            <a:spLocks noGrp="1"/>
          </p:cNvSpPr>
          <p:nvPr>
            <p:ph idx="1"/>
          </p:nvPr>
        </p:nvSpPr>
        <p:spPr/>
        <p:txBody>
          <a:bodyPr/>
          <a:lstStyle/>
          <a:p>
            <a:r>
              <a:rPr lang="de-DE" altLang="de-DE" smtClean="0"/>
              <a:t>Charles Babbage (1792-1871)</a:t>
            </a:r>
          </a:p>
          <a:p>
            <a:endParaRPr lang="de-DE" altLang="de-DE" smtClean="0"/>
          </a:p>
          <a:p>
            <a:pPr lvl="1"/>
            <a:r>
              <a:rPr lang="de-DE" altLang="de-DE" smtClean="0"/>
              <a:t>English mathematician, philosopher, mechanical engineer</a:t>
            </a:r>
          </a:p>
          <a:p>
            <a:pPr lvl="1"/>
            <a:endParaRPr lang="de-DE" altLang="de-DE" smtClean="0"/>
          </a:p>
          <a:p>
            <a:endParaRPr lang="de-DE" altLang="de-DE" smtClean="0"/>
          </a:p>
        </p:txBody>
      </p:sp>
      <p:pic>
        <p:nvPicPr>
          <p:cNvPr id="4" name="Grafik 3" descr="CharlesBabbag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95500" y="3160713"/>
            <a:ext cx="4610100"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315362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el 1"/>
          <p:cNvSpPr>
            <a:spLocks noGrp="1"/>
          </p:cNvSpPr>
          <p:nvPr>
            <p:ph type="title"/>
          </p:nvPr>
        </p:nvSpPr>
        <p:spPr/>
        <p:txBody>
          <a:bodyPr/>
          <a:lstStyle/>
          <a:p>
            <a:r>
              <a:rPr lang="de-DE" altLang="de-DE" smtClean="0"/>
              <a:t>Difference Engine (1823)</a:t>
            </a:r>
          </a:p>
        </p:txBody>
      </p:sp>
      <p:sp>
        <p:nvSpPr>
          <p:cNvPr id="1028" name="Inhaltsplatzhalter 2"/>
          <p:cNvSpPr>
            <a:spLocks noGrp="1"/>
          </p:cNvSpPr>
          <p:nvPr>
            <p:ph idx="1"/>
          </p:nvPr>
        </p:nvSpPr>
        <p:spPr/>
        <p:txBody>
          <a:bodyPr/>
          <a:lstStyle/>
          <a:p>
            <a:r>
              <a:rPr lang="de-DE" altLang="de-DE" smtClean="0"/>
              <a:t>Calculating tables for navigation	</a:t>
            </a:r>
          </a:p>
          <a:p>
            <a:r>
              <a:rPr lang="de-DE" altLang="de-DE" smtClean="0"/>
              <a:t>Solving polynomials</a:t>
            </a:r>
          </a:p>
          <a:p>
            <a:pPr lvl="1"/>
            <a:endParaRPr lang="de-DE" altLang="de-DE" smtClean="0"/>
          </a:p>
        </p:txBody>
      </p:sp>
      <p:graphicFrame>
        <p:nvGraphicFramePr>
          <p:cNvPr id="1026" name="Object 2"/>
          <p:cNvGraphicFramePr>
            <a:graphicFrameLocks noChangeAspect="1"/>
          </p:cNvGraphicFramePr>
          <p:nvPr/>
        </p:nvGraphicFramePr>
        <p:xfrm>
          <a:off x="571500" y="2840038"/>
          <a:ext cx="7715250" cy="588962"/>
        </p:xfrm>
        <a:graphic>
          <a:graphicData uri="http://schemas.openxmlformats.org/presentationml/2006/ole">
            <mc:AlternateContent xmlns:mc="http://schemas.openxmlformats.org/markup-compatibility/2006">
              <mc:Choice xmlns:v="urn:schemas-microsoft-com:vml" Requires="v">
                <p:oleObj spid="_x0000_s1028" name="Formel" r:id="rId3" imgW="2044440" imgH="241200" progId="Equation.3">
                  <p:embed/>
                </p:oleObj>
              </mc:Choice>
              <mc:Fallback>
                <p:oleObj name="Formel" r:id="rId3" imgW="2044440" imgH="241200" progId="Equation.3">
                  <p:embed/>
                  <p:pic>
                    <p:nvPicPr>
                      <p:cNvPr id="102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 y="2840038"/>
                        <a:ext cx="7715250" cy="588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6" name="Grafik 5" descr="050114_2529_difference.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608138"/>
            <a:ext cx="9144000"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descr="800px-LondonScienceMuseumsReplicaDifferenceEngine.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6750" y="1660525"/>
            <a:ext cx="7556500" cy="318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descr="Structure difference.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1500" y="1928813"/>
            <a:ext cx="8450263"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901367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xit" presetSubtype="32" fill="hold" nodeType="clickEffect">
                                  <p:stCondLst>
                                    <p:cond delay="0"/>
                                  </p:stCondLst>
                                  <p:childTnLst>
                                    <p:animEffect transition="out" filter="box(out)">
                                      <p:cBhvr>
                                        <p:cTn id="11" dur="2000"/>
                                        <p:tgtEl>
                                          <p:spTgt spid="6"/>
                                        </p:tgtEl>
                                      </p:cBhvr>
                                    </p:animEffect>
                                    <p:set>
                                      <p:cBhvr>
                                        <p:cTn id="12" dur="1" fill="hold">
                                          <p:stCondLst>
                                            <p:cond delay="1999"/>
                                          </p:stCondLst>
                                        </p:cTn>
                                        <p:tgtEl>
                                          <p:spTgt spid="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20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xit" presetSubtype="10" fill="hold" nodeType="clickEffect">
                                  <p:stCondLst>
                                    <p:cond delay="0"/>
                                  </p:stCondLst>
                                  <p:childTnLst>
                                    <p:animEffect transition="out" filter="checkerboard(across)">
                                      <p:cBhvr>
                                        <p:cTn id="21" dur="500"/>
                                        <p:tgtEl>
                                          <p:spTgt spid="7"/>
                                        </p:tgtEl>
                                      </p:cBhvr>
                                    </p:animEffect>
                                    <p:set>
                                      <p:cBhvr>
                                        <p:cTn id="22" dur="1" fill="hold">
                                          <p:stCondLst>
                                            <p:cond delay="499"/>
                                          </p:stCondLst>
                                        </p:cTn>
                                        <p:tgtEl>
                                          <p:spTgt spid="7"/>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p:txBody>
          <a:bodyPr/>
          <a:lstStyle/>
          <a:p>
            <a:r>
              <a:rPr lang="de-DE" altLang="de-DE" smtClean="0"/>
              <a:t>Analytical Engine (1834)</a:t>
            </a:r>
          </a:p>
        </p:txBody>
      </p:sp>
      <p:sp>
        <p:nvSpPr>
          <p:cNvPr id="13315" name="Inhaltsplatzhalter 2"/>
          <p:cNvSpPr>
            <a:spLocks noGrp="1"/>
          </p:cNvSpPr>
          <p:nvPr>
            <p:ph idx="1"/>
          </p:nvPr>
        </p:nvSpPr>
        <p:spPr/>
        <p:txBody>
          <a:bodyPr/>
          <a:lstStyle/>
          <a:p>
            <a:r>
              <a:rPr lang="de-DE" altLang="de-DE" smtClean="0"/>
              <a:t>Designed to perform any mathematical operation</a:t>
            </a:r>
          </a:p>
          <a:p>
            <a:pPr lvl="1"/>
            <a:endParaRPr lang="de-DE" altLang="de-DE" smtClean="0"/>
          </a:p>
          <a:p>
            <a:pPr lvl="1"/>
            <a:r>
              <a:rPr lang="de-DE" altLang="de-DE" smtClean="0"/>
              <a:t>Mill (ALU)</a:t>
            </a:r>
          </a:p>
          <a:p>
            <a:pPr lvl="1"/>
            <a:endParaRPr lang="de-DE" altLang="de-DE" smtClean="0"/>
          </a:p>
          <a:p>
            <a:pPr lvl="1"/>
            <a:r>
              <a:rPr lang="de-DE" altLang="de-DE" smtClean="0"/>
              <a:t> Control unit</a:t>
            </a:r>
          </a:p>
          <a:p>
            <a:pPr lvl="1"/>
            <a:endParaRPr lang="de-DE" altLang="de-DE" smtClean="0"/>
          </a:p>
          <a:p>
            <a:pPr lvl="1"/>
            <a:r>
              <a:rPr lang="de-DE" altLang="de-DE" smtClean="0"/>
              <a:t> Output Unit</a:t>
            </a:r>
          </a:p>
        </p:txBody>
      </p:sp>
      <p:pic>
        <p:nvPicPr>
          <p:cNvPr id="13316" name="Grafik 5" descr="Analytical Engin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660900"/>
            <a:ext cx="8001000" cy="209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5998481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p:cNvSpPr>
            <a:spLocks noGrp="1"/>
          </p:cNvSpPr>
          <p:nvPr>
            <p:ph type="title"/>
          </p:nvPr>
        </p:nvSpPr>
        <p:spPr/>
        <p:txBody>
          <a:bodyPr/>
          <a:lstStyle/>
          <a:p>
            <a:r>
              <a:rPr lang="de-DE" altLang="de-DE" smtClean="0"/>
              <a:t>Analytical Engine (1834)</a:t>
            </a:r>
          </a:p>
        </p:txBody>
      </p:sp>
      <p:sp>
        <p:nvSpPr>
          <p:cNvPr id="14339" name="Inhaltsplatzhalter 2"/>
          <p:cNvSpPr>
            <a:spLocks noGrp="1"/>
          </p:cNvSpPr>
          <p:nvPr>
            <p:ph idx="1"/>
          </p:nvPr>
        </p:nvSpPr>
        <p:spPr/>
        <p:txBody>
          <a:bodyPr/>
          <a:lstStyle/>
          <a:p>
            <a:r>
              <a:rPr lang="de-DE" altLang="de-DE" smtClean="0"/>
              <a:t>Branching</a:t>
            </a:r>
          </a:p>
          <a:p>
            <a:pPr lvl="1"/>
            <a:r>
              <a:rPr lang="de-DE" altLang="de-DE" smtClean="0"/>
              <a:t>Jumping forward/backward</a:t>
            </a:r>
          </a:p>
          <a:p>
            <a:endParaRPr lang="de-DE" altLang="de-DE" smtClean="0"/>
          </a:p>
          <a:p>
            <a:r>
              <a:rPr lang="de-DE" altLang="de-DE" smtClean="0"/>
              <a:t>Programming</a:t>
            </a:r>
          </a:p>
          <a:p>
            <a:pPr lvl="1"/>
            <a:r>
              <a:rPr lang="de-DE" altLang="de-DE" smtClean="0"/>
              <a:t>First Programmer: Ada Byron Lovelace	</a:t>
            </a:r>
          </a:p>
          <a:p>
            <a:pPr lvl="1"/>
            <a:endParaRPr lang="de-DE" altLang="de-DE" smtClean="0"/>
          </a:p>
          <a:p>
            <a:pPr lvl="1"/>
            <a:endParaRPr lang="de-DE" altLang="de-DE" smtClean="0"/>
          </a:p>
        </p:txBody>
      </p:sp>
      <p:pic>
        <p:nvPicPr>
          <p:cNvPr id="5" name="Grafik 4" descr="Ada_Lovelace_183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7250" y="1339850"/>
            <a:ext cx="7694613" cy="538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682419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p:txBody>
          <a:bodyPr/>
          <a:lstStyle/>
          <a:p>
            <a:r>
              <a:rPr lang="de-DE" altLang="de-DE" smtClean="0"/>
              <a:t>Programming?</a:t>
            </a:r>
          </a:p>
        </p:txBody>
      </p:sp>
      <p:sp>
        <p:nvSpPr>
          <p:cNvPr id="15363" name="Inhaltsplatzhalter 2"/>
          <p:cNvSpPr>
            <a:spLocks noGrp="1"/>
          </p:cNvSpPr>
          <p:nvPr>
            <p:ph idx="1"/>
          </p:nvPr>
        </p:nvSpPr>
        <p:spPr/>
        <p:txBody>
          <a:bodyPr/>
          <a:lstStyle/>
          <a:p>
            <a:r>
              <a:rPr lang="de-DE" altLang="de-DE" smtClean="0"/>
              <a:t>Idea (1805): Weaving loom of Joseph-Marie Jacquard (1752-1834)</a:t>
            </a:r>
          </a:p>
          <a:p>
            <a:pPr lvl="1"/>
            <a:endParaRPr lang="de-DE" altLang="de-DE" smtClean="0"/>
          </a:p>
          <a:p>
            <a:pPr lvl="1"/>
            <a:endParaRPr lang="de-DE" altLang="de-DE" smtClean="0"/>
          </a:p>
        </p:txBody>
      </p:sp>
      <p:pic>
        <p:nvPicPr>
          <p:cNvPr id="6" name="Grafik 5" descr="400px-Jacquard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76750" y="2786063"/>
            <a:ext cx="4667250"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descr="Jacquard.loom.card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786063"/>
            <a:ext cx="4216400" cy="364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040237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1+#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2000" fill="hold"/>
                                        <p:tgtEl>
                                          <p:spTgt spid="7"/>
                                        </p:tgtEl>
                                        <p:attrNameLst>
                                          <p:attrName>ppt_x</p:attrName>
                                        </p:attrNameLst>
                                      </p:cBhvr>
                                      <p:tavLst>
                                        <p:tav tm="0">
                                          <p:val>
                                            <p:strVal val="0-#ppt_w/2"/>
                                          </p:val>
                                        </p:tav>
                                        <p:tav tm="100000">
                                          <p:val>
                                            <p:strVal val="#ppt_x"/>
                                          </p:val>
                                        </p:tav>
                                      </p:tavLst>
                                    </p:anim>
                                    <p:anim calcmode="lin" valueType="num">
                                      <p:cBhvr additive="base">
                                        <p:cTn id="14" dur="2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a:spLocks noGrp="1"/>
          </p:cNvSpPr>
          <p:nvPr>
            <p:ph type="title"/>
          </p:nvPr>
        </p:nvSpPr>
        <p:spPr/>
        <p:txBody>
          <a:bodyPr/>
          <a:lstStyle/>
          <a:p>
            <a:r>
              <a:rPr lang="de-DE" altLang="de-DE" smtClean="0"/>
              <a:t>New Age</a:t>
            </a:r>
          </a:p>
        </p:txBody>
      </p:sp>
      <p:sp>
        <p:nvSpPr>
          <p:cNvPr id="16387" name="Inhaltsplatzhalter 2"/>
          <p:cNvSpPr>
            <a:spLocks noGrp="1"/>
          </p:cNvSpPr>
          <p:nvPr>
            <p:ph idx="1"/>
          </p:nvPr>
        </p:nvSpPr>
        <p:spPr/>
        <p:txBody>
          <a:bodyPr/>
          <a:lstStyle/>
          <a:p>
            <a:r>
              <a:rPr lang="de-DE" altLang="de-DE" smtClean="0"/>
              <a:t>Z1 (1934): Konrad Zuse (1910-1995)</a:t>
            </a:r>
          </a:p>
          <a:p>
            <a:endParaRPr lang="de-DE" altLang="de-DE" smtClean="0"/>
          </a:p>
          <a:p>
            <a:pPr lvl="1"/>
            <a:endParaRPr lang="de-DE" altLang="de-DE" smtClean="0"/>
          </a:p>
          <a:p>
            <a:pPr lvl="1"/>
            <a:endParaRPr lang="de-DE" altLang="de-DE" smtClean="0"/>
          </a:p>
        </p:txBody>
      </p:sp>
      <p:pic>
        <p:nvPicPr>
          <p:cNvPr id="16388" name="Grafik 7" descr="Konrad_Zuse_(199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49600" y="2143125"/>
            <a:ext cx="5994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86992578"/>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p:cNvSpPr>
            <a:spLocks noGrp="1"/>
          </p:cNvSpPr>
          <p:nvPr>
            <p:ph type="title"/>
          </p:nvPr>
        </p:nvSpPr>
        <p:spPr/>
        <p:txBody>
          <a:bodyPr/>
          <a:lstStyle/>
          <a:p>
            <a:r>
              <a:rPr lang="de-DE" altLang="de-DE" smtClean="0"/>
              <a:t>New Age</a:t>
            </a:r>
          </a:p>
        </p:txBody>
      </p:sp>
      <p:sp>
        <p:nvSpPr>
          <p:cNvPr id="17411" name="Inhaltsplatzhalter 2"/>
          <p:cNvSpPr>
            <a:spLocks noGrp="1"/>
          </p:cNvSpPr>
          <p:nvPr>
            <p:ph idx="1"/>
          </p:nvPr>
        </p:nvSpPr>
        <p:spPr/>
        <p:txBody>
          <a:bodyPr/>
          <a:lstStyle/>
          <a:p>
            <a:r>
              <a:rPr lang="de-DE" altLang="de-DE" smtClean="0"/>
              <a:t>Z1 (1934): Konrad Zuse (1910-1995)</a:t>
            </a:r>
          </a:p>
          <a:p>
            <a:pPr lvl="1"/>
            <a:r>
              <a:rPr lang="de-DE" altLang="de-DE" smtClean="0"/>
              <a:t>First try</a:t>
            </a:r>
          </a:p>
          <a:p>
            <a:endParaRPr lang="de-DE" altLang="de-DE" smtClean="0"/>
          </a:p>
          <a:p>
            <a:pPr lvl="1"/>
            <a:endParaRPr lang="de-DE" altLang="de-DE" smtClean="0"/>
          </a:p>
          <a:p>
            <a:pPr lvl="1"/>
            <a:endParaRPr lang="de-DE" altLang="de-DE" smtClean="0"/>
          </a:p>
        </p:txBody>
      </p:sp>
      <p:pic>
        <p:nvPicPr>
          <p:cNvPr id="17412" name="Grafik 4" descr="799px-Zuse_Z1-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679700"/>
            <a:ext cx="9144000" cy="3856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5718280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p:cNvSpPr>
            <a:spLocks noGrp="1"/>
          </p:cNvSpPr>
          <p:nvPr>
            <p:ph type="title"/>
          </p:nvPr>
        </p:nvSpPr>
        <p:spPr/>
        <p:txBody>
          <a:bodyPr/>
          <a:lstStyle/>
          <a:p>
            <a:r>
              <a:rPr lang="de-DE" altLang="de-DE" smtClean="0"/>
              <a:t>New Age</a:t>
            </a:r>
          </a:p>
        </p:txBody>
      </p:sp>
      <p:sp>
        <p:nvSpPr>
          <p:cNvPr id="3" name="Inhaltsplatzhalter 2"/>
          <p:cNvSpPr>
            <a:spLocks noGrp="1"/>
          </p:cNvSpPr>
          <p:nvPr>
            <p:ph idx="1"/>
          </p:nvPr>
        </p:nvSpPr>
        <p:spPr/>
        <p:txBody>
          <a:bodyPr rtlCol="0">
            <a:normAutofit/>
          </a:bodyPr>
          <a:lstStyle/>
          <a:p>
            <a:pPr fontAlgn="auto">
              <a:spcAft>
                <a:spcPts val="0"/>
              </a:spcAft>
              <a:buFont typeface="Wingdings 2"/>
              <a:buChar char=""/>
              <a:defRPr/>
            </a:pPr>
            <a:r>
              <a:rPr lang="de-DE" dirty="0" smtClean="0"/>
              <a:t>Z3 (1941): First Computer </a:t>
            </a:r>
            <a:r>
              <a:rPr lang="de-DE" dirty="0" err="1" smtClean="0"/>
              <a:t>of</a:t>
            </a:r>
            <a:r>
              <a:rPr lang="de-DE" dirty="0" smtClean="0"/>
              <a:t> </a:t>
            </a:r>
            <a:r>
              <a:rPr lang="de-DE" dirty="0" err="1" smtClean="0"/>
              <a:t>the</a:t>
            </a:r>
            <a:r>
              <a:rPr lang="de-DE" dirty="0" smtClean="0"/>
              <a:t> </a:t>
            </a:r>
            <a:r>
              <a:rPr lang="de-DE" dirty="0" err="1" smtClean="0"/>
              <a:t>world</a:t>
            </a:r>
            <a:endParaRPr lang="de-DE" dirty="0" smtClean="0"/>
          </a:p>
          <a:p>
            <a:pPr lvl="1" fontAlgn="auto">
              <a:spcAft>
                <a:spcPts val="0"/>
              </a:spcAft>
              <a:buFont typeface="Wingdings 2"/>
              <a:buChar char=""/>
              <a:defRPr/>
            </a:pPr>
            <a:r>
              <a:rPr lang="de-DE" dirty="0" smtClean="0"/>
              <a:t>Binary </a:t>
            </a:r>
            <a:r>
              <a:rPr lang="de-DE" dirty="0" err="1" smtClean="0"/>
              <a:t>represantation</a:t>
            </a:r>
            <a:r>
              <a:rPr lang="de-DE" dirty="0" smtClean="0"/>
              <a:t> </a:t>
            </a:r>
            <a:r>
              <a:rPr lang="de-DE" dirty="0" err="1" smtClean="0"/>
              <a:t>of</a:t>
            </a:r>
            <a:r>
              <a:rPr lang="de-DE" dirty="0" smtClean="0"/>
              <a:t> </a:t>
            </a:r>
            <a:r>
              <a:rPr lang="de-DE" dirty="0" err="1" smtClean="0"/>
              <a:t>commands</a:t>
            </a:r>
            <a:r>
              <a:rPr lang="de-DE" dirty="0" smtClean="0"/>
              <a:t> </a:t>
            </a:r>
            <a:r>
              <a:rPr lang="de-DE" dirty="0" err="1" smtClean="0"/>
              <a:t>and</a:t>
            </a:r>
            <a:r>
              <a:rPr lang="de-DE" dirty="0" smtClean="0"/>
              <a:t> </a:t>
            </a:r>
            <a:r>
              <a:rPr lang="de-DE" dirty="0" err="1" smtClean="0"/>
              <a:t>numbers</a:t>
            </a:r>
            <a:endParaRPr lang="de-DE" dirty="0" smtClean="0"/>
          </a:p>
          <a:p>
            <a:pPr lvl="1" fontAlgn="auto">
              <a:spcAft>
                <a:spcPts val="0"/>
              </a:spcAft>
              <a:buFont typeface="Wingdings 2"/>
              <a:buChar char=""/>
              <a:defRPr/>
            </a:pPr>
            <a:r>
              <a:rPr lang="de-DE" dirty="0" smtClean="0"/>
              <a:t>Binary </a:t>
            </a:r>
            <a:r>
              <a:rPr lang="de-DE" dirty="0" err="1" smtClean="0"/>
              <a:t>switching</a:t>
            </a:r>
            <a:r>
              <a:rPr lang="de-DE" dirty="0" smtClean="0"/>
              <a:t> </a:t>
            </a:r>
            <a:r>
              <a:rPr lang="de-DE" dirty="0" err="1" smtClean="0"/>
              <a:t>elements</a:t>
            </a:r>
            <a:r>
              <a:rPr lang="de-DE" dirty="0" smtClean="0"/>
              <a:t> </a:t>
            </a:r>
            <a:r>
              <a:rPr lang="de-DE" dirty="0" err="1" smtClean="0"/>
              <a:t>for</a:t>
            </a:r>
            <a:r>
              <a:rPr lang="de-DE" dirty="0" smtClean="0"/>
              <a:t> </a:t>
            </a:r>
            <a:r>
              <a:rPr lang="de-DE" dirty="0" err="1" smtClean="0"/>
              <a:t>storage</a:t>
            </a:r>
            <a:r>
              <a:rPr lang="de-DE" dirty="0" smtClean="0"/>
              <a:t> </a:t>
            </a:r>
            <a:r>
              <a:rPr lang="de-DE" dirty="0" err="1" smtClean="0"/>
              <a:t>and</a:t>
            </a:r>
            <a:r>
              <a:rPr lang="de-DE" dirty="0" smtClean="0"/>
              <a:t> </a:t>
            </a:r>
            <a:r>
              <a:rPr lang="de-DE" dirty="0" err="1" smtClean="0"/>
              <a:t>processing</a:t>
            </a:r>
            <a:endParaRPr lang="de-DE" dirty="0" smtClean="0"/>
          </a:p>
          <a:p>
            <a:pPr lvl="1" fontAlgn="auto">
              <a:spcAft>
                <a:spcPts val="0"/>
              </a:spcAft>
              <a:buFont typeface="Wingdings 2"/>
              <a:buChar char=""/>
              <a:defRPr/>
            </a:pPr>
            <a:r>
              <a:rPr lang="de-DE" dirty="0" err="1" smtClean="0"/>
              <a:t>Usage</a:t>
            </a:r>
            <a:r>
              <a:rPr lang="de-DE" dirty="0" smtClean="0"/>
              <a:t> </a:t>
            </a:r>
            <a:r>
              <a:rPr lang="de-DE" dirty="0" err="1" smtClean="0"/>
              <a:t>of</a:t>
            </a:r>
            <a:r>
              <a:rPr lang="de-DE" dirty="0" smtClean="0"/>
              <a:t> </a:t>
            </a:r>
            <a:r>
              <a:rPr lang="de-DE" dirty="0" err="1" smtClean="0"/>
              <a:t>predicate</a:t>
            </a:r>
            <a:r>
              <a:rPr lang="de-DE" dirty="0" smtClean="0"/>
              <a:t> </a:t>
            </a:r>
            <a:r>
              <a:rPr lang="de-DE" dirty="0" err="1" smtClean="0"/>
              <a:t>calculus</a:t>
            </a:r>
            <a:r>
              <a:rPr lang="de-DE" dirty="0" smtClean="0"/>
              <a:t> (AND, OR,NOT)</a:t>
            </a:r>
          </a:p>
          <a:p>
            <a:pPr lvl="1" fontAlgn="auto">
              <a:spcAft>
                <a:spcPts val="0"/>
              </a:spcAft>
              <a:buFont typeface="Wingdings 2"/>
              <a:buChar char=""/>
              <a:defRPr/>
            </a:pPr>
            <a:r>
              <a:rPr lang="de-DE" dirty="0" smtClean="0"/>
              <a:t>Floating </a:t>
            </a:r>
            <a:r>
              <a:rPr lang="de-DE" dirty="0" err="1" smtClean="0"/>
              <a:t>point</a:t>
            </a:r>
            <a:r>
              <a:rPr lang="de-DE" dirty="0" smtClean="0"/>
              <a:t> </a:t>
            </a:r>
            <a:r>
              <a:rPr lang="de-DE" dirty="0" err="1" smtClean="0"/>
              <a:t>represantation</a:t>
            </a:r>
            <a:r>
              <a:rPr lang="de-DE" dirty="0" smtClean="0"/>
              <a:t> </a:t>
            </a:r>
            <a:r>
              <a:rPr lang="de-DE" dirty="0" err="1" smtClean="0"/>
              <a:t>of</a:t>
            </a:r>
            <a:r>
              <a:rPr lang="de-DE" dirty="0" smtClean="0"/>
              <a:t> </a:t>
            </a:r>
            <a:r>
              <a:rPr lang="de-DE" dirty="0" err="1" smtClean="0"/>
              <a:t>numbers</a:t>
            </a:r>
            <a:endParaRPr lang="de-DE" dirty="0" smtClean="0"/>
          </a:p>
          <a:p>
            <a:pPr lvl="1" fontAlgn="auto">
              <a:spcAft>
                <a:spcPts val="0"/>
              </a:spcAft>
              <a:buFont typeface="Wingdings 2"/>
              <a:buChar char=""/>
              <a:defRPr/>
            </a:pPr>
            <a:r>
              <a:rPr lang="de-DE" dirty="0" err="1" smtClean="0"/>
              <a:t>Electromagnetical</a:t>
            </a:r>
            <a:r>
              <a:rPr lang="de-DE" dirty="0" smtClean="0"/>
              <a:t> </a:t>
            </a:r>
            <a:r>
              <a:rPr lang="de-DE" dirty="0" err="1" smtClean="0"/>
              <a:t>relays</a:t>
            </a:r>
            <a:r>
              <a:rPr lang="de-DE" dirty="0" smtClean="0"/>
              <a:t> (600 </a:t>
            </a:r>
            <a:r>
              <a:rPr lang="de-DE" dirty="0" err="1" smtClean="0"/>
              <a:t>for</a:t>
            </a:r>
            <a:r>
              <a:rPr lang="de-DE" dirty="0" smtClean="0"/>
              <a:t> ALU, 1400 </a:t>
            </a:r>
            <a:r>
              <a:rPr lang="de-DE" dirty="0" err="1" smtClean="0"/>
              <a:t>for</a:t>
            </a:r>
            <a:r>
              <a:rPr lang="de-DE" dirty="0" smtClean="0"/>
              <a:t> </a:t>
            </a:r>
            <a:r>
              <a:rPr lang="de-DE" dirty="0" err="1" smtClean="0"/>
              <a:t>storage</a:t>
            </a:r>
            <a:r>
              <a:rPr lang="de-DE" dirty="0" smtClean="0"/>
              <a:t> </a:t>
            </a:r>
            <a:r>
              <a:rPr lang="de-DE" dirty="0" err="1" smtClean="0"/>
              <a:t>units</a:t>
            </a:r>
            <a:r>
              <a:rPr lang="de-DE" dirty="0" smtClean="0"/>
              <a:t>, 64 </a:t>
            </a:r>
            <a:r>
              <a:rPr lang="de-DE" dirty="0" err="1" smtClean="0"/>
              <a:t>for</a:t>
            </a:r>
            <a:r>
              <a:rPr lang="de-DE" dirty="0" smtClean="0"/>
              <a:t> 22 </a:t>
            </a:r>
            <a:r>
              <a:rPr lang="de-DE" dirty="0" err="1" smtClean="0"/>
              <a:t>bit</a:t>
            </a:r>
            <a:r>
              <a:rPr lang="de-DE" dirty="0" smtClean="0"/>
              <a:t> </a:t>
            </a:r>
            <a:r>
              <a:rPr lang="de-DE" dirty="0" err="1" smtClean="0"/>
              <a:t>words</a:t>
            </a:r>
            <a:r>
              <a:rPr lang="de-DE" dirty="0" smtClean="0"/>
              <a:t>)</a:t>
            </a:r>
          </a:p>
          <a:p>
            <a:pPr lvl="1" fontAlgn="auto">
              <a:spcAft>
                <a:spcPts val="0"/>
              </a:spcAft>
              <a:buFont typeface="Wingdings 2"/>
              <a:buChar char=""/>
              <a:defRPr/>
            </a:pPr>
            <a:r>
              <a:rPr lang="de-DE" dirty="0" smtClean="0"/>
              <a:t>Program-</a:t>
            </a:r>
            <a:r>
              <a:rPr lang="de-DE" dirty="0" err="1" smtClean="0"/>
              <a:t>controlled</a:t>
            </a:r>
            <a:r>
              <a:rPr lang="de-DE" dirty="0" smtClean="0"/>
              <a:t> (8 </a:t>
            </a:r>
            <a:r>
              <a:rPr lang="de-DE" dirty="0" err="1" smtClean="0"/>
              <a:t>channel</a:t>
            </a:r>
            <a:r>
              <a:rPr lang="de-DE" dirty="0" smtClean="0"/>
              <a:t> </a:t>
            </a:r>
            <a:r>
              <a:rPr lang="de-DE" dirty="0" err="1" smtClean="0"/>
              <a:t>punch</a:t>
            </a:r>
            <a:r>
              <a:rPr lang="de-DE" dirty="0" smtClean="0"/>
              <a:t> </a:t>
            </a:r>
            <a:r>
              <a:rPr lang="de-DE" dirty="0" err="1" smtClean="0"/>
              <a:t>stripes</a:t>
            </a:r>
            <a:r>
              <a:rPr lang="de-DE" dirty="0" smtClean="0"/>
              <a:t>)</a:t>
            </a:r>
          </a:p>
          <a:p>
            <a:pPr lvl="1" fontAlgn="auto">
              <a:spcAft>
                <a:spcPts val="0"/>
              </a:spcAft>
              <a:buFont typeface="Wingdings 2"/>
              <a:buChar char=""/>
              <a:defRPr/>
            </a:pPr>
            <a:r>
              <a:rPr lang="de-DE" dirty="0" smtClean="0"/>
              <a:t>Speed: </a:t>
            </a:r>
          </a:p>
          <a:p>
            <a:pPr lvl="2" fontAlgn="auto">
              <a:spcAft>
                <a:spcPts val="0"/>
              </a:spcAft>
              <a:buFont typeface="Wingdings 2"/>
              <a:buChar char=""/>
              <a:defRPr/>
            </a:pPr>
            <a:r>
              <a:rPr lang="de-DE" dirty="0" smtClean="0"/>
              <a:t>3 </a:t>
            </a:r>
            <a:r>
              <a:rPr lang="de-DE" dirty="0" err="1" smtClean="0"/>
              <a:t>seconds</a:t>
            </a:r>
            <a:r>
              <a:rPr lang="de-DE" dirty="0" smtClean="0"/>
              <a:t> </a:t>
            </a:r>
            <a:r>
              <a:rPr lang="de-DE" dirty="0" err="1" smtClean="0"/>
              <a:t>for</a:t>
            </a:r>
            <a:r>
              <a:rPr lang="de-DE" dirty="0" smtClean="0"/>
              <a:t> </a:t>
            </a:r>
            <a:r>
              <a:rPr lang="de-DE" dirty="0" err="1" smtClean="0"/>
              <a:t>multiplication</a:t>
            </a:r>
            <a:r>
              <a:rPr lang="de-DE" dirty="0" smtClean="0"/>
              <a:t>, </a:t>
            </a:r>
            <a:r>
              <a:rPr lang="de-DE" dirty="0" err="1" smtClean="0"/>
              <a:t>division</a:t>
            </a:r>
            <a:r>
              <a:rPr lang="de-DE" dirty="0" smtClean="0"/>
              <a:t>, </a:t>
            </a:r>
            <a:r>
              <a:rPr lang="de-DE" dirty="0" err="1" smtClean="0"/>
              <a:t>root</a:t>
            </a:r>
            <a:r>
              <a:rPr lang="de-DE" dirty="0" smtClean="0"/>
              <a:t> </a:t>
            </a:r>
            <a:r>
              <a:rPr lang="de-DE" dirty="0" err="1" smtClean="0"/>
              <a:t>extraction</a:t>
            </a:r>
            <a:endParaRPr lang="de-DE" dirty="0" smtClean="0"/>
          </a:p>
          <a:p>
            <a:pPr lvl="1" fontAlgn="auto">
              <a:spcAft>
                <a:spcPts val="0"/>
              </a:spcAft>
              <a:buFont typeface="Wingdings 2"/>
              <a:buChar char=""/>
              <a:defRPr/>
            </a:pPr>
            <a:endParaRPr lang="de-DE" dirty="0" smtClean="0"/>
          </a:p>
          <a:p>
            <a:pPr lvl="1" fontAlgn="auto">
              <a:spcAft>
                <a:spcPts val="0"/>
              </a:spcAft>
              <a:buFont typeface="Wingdings 2"/>
              <a:buChar char=""/>
              <a:defRPr/>
            </a:pPr>
            <a:endParaRPr lang="de-DE" dirty="0"/>
          </a:p>
        </p:txBody>
      </p:sp>
      <p:pic>
        <p:nvPicPr>
          <p:cNvPr id="6" name="Grafik 5" descr="800px-Z3_Deutsches_Museu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1874838"/>
            <a:ext cx="8382000" cy="407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descr="Structure Z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5750" y="1874838"/>
            <a:ext cx="8413750" cy="278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833094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 presetClass="exit" presetSubtype="10" fill="hold" nodeType="clickEffect">
                                  <p:stCondLst>
                                    <p:cond delay="0"/>
                                  </p:stCondLst>
                                  <p:childTnLst>
                                    <p:animEffect transition="out" filter="checkerboard(across)">
                                      <p:cBhvr>
                                        <p:cTn id="13" dur="500"/>
                                        <p:tgtEl>
                                          <p:spTgt spid="6"/>
                                        </p:tgtEl>
                                      </p:cBhvr>
                                    </p:animEffect>
                                    <p:set>
                                      <p:cBhvr>
                                        <p:cTn id="14" dur="1" fill="hold">
                                          <p:stCondLst>
                                            <p:cond delay="499"/>
                                          </p:stCondLst>
                                        </p:cTn>
                                        <p:tgtEl>
                                          <p:spTgt spid="6"/>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5" presetClass="entr" presetSubtype="1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heckerboard(across)">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p:txBody>
          <a:bodyPr/>
          <a:lstStyle/>
          <a:p>
            <a:r>
              <a:rPr lang="de-DE" altLang="de-DE" smtClean="0"/>
              <a:t>New Age</a:t>
            </a:r>
          </a:p>
        </p:txBody>
      </p:sp>
      <p:sp>
        <p:nvSpPr>
          <p:cNvPr id="3" name="Inhaltsplatzhalter 2"/>
          <p:cNvSpPr>
            <a:spLocks noGrp="1"/>
          </p:cNvSpPr>
          <p:nvPr>
            <p:ph idx="1"/>
          </p:nvPr>
        </p:nvSpPr>
        <p:spPr/>
        <p:txBody>
          <a:bodyPr rtlCol="0">
            <a:normAutofit/>
          </a:bodyPr>
          <a:lstStyle/>
          <a:p>
            <a:pPr fontAlgn="auto">
              <a:spcAft>
                <a:spcPts val="0"/>
              </a:spcAft>
              <a:buFont typeface="Wingdings 2"/>
              <a:buChar char=""/>
              <a:defRPr/>
            </a:pPr>
            <a:r>
              <a:rPr lang="de-DE" dirty="0" smtClean="0"/>
              <a:t>Z3 (1941): First Computer </a:t>
            </a:r>
            <a:r>
              <a:rPr lang="de-DE" dirty="0" err="1" smtClean="0"/>
              <a:t>of</a:t>
            </a:r>
            <a:r>
              <a:rPr lang="de-DE" dirty="0" smtClean="0"/>
              <a:t> </a:t>
            </a:r>
            <a:r>
              <a:rPr lang="de-DE" dirty="0" err="1" smtClean="0"/>
              <a:t>the</a:t>
            </a:r>
            <a:r>
              <a:rPr lang="de-DE" dirty="0" smtClean="0"/>
              <a:t> </a:t>
            </a:r>
            <a:r>
              <a:rPr lang="de-DE" dirty="0" err="1" smtClean="0"/>
              <a:t>world</a:t>
            </a:r>
            <a:endParaRPr lang="de-DE" dirty="0" smtClean="0"/>
          </a:p>
          <a:p>
            <a:pPr lvl="1" fontAlgn="auto">
              <a:spcAft>
                <a:spcPts val="0"/>
              </a:spcAft>
              <a:buFont typeface="Wingdings 2"/>
              <a:buChar char=""/>
              <a:defRPr/>
            </a:pPr>
            <a:r>
              <a:rPr lang="de-DE" dirty="0" smtClean="0"/>
              <a:t>Binary </a:t>
            </a:r>
            <a:r>
              <a:rPr lang="de-DE" dirty="0" err="1" smtClean="0"/>
              <a:t>represantation</a:t>
            </a:r>
            <a:r>
              <a:rPr lang="de-DE" dirty="0" smtClean="0"/>
              <a:t> </a:t>
            </a:r>
            <a:r>
              <a:rPr lang="de-DE" dirty="0" err="1" smtClean="0"/>
              <a:t>of</a:t>
            </a:r>
            <a:r>
              <a:rPr lang="de-DE" dirty="0" smtClean="0"/>
              <a:t> </a:t>
            </a:r>
            <a:r>
              <a:rPr lang="de-DE" dirty="0" err="1" smtClean="0"/>
              <a:t>commands</a:t>
            </a:r>
            <a:r>
              <a:rPr lang="de-DE" dirty="0" smtClean="0"/>
              <a:t> </a:t>
            </a:r>
            <a:r>
              <a:rPr lang="de-DE" dirty="0" err="1" smtClean="0"/>
              <a:t>and</a:t>
            </a:r>
            <a:r>
              <a:rPr lang="de-DE" dirty="0" smtClean="0"/>
              <a:t> </a:t>
            </a:r>
            <a:r>
              <a:rPr lang="de-DE" dirty="0" err="1" smtClean="0"/>
              <a:t>numbers</a:t>
            </a:r>
            <a:endParaRPr lang="de-DE" dirty="0" smtClean="0"/>
          </a:p>
          <a:p>
            <a:pPr lvl="1" fontAlgn="auto">
              <a:spcAft>
                <a:spcPts val="0"/>
              </a:spcAft>
              <a:buFont typeface="Wingdings 2"/>
              <a:buChar char=""/>
              <a:defRPr/>
            </a:pPr>
            <a:r>
              <a:rPr lang="de-DE" dirty="0" smtClean="0"/>
              <a:t>Binary </a:t>
            </a:r>
            <a:r>
              <a:rPr lang="de-DE" dirty="0" err="1" smtClean="0"/>
              <a:t>switching</a:t>
            </a:r>
            <a:r>
              <a:rPr lang="de-DE" dirty="0" smtClean="0"/>
              <a:t> </a:t>
            </a:r>
            <a:r>
              <a:rPr lang="de-DE" dirty="0" err="1" smtClean="0"/>
              <a:t>elements</a:t>
            </a:r>
            <a:r>
              <a:rPr lang="de-DE" dirty="0" smtClean="0"/>
              <a:t> </a:t>
            </a:r>
            <a:r>
              <a:rPr lang="de-DE" dirty="0" err="1" smtClean="0"/>
              <a:t>for</a:t>
            </a:r>
            <a:r>
              <a:rPr lang="de-DE" dirty="0" smtClean="0"/>
              <a:t> </a:t>
            </a:r>
            <a:r>
              <a:rPr lang="de-DE" dirty="0" err="1" smtClean="0"/>
              <a:t>storage</a:t>
            </a:r>
            <a:r>
              <a:rPr lang="de-DE" dirty="0" smtClean="0"/>
              <a:t> </a:t>
            </a:r>
            <a:r>
              <a:rPr lang="de-DE" dirty="0" err="1" smtClean="0"/>
              <a:t>and</a:t>
            </a:r>
            <a:r>
              <a:rPr lang="de-DE" dirty="0" smtClean="0"/>
              <a:t> </a:t>
            </a:r>
            <a:r>
              <a:rPr lang="de-DE" dirty="0" err="1" smtClean="0"/>
              <a:t>processing</a:t>
            </a:r>
            <a:endParaRPr lang="de-DE" dirty="0" smtClean="0"/>
          </a:p>
          <a:p>
            <a:pPr lvl="1" fontAlgn="auto">
              <a:spcAft>
                <a:spcPts val="0"/>
              </a:spcAft>
              <a:buFont typeface="Wingdings 2"/>
              <a:buChar char=""/>
              <a:defRPr/>
            </a:pPr>
            <a:r>
              <a:rPr lang="de-DE" dirty="0" err="1" smtClean="0"/>
              <a:t>Usage</a:t>
            </a:r>
            <a:r>
              <a:rPr lang="de-DE" dirty="0" smtClean="0"/>
              <a:t> </a:t>
            </a:r>
            <a:r>
              <a:rPr lang="de-DE" dirty="0" err="1" smtClean="0"/>
              <a:t>of</a:t>
            </a:r>
            <a:r>
              <a:rPr lang="de-DE" dirty="0" smtClean="0"/>
              <a:t> </a:t>
            </a:r>
            <a:r>
              <a:rPr lang="de-DE" dirty="0" err="1" smtClean="0"/>
              <a:t>predicate</a:t>
            </a:r>
            <a:r>
              <a:rPr lang="de-DE" dirty="0" smtClean="0"/>
              <a:t> </a:t>
            </a:r>
            <a:r>
              <a:rPr lang="de-DE" dirty="0" err="1" smtClean="0"/>
              <a:t>calculus</a:t>
            </a:r>
            <a:r>
              <a:rPr lang="de-DE" dirty="0" smtClean="0"/>
              <a:t> (AND, OR,NOT)</a:t>
            </a:r>
          </a:p>
          <a:p>
            <a:pPr lvl="1" fontAlgn="auto">
              <a:spcAft>
                <a:spcPts val="0"/>
              </a:spcAft>
              <a:buFont typeface="Wingdings 2"/>
              <a:buChar char=""/>
              <a:defRPr/>
            </a:pPr>
            <a:r>
              <a:rPr lang="de-DE" dirty="0" smtClean="0"/>
              <a:t>Floating </a:t>
            </a:r>
            <a:r>
              <a:rPr lang="de-DE" dirty="0" err="1" smtClean="0"/>
              <a:t>point</a:t>
            </a:r>
            <a:r>
              <a:rPr lang="de-DE" dirty="0" smtClean="0"/>
              <a:t> </a:t>
            </a:r>
            <a:r>
              <a:rPr lang="de-DE" dirty="0" err="1" smtClean="0"/>
              <a:t>represantation</a:t>
            </a:r>
            <a:r>
              <a:rPr lang="de-DE" dirty="0" smtClean="0"/>
              <a:t> </a:t>
            </a:r>
            <a:r>
              <a:rPr lang="de-DE" dirty="0" err="1" smtClean="0"/>
              <a:t>of</a:t>
            </a:r>
            <a:r>
              <a:rPr lang="de-DE" dirty="0" smtClean="0"/>
              <a:t> </a:t>
            </a:r>
            <a:r>
              <a:rPr lang="de-DE" dirty="0" err="1" smtClean="0"/>
              <a:t>numbers</a:t>
            </a:r>
            <a:endParaRPr lang="de-DE" dirty="0" smtClean="0"/>
          </a:p>
          <a:p>
            <a:pPr lvl="1" fontAlgn="auto">
              <a:spcAft>
                <a:spcPts val="0"/>
              </a:spcAft>
              <a:buFont typeface="Wingdings 2"/>
              <a:buChar char=""/>
              <a:defRPr/>
            </a:pPr>
            <a:r>
              <a:rPr lang="de-DE" dirty="0" err="1" smtClean="0"/>
              <a:t>Electromagnetical</a:t>
            </a:r>
            <a:r>
              <a:rPr lang="de-DE" dirty="0" smtClean="0"/>
              <a:t> </a:t>
            </a:r>
            <a:r>
              <a:rPr lang="de-DE" dirty="0" err="1" smtClean="0"/>
              <a:t>relays</a:t>
            </a:r>
            <a:r>
              <a:rPr lang="de-DE" dirty="0" smtClean="0"/>
              <a:t> (600 </a:t>
            </a:r>
            <a:r>
              <a:rPr lang="de-DE" dirty="0" err="1" smtClean="0"/>
              <a:t>for</a:t>
            </a:r>
            <a:r>
              <a:rPr lang="de-DE" dirty="0" smtClean="0"/>
              <a:t> ALU, 1400 </a:t>
            </a:r>
            <a:r>
              <a:rPr lang="de-DE" dirty="0" err="1" smtClean="0"/>
              <a:t>for</a:t>
            </a:r>
            <a:r>
              <a:rPr lang="de-DE" dirty="0" smtClean="0"/>
              <a:t> </a:t>
            </a:r>
            <a:r>
              <a:rPr lang="de-DE" dirty="0" err="1" smtClean="0"/>
              <a:t>storage</a:t>
            </a:r>
            <a:r>
              <a:rPr lang="de-DE" dirty="0" smtClean="0"/>
              <a:t> </a:t>
            </a:r>
            <a:r>
              <a:rPr lang="de-DE" dirty="0" err="1" smtClean="0"/>
              <a:t>units</a:t>
            </a:r>
            <a:r>
              <a:rPr lang="de-DE" dirty="0" smtClean="0"/>
              <a:t>, 64 </a:t>
            </a:r>
            <a:r>
              <a:rPr lang="de-DE" dirty="0" err="1" smtClean="0"/>
              <a:t>for</a:t>
            </a:r>
            <a:r>
              <a:rPr lang="de-DE" dirty="0" smtClean="0"/>
              <a:t> 22 </a:t>
            </a:r>
            <a:r>
              <a:rPr lang="de-DE" dirty="0" err="1" smtClean="0"/>
              <a:t>bit</a:t>
            </a:r>
            <a:r>
              <a:rPr lang="de-DE" dirty="0" smtClean="0"/>
              <a:t> </a:t>
            </a:r>
            <a:r>
              <a:rPr lang="de-DE" dirty="0" err="1" smtClean="0"/>
              <a:t>words</a:t>
            </a:r>
            <a:r>
              <a:rPr lang="de-DE" dirty="0" smtClean="0"/>
              <a:t>)</a:t>
            </a:r>
          </a:p>
          <a:p>
            <a:pPr lvl="1" fontAlgn="auto">
              <a:spcAft>
                <a:spcPts val="0"/>
              </a:spcAft>
              <a:buFont typeface="Wingdings 2"/>
              <a:buChar char=""/>
              <a:defRPr/>
            </a:pPr>
            <a:r>
              <a:rPr lang="de-DE" dirty="0" smtClean="0"/>
              <a:t>Program-</a:t>
            </a:r>
            <a:r>
              <a:rPr lang="de-DE" dirty="0" err="1" smtClean="0"/>
              <a:t>controlled</a:t>
            </a:r>
            <a:r>
              <a:rPr lang="de-DE" dirty="0" smtClean="0"/>
              <a:t> (8 </a:t>
            </a:r>
            <a:r>
              <a:rPr lang="de-DE" dirty="0" err="1" smtClean="0"/>
              <a:t>channel</a:t>
            </a:r>
            <a:r>
              <a:rPr lang="de-DE" dirty="0" smtClean="0"/>
              <a:t> </a:t>
            </a:r>
            <a:r>
              <a:rPr lang="de-DE" dirty="0" err="1" smtClean="0"/>
              <a:t>punch</a:t>
            </a:r>
            <a:r>
              <a:rPr lang="de-DE" dirty="0" smtClean="0"/>
              <a:t> </a:t>
            </a:r>
            <a:r>
              <a:rPr lang="de-DE" dirty="0" err="1" smtClean="0"/>
              <a:t>stripes</a:t>
            </a:r>
            <a:r>
              <a:rPr lang="de-DE" dirty="0" smtClean="0"/>
              <a:t>)</a:t>
            </a:r>
          </a:p>
          <a:p>
            <a:pPr lvl="1" fontAlgn="auto">
              <a:spcAft>
                <a:spcPts val="0"/>
              </a:spcAft>
              <a:buFont typeface="Wingdings 2"/>
              <a:buChar char=""/>
              <a:defRPr/>
            </a:pPr>
            <a:r>
              <a:rPr lang="de-DE" dirty="0" smtClean="0"/>
              <a:t>Speed: </a:t>
            </a:r>
          </a:p>
          <a:p>
            <a:pPr lvl="2" fontAlgn="auto">
              <a:spcAft>
                <a:spcPts val="0"/>
              </a:spcAft>
              <a:buFont typeface="Wingdings 2"/>
              <a:buChar char=""/>
              <a:defRPr/>
            </a:pPr>
            <a:r>
              <a:rPr lang="de-DE" dirty="0" smtClean="0"/>
              <a:t>3 </a:t>
            </a:r>
            <a:r>
              <a:rPr lang="de-DE" dirty="0" err="1" smtClean="0"/>
              <a:t>seconds</a:t>
            </a:r>
            <a:r>
              <a:rPr lang="de-DE" dirty="0" smtClean="0"/>
              <a:t> </a:t>
            </a:r>
            <a:r>
              <a:rPr lang="de-DE" dirty="0" err="1" smtClean="0"/>
              <a:t>for</a:t>
            </a:r>
            <a:r>
              <a:rPr lang="de-DE" dirty="0" smtClean="0"/>
              <a:t> </a:t>
            </a:r>
            <a:r>
              <a:rPr lang="de-DE" dirty="0" err="1" smtClean="0"/>
              <a:t>multiplication</a:t>
            </a:r>
            <a:r>
              <a:rPr lang="de-DE" dirty="0" smtClean="0"/>
              <a:t>, </a:t>
            </a:r>
            <a:r>
              <a:rPr lang="de-DE" dirty="0" err="1" smtClean="0"/>
              <a:t>division</a:t>
            </a:r>
            <a:r>
              <a:rPr lang="de-DE" dirty="0" smtClean="0"/>
              <a:t>, </a:t>
            </a:r>
            <a:r>
              <a:rPr lang="de-DE" dirty="0" err="1" smtClean="0"/>
              <a:t>root</a:t>
            </a:r>
            <a:r>
              <a:rPr lang="de-DE" dirty="0" smtClean="0"/>
              <a:t> </a:t>
            </a:r>
            <a:r>
              <a:rPr lang="de-DE" dirty="0" err="1" smtClean="0"/>
              <a:t>extraction</a:t>
            </a:r>
            <a:endParaRPr lang="de-DE" dirty="0" smtClean="0"/>
          </a:p>
          <a:p>
            <a:pPr lvl="1" fontAlgn="auto">
              <a:spcAft>
                <a:spcPts val="0"/>
              </a:spcAft>
              <a:buFont typeface="Wingdings 2"/>
              <a:buChar char=""/>
              <a:defRPr/>
            </a:pPr>
            <a:endParaRPr lang="de-DE" dirty="0" smtClean="0"/>
          </a:p>
          <a:p>
            <a:pPr lvl="1" fontAlgn="auto">
              <a:spcAft>
                <a:spcPts val="0"/>
              </a:spcAft>
              <a:buFont typeface="Wingdings 2"/>
              <a:buChar char=""/>
              <a:defRPr/>
            </a:pP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9397114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p:txBody>
          <a:bodyPr/>
          <a:lstStyle/>
          <a:p>
            <a:r>
              <a:rPr lang="de-DE" altLang="de-DE" smtClean="0"/>
              <a:t>New Age</a:t>
            </a:r>
          </a:p>
        </p:txBody>
      </p:sp>
      <p:sp>
        <p:nvSpPr>
          <p:cNvPr id="20483" name="Inhaltsplatzhalter 2"/>
          <p:cNvSpPr>
            <a:spLocks noGrp="1"/>
          </p:cNvSpPr>
          <p:nvPr>
            <p:ph idx="1"/>
          </p:nvPr>
        </p:nvSpPr>
        <p:spPr/>
        <p:txBody>
          <a:bodyPr/>
          <a:lstStyle/>
          <a:p>
            <a:r>
              <a:rPr lang="de-DE" altLang="de-DE" smtClean="0"/>
              <a:t>Harvard Mark I-Automatic Sequence Controlled Computer ASCC (1944): Howard Hathaway Aiken (1900-1973) at Harvard University Cambridge/Massachusets</a:t>
            </a:r>
          </a:p>
          <a:p>
            <a:pPr lvl="1"/>
            <a:r>
              <a:rPr lang="de-DE" altLang="de-DE" smtClean="0"/>
              <a:t>17 m</a:t>
            </a:r>
          </a:p>
          <a:p>
            <a:pPr lvl="1"/>
            <a:r>
              <a:rPr lang="de-DE" altLang="de-DE" smtClean="0"/>
              <a:t>5 tons</a:t>
            </a:r>
          </a:p>
          <a:p>
            <a:pPr lvl="1"/>
            <a:r>
              <a:rPr lang="de-DE" altLang="de-DE" smtClean="0"/>
              <a:t>Similar Z3 but output also on punched cards</a:t>
            </a:r>
          </a:p>
        </p:txBody>
      </p:sp>
      <p:pic>
        <p:nvPicPr>
          <p:cNvPr id="4" name="Grafik 3" descr="800px-Harvard_Mark_I_Computer_-_Left_Segment.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14688"/>
            <a:ext cx="7662863" cy="337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descr="280px-Harvard_Mark_I_Computer_-_Right_Segmen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24150" y="3482975"/>
            <a:ext cx="6419850" cy="311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descr="280px-Harvard_Mark_I_Computer_-_Input-Output_Detail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52500" y="2249488"/>
            <a:ext cx="7620000"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descr="Aiken.jpe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90750" y="2357438"/>
            <a:ext cx="4572000"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841212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3" presetClass="exit" presetSubtype="10" fill="hold" nodeType="clickEffect">
                                  <p:stCondLst>
                                    <p:cond delay="0"/>
                                  </p:stCondLst>
                                  <p:childTnLst>
                                    <p:animEffect transition="out" filter="blinds(horizontal)">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0-#ppt_w/2"/>
                                          </p:val>
                                        </p:tav>
                                        <p:tav tm="100000">
                                          <p:val>
                                            <p:strVal val="#ppt_x"/>
                                          </p:val>
                                        </p:tav>
                                      </p:tavLst>
                                    </p:anim>
                                    <p:anim calcmode="lin" valueType="num">
                                      <p:cBhvr additive="base">
                                        <p:cTn id="20"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xit" presetSubtype="4" fill="hold" nodeType="clickEffect">
                                  <p:stCondLst>
                                    <p:cond delay="0"/>
                                  </p:stCondLst>
                                  <p:childTnLst>
                                    <p:anim calcmode="lin" valueType="num">
                                      <p:cBhvr additive="base">
                                        <p:cTn id="24" dur="500"/>
                                        <p:tgtEl>
                                          <p:spTgt spid="4"/>
                                        </p:tgtEl>
                                        <p:attrNameLst>
                                          <p:attrName>ppt_x</p:attrName>
                                        </p:attrNameLst>
                                      </p:cBhvr>
                                      <p:tavLst>
                                        <p:tav tm="0">
                                          <p:val>
                                            <p:strVal val="ppt_x"/>
                                          </p:val>
                                        </p:tav>
                                        <p:tav tm="100000">
                                          <p:val>
                                            <p:strVal val="ppt_x"/>
                                          </p:val>
                                        </p:tav>
                                      </p:tavLst>
                                    </p:anim>
                                    <p:anim calcmode="lin" valueType="num">
                                      <p:cBhvr additive="base">
                                        <p:cTn id="25" dur="500"/>
                                        <p:tgtEl>
                                          <p:spTgt spid="4"/>
                                        </p:tgtEl>
                                        <p:attrNameLst>
                                          <p:attrName>ppt_y</p:attrName>
                                        </p:attrNameLst>
                                      </p:cBhvr>
                                      <p:tavLst>
                                        <p:tav tm="0">
                                          <p:val>
                                            <p:strVal val="ppt_y"/>
                                          </p:val>
                                        </p:tav>
                                        <p:tav tm="100000">
                                          <p:val>
                                            <p:strVal val="1+ppt_h/2"/>
                                          </p:val>
                                        </p:tav>
                                      </p:tavLst>
                                    </p:anim>
                                    <p:set>
                                      <p:cBhvr>
                                        <p:cTn id="26" dur="1" fill="hold">
                                          <p:stCondLst>
                                            <p:cond delay="499"/>
                                          </p:stCondLst>
                                        </p:cTn>
                                        <p:tgtEl>
                                          <p:spTgt spid="4"/>
                                        </p:tgtEl>
                                        <p:attrNameLst>
                                          <p:attrName>style.visibility</p:attrName>
                                        </p:attrNameLst>
                                      </p:cBhvr>
                                      <p:to>
                                        <p:strVal val="hidden"/>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2000" fill="hold"/>
                                        <p:tgtEl>
                                          <p:spTgt spid="6"/>
                                        </p:tgtEl>
                                        <p:attrNameLst>
                                          <p:attrName>ppt_x</p:attrName>
                                        </p:attrNameLst>
                                      </p:cBhvr>
                                      <p:tavLst>
                                        <p:tav tm="0">
                                          <p:val>
                                            <p:strVal val="1+#ppt_w/2"/>
                                          </p:val>
                                        </p:tav>
                                        <p:tav tm="100000">
                                          <p:val>
                                            <p:strVal val="#ppt_x"/>
                                          </p:val>
                                        </p:tav>
                                      </p:tavLst>
                                    </p:anim>
                                    <p:anim calcmode="lin" valueType="num">
                                      <p:cBhvr additive="base">
                                        <p:cTn id="32" dur="2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xit" presetSubtype="4" fill="hold" nodeType="clickEffect">
                                  <p:stCondLst>
                                    <p:cond delay="0"/>
                                  </p:stCondLst>
                                  <p:childTnLst>
                                    <p:anim calcmode="lin" valueType="num">
                                      <p:cBhvr additive="base">
                                        <p:cTn id="36" dur="500"/>
                                        <p:tgtEl>
                                          <p:spTgt spid="6"/>
                                        </p:tgtEl>
                                        <p:attrNameLst>
                                          <p:attrName>ppt_x</p:attrName>
                                        </p:attrNameLst>
                                      </p:cBhvr>
                                      <p:tavLst>
                                        <p:tav tm="0">
                                          <p:val>
                                            <p:strVal val="ppt_x"/>
                                          </p:val>
                                        </p:tav>
                                        <p:tav tm="100000">
                                          <p:val>
                                            <p:strVal val="ppt_x"/>
                                          </p:val>
                                        </p:tav>
                                      </p:tavLst>
                                    </p:anim>
                                    <p:anim calcmode="lin" valueType="num">
                                      <p:cBhvr additive="base">
                                        <p:cTn id="37" dur="500"/>
                                        <p:tgtEl>
                                          <p:spTgt spid="6"/>
                                        </p:tgtEl>
                                        <p:attrNameLst>
                                          <p:attrName>ppt_y</p:attrName>
                                        </p:attrNameLst>
                                      </p:cBhvr>
                                      <p:tavLst>
                                        <p:tav tm="0">
                                          <p:val>
                                            <p:strVal val="ppt_y"/>
                                          </p:val>
                                        </p:tav>
                                        <p:tav tm="100000">
                                          <p:val>
                                            <p:strVal val="1+ppt_h/2"/>
                                          </p:val>
                                        </p:tav>
                                      </p:tavLst>
                                    </p:anim>
                                    <p:set>
                                      <p:cBhvr>
                                        <p:cTn id="38" dur="1" fill="hold">
                                          <p:stCondLst>
                                            <p:cond delay="499"/>
                                          </p:stCondLst>
                                        </p:cTn>
                                        <p:tgtEl>
                                          <p:spTgt spid="6"/>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box(in)">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el 1"/>
          <p:cNvSpPr>
            <a:spLocks noGrp="1"/>
          </p:cNvSpPr>
          <p:nvPr>
            <p:ph type="title"/>
          </p:nvPr>
        </p:nvSpPr>
        <p:spPr/>
        <p:txBody>
          <a:bodyPr/>
          <a:lstStyle/>
          <a:p>
            <a:r>
              <a:rPr lang="de-DE" altLang="de-DE" smtClean="0"/>
              <a:t>John von neumann (1903-1957)</a:t>
            </a:r>
          </a:p>
        </p:txBody>
      </p:sp>
      <p:sp>
        <p:nvSpPr>
          <p:cNvPr id="3" name="Inhaltsplatzhalter 2"/>
          <p:cNvSpPr>
            <a:spLocks noGrp="1"/>
          </p:cNvSpPr>
          <p:nvPr>
            <p:ph idx="1"/>
          </p:nvPr>
        </p:nvSpPr>
        <p:spPr/>
        <p:txBody>
          <a:bodyPr/>
          <a:lstStyle/>
          <a:p>
            <a:r>
              <a:rPr lang="en-US" altLang="de-DE" smtClean="0"/>
              <a:t>1945</a:t>
            </a:r>
          </a:p>
          <a:p>
            <a:pPr lvl="1"/>
            <a:r>
              <a:rPr lang="en-US" altLang="de-DE" smtClean="0"/>
              <a:t>“First Draft of a Report on the EDVAC”</a:t>
            </a:r>
          </a:p>
          <a:p>
            <a:pPr lvl="1"/>
            <a:r>
              <a:rPr lang="en-US" altLang="de-DE" smtClean="0"/>
              <a:t>Concepts of Modern Computer Architecture (von Neumann Architecture):</a:t>
            </a:r>
          </a:p>
          <a:p>
            <a:pPr lvl="2"/>
            <a:r>
              <a:rPr lang="en-US" altLang="de-DE" smtClean="0"/>
              <a:t>ALU</a:t>
            </a:r>
          </a:p>
          <a:p>
            <a:pPr lvl="2"/>
            <a:r>
              <a:rPr lang="en-US" altLang="de-DE" smtClean="0"/>
              <a:t>CU</a:t>
            </a:r>
          </a:p>
          <a:p>
            <a:pPr lvl="2"/>
            <a:r>
              <a:rPr lang="en-US" altLang="de-DE" smtClean="0"/>
              <a:t>Storage</a:t>
            </a:r>
          </a:p>
          <a:p>
            <a:pPr lvl="2"/>
            <a:r>
              <a:rPr lang="en-US" altLang="de-DE" smtClean="0"/>
              <a:t>I/O</a:t>
            </a:r>
          </a:p>
          <a:p>
            <a:pPr lvl="1">
              <a:buFont typeface="Wingdings 2" panose="05020102010507070707" pitchFamily="18" charset="2"/>
              <a:buNone/>
            </a:pPr>
            <a:r>
              <a:rPr lang="en-US" altLang="de-DE" smtClean="0"/>
              <a:t> 		</a:t>
            </a:r>
          </a:p>
          <a:p>
            <a:pPr lvl="2"/>
            <a:endParaRPr lang="de-DE" altLang="de-DE" smtClean="0"/>
          </a:p>
        </p:txBody>
      </p:sp>
      <p:pic>
        <p:nvPicPr>
          <p:cNvPr id="9" name="Grafik 8" descr="JohnvonNeumann-LosAlamo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 y="3294063"/>
            <a:ext cx="5372100" cy="356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556335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plus(in)">
                                      <p:cBhvr>
                                        <p:cTn id="7" dur="20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xit" presetSubtype="16" fill="hold" nodeType="clickEffect">
                                  <p:stCondLst>
                                    <p:cond delay="0"/>
                                  </p:stCondLst>
                                  <p:childTnLst>
                                    <p:animEffect transition="out" filter="diamond(in)">
                                      <p:cBhvr>
                                        <p:cTn id="11" dur="2000"/>
                                        <p:tgtEl>
                                          <p:spTgt spid="9"/>
                                        </p:tgtEl>
                                      </p:cBhvr>
                                    </p:animEffect>
                                    <p:set>
                                      <p:cBhvr>
                                        <p:cTn id="12" dur="1" fill="hold">
                                          <p:stCondLst>
                                            <p:cond delay="1999"/>
                                          </p:stCondLst>
                                        </p:cTn>
                                        <p:tgtEl>
                                          <p:spTgt spid="9"/>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8" dur="2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2000"/>
                            </p:stCondLst>
                            <p:childTnLst>
                              <p:par>
                                <p:cTn id="20" presetID="2" presetClass="entr" presetSubtype="8" fill="hold" grpId="0" nodeType="after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additive="base">
                                        <p:cTn id="22" dur="20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3"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additive="base">
                                        <p:cTn id="28" dur="20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9"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2000"/>
                            </p:stCondLst>
                            <p:childTnLst>
                              <p:par>
                                <p:cTn id="31" presetID="2" presetClass="entr" presetSubtype="8" fill="hold" grpId="0" nodeType="after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20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34"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4000"/>
                            </p:stCondLst>
                            <p:childTnLst>
                              <p:par>
                                <p:cTn id="36" presetID="2" presetClass="entr" presetSubtype="8" fill="hold" grpId="0" nodeType="after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additive="base">
                                        <p:cTn id="38" dur="20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9"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6000"/>
                            </p:stCondLst>
                            <p:childTnLst>
                              <p:par>
                                <p:cTn id="41" presetID="2" presetClass="entr" presetSubtype="8" fill="hold" grpId="0" nodeType="after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20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44" dur="20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8000"/>
                            </p:stCondLst>
                            <p:childTnLst>
                              <p:par>
                                <p:cTn id="46" presetID="2" presetClass="entr" presetSubtype="8" fill="hold" grpId="0" nodeType="after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 calcmode="lin" valueType="num">
                                      <p:cBhvr additive="base">
                                        <p:cTn id="48" dur="20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9" dur="20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p:txBody>
          <a:bodyPr/>
          <a:lstStyle/>
          <a:p>
            <a:r>
              <a:rPr lang="de-DE" altLang="de-DE" smtClean="0"/>
              <a:t>ENIAC</a:t>
            </a:r>
          </a:p>
        </p:txBody>
      </p:sp>
      <p:sp>
        <p:nvSpPr>
          <p:cNvPr id="22531" name="Inhaltsplatzhalter 2"/>
          <p:cNvSpPr>
            <a:spLocks noGrp="1"/>
          </p:cNvSpPr>
          <p:nvPr>
            <p:ph idx="1"/>
          </p:nvPr>
        </p:nvSpPr>
        <p:spPr/>
        <p:txBody>
          <a:bodyPr/>
          <a:lstStyle/>
          <a:p>
            <a:r>
              <a:rPr lang="en-US" altLang="de-DE" smtClean="0"/>
              <a:t>Electronic Numerical Integrator and Computer (1946)</a:t>
            </a:r>
          </a:p>
          <a:p>
            <a:pPr lvl="1"/>
            <a:r>
              <a:rPr lang="en-US" altLang="de-DE" smtClean="0"/>
              <a:t>Build by: John Presper Eckert (1919-1995) and John William Mauchly (1907-1980) 	</a:t>
            </a:r>
          </a:p>
          <a:p>
            <a:pPr lvl="2"/>
            <a:r>
              <a:rPr lang="en-US" altLang="de-DE" smtClean="0"/>
              <a:t>Vacuum tubes instead of mechanical storage elements</a:t>
            </a:r>
          </a:p>
          <a:p>
            <a:pPr lvl="2"/>
            <a:r>
              <a:rPr lang="en-US" altLang="de-DE" smtClean="0"/>
              <a:t>1000 times faster than MARK I</a:t>
            </a:r>
          </a:p>
          <a:p>
            <a:pPr lvl="2"/>
            <a:r>
              <a:rPr lang="en-US" altLang="de-DE" smtClean="0"/>
              <a:t>3 m. high</a:t>
            </a:r>
          </a:p>
          <a:p>
            <a:pPr lvl="2"/>
            <a:r>
              <a:rPr lang="en-US" altLang="de-DE" smtClean="0"/>
              <a:t>300 m</a:t>
            </a:r>
            <a:r>
              <a:rPr lang="en-US" altLang="de-DE" baseline="30000" smtClean="0"/>
              <a:t>2 </a:t>
            </a:r>
          </a:p>
          <a:p>
            <a:pPr lvl="2"/>
            <a:r>
              <a:rPr lang="en-US" altLang="de-DE" smtClean="0"/>
              <a:t>Tubes has to be changed every 2-3 days</a:t>
            </a:r>
          </a:p>
          <a:p>
            <a:pPr lvl="2"/>
            <a:endParaRPr lang="de-DE" altLang="de-DE" smtClean="0"/>
          </a:p>
        </p:txBody>
      </p:sp>
      <p:pic>
        <p:nvPicPr>
          <p:cNvPr id="5" name="Grafik 4" descr="Grundriss_ENIAC.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2500" y="1125538"/>
            <a:ext cx="7620000" cy="557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descr="Enia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31900"/>
            <a:ext cx="9144000" cy="444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722469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xit" presetSubtype="4" fill="hold" nodeType="clickEffect">
                                  <p:stCondLst>
                                    <p:cond delay="0"/>
                                  </p:stCondLst>
                                  <p:childTnLst>
                                    <p:anim calcmode="lin" valueType="num">
                                      <p:cBhvr additive="base">
                                        <p:cTn id="11" dur="500"/>
                                        <p:tgtEl>
                                          <p:spTgt spid="5"/>
                                        </p:tgtEl>
                                        <p:attrNameLst>
                                          <p:attrName>ppt_x</p:attrName>
                                        </p:attrNameLst>
                                      </p:cBhvr>
                                      <p:tavLst>
                                        <p:tav tm="0">
                                          <p:val>
                                            <p:strVal val="ppt_x"/>
                                          </p:val>
                                        </p:tav>
                                        <p:tav tm="100000">
                                          <p:val>
                                            <p:strVal val="ppt_x"/>
                                          </p:val>
                                        </p:tav>
                                      </p:tavLst>
                                    </p:anim>
                                    <p:anim calcmode="lin" valueType="num">
                                      <p:cBhvr additive="base">
                                        <p:cTn id="12" dur="500"/>
                                        <p:tgtEl>
                                          <p:spTgt spid="5"/>
                                        </p:tgtEl>
                                        <p:attrNameLst>
                                          <p:attrName>ppt_y</p:attrName>
                                        </p:attrNameLst>
                                      </p:cBhvr>
                                      <p:tavLst>
                                        <p:tav tm="0">
                                          <p:val>
                                            <p:strVal val="ppt_y"/>
                                          </p:val>
                                        </p:tav>
                                        <p:tav tm="100000">
                                          <p:val>
                                            <p:strVal val="1+ppt_h/2"/>
                                          </p:val>
                                        </p:tav>
                                      </p:tavLst>
                                    </p:anim>
                                    <p:set>
                                      <p:cBhvr>
                                        <p:cTn id="13" dur="1" fill="hold">
                                          <p:stCondLst>
                                            <p:cond delay="499"/>
                                          </p:stCondLst>
                                        </p:cTn>
                                        <p:tgtEl>
                                          <p:spTgt spid="5"/>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53"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2000" fill="hold"/>
                                        <p:tgtEl>
                                          <p:spTgt spid="6"/>
                                        </p:tgtEl>
                                        <p:attrNameLst>
                                          <p:attrName>ppt_w</p:attrName>
                                        </p:attrNameLst>
                                      </p:cBhvr>
                                      <p:tavLst>
                                        <p:tav tm="0">
                                          <p:val>
                                            <p:fltVal val="0"/>
                                          </p:val>
                                        </p:tav>
                                        <p:tav tm="100000">
                                          <p:val>
                                            <p:strVal val="#ppt_w"/>
                                          </p:val>
                                        </p:tav>
                                      </p:tavLst>
                                    </p:anim>
                                    <p:anim calcmode="lin" valueType="num">
                                      <p:cBhvr>
                                        <p:cTn id="19" dur="2000" fill="hold"/>
                                        <p:tgtEl>
                                          <p:spTgt spid="6"/>
                                        </p:tgtEl>
                                        <p:attrNameLst>
                                          <p:attrName>ppt_h</p:attrName>
                                        </p:attrNameLst>
                                      </p:cBhvr>
                                      <p:tavLst>
                                        <p:tav tm="0">
                                          <p:val>
                                            <p:fltVal val="0"/>
                                          </p:val>
                                        </p:tav>
                                        <p:tav tm="100000">
                                          <p:val>
                                            <p:strVal val="#ppt_h"/>
                                          </p:val>
                                        </p:tav>
                                      </p:tavLst>
                                    </p:anim>
                                    <p:animEffect transition="in" filter="fade">
                                      <p:cBhvr>
                                        <p:cTn id="2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el 1"/>
          <p:cNvSpPr>
            <a:spLocks noGrp="1"/>
          </p:cNvSpPr>
          <p:nvPr>
            <p:ph type="title"/>
          </p:nvPr>
        </p:nvSpPr>
        <p:spPr/>
        <p:txBody>
          <a:bodyPr/>
          <a:lstStyle/>
          <a:p>
            <a:r>
              <a:rPr lang="de-DE" altLang="de-DE" smtClean="0"/>
              <a:t>ENIAC</a:t>
            </a:r>
          </a:p>
        </p:txBody>
      </p:sp>
      <p:sp>
        <p:nvSpPr>
          <p:cNvPr id="23555" name="Inhaltsplatzhalter 2"/>
          <p:cNvSpPr>
            <a:spLocks noGrp="1"/>
          </p:cNvSpPr>
          <p:nvPr>
            <p:ph idx="1"/>
          </p:nvPr>
        </p:nvSpPr>
        <p:spPr/>
        <p:txBody>
          <a:bodyPr/>
          <a:lstStyle/>
          <a:p>
            <a:r>
              <a:rPr lang="de-DE" altLang="de-DE" smtClean="0"/>
              <a:t>Programming ENIAC:</a:t>
            </a:r>
          </a:p>
          <a:p>
            <a:pPr lvl="1"/>
            <a:r>
              <a:rPr lang="de-DE" altLang="de-DE" smtClean="0"/>
              <a:t>6000 switches</a:t>
            </a:r>
          </a:p>
          <a:p>
            <a:pPr lvl="1"/>
            <a:r>
              <a:rPr lang="de-DE" altLang="de-DE" smtClean="0"/>
              <a:t>Organize wire connections</a:t>
            </a:r>
          </a:p>
          <a:p>
            <a:pPr lvl="1"/>
            <a:r>
              <a:rPr lang="de-DE" altLang="de-DE" smtClean="0"/>
              <a:t>Run a while</a:t>
            </a:r>
          </a:p>
          <a:p>
            <a:pPr lvl="1"/>
            <a:r>
              <a:rPr lang="de-DE" altLang="de-DE" smtClean="0"/>
              <a:t>Stop computer</a:t>
            </a:r>
          </a:p>
          <a:p>
            <a:pPr lvl="1"/>
            <a:r>
              <a:rPr lang="de-DE" altLang="de-DE" smtClean="0"/>
              <a:t>Reorganize wire connections</a:t>
            </a:r>
          </a:p>
          <a:p>
            <a:pPr lvl="1"/>
            <a:r>
              <a:rPr lang="de-DE" altLang="de-DE" smtClean="0"/>
              <a:t>ENIAC-Girls</a:t>
            </a:r>
          </a:p>
          <a:p>
            <a:pPr lvl="1"/>
            <a:endParaRPr lang="de-DE" altLang="de-DE" smtClean="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089150"/>
            <a:ext cx="8763000" cy="448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207311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arn(inVertical)">
                                      <p:cBhvr>
                                        <p:cTn id="7" dur="20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el 1"/>
          <p:cNvSpPr>
            <a:spLocks noGrp="1"/>
          </p:cNvSpPr>
          <p:nvPr>
            <p:ph type="title"/>
          </p:nvPr>
        </p:nvSpPr>
        <p:spPr/>
        <p:txBody>
          <a:bodyPr/>
          <a:lstStyle/>
          <a:p>
            <a:r>
              <a:rPr lang="de-DE" altLang="de-DE" smtClean="0"/>
              <a:t>ENIAC</a:t>
            </a:r>
          </a:p>
        </p:txBody>
      </p:sp>
      <p:sp>
        <p:nvSpPr>
          <p:cNvPr id="24579" name="Inhaltsplatzhalter 2"/>
          <p:cNvSpPr>
            <a:spLocks noGrp="1"/>
          </p:cNvSpPr>
          <p:nvPr>
            <p:ph idx="1"/>
          </p:nvPr>
        </p:nvSpPr>
        <p:spPr/>
        <p:txBody>
          <a:bodyPr/>
          <a:lstStyle/>
          <a:p>
            <a:r>
              <a:rPr lang="de-DE" altLang="de-DE" smtClean="0"/>
              <a:t>Main features of ENIAC:</a:t>
            </a:r>
          </a:p>
          <a:p>
            <a:pPr lvl="1"/>
            <a:r>
              <a:rPr lang="de-DE" altLang="de-DE" smtClean="0"/>
              <a:t>17468 vacuum tubes</a:t>
            </a:r>
          </a:p>
          <a:p>
            <a:pPr lvl="1"/>
            <a:r>
              <a:rPr lang="de-DE" altLang="de-DE" smtClean="0"/>
              <a:t>1500 relays</a:t>
            </a:r>
          </a:p>
          <a:p>
            <a:pPr lvl="1"/>
            <a:r>
              <a:rPr lang="de-DE" altLang="de-DE" smtClean="0"/>
              <a:t>174 kW power</a:t>
            </a:r>
          </a:p>
          <a:p>
            <a:pPr lvl="1"/>
            <a:r>
              <a:rPr lang="de-DE" altLang="de-DE" smtClean="0"/>
              <a:t>30 t weight</a:t>
            </a:r>
          </a:p>
          <a:p>
            <a:pPr lvl="1"/>
            <a:r>
              <a:rPr lang="de-DE" altLang="de-DE" smtClean="0"/>
              <a:t>0.2 ms addition time</a:t>
            </a:r>
          </a:p>
          <a:p>
            <a:pPr lvl="1"/>
            <a:r>
              <a:rPr lang="de-DE" altLang="de-DE" smtClean="0"/>
              <a:t>2.8 ms multiplication time</a:t>
            </a:r>
          </a:p>
          <a:p>
            <a:pPr lvl="1"/>
            <a:endParaRPr lang="de-DE" altLang="de-DE"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0776544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el 1"/>
          <p:cNvSpPr>
            <a:spLocks noGrp="1"/>
          </p:cNvSpPr>
          <p:nvPr>
            <p:ph type="title"/>
          </p:nvPr>
        </p:nvSpPr>
        <p:spPr/>
        <p:txBody>
          <a:bodyPr/>
          <a:lstStyle/>
          <a:p>
            <a:r>
              <a:rPr lang="de-DE" altLang="de-DE" smtClean="0"/>
              <a:t>EDVAC (1945)</a:t>
            </a:r>
          </a:p>
        </p:txBody>
      </p:sp>
      <p:sp>
        <p:nvSpPr>
          <p:cNvPr id="25603" name="Inhaltsplatzhalter 2"/>
          <p:cNvSpPr>
            <a:spLocks noGrp="1"/>
          </p:cNvSpPr>
          <p:nvPr>
            <p:ph idx="1"/>
          </p:nvPr>
        </p:nvSpPr>
        <p:spPr/>
        <p:txBody>
          <a:bodyPr/>
          <a:lstStyle/>
          <a:p>
            <a:r>
              <a:rPr lang="de-DE" altLang="de-DE" smtClean="0"/>
              <a:t>Electronic Discrete Variable Automatic Computer</a:t>
            </a:r>
          </a:p>
          <a:p>
            <a:r>
              <a:rPr lang="de-DE" altLang="de-DE" smtClean="0"/>
              <a:t>Build by John von Neumann</a:t>
            </a:r>
          </a:p>
          <a:p>
            <a:pPr lvl="1"/>
            <a:r>
              <a:rPr lang="de-DE" altLang="de-DE" smtClean="0"/>
              <a:t>Modified ENIAC</a:t>
            </a:r>
          </a:p>
          <a:p>
            <a:pPr lvl="1"/>
            <a:r>
              <a:rPr lang="de-DE" altLang="de-DE" smtClean="0"/>
              <a:t>Data and programs in same storage</a:t>
            </a:r>
          </a:p>
          <a:p>
            <a:pPr lvl="1"/>
            <a:endParaRPr lang="de-DE" altLang="de-DE" smtClean="0"/>
          </a:p>
        </p:txBody>
      </p:sp>
      <p:pic>
        <p:nvPicPr>
          <p:cNvPr id="4" name="Grafik 3" descr="Edvac.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357438"/>
            <a:ext cx="590550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988375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p:cNvSpPr>
            <a:spLocks noGrp="1"/>
          </p:cNvSpPr>
          <p:nvPr>
            <p:ph type="title"/>
          </p:nvPr>
        </p:nvSpPr>
        <p:spPr/>
        <p:txBody>
          <a:bodyPr/>
          <a:lstStyle/>
          <a:p>
            <a:r>
              <a:rPr lang="de-DE" altLang="de-DE" smtClean="0"/>
              <a:t>Small steps</a:t>
            </a:r>
          </a:p>
        </p:txBody>
      </p:sp>
      <p:sp>
        <p:nvSpPr>
          <p:cNvPr id="26627" name="Inhaltsplatzhalter 2"/>
          <p:cNvSpPr>
            <a:spLocks noGrp="1"/>
          </p:cNvSpPr>
          <p:nvPr>
            <p:ph idx="1"/>
          </p:nvPr>
        </p:nvSpPr>
        <p:spPr/>
        <p:txBody>
          <a:bodyPr/>
          <a:lstStyle/>
          <a:p>
            <a:r>
              <a:rPr lang="de-DE" altLang="de-DE" smtClean="0"/>
              <a:t>1951: First commercial computer by Eckert and Mauchly (Rand Corp.) </a:t>
            </a:r>
          </a:p>
          <a:p>
            <a:pPr lvl="1"/>
            <a:r>
              <a:rPr lang="de-DE" altLang="de-DE" smtClean="0"/>
              <a:t>UNIVAC „Universal Automatic Computer“</a:t>
            </a:r>
          </a:p>
          <a:p>
            <a:r>
              <a:rPr lang="de-DE" altLang="de-DE" smtClean="0"/>
              <a:t>1954: IBM introduced FORTRAN „Formula Translator“ developed by J. W. Backus</a:t>
            </a:r>
          </a:p>
          <a:p>
            <a:r>
              <a:rPr lang="de-DE" altLang="de-DE" smtClean="0"/>
              <a:t>1963: ASCII „American Standard Code for Information Interchange“ </a:t>
            </a:r>
          </a:p>
          <a:p>
            <a:pPr lvl="1"/>
            <a:endParaRPr lang="de-DE" altLang="de-DE" smtClean="0"/>
          </a:p>
        </p:txBody>
      </p:sp>
      <p:pic>
        <p:nvPicPr>
          <p:cNvPr id="5" name="Grafik 4" descr="asciifull.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500" y="1393825"/>
            <a:ext cx="9080500"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descr="extend.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82788"/>
            <a:ext cx="9110663" cy="332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033987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xit" presetSubtype="10" fill="hold" nodeType="clickEffect">
                                  <p:stCondLst>
                                    <p:cond delay="0"/>
                                  </p:stCondLst>
                                  <p:childTnLst>
                                    <p:animEffect transition="out" filter="checkerboard(across)">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el 1"/>
          <p:cNvSpPr>
            <a:spLocks noGrp="1"/>
          </p:cNvSpPr>
          <p:nvPr>
            <p:ph type="title"/>
          </p:nvPr>
        </p:nvSpPr>
        <p:spPr/>
        <p:txBody>
          <a:bodyPr/>
          <a:lstStyle/>
          <a:p>
            <a:r>
              <a:rPr lang="de-DE" altLang="de-DE" smtClean="0"/>
              <a:t>A New Era</a:t>
            </a:r>
          </a:p>
        </p:txBody>
      </p:sp>
      <p:sp>
        <p:nvSpPr>
          <p:cNvPr id="27651" name="Inhaltsplatzhalter 2"/>
          <p:cNvSpPr>
            <a:spLocks noGrp="1"/>
          </p:cNvSpPr>
          <p:nvPr>
            <p:ph idx="1"/>
          </p:nvPr>
        </p:nvSpPr>
        <p:spPr/>
        <p:txBody>
          <a:bodyPr/>
          <a:lstStyle/>
          <a:p>
            <a:r>
              <a:rPr lang="de-DE" altLang="de-DE" smtClean="0"/>
              <a:t>1958 and 1959: Jack Kilby (1923-2005) (Texas Instruments) and Robert Noyce (1927-1990) (Fairchild Semiconductors) developed  independently the integrated circuits IC</a:t>
            </a:r>
          </a:p>
          <a:p>
            <a:r>
              <a:rPr lang="de-DE" altLang="de-DE" smtClean="0"/>
              <a:t>1968: Gordon Moore (1929-) and Robert Noyce (both from Fairchild Semiconductors) incorporated Intel (Integrated Electronics) Corporation</a:t>
            </a:r>
          </a:p>
          <a:p>
            <a:pPr lvl="1"/>
            <a:endParaRPr lang="de-DE" altLang="de-DE"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58319027"/>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el 1"/>
          <p:cNvSpPr>
            <a:spLocks noGrp="1"/>
          </p:cNvSpPr>
          <p:nvPr>
            <p:ph type="title"/>
          </p:nvPr>
        </p:nvSpPr>
        <p:spPr/>
        <p:txBody>
          <a:bodyPr/>
          <a:lstStyle/>
          <a:p>
            <a:r>
              <a:rPr lang="de-DE" altLang="de-DE" smtClean="0"/>
              <a:t>A New Era</a:t>
            </a:r>
          </a:p>
        </p:txBody>
      </p:sp>
      <p:sp>
        <p:nvSpPr>
          <p:cNvPr id="28675" name="Inhaltsplatzhalter 2"/>
          <p:cNvSpPr>
            <a:spLocks noGrp="1"/>
          </p:cNvSpPr>
          <p:nvPr>
            <p:ph idx="1"/>
          </p:nvPr>
        </p:nvSpPr>
        <p:spPr/>
        <p:txBody>
          <a:bodyPr/>
          <a:lstStyle/>
          <a:p>
            <a:r>
              <a:rPr lang="de-DE" altLang="de-DE" smtClean="0"/>
              <a:t>1969: Datapoint Co. ordered Intel to build an IC for Datapoint 2200 screen controller</a:t>
            </a:r>
          </a:p>
          <a:p>
            <a:r>
              <a:rPr lang="de-DE" altLang="de-DE" smtClean="0"/>
              <a:t>1971: Intel 4004 (predecessor of all Pentium processors)</a:t>
            </a:r>
          </a:p>
          <a:p>
            <a:pPr lvl="1"/>
            <a:endParaRPr lang="de-DE" altLang="de-DE" smtClean="0"/>
          </a:p>
        </p:txBody>
      </p:sp>
      <p:pic>
        <p:nvPicPr>
          <p:cNvPr id="4" name="Grafik 3" descr="Ic-photo-intel-D4004.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1500" y="3535363"/>
            <a:ext cx="318770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descr="750px-4004_arch.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571750"/>
            <a:ext cx="914400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descr="600px-4004_dil.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571750"/>
            <a:ext cx="8382000" cy="423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327993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 presetClass="exit" presetSubtype="10" fill="hold" nodeType="clickEffect">
                                  <p:stCondLst>
                                    <p:cond delay="0"/>
                                  </p:stCondLst>
                                  <p:iterate type="lt">
                                    <p:tmPct val="0"/>
                                  </p:iterate>
                                  <p:childTnLst>
                                    <p:animEffect transition="out" filter="checkerboard(across)">
                                      <p:cBhvr>
                                        <p:cTn id="14" dur="500"/>
                                        <p:tgtEl>
                                          <p:spTgt spid="4"/>
                                        </p:tgtEl>
                                      </p:cBhvr>
                                    </p:animEffect>
                                    <p:set>
                                      <p:cBhvr>
                                        <p:cTn id="15" dur="1" fill="hold">
                                          <p:stCondLst>
                                            <p:cond delay="499"/>
                                          </p:stCondLst>
                                        </p:cTn>
                                        <p:tgtEl>
                                          <p:spTgt spid="4"/>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3" presetClass="entr" presetSubtype="16"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plus(in)">
                                      <p:cBhvr>
                                        <p:cTn id="20" dur="2000"/>
                                        <p:tgtEl>
                                          <p:spTgt spid="5"/>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xit" presetSubtype="16" fill="hold" nodeType="clickEffect">
                                  <p:stCondLst>
                                    <p:cond delay="0"/>
                                  </p:stCondLst>
                                  <p:childTnLst>
                                    <p:animEffect transition="out" filter="box(in)">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39" presetClass="entr" presetSubtype="0" accel="10000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20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31" dur="20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32" dur="20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3" dur="2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el 1"/>
          <p:cNvSpPr>
            <a:spLocks noGrp="1"/>
          </p:cNvSpPr>
          <p:nvPr>
            <p:ph type="title"/>
          </p:nvPr>
        </p:nvSpPr>
        <p:spPr/>
        <p:txBody>
          <a:bodyPr/>
          <a:lstStyle/>
          <a:p>
            <a:r>
              <a:rPr lang="de-DE" altLang="de-DE" smtClean="0"/>
              <a:t>A New Era</a:t>
            </a:r>
          </a:p>
        </p:txBody>
      </p:sp>
      <p:sp>
        <p:nvSpPr>
          <p:cNvPr id="29699" name="Inhaltsplatzhalter 2"/>
          <p:cNvSpPr>
            <a:spLocks noGrp="1"/>
          </p:cNvSpPr>
          <p:nvPr>
            <p:ph idx="1"/>
          </p:nvPr>
        </p:nvSpPr>
        <p:spPr/>
        <p:txBody>
          <a:bodyPr/>
          <a:lstStyle/>
          <a:p>
            <a:r>
              <a:rPr lang="de-DE" altLang="de-DE" smtClean="0"/>
              <a:t>1972: Intel 8008</a:t>
            </a:r>
          </a:p>
          <a:p>
            <a:pPr lvl="1"/>
            <a:r>
              <a:rPr lang="de-DE" altLang="de-DE" smtClean="0"/>
              <a:t>Successor of 4004</a:t>
            </a:r>
          </a:p>
          <a:p>
            <a:pPr lvl="1"/>
            <a:r>
              <a:rPr lang="de-DE" altLang="de-DE" smtClean="0"/>
              <a:t>8 bit data bus</a:t>
            </a:r>
          </a:p>
          <a:p>
            <a:pPr lvl="1"/>
            <a:r>
              <a:rPr lang="de-DE" altLang="de-DE" smtClean="0"/>
              <a:t>14 bit adress bus</a:t>
            </a:r>
          </a:p>
          <a:p>
            <a:pPr lvl="1"/>
            <a:r>
              <a:rPr lang="de-DE" altLang="de-DE" smtClean="0"/>
              <a:t>Commands for addition, substraction, and logic commands implemented</a:t>
            </a:r>
          </a:p>
        </p:txBody>
      </p:sp>
      <p:pic>
        <p:nvPicPr>
          <p:cNvPr id="7" name="Grafik 6" descr="Intel_8008.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0" y="1982788"/>
            <a:ext cx="4478338" cy="176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Grafik 7" descr="8008 Cor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7750" y="750888"/>
            <a:ext cx="7512050" cy="594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descr="C8008Chip.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7750" y="703263"/>
            <a:ext cx="7478713" cy="604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Grafik 9" descr="Intel 8008 pin out.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19250" y="2036763"/>
            <a:ext cx="6191250" cy="348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2" name="Grafik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817433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2000" fill="hold"/>
                                        <p:tgtEl>
                                          <p:spTgt spid="7"/>
                                        </p:tgtEl>
                                        <p:attrNameLst>
                                          <p:attrName>ppt_w</p:attrName>
                                        </p:attrNameLst>
                                      </p:cBhvr>
                                      <p:tavLst>
                                        <p:tav tm="0">
                                          <p:val>
                                            <p:strVal val="#ppt_w*0.70"/>
                                          </p:val>
                                        </p:tav>
                                        <p:tav tm="100000">
                                          <p:val>
                                            <p:strVal val="#ppt_w"/>
                                          </p:val>
                                        </p:tav>
                                      </p:tavLst>
                                    </p:anim>
                                    <p:anim calcmode="lin" valueType="num">
                                      <p:cBhvr>
                                        <p:cTn id="8" dur="2000" fill="hold"/>
                                        <p:tgtEl>
                                          <p:spTgt spid="7"/>
                                        </p:tgtEl>
                                        <p:attrNameLst>
                                          <p:attrName>ppt_h</p:attrName>
                                        </p:attrNameLst>
                                      </p:cBhvr>
                                      <p:tavLst>
                                        <p:tav tm="0">
                                          <p:val>
                                            <p:strVal val="#ppt_h"/>
                                          </p:val>
                                        </p:tav>
                                        <p:tav tm="100000">
                                          <p:val>
                                            <p:strVal val="#ppt_h"/>
                                          </p:val>
                                        </p:tav>
                                      </p:tavLst>
                                    </p:anim>
                                    <p:animEffect transition="in" filter="fade">
                                      <p:cBhvr>
                                        <p:cTn id="9" dur="2000"/>
                                        <p:tgtEl>
                                          <p:spTgt spid="7"/>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xit" presetSubtype="4" fill="hold" nodeType="clickEffect">
                                  <p:stCondLst>
                                    <p:cond delay="0"/>
                                  </p:stCondLst>
                                  <p:childTnLst>
                                    <p:anim calcmode="lin" valueType="num">
                                      <p:cBhvr additive="base">
                                        <p:cTn id="13" dur="500"/>
                                        <p:tgtEl>
                                          <p:spTgt spid="7"/>
                                        </p:tgtEl>
                                        <p:attrNameLst>
                                          <p:attrName>ppt_x</p:attrName>
                                        </p:attrNameLst>
                                      </p:cBhvr>
                                      <p:tavLst>
                                        <p:tav tm="0">
                                          <p:val>
                                            <p:strVal val="ppt_x"/>
                                          </p:val>
                                        </p:tav>
                                        <p:tav tm="100000">
                                          <p:val>
                                            <p:strVal val="ppt_x"/>
                                          </p:val>
                                        </p:tav>
                                      </p:tavLst>
                                    </p:anim>
                                    <p:anim calcmode="lin" valueType="num">
                                      <p:cBhvr additive="base">
                                        <p:cTn id="14" dur="500"/>
                                        <p:tgtEl>
                                          <p:spTgt spid="7"/>
                                        </p:tgtEl>
                                        <p:attrNameLst>
                                          <p:attrName>ppt_y</p:attrName>
                                        </p:attrNameLst>
                                      </p:cBhvr>
                                      <p:tavLst>
                                        <p:tav tm="0">
                                          <p:val>
                                            <p:strVal val="ppt_y"/>
                                          </p:val>
                                        </p:tav>
                                        <p:tav tm="100000">
                                          <p:val>
                                            <p:strVal val="1+ppt_h/2"/>
                                          </p:val>
                                        </p:tav>
                                      </p:tavLst>
                                    </p:anim>
                                    <p:set>
                                      <p:cBhvr>
                                        <p:cTn id="15" dur="1" fill="hold">
                                          <p:stCondLst>
                                            <p:cond delay="499"/>
                                          </p:stCondLst>
                                        </p:cTn>
                                        <p:tgtEl>
                                          <p:spTgt spid="7"/>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3" presetClass="entr" presetSubtype="16"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plus(in)">
                                      <p:cBhvr>
                                        <p:cTn id="20" dur="2000"/>
                                        <p:tgtEl>
                                          <p:spTgt spid="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3" presetClass="exit" presetSubtype="32" fill="hold" nodeType="clickEffect">
                                  <p:stCondLst>
                                    <p:cond delay="0"/>
                                  </p:stCondLst>
                                  <p:childTnLst>
                                    <p:animEffect transition="out" filter="plus(out)">
                                      <p:cBhvr>
                                        <p:cTn id="24" dur="2000"/>
                                        <p:tgtEl>
                                          <p:spTgt spid="8"/>
                                        </p:tgtEl>
                                      </p:cBhvr>
                                    </p:animEffect>
                                    <p:set>
                                      <p:cBhvr>
                                        <p:cTn id="25" dur="1" fill="hold">
                                          <p:stCondLst>
                                            <p:cond delay="1999"/>
                                          </p:stCondLst>
                                        </p:cTn>
                                        <p:tgtEl>
                                          <p:spTgt spid="8"/>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6" presetClass="entr" presetSubtype="26"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Horizontal)">
                                      <p:cBhvr>
                                        <p:cTn id="30" dur="20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6" presetClass="exit" presetSubtype="42" fill="hold" nodeType="clickEffect">
                                  <p:stCondLst>
                                    <p:cond delay="0"/>
                                  </p:stCondLst>
                                  <p:childTnLst>
                                    <p:animEffect transition="out" filter="barn(outHorizontal)">
                                      <p:cBhvr>
                                        <p:cTn id="34" dur="2000"/>
                                        <p:tgtEl>
                                          <p:spTgt spid="9"/>
                                        </p:tgtEl>
                                      </p:cBhvr>
                                    </p:animEffect>
                                    <p:set>
                                      <p:cBhvr>
                                        <p:cTn id="35" dur="1" fill="hold">
                                          <p:stCondLst>
                                            <p:cond delay="1999"/>
                                          </p:stCondLst>
                                        </p:cTn>
                                        <p:tgtEl>
                                          <p:spTgt spid="9"/>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5" presetClass="entr" presetSubtype="10" fill="hold"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checkerboard(across)">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p:cNvSpPr>
            <a:spLocks noGrp="1"/>
          </p:cNvSpPr>
          <p:nvPr>
            <p:ph type="title"/>
          </p:nvPr>
        </p:nvSpPr>
        <p:spPr/>
        <p:txBody>
          <a:bodyPr/>
          <a:lstStyle/>
          <a:p>
            <a:r>
              <a:rPr lang="de-DE" altLang="de-DE" smtClean="0"/>
              <a:t>A New Era</a:t>
            </a:r>
          </a:p>
        </p:txBody>
      </p:sp>
      <p:sp>
        <p:nvSpPr>
          <p:cNvPr id="53251" name="Inhaltsplatzhalter 2"/>
          <p:cNvSpPr>
            <a:spLocks noGrp="1"/>
          </p:cNvSpPr>
          <p:nvPr>
            <p:ph idx="1"/>
          </p:nvPr>
        </p:nvSpPr>
        <p:spPr/>
        <p:txBody>
          <a:bodyPr rtlCol="0">
            <a:normAutofit/>
          </a:bodyPr>
          <a:lstStyle/>
          <a:p>
            <a:pPr fontAlgn="auto">
              <a:spcAft>
                <a:spcPts val="0"/>
              </a:spcAft>
              <a:defRPr/>
            </a:pPr>
            <a:r>
              <a:rPr lang="de-DE" smtClean="0"/>
              <a:t>1974: Many different 8 bit processors with 64 kByte address space</a:t>
            </a:r>
          </a:p>
          <a:p>
            <a:pPr lvl="1" fontAlgn="auto">
              <a:spcAft>
                <a:spcPts val="0"/>
              </a:spcAft>
              <a:defRPr/>
            </a:pPr>
            <a:r>
              <a:rPr lang="de-DE" smtClean="0"/>
              <a:t>Intel 8080</a:t>
            </a:r>
          </a:p>
          <a:p>
            <a:pPr lvl="1" fontAlgn="auto">
              <a:spcAft>
                <a:spcPts val="0"/>
              </a:spcAft>
              <a:defRPr/>
            </a:pPr>
            <a:r>
              <a:rPr lang="de-DE" smtClean="0"/>
              <a:t>Motorola MC 6800</a:t>
            </a:r>
          </a:p>
          <a:p>
            <a:pPr lvl="1" fontAlgn="auto">
              <a:spcAft>
                <a:spcPts val="0"/>
              </a:spcAft>
              <a:defRPr/>
            </a:pPr>
            <a:r>
              <a:rPr lang="de-DE" smtClean="0"/>
              <a:t>Intel 8085</a:t>
            </a:r>
          </a:p>
          <a:p>
            <a:pPr lvl="1" fontAlgn="auto">
              <a:spcAft>
                <a:spcPts val="0"/>
              </a:spcAft>
              <a:defRPr/>
            </a:pPr>
            <a:r>
              <a:rPr lang="de-DE" smtClean="0"/>
              <a:t>Zilog Z80</a:t>
            </a:r>
          </a:p>
          <a:p>
            <a:pPr lvl="1" fontAlgn="auto">
              <a:spcAft>
                <a:spcPts val="0"/>
              </a:spcAft>
              <a:defRPr/>
            </a:pPr>
            <a:r>
              <a:rPr lang="de-DE" smtClean="0"/>
              <a:t>etc.</a:t>
            </a:r>
          </a:p>
          <a:p>
            <a:pPr fontAlgn="auto">
              <a:spcAft>
                <a:spcPts val="0"/>
              </a:spcAft>
              <a:defRPr/>
            </a:pPr>
            <a:r>
              <a:rPr lang="de-DE" smtClean="0"/>
              <a:t>Modern processors</a:t>
            </a:r>
          </a:p>
          <a:p>
            <a:pPr lvl="1" fontAlgn="auto">
              <a:spcAft>
                <a:spcPts val="0"/>
              </a:spcAft>
              <a:defRPr/>
            </a:pPr>
            <a:r>
              <a:rPr lang="de-DE" smtClean="0"/>
              <a:t>32 or 64 bit data and address bus</a:t>
            </a:r>
          </a:p>
          <a:p>
            <a:pPr lvl="1" fontAlgn="auto">
              <a:spcAft>
                <a:spcPts val="0"/>
              </a:spcAft>
              <a:defRPr/>
            </a:pPr>
            <a:endParaRPr lang="de-DE" smtClean="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48403525"/>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el 1"/>
          <p:cNvSpPr>
            <a:spLocks noGrp="1"/>
          </p:cNvSpPr>
          <p:nvPr>
            <p:ph type="title"/>
          </p:nvPr>
        </p:nvSpPr>
        <p:spPr/>
        <p:txBody>
          <a:bodyPr/>
          <a:lstStyle/>
          <a:p>
            <a:r>
              <a:rPr lang="de-DE" altLang="de-DE" smtClean="0"/>
              <a:t>Typical PC system</a:t>
            </a:r>
          </a:p>
        </p:txBody>
      </p:sp>
      <p:pic>
        <p:nvPicPr>
          <p:cNvPr id="31747" name="Inhaltsplatzhalter 3" descr="PC System.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5888" y="1608138"/>
            <a:ext cx="9028112" cy="3589337"/>
          </a:xfrm>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87911898"/>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el 1"/>
          <p:cNvSpPr>
            <a:spLocks noGrp="1"/>
          </p:cNvSpPr>
          <p:nvPr>
            <p:ph type="title"/>
          </p:nvPr>
        </p:nvSpPr>
        <p:spPr/>
        <p:txBody>
          <a:bodyPr/>
          <a:lstStyle/>
          <a:p>
            <a:r>
              <a:rPr lang="de-DE" altLang="de-DE" smtClean="0">
                <a:latin typeface="Arial" panose="020B0604020202020204" pitchFamily="34" charset="0"/>
              </a:rPr>
              <a:t>History of Computing Hardware</a:t>
            </a:r>
          </a:p>
        </p:txBody>
      </p:sp>
      <p:graphicFrame>
        <p:nvGraphicFramePr>
          <p:cNvPr id="4" name="Inhaltsplatzhalter 3"/>
          <p:cNvGraphicFramePr>
            <a:graphicFrameLocks noGrp="1"/>
          </p:cNvGraphicFramePr>
          <p:nvPr>
            <p:ph idx="1"/>
          </p:nvPr>
        </p:nvGraphicFramePr>
        <p:xfrm>
          <a:off x="285750" y="1554163"/>
          <a:ext cx="8858250" cy="3589338"/>
        </p:xfrm>
        <a:graphic>
          <a:graphicData uri="http://schemas.openxmlformats.org/drawingml/2006/table">
            <a:tbl>
              <a:tblPr/>
              <a:tblGrid>
                <a:gridCol w="2952750">
                  <a:extLst>
                    <a:ext uri="{9D8B030D-6E8A-4147-A177-3AD203B41FA5}">
                      <a16:colId xmlns:a16="http://schemas.microsoft.com/office/drawing/2014/main" val="20000"/>
                    </a:ext>
                  </a:extLst>
                </a:gridCol>
                <a:gridCol w="2952750">
                  <a:extLst>
                    <a:ext uri="{9D8B030D-6E8A-4147-A177-3AD203B41FA5}">
                      <a16:colId xmlns:a16="http://schemas.microsoft.com/office/drawing/2014/main" val="20001"/>
                    </a:ext>
                  </a:extLst>
                </a:gridCol>
                <a:gridCol w="2952750">
                  <a:extLst>
                    <a:ext uri="{9D8B030D-6E8A-4147-A177-3AD203B41FA5}">
                      <a16:colId xmlns:a16="http://schemas.microsoft.com/office/drawing/2014/main" val="20002"/>
                    </a:ext>
                  </a:extLst>
                </a:gridCol>
              </a:tblGrid>
              <a:tr h="906759">
                <a:tc rowSpan="2">
                  <a:txBody>
                    <a:bodyPr/>
                    <a:lstStyle/>
                    <a:p>
                      <a:r>
                        <a:rPr lang="de-DE" sz="1400" dirty="0"/>
                        <a:t>First Generation (</a:t>
                      </a:r>
                      <a:r>
                        <a:rPr lang="de-DE" sz="1400" dirty="0" err="1"/>
                        <a:t>Mechanical</a:t>
                      </a:r>
                      <a:r>
                        <a:rPr lang="de-DE" sz="1400" dirty="0"/>
                        <a:t>/</a:t>
                      </a:r>
                      <a:r>
                        <a:rPr lang="de-DE" sz="1400" dirty="0" err="1"/>
                        <a:t>Electromechanical</a:t>
                      </a:r>
                      <a:r>
                        <a:rPr lang="de-DE" sz="1400" dirty="0"/>
                        <a:t>)</a:t>
                      </a:r>
                    </a:p>
                  </a:txBody>
                  <a:tcPr marL="28844" marR="28844" marT="8112" marB="8112" anchor="ctr">
                    <a:lnL>
                      <a:noFill/>
                    </a:lnL>
                    <a:lnR>
                      <a:noFill/>
                    </a:lnR>
                    <a:lnT>
                      <a:noFill/>
                    </a:lnT>
                    <a:lnB>
                      <a:noFill/>
                    </a:lnB>
                    <a:blipFill>
                      <a:blip r:embed="rId2"/>
                      <a:tile tx="0" ty="0" sx="100000" sy="100000" flip="none" algn="tl"/>
                    </a:blipFill>
                  </a:tcPr>
                </a:tc>
                <a:tc>
                  <a:txBody>
                    <a:bodyPr/>
                    <a:lstStyle/>
                    <a:p>
                      <a:r>
                        <a:rPr lang="de-DE" sz="1400" dirty="0" err="1"/>
                        <a:t>Calculators</a:t>
                      </a:r>
                      <a:endParaRPr lang="de-DE" sz="1400" dirty="0"/>
                    </a:p>
                  </a:txBody>
                  <a:tcPr marL="28844" marR="28844" marT="8112" marB="8112"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r>
                        <a:rPr lang="de-DE" sz="1400" dirty="0">
                          <a:hlinkClick r:id="rId3" tooltip="Antikythera mechanism"/>
                        </a:rPr>
                        <a:t>Antikythera </a:t>
                      </a:r>
                      <a:r>
                        <a:rPr lang="de-DE" sz="1400" dirty="0" err="1">
                          <a:hlinkClick r:id="rId3" tooltip="Antikythera mechanism"/>
                        </a:rPr>
                        <a:t>mechanism</a:t>
                      </a:r>
                      <a:r>
                        <a:rPr lang="de-DE" sz="1400" dirty="0"/>
                        <a:t>, </a:t>
                      </a:r>
                      <a:r>
                        <a:rPr lang="de-DE" sz="1400" dirty="0" err="1">
                          <a:hlinkClick r:id="rId4" tooltip="Difference Engine"/>
                        </a:rPr>
                        <a:t>Difference</a:t>
                      </a:r>
                      <a:r>
                        <a:rPr lang="de-DE" sz="1400" dirty="0">
                          <a:hlinkClick r:id="rId4" tooltip="Difference Engine"/>
                        </a:rPr>
                        <a:t> Engine</a:t>
                      </a:r>
                      <a:r>
                        <a:rPr lang="de-DE" sz="1400" dirty="0"/>
                        <a:t>, </a:t>
                      </a:r>
                      <a:r>
                        <a:rPr lang="de-DE" sz="1400" dirty="0">
                          <a:hlinkClick r:id="rId5" tooltip="Norden bombsight"/>
                        </a:rPr>
                        <a:t>Norden </a:t>
                      </a:r>
                      <a:r>
                        <a:rPr lang="de-DE" sz="1400" dirty="0" err="1">
                          <a:hlinkClick r:id="rId5" tooltip="Norden bombsight"/>
                        </a:rPr>
                        <a:t>bombsight</a:t>
                      </a:r>
                      <a:endParaRPr lang="de-DE" sz="1400" dirty="0"/>
                    </a:p>
                  </a:txBody>
                  <a:tcPr marL="28844" marR="28844" marT="8112" marB="8112"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0"/>
                  </a:ext>
                </a:extLst>
              </a:tr>
              <a:tr h="684452">
                <a:tc vMerge="1">
                  <a:txBody>
                    <a:bodyPr/>
                    <a:lstStyle/>
                    <a:p>
                      <a:endParaRPr lang="de-DE"/>
                    </a:p>
                  </a:txBody>
                  <a:tcPr/>
                </a:tc>
                <a:tc>
                  <a:txBody>
                    <a:bodyPr/>
                    <a:lstStyle/>
                    <a:p>
                      <a:r>
                        <a:rPr lang="de-DE" sz="1400" dirty="0" err="1"/>
                        <a:t>Programmable</a:t>
                      </a:r>
                      <a:r>
                        <a:rPr lang="de-DE" sz="1400" dirty="0"/>
                        <a:t> Devices</a:t>
                      </a:r>
                    </a:p>
                  </a:txBody>
                  <a:tcPr marL="28844" marR="28844" marT="8112" marB="8112"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r>
                        <a:rPr lang="en-US" sz="1400" dirty="0">
                          <a:hlinkClick r:id="rId6" tooltip="Jacquard loom"/>
                        </a:rPr>
                        <a:t>Jacquard loom</a:t>
                      </a:r>
                      <a:r>
                        <a:rPr lang="en-US" sz="1400" dirty="0"/>
                        <a:t>, </a:t>
                      </a:r>
                      <a:r>
                        <a:rPr lang="en-US" sz="1400" dirty="0">
                          <a:hlinkClick r:id="rId7" tooltip="Analytical Engine"/>
                        </a:rPr>
                        <a:t>Analytical Engine</a:t>
                      </a:r>
                      <a:r>
                        <a:rPr lang="en-US" sz="1400" dirty="0"/>
                        <a:t>, </a:t>
                      </a:r>
                      <a:r>
                        <a:rPr lang="en-US" sz="1400" dirty="0">
                          <a:hlinkClick r:id="rId8" tooltip="Harvard Mark I"/>
                        </a:rPr>
                        <a:t>Harvard Mark I</a:t>
                      </a:r>
                      <a:r>
                        <a:rPr lang="en-US" sz="1400" dirty="0"/>
                        <a:t>, </a:t>
                      </a:r>
                      <a:r>
                        <a:rPr lang="en-US" sz="1400" dirty="0">
                          <a:hlinkClick r:id="rId9" tooltip="Z3"/>
                        </a:rPr>
                        <a:t>Z3</a:t>
                      </a:r>
                      <a:endParaRPr lang="en-US" sz="1400" dirty="0"/>
                    </a:p>
                  </a:txBody>
                  <a:tcPr marL="28844" marR="28844" marT="8112" marB="8112" anchor="ctr">
                    <a:lnL>
                      <a:noFill/>
                    </a:lnL>
                    <a:lnR>
                      <a:noFill/>
                    </a:lnR>
                    <a:lnT>
                      <a:noFill/>
                    </a:lnT>
                    <a:lnB>
                      <a:noFill/>
                    </a:ln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1"/>
                  </a:ext>
                </a:extLst>
              </a:tr>
              <a:tr h="906759">
                <a:tc rowSpan="2">
                  <a:txBody>
                    <a:bodyPr/>
                    <a:lstStyle/>
                    <a:p>
                      <a:r>
                        <a:rPr lang="de-DE" sz="1400" dirty="0"/>
                        <a:t>Second Generation (</a:t>
                      </a:r>
                      <a:r>
                        <a:rPr lang="de-DE" sz="1400" dirty="0" err="1"/>
                        <a:t>Vacuum</a:t>
                      </a:r>
                      <a:r>
                        <a:rPr lang="de-DE" sz="1400" dirty="0"/>
                        <a:t> </a:t>
                      </a:r>
                      <a:r>
                        <a:rPr lang="de-DE" sz="1400" dirty="0" err="1"/>
                        <a:t>Tubes</a:t>
                      </a:r>
                      <a:r>
                        <a:rPr lang="de-DE" sz="1400" dirty="0"/>
                        <a:t>)</a:t>
                      </a:r>
                    </a:p>
                  </a:txBody>
                  <a:tcPr marL="28844" marR="28844" marT="8112" marB="8112" anchor="ctr">
                    <a:lnL>
                      <a:noFill/>
                    </a:lnL>
                    <a:lnR>
                      <a:noFill/>
                    </a:lnR>
                    <a:lnT>
                      <a:noFill/>
                    </a:lnT>
                    <a:lnB>
                      <a:noFill/>
                    </a:lnB>
                    <a:blipFill>
                      <a:blip r:embed="rId10"/>
                      <a:tile tx="0" ty="0" sx="100000" sy="100000" flip="none" algn="tl"/>
                    </a:blipFill>
                  </a:tcPr>
                </a:tc>
                <a:tc>
                  <a:txBody>
                    <a:bodyPr/>
                    <a:lstStyle/>
                    <a:p>
                      <a:r>
                        <a:rPr lang="de-DE" sz="1400" dirty="0" err="1"/>
                        <a:t>Calculators</a:t>
                      </a:r>
                      <a:endParaRPr lang="de-DE" sz="1400" dirty="0"/>
                    </a:p>
                  </a:txBody>
                  <a:tcPr marL="28844" marR="28844" marT="8112" marB="8112" anchor="ctr">
                    <a:lnL>
                      <a:noFill/>
                    </a:lnL>
                    <a:lnR>
                      <a:noFill/>
                    </a:lnR>
                    <a:lnT>
                      <a:noFill/>
                    </a:lnT>
                    <a:lnB>
                      <a:noFill/>
                    </a:lnB>
                    <a:blipFill>
                      <a:blip r:embed="rId11"/>
                      <a:tile tx="0" ty="0" sx="100000" sy="100000" flip="none" algn="tl"/>
                    </a:blipFill>
                  </a:tcPr>
                </a:tc>
                <a:tc>
                  <a:txBody>
                    <a:bodyPr/>
                    <a:lstStyle/>
                    <a:p>
                      <a:r>
                        <a:rPr lang="de-DE" sz="1400" dirty="0" err="1">
                          <a:hlinkClick r:id="rId12" tooltip="Atanasoff – Berry Computer"/>
                        </a:rPr>
                        <a:t>Atanasoff</a:t>
                      </a:r>
                      <a:r>
                        <a:rPr lang="de-DE" sz="1400" dirty="0">
                          <a:hlinkClick r:id="rId12" tooltip="Atanasoff – Berry Computer"/>
                        </a:rPr>
                        <a:t> – Berry Computer</a:t>
                      </a:r>
                      <a:r>
                        <a:rPr lang="de-DE" sz="1400" dirty="0"/>
                        <a:t>, </a:t>
                      </a:r>
                      <a:r>
                        <a:rPr lang="de-DE" sz="1400" dirty="0">
                          <a:hlinkClick r:id="rId13" tooltip="IBM 604"/>
                        </a:rPr>
                        <a:t>IBM 604</a:t>
                      </a:r>
                      <a:r>
                        <a:rPr lang="de-DE" sz="1400" dirty="0"/>
                        <a:t>, </a:t>
                      </a:r>
                      <a:r>
                        <a:rPr lang="de-DE" sz="1400" dirty="0">
                          <a:hlinkClick r:id="rId14" tooltip="UNIVAC 60"/>
                        </a:rPr>
                        <a:t>UNIVAC 60</a:t>
                      </a:r>
                      <a:r>
                        <a:rPr lang="de-DE" sz="1400" dirty="0"/>
                        <a:t>, </a:t>
                      </a:r>
                      <a:r>
                        <a:rPr lang="de-DE" sz="1400" dirty="0">
                          <a:hlinkClick r:id="rId15" tooltip="UNIVAC 120"/>
                        </a:rPr>
                        <a:t>UNIVAC 120</a:t>
                      </a:r>
                      <a:endParaRPr lang="de-DE" sz="1400" dirty="0"/>
                    </a:p>
                  </a:txBody>
                  <a:tcPr marL="28844" marR="28844" marT="8112" marB="8112" anchor="ctr">
                    <a:lnL>
                      <a:noFill/>
                    </a:lnL>
                    <a:lnR>
                      <a:noFill/>
                    </a:lnR>
                    <a:lnT>
                      <a:noFill/>
                    </a:lnT>
                    <a:lnB>
                      <a:noFill/>
                    </a:lnB>
                    <a:blipFill>
                      <a:blip r:embed="rId11"/>
                      <a:tile tx="0" ty="0" sx="100000" sy="100000" flip="none" algn="tl"/>
                    </a:blipFill>
                  </a:tcPr>
                </a:tc>
                <a:extLst>
                  <a:ext uri="{0D108BD9-81ED-4DB2-BD59-A6C34878D82A}">
                    <a16:rowId xmlns:a16="http://schemas.microsoft.com/office/drawing/2014/main" val="10002"/>
                  </a:ext>
                </a:extLst>
              </a:tr>
              <a:tr h="1091368">
                <a:tc vMerge="1">
                  <a:txBody>
                    <a:bodyPr/>
                    <a:lstStyle/>
                    <a:p>
                      <a:endParaRPr lang="de-DE"/>
                    </a:p>
                  </a:txBody>
                  <a:tcPr/>
                </a:tc>
                <a:tc>
                  <a:txBody>
                    <a:bodyPr/>
                    <a:lstStyle/>
                    <a:p>
                      <a:r>
                        <a:rPr lang="de-DE" sz="1400" dirty="0" err="1"/>
                        <a:t>Programmable</a:t>
                      </a:r>
                      <a:r>
                        <a:rPr lang="de-DE" sz="1400" dirty="0"/>
                        <a:t> Devices</a:t>
                      </a:r>
                    </a:p>
                  </a:txBody>
                  <a:tcPr marL="28844" marR="28844" marT="8112" marB="8112" anchor="ctr">
                    <a:lnL>
                      <a:noFill/>
                    </a:lnL>
                    <a:lnR>
                      <a:noFill/>
                    </a:lnR>
                    <a:lnT>
                      <a:noFill/>
                    </a:lnT>
                    <a:lnB>
                      <a:noFill/>
                    </a:lnB>
                    <a:blipFill>
                      <a:blip r:embed="rId11"/>
                      <a:tile tx="0" ty="0" sx="100000" sy="100000" flip="none" algn="tl"/>
                    </a:blipFill>
                  </a:tcPr>
                </a:tc>
                <a:tc>
                  <a:txBody>
                    <a:bodyPr/>
                    <a:lstStyle/>
                    <a:p>
                      <a:r>
                        <a:rPr lang="de-DE" sz="1400" dirty="0">
                          <a:hlinkClick r:id="rId16" tooltip="ENIAC"/>
                        </a:rPr>
                        <a:t>ENIAC</a:t>
                      </a:r>
                      <a:r>
                        <a:rPr lang="de-DE" sz="1400" dirty="0"/>
                        <a:t>, </a:t>
                      </a:r>
                      <a:r>
                        <a:rPr lang="de-DE" sz="1400" dirty="0">
                          <a:hlinkClick r:id="rId17" tooltip="EDSAC"/>
                        </a:rPr>
                        <a:t>EDSAC</a:t>
                      </a:r>
                      <a:r>
                        <a:rPr lang="de-DE" sz="1400" dirty="0"/>
                        <a:t>, </a:t>
                      </a:r>
                      <a:r>
                        <a:rPr lang="de-DE" sz="1400" dirty="0">
                          <a:hlinkClick r:id="rId18" tooltip="EDVAC"/>
                        </a:rPr>
                        <a:t>EDVAC</a:t>
                      </a:r>
                      <a:r>
                        <a:rPr lang="de-DE" sz="1400" dirty="0"/>
                        <a:t>, </a:t>
                      </a:r>
                      <a:r>
                        <a:rPr lang="de-DE" sz="1400" dirty="0">
                          <a:hlinkClick r:id="rId19" tooltip="UNIVAC I"/>
                        </a:rPr>
                        <a:t>UNIVAC I</a:t>
                      </a:r>
                      <a:r>
                        <a:rPr lang="de-DE" sz="1400" dirty="0"/>
                        <a:t>, </a:t>
                      </a:r>
                      <a:r>
                        <a:rPr lang="de-DE" sz="1400" dirty="0">
                          <a:hlinkClick r:id="rId20" tooltip="IBM 701"/>
                        </a:rPr>
                        <a:t>IBM 701</a:t>
                      </a:r>
                      <a:r>
                        <a:rPr lang="de-DE" sz="1400" dirty="0"/>
                        <a:t>, </a:t>
                      </a:r>
                      <a:r>
                        <a:rPr lang="de-DE" sz="1400" dirty="0">
                          <a:hlinkClick r:id="rId21" tooltip="IBM 702"/>
                        </a:rPr>
                        <a:t>IBM 702</a:t>
                      </a:r>
                      <a:r>
                        <a:rPr lang="de-DE" sz="1400" dirty="0"/>
                        <a:t>, </a:t>
                      </a:r>
                      <a:r>
                        <a:rPr lang="de-DE" sz="1400" dirty="0">
                          <a:hlinkClick r:id="rId22" tooltip="IBM 650"/>
                        </a:rPr>
                        <a:t>IBM 650</a:t>
                      </a:r>
                      <a:r>
                        <a:rPr lang="de-DE" sz="1400" dirty="0"/>
                        <a:t>, </a:t>
                      </a:r>
                      <a:r>
                        <a:rPr lang="de-DE" sz="1400" dirty="0">
                          <a:hlinkClick r:id="rId23" tooltip="Z22"/>
                        </a:rPr>
                        <a:t>Z22</a:t>
                      </a:r>
                      <a:endParaRPr lang="de-DE" sz="1400" dirty="0"/>
                    </a:p>
                  </a:txBody>
                  <a:tcPr marL="28844" marR="28844" marT="8112" marB="8112" anchor="ctr">
                    <a:lnL>
                      <a:noFill/>
                    </a:lnL>
                    <a:lnR>
                      <a:noFill/>
                    </a:lnR>
                    <a:lnT>
                      <a:noFill/>
                    </a:lnT>
                    <a:lnB>
                      <a:noFill/>
                    </a:lnB>
                    <a:blipFill>
                      <a:blip r:embed="rId11"/>
                      <a:tile tx="0" ty="0" sx="100000" sy="100000" flip="none" algn="tl"/>
                    </a:blipFill>
                  </a:tcPr>
                </a:tc>
                <a:extLst>
                  <a:ext uri="{0D108BD9-81ED-4DB2-BD59-A6C34878D82A}">
                    <a16:rowId xmlns:a16="http://schemas.microsoft.com/office/drawing/2014/main" val="10003"/>
                  </a:ext>
                </a:extLst>
              </a:tr>
            </a:tbl>
          </a:graphicData>
        </a:graphic>
      </p:graphicFrame>
      <p:pic>
        <p:nvPicPr>
          <p:cNvPr id="5" name="Grafik 4"/>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840923"/>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el 1"/>
          <p:cNvSpPr>
            <a:spLocks noGrp="1"/>
          </p:cNvSpPr>
          <p:nvPr>
            <p:ph type="title"/>
          </p:nvPr>
        </p:nvSpPr>
        <p:spPr/>
        <p:txBody>
          <a:bodyPr/>
          <a:lstStyle/>
          <a:p>
            <a:r>
              <a:rPr lang="de-DE" altLang="de-DE" smtClean="0">
                <a:latin typeface="Arial" panose="020B0604020202020204" pitchFamily="34" charset="0"/>
              </a:rPr>
              <a:t>History of Computing Hardware</a:t>
            </a:r>
          </a:p>
        </p:txBody>
      </p:sp>
      <p:graphicFrame>
        <p:nvGraphicFramePr>
          <p:cNvPr id="6" name="Inhaltsplatzhalter 5"/>
          <p:cNvGraphicFramePr>
            <a:graphicFrameLocks noGrp="1"/>
          </p:cNvGraphicFramePr>
          <p:nvPr>
            <p:ph idx="1"/>
          </p:nvPr>
        </p:nvGraphicFramePr>
        <p:xfrm>
          <a:off x="285750" y="1285875"/>
          <a:ext cx="8667750" cy="5346698"/>
        </p:xfrm>
        <a:graphic>
          <a:graphicData uri="http://schemas.openxmlformats.org/drawingml/2006/table">
            <a:tbl>
              <a:tblPr/>
              <a:tblGrid>
                <a:gridCol w="2889250">
                  <a:extLst>
                    <a:ext uri="{9D8B030D-6E8A-4147-A177-3AD203B41FA5}">
                      <a16:colId xmlns:a16="http://schemas.microsoft.com/office/drawing/2014/main" val="20000"/>
                    </a:ext>
                  </a:extLst>
                </a:gridCol>
                <a:gridCol w="2889250">
                  <a:extLst>
                    <a:ext uri="{9D8B030D-6E8A-4147-A177-3AD203B41FA5}">
                      <a16:colId xmlns:a16="http://schemas.microsoft.com/office/drawing/2014/main" val="20001"/>
                    </a:ext>
                  </a:extLst>
                </a:gridCol>
                <a:gridCol w="2889250">
                  <a:extLst>
                    <a:ext uri="{9D8B030D-6E8A-4147-A177-3AD203B41FA5}">
                      <a16:colId xmlns:a16="http://schemas.microsoft.com/office/drawing/2014/main" val="20002"/>
                    </a:ext>
                  </a:extLst>
                </a:gridCol>
              </a:tblGrid>
              <a:tr h="365904">
                <a:tc rowSpan="2">
                  <a:txBody>
                    <a:bodyPr/>
                    <a:lstStyle/>
                    <a:p>
                      <a:r>
                        <a:rPr lang="en-US" sz="1100" dirty="0"/>
                        <a:t>Third Generation (Discrete transistors and SSI, MSI, LSI </a:t>
                      </a:r>
                      <a:r>
                        <a:rPr lang="en-US" sz="1100" dirty="0">
                          <a:hlinkClick r:id="rId3" tooltip="Integrated circuits"/>
                        </a:rPr>
                        <a:t>Integrated circuits</a:t>
                      </a:r>
                      <a:r>
                        <a:rPr lang="en-US" sz="1100" dirty="0"/>
                        <a:t>)</a:t>
                      </a:r>
                    </a:p>
                  </a:txBody>
                  <a:tcPr marL="40851" marR="40851" marT="11490" marB="11490" anchor="ctr">
                    <a:lnL>
                      <a:noFill/>
                    </a:lnL>
                    <a:lnR>
                      <a:noFill/>
                    </a:lnR>
                    <a:lnT>
                      <a:noFill/>
                    </a:lnT>
                    <a:lnB>
                      <a:noFill/>
                    </a:lnB>
                    <a:blipFill>
                      <a:blip r:embed="rId4"/>
                      <a:tile tx="0" ty="0" sx="100000" sy="100000" flip="none" algn="tl"/>
                    </a:blipFill>
                  </a:tcPr>
                </a:tc>
                <a:tc>
                  <a:txBody>
                    <a:bodyPr/>
                    <a:lstStyle/>
                    <a:p>
                      <a:r>
                        <a:rPr lang="de-DE" sz="1100">
                          <a:hlinkClick r:id="rId5" tooltip="Mainframe computer"/>
                        </a:rPr>
                        <a:t>Mainframes</a:t>
                      </a:r>
                      <a:endParaRPr lang="de-DE" sz="1100"/>
                    </a:p>
                  </a:txBody>
                  <a:tcPr marL="40851" marR="40851" marT="11490" marB="11490" anchor="ctr">
                    <a:lnL>
                      <a:noFill/>
                    </a:lnL>
                    <a:lnR>
                      <a:noFill/>
                    </a:lnR>
                    <a:lnT>
                      <a:noFill/>
                    </a:lnT>
                    <a:lnB>
                      <a:noFill/>
                    </a:lnB>
                    <a:blipFill>
                      <a:blip r:embed="rId6"/>
                      <a:tile tx="0" ty="0" sx="100000" sy="100000" flip="none" algn="tl"/>
                    </a:blipFill>
                  </a:tcPr>
                </a:tc>
                <a:tc>
                  <a:txBody>
                    <a:bodyPr/>
                    <a:lstStyle/>
                    <a:p>
                      <a:r>
                        <a:rPr lang="de-DE" sz="1100">
                          <a:hlinkClick r:id="rId7" tooltip="IBM 7090"/>
                        </a:rPr>
                        <a:t>IBM 7090</a:t>
                      </a:r>
                      <a:r>
                        <a:rPr lang="de-DE" sz="1100"/>
                        <a:t>, </a:t>
                      </a:r>
                      <a:r>
                        <a:rPr lang="de-DE" sz="1100">
                          <a:hlinkClick r:id="rId8" tooltip="IBM 7080"/>
                        </a:rPr>
                        <a:t>IBM 7080</a:t>
                      </a:r>
                      <a:r>
                        <a:rPr lang="de-DE" sz="1100"/>
                        <a:t>, </a:t>
                      </a:r>
                      <a:r>
                        <a:rPr lang="de-DE" sz="1100">
                          <a:hlinkClick r:id="rId9" tooltip="System/360"/>
                        </a:rPr>
                        <a:t>System/360</a:t>
                      </a:r>
                      <a:r>
                        <a:rPr lang="de-DE" sz="1100"/>
                        <a:t>, </a:t>
                      </a:r>
                      <a:r>
                        <a:rPr lang="de-DE" sz="1100">
                          <a:hlinkClick r:id="rId10" tooltip="BUNCH"/>
                        </a:rPr>
                        <a:t>BUNCH</a:t>
                      </a:r>
                      <a:endParaRPr lang="de-DE" sz="1100"/>
                    </a:p>
                  </a:txBody>
                  <a:tcPr marL="40851" marR="40851" marT="11490" marB="11490" anchor="ctr">
                    <a:lnL>
                      <a:noFill/>
                    </a:lnL>
                    <a:lnR>
                      <a:noFill/>
                    </a:lnR>
                    <a:lnT>
                      <a:noFill/>
                    </a:lnT>
                    <a:lnB>
                      <a:noFill/>
                    </a:lnB>
                    <a:blipFill>
                      <a:blip r:embed="rId6"/>
                      <a:tile tx="0" ty="0" sx="100000" sy="100000" flip="none" algn="tl"/>
                    </a:blipFill>
                  </a:tcPr>
                </a:tc>
                <a:extLst>
                  <a:ext uri="{0D108BD9-81ED-4DB2-BD59-A6C34878D82A}">
                    <a16:rowId xmlns:a16="http://schemas.microsoft.com/office/drawing/2014/main" val="10000"/>
                  </a:ext>
                </a:extLst>
              </a:tr>
              <a:tr h="365904">
                <a:tc vMerge="1">
                  <a:txBody>
                    <a:bodyPr/>
                    <a:lstStyle/>
                    <a:p>
                      <a:endParaRPr lang="de-DE"/>
                    </a:p>
                  </a:txBody>
                  <a:tcPr/>
                </a:tc>
                <a:tc>
                  <a:txBody>
                    <a:bodyPr/>
                    <a:lstStyle/>
                    <a:p>
                      <a:r>
                        <a:rPr lang="de-DE" sz="1100" dirty="0">
                          <a:hlinkClick r:id="rId11" tooltip="Minicomputer"/>
                        </a:rPr>
                        <a:t>Minicomputer</a:t>
                      </a:r>
                      <a:endParaRPr lang="de-DE" sz="1100" dirty="0"/>
                    </a:p>
                  </a:txBody>
                  <a:tcPr marL="40851" marR="40851" marT="11490" marB="11490" anchor="ctr">
                    <a:lnL>
                      <a:noFill/>
                    </a:lnL>
                    <a:lnR>
                      <a:noFill/>
                    </a:lnR>
                    <a:lnT>
                      <a:noFill/>
                    </a:lnT>
                    <a:lnB>
                      <a:noFill/>
                    </a:lnB>
                    <a:blipFill>
                      <a:blip r:embed="rId6"/>
                      <a:tile tx="0" ty="0" sx="100000" sy="100000" flip="none" algn="tl"/>
                    </a:blipFill>
                  </a:tcPr>
                </a:tc>
                <a:tc>
                  <a:txBody>
                    <a:bodyPr/>
                    <a:lstStyle/>
                    <a:p>
                      <a:r>
                        <a:rPr lang="de-DE" sz="1100" dirty="0">
                          <a:hlinkClick r:id="rId12" tooltip="PDP-8"/>
                        </a:rPr>
                        <a:t>PDP-8</a:t>
                      </a:r>
                      <a:r>
                        <a:rPr lang="de-DE" sz="1100" dirty="0"/>
                        <a:t>, </a:t>
                      </a:r>
                      <a:r>
                        <a:rPr lang="de-DE" sz="1100" dirty="0">
                          <a:hlinkClick r:id="rId13" tooltip="PDP-11"/>
                        </a:rPr>
                        <a:t>PDP-11</a:t>
                      </a:r>
                      <a:r>
                        <a:rPr lang="de-DE" sz="1100" dirty="0"/>
                        <a:t>, </a:t>
                      </a:r>
                      <a:r>
                        <a:rPr lang="de-DE" sz="1100" dirty="0">
                          <a:hlinkClick r:id="rId14" tooltip="System/32"/>
                        </a:rPr>
                        <a:t>System/32</a:t>
                      </a:r>
                      <a:r>
                        <a:rPr lang="de-DE" sz="1100" dirty="0"/>
                        <a:t>, </a:t>
                      </a:r>
                      <a:r>
                        <a:rPr lang="de-DE" sz="1100" dirty="0">
                          <a:hlinkClick r:id="rId15" tooltip="System/36"/>
                        </a:rPr>
                        <a:t>System/36</a:t>
                      </a:r>
                      <a:endParaRPr lang="de-DE" sz="1100" dirty="0"/>
                    </a:p>
                  </a:txBody>
                  <a:tcPr marL="40851" marR="40851" marT="11490" marB="11490" anchor="ctr">
                    <a:lnL>
                      <a:noFill/>
                    </a:lnL>
                    <a:lnR>
                      <a:noFill/>
                    </a:lnR>
                    <a:lnT>
                      <a:noFill/>
                    </a:lnT>
                    <a:lnB>
                      <a:noFill/>
                    </a:lnB>
                    <a:blipFill>
                      <a:blip r:embed="rId6"/>
                      <a:tile tx="0" ty="0" sx="100000" sy="100000" flip="none" algn="tl"/>
                    </a:blipFill>
                  </a:tcPr>
                </a:tc>
                <a:extLst>
                  <a:ext uri="{0D108BD9-81ED-4DB2-BD59-A6C34878D82A}">
                    <a16:rowId xmlns:a16="http://schemas.microsoft.com/office/drawing/2014/main" val="10001"/>
                  </a:ext>
                </a:extLst>
              </a:tr>
              <a:tr h="194442">
                <a:tc rowSpan="8">
                  <a:txBody>
                    <a:bodyPr/>
                    <a:lstStyle/>
                    <a:p>
                      <a:r>
                        <a:rPr lang="en-US" sz="1100" dirty="0"/>
                        <a:t>Fourth Generation (VLSI integrated circuits)</a:t>
                      </a:r>
                    </a:p>
                  </a:txBody>
                  <a:tcPr marL="40851" marR="40851" marT="11490" marB="11490" anchor="ctr">
                    <a:lnL>
                      <a:noFill/>
                    </a:lnL>
                    <a:lnR>
                      <a:noFill/>
                    </a:lnR>
                    <a:lnT>
                      <a:noFill/>
                    </a:lnT>
                    <a:lnB>
                      <a:noFill/>
                    </a:lnB>
                    <a:blipFill>
                      <a:blip r:embed="rId16"/>
                      <a:tile tx="0" ty="0" sx="100000" sy="100000" flip="none" algn="tl"/>
                    </a:blipFill>
                  </a:tcPr>
                </a:tc>
                <a:tc>
                  <a:txBody>
                    <a:bodyPr/>
                    <a:lstStyle/>
                    <a:p>
                      <a:r>
                        <a:rPr lang="de-DE" sz="1100"/>
                        <a:t>Minicomputer</a:t>
                      </a:r>
                    </a:p>
                  </a:txBody>
                  <a:tcPr marL="40851" marR="40851" marT="11490" marB="11490" anchor="ctr">
                    <a:lnL>
                      <a:noFill/>
                    </a:lnL>
                    <a:lnR>
                      <a:noFill/>
                    </a:lnR>
                    <a:lnT>
                      <a:noFill/>
                    </a:lnT>
                    <a:lnB>
                      <a:noFill/>
                    </a:lnB>
                    <a:blipFill>
                      <a:blip r:embed="rId17"/>
                      <a:tile tx="0" ty="0" sx="100000" sy="100000" flip="none" algn="tl"/>
                    </a:blipFill>
                  </a:tcPr>
                </a:tc>
                <a:tc>
                  <a:txBody>
                    <a:bodyPr/>
                    <a:lstStyle/>
                    <a:p>
                      <a:r>
                        <a:rPr lang="de-DE" sz="1100">
                          <a:hlinkClick r:id="rId18" tooltip="VAX"/>
                        </a:rPr>
                        <a:t>VAX</a:t>
                      </a:r>
                      <a:r>
                        <a:rPr lang="de-DE" sz="1100"/>
                        <a:t>, </a:t>
                      </a:r>
                      <a:r>
                        <a:rPr lang="de-DE" sz="1100">
                          <a:hlinkClick r:id="rId19" tooltip="IBM System i"/>
                        </a:rPr>
                        <a:t>AS/400</a:t>
                      </a:r>
                      <a:endParaRPr lang="de-DE" sz="1100"/>
                    </a:p>
                  </a:txBody>
                  <a:tcPr marL="40851" marR="40851" marT="11490" marB="11490" anchor="ctr">
                    <a:lnL>
                      <a:noFill/>
                    </a:lnL>
                    <a:lnR>
                      <a:noFill/>
                    </a:lnR>
                    <a:lnT>
                      <a:noFill/>
                    </a:lnT>
                    <a:lnB>
                      <a:noFill/>
                    </a:lnB>
                    <a:blipFill>
                      <a:blip r:embed="rId17"/>
                      <a:tile tx="0" ty="0" sx="100000" sy="100000" flip="none" algn="tl"/>
                    </a:blipFill>
                  </a:tcPr>
                </a:tc>
                <a:extLst>
                  <a:ext uri="{0D108BD9-81ED-4DB2-BD59-A6C34878D82A}">
                    <a16:rowId xmlns:a16="http://schemas.microsoft.com/office/drawing/2014/main" val="10002"/>
                  </a:ext>
                </a:extLst>
              </a:tr>
              <a:tr h="258391">
                <a:tc vMerge="1">
                  <a:txBody>
                    <a:bodyPr/>
                    <a:lstStyle/>
                    <a:p>
                      <a:endParaRPr lang="de-DE"/>
                    </a:p>
                  </a:txBody>
                  <a:tcPr/>
                </a:tc>
                <a:tc>
                  <a:txBody>
                    <a:bodyPr/>
                    <a:lstStyle/>
                    <a:p>
                      <a:r>
                        <a:rPr lang="de-DE" sz="1100">
                          <a:hlinkClick r:id="rId20" tooltip="4-bit"/>
                        </a:rPr>
                        <a:t>4-bit</a:t>
                      </a:r>
                      <a:r>
                        <a:rPr lang="de-DE" sz="1100"/>
                        <a:t> microcomputer</a:t>
                      </a:r>
                    </a:p>
                  </a:txBody>
                  <a:tcPr marL="40851" marR="40851" marT="11490" marB="11490" anchor="ctr">
                    <a:lnL>
                      <a:noFill/>
                    </a:lnL>
                    <a:lnR>
                      <a:noFill/>
                    </a:lnR>
                    <a:lnT>
                      <a:noFill/>
                    </a:lnT>
                    <a:lnB>
                      <a:noFill/>
                    </a:lnB>
                    <a:blipFill>
                      <a:blip r:embed="rId17"/>
                      <a:tile tx="0" ty="0" sx="100000" sy="100000" flip="none" algn="tl"/>
                    </a:blipFill>
                  </a:tcPr>
                </a:tc>
                <a:tc>
                  <a:txBody>
                    <a:bodyPr/>
                    <a:lstStyle/>
                    <a:p>
                      <a:r>
                        <a:rPr lang="de-DE" sz="1100">
                          <a:hlinkClick r:id="rId21" tooltip="Intel 4004"/>
                        </a:rPr>
                        <a:t>Intel 4004</a:t>
                      </a:r>
                      <a:r>
                        <a:rPr lang="de-DE" sz="1100"/>
                        <a:t>, </a:t>
                      </a:r>
                      <a:r>
                        <a:rPr lang="de-DE" sz="1100">
                          <a:hlinkClick r:id="rId22" tooltip="Intel 4040"/>
                        </a:rPr>
                        <a:t>Intel 4040</a:t>
                      </a:r>
                      <a:endParaRPr lang="de-DE" sz="1100"/>
                    </a:p>
                  </a:txBody>
                  <a:tcPr marL="40851" marR="40851" marT="11490" marB="11490" anchor="ctr">
                    <a:lnL>
                      <a:noFill/>
                    </a:lnL>
                    <a:lnR>
                      <a:noFill/>
                    </a:lnR>
                    <a:lnT>
                      <a:noFill/>
                    </a:lnT>
                    <a:lnB>
                      <a:noFill/>
                    </a:lnB>
                    <a:blipFill>
                      <a:blip r:embed="rId17"/>
                      <a:tile tx="0" ty="0" sx="100000" sy="100000" flip="none" algn="tl"/>
                    </a:blipFill>
                  </a:tcPr>
                </a:tc>
                <a:extLst>
                  <a:ext uri="{0D108BD9-81ED-4DB2-BD59-A6C34878D82A}">
                    <a16:rowId xmlns:a16="http://schemas.microsoft.com/office/drawing/2014/main" val="10003"/>
                  </a:ext>
                </a:extLst>
              </a:tr>
              <a:tr h="723496">
                <a:tc vMerge="1">
                  <a:txBody>
                    <a:bodyPr/>
                    <a:lstStyle/>
                    <a:p>
                      <a:endParaRPr lang="de-DE"/>
                    </a:p>
                  </a:txBody>
                  <a:tcPr/>
                </a:tc>
                <a:tc>
                  <a:txBody>
                    <a:bodyPr/>
                    <a:lstStyle/>
                    <a:p>
                      <a:r>
                        <a:rPr lang="de-DE" sz="1100">
                          <a:hlinkClick r:id="rId23" tooltip="8-bit"/>
                        </a:rPr>
                        <a:t>8-bit</a:t>
                      </a:r>
                      <a:r>
                        <a:rPr lang="de-DE" sz="1100"/>
                        <a:t> microcomputer</a:t>
                      </a:r>
                    </a:p>
                  </a:txBody>
                  <a:tcPr marL="40851" marR="40851" marT="11490" marB="11490" anchor="ctr">
                    <a:lnL>
                      <a:noFill/>
                    </a:lnL>
                    <a:lnR>
                      <a:noFill/>
                    </a:lnR>
                    <a:lnT>
                      <a:noFill/>
                    </a:lnT>
                    <a:lnB>
                      <a:noFill/>
                    </a:lnB>
                    <a:blipFill>
                      <a:blip r:embed="rId17"/>
                      <a:tile tx="0" ty="0" sx="100000" sy="100000" flip="none" algn="tl"/>
                    </a:blipFill>
                  </a:tcPr>
                </a:tc>
                <a:tc>
                  <a:txBody>
                    <a:bodyPr/>
                    <a:lstStyle/>
                    <a:p>
                      <a:r>
                        <a:rPr lang="de-DE" sz="1100">
                          <a:hlinkClick r:id="rId24" tooltip="Intel 8008"/>
                        </a:rPr>
                        <a:t>Intel 8008</a:t>
                      </a:r>
                      <a:r>
                        <a:rPr lang="de-DE" sz="1100"/>
                        <a:t>, </a:t>
                      </a:r>
                      <a:r>
                        <a:rPr lang="de-DE" sz="1100">
                          <a:hlinkClick r:id="rId25" tooltip="Intel 8080"/>
                        </a:rPr>
                        <a:t>Intel 8080</a:t>
                      </a:r>
                      <a:r>
                        <a:rPr lang="de-DE" sz="1100"/>
                        <a:t>, </a:t>
                      </a:r>
                      <a:r>
                        <a:rPr lang="de-DE" sz="1100">
                          <a:hlinkClick r:id="rId26" tooltip="Motorola 6800"/>
                        </a:rPr>
                        <a:t>Motorola 6800</a:t>
                      </a:r>
                      <a:r>
                        <a:rPr lang="de-DE" sz="1100"/>
                        <a:t>, </a:t>
                      </a:r>
                      <a:r>
                        <a:rPr lang="de-DE" sz="1100">
                          <a:hlinkClick r:id="rId27" tooltip="Motorola 6809"/>
                        </a:rPr>
                        <a:t>Motorola 6809</a:t>
                      </a:r>
                      <a:r>
                        <a:rPr lang="de-DE" sz="1100"/>
                        <a:t>, </a:t>
                      </a:r>
                      <a:r>
                        <a:rPr lang="de-DE" sz="1100">
                          <a:hlinkClick r:id="rId28" tooltip="MOS Technology 6502"/>
                        </a:rPr>
                        <a:t>MOS Technology 6502</a:t>
                      </a:r>
                      <a:r>
                        <a:rPr lang="de-DE" sz="1100"/>
                        <a:t>, </a:t>
                      </a:r>
                      <a:r>
                        <a:rPr lang="de-DE" sz="1100">
                          <a:hlinkClick r:id="rId29" tooltip="Zilog Z80"/>
                        </a:rPr>
                        <a:t>Zilog Z80</a:t>
                      </a:r>
                      <a:endParaRPr lang="de-DE" sz="1100"/>
                    </a:p>
                  </a:txBody>
                  <a:tcPr marL="40851" marR="40851" marT="11490" marB="11490" anchor="ctr">
                    <a:lnL>
                      <a:noFill/>
                    </a:lnL>
                    <a:lnR>
                      <a:noFill/>
                    </a:lnR>
                    <a:lnT>
                      <a:noFill/>
                    </a:lnT>
                    <a:lnB>
                      <a:noFill/>
                    </a:lnB>
                    <a:blipFill>
                      <a:blip r:embed="rId17"/>
                      <a:tile tx="0" ty="0" sx="100000" sy="100000" flip="none" algn="tl"/>
                    </a:blipFill>
                  </a:tcPr>
                </a:tc>
                <a:extLst>
                  <a:ext uri="{0D108BD9-81ED-4DB2-BD59-A6C34878D82A}">
                    <a16:rowId xmlns:a16="http://schemas.microsoft.com/office/drawing/2014/main" val="10004"/>
                  </a:ext>
                </a:extLst>
              </a:tr>
              <a:tr h="365904">
                <a:tc vMerge="1">
                  <a:txBody>
                    <a:bodyPr/>
                    <a:lstStyle/>
                    <a:p>
                      <a:endParaRPr lang="de-DE"/>
                    </a:p>
                  </a:txBody>
                  <a:tcPr/>
                </a:tc>
                <a:tc>
                  <a:txBody>
                    <a:bodyPr/>
                    <a:lstStyle/>
                    <a:p>
                      <a:r>
                        <a:rPr lang="de-DE" sz="1100">
                          <a:hlinkClick r:id="rId30" tooltip="16-bit"/>
                        </a:rPr>
                        <a:t>16-bit</a:t>
                      </a:r>
                      <a:r>
                        <a:rPr lang="de-DE" sz="1100"/>
                        <a:t> microcomputer</a:t>
                      </a:r>
                    </a:p>
                  </a:txBody>
                  <a:tcPr marL="40851" marR="40851" marT="11490" marB="11490" anchor="ctr">
                    <a:lnL>
                      <a:noFill/>
                    </a:lnL>
                    <a:lnR>
                      <a:noFill/>
                    </a:lnR>
                    <a:lnT>
                      <a:noFill/>
                    </a:lnT>
                    <a:lnB>
                      <a:noFill/>
                    </a:lnB>
                    <a:blipFill>
                      <a:blip r:embed="rId17"/>
                      <a:tile tx="0" ty="0" sx="100000" sy="100000" flip="none" algn="tl"/>
                    </a:blipFill>
                  </a:tcPr>
                </a:tc>
                <a:tc>
                  <a:txBody>
                    <a:bodyPr/>
                    <a:lstStyle/>
                    <a:p>
                      <a:r>
                        <a:rPr lang="pl-PL" sz="1100">
                          <a:hlinkClick r:id="rId31" tooltip="8088"/>
                        </a:rPr>
                        <a:t>8088</a:t>
                      </a:r>
                      <a:r>
                        <a:rPr lang="pl-PL" sz="1100"/>
                        <a:t>, </a:t>
                      </a:r>
                      <a:r>
                        <a:rPr lang="pl-PL" sz="1100">
                          <a:hlinkClick r:id="rId32" tooltip="Zilog Z8000"/>
                        </a:rPr>
                        <a:t>Zilog Z8000</a:t>
                      </a:r>
                      <a:r>
                        <a:rPr lang="pl-PL" sz="1100"/>
                        <a:t>, </a:t>
                      </a:r>
                      <a:r>
                        <a:rPr lang="pl-PL" sz="1100">
                          <a:hlinkClick r:id="rId33" tooltip="WDC 65816/65802"/>
                        </a:rPr>
                        <a:t>WDC 65816/65802</a:t>
                      </a:r>
                      <a:endParaRPr lang="pl-PL" sz="1100"/>
                    </a:p>
                  </a:txBody>
                  <a:tcPr marL="40851" marR="40851" marT="11490" marB="11490" anchor="ctr">
                    <a:lnL>
                      <a:noFill/>
                    </a:lnL>
                    <a:lnR>
                      <a:noFill/>
                    </a:lnR>
                    <a:lnT>
                      <a:noFill/>
                    </a:lnT>
                    <a:lnB>
                      <a:noFill/>
                    </a:lnB>
                    <a:blipFill>
                      <a:blip r:embed="rId17"/>
                      <a:tile tx="0" ty="0" sx="100000" sy="100000" flip="none" algn="tl"/>
                    </a:blipFill>
                  </a:tcPr>
                </a:tc>
                <a:extLst>
                  <a:ext uri="{0D108BD9-81ED-4DB2-BD59-A6C34878D82A}">
                    <a16:rowId xmlns:a16="http://schemas.microsoft.com/office/drawing/2014/main" val="10005"/>
                  </a:ext>
                </a:extLst>
              </a:tr>
              <a:tr h="365904">
                <a:tc vMerge="1">
                  <a:txBody>
                    <a:bodyPr/>
                    <a:lstStyle/>
                    <a:p>
                      <a:endParaRPr lang="de-DE"/>
                    </a:p>
                  </a:txBody>
                  <a:tcPr/>
                </a:tc>
                <a:tc>
                  <a:txBody>
                    <a:bodyPr/>
                    <a:lstStyle/>
                    <a:p>
                      <a:r>
                        <a:rPr lang="de-DE" sz="1100">
                          <a:hlinkClick r:id="rId34" tooltip="32-bit"/>
                        </a:rPr>
                        <a:t>32-bit</a:t>
                      </a:r>
                      <a:r>
                        <a:rPr lang="de-DE" sz="1100"/>
                        <a:t> microcomputer</a:t>
                      </a:r>
                    </a:p>
                  </a:txBody>
                  <a:tcPr marL="40851" marR="40851" marT="11490" marB="11490" anchor="ctr">
                    <a:lnL>
                      <a:noFill/>
                    </a:lnL>
                    <a:lnR>
                      <a:noFill/>
                    </a:lnR>
                    <a:lnT>
                      <a:noFill/>
                    </a:lnT>
                    <a:lnB>
                      <a:noFill/>
                    </a:lnB>
                    <a:blipFill>
                      <a:blip r:embed="rId17"/>
                      <a:tile tx="0" ty="0" sx="100000" sy="100000" flip="none" algn="tl"/>
                    </a:blipFill>
                  </a:tcPr>
                </a:tc>
                <a:tc>
                  <a:txBody>
                    <a:bodyPr/>
                    <a:lstStyle/>
                    <a:p>
                      <a:r>
                        <a:rPr lang="en-US" sz="1100">
                          <a:hlinkClick r:id="rId35" tooltip="80386"/>
                        </a:rPr>
                        <a:t>80386</a:t>
                      </a:r>
                      <a:r>
                        <a:rPr lang="en-US" sz="1100"/>
                        <a:t>, </a:t>
                      </a:r>
                      <a:r>
                        <a:rPr lang="en-US" sz="1100">
                          <a:hlinkClick r:id="rId36" tooltip="Pentium"/>
                        </a:rPr>
                        <a:t>Pentium</a:t>
                      </a:r>
                      <a:r>
                        <a:rPr lang="en-US" sz="1100"/>
                        <a:t>, </a:t>
                      </a:r>
                      <a:r>
                        <a:rPr lang="en-US" sz="1100">
                          <a:hlinkClick r:id="rId37" tooltip="68000"/>
                        </a:rPr>
                        <a:t>68000</a:t>
                      </a:r>
                      <a:r>
                        <a:rPr lang="en-US" sz="1100"/>
                        <a:t>, </a:t>
                      </a:r>
                      <a:r>
                        <a:rPr lang="en-US" sz="1100">
                          <a:hlinkClick r:id="rId38" tooltip="ARM architecture"/>
                        </a:rPr>
                        <a:t>ARM architecture</a:t>
                      </a:r>
                      <a:endParaRPr lang="en-US" sz="1100"/>
                    </a:p>
                  </a:txBody>
                  <a:tcPr marL="40851" marR="40851" marT="11490" marB="11490" anchor="ctr">
                    <a:lnL>
                      <a:noFill/>
                    </a:lnL>
                    <a:lnR>
                      <a:noFill/>
                    </a:lnR>
                    <a:lnT>
                      <a:noFill/>
                    </a:lnT>
                    <a:lnB>
                      <a:noFill/>
                    </a:lnB>
                    <a:blipFill>
                      <a:blip r:embed="rId17"/>
                      <a:tile tx="0" ty="0" sx="100000" sy="100000" flip="none" algn="tl"/>
                    </a:blipFill>
                  </a:tcPr>
                </a:tc>
                <a:extLst>
                  <a:ext uri="{0D108BD9-81ED-4DB2-BD59-A6C34878D82A}">
                    <a16:rowId xmlns:a16="http://schemas.microsoft.com/office/drawing/2014/main" val="10006"/>
                  </a:ext>
                </a:extLst>
              </a:tr>
              <a:tr h="365904">
                <a:tc vMerge="1">
                  <a:txBody>
                    <a:bodyPr/>
                    <a:lstStyle/>
                    <a:p>
                      <a:endParaRPr lang="de-DE"/>
                    </a:p>
                  </a:txBody>
                  <a:tcPr/>
                </a:tc>
                <a:tc>
                  <a:txBody>
                    <a:bodyPr/>
                    <a:lstStyle/>
                    <a:p>
                      <a:r>
                        <a:rPr lang="de-DE" sz="1100" dirty="0">
                          <a:hlinkClick r:id="rId39" tooltip="64-bit"/>
                        </a:rPr>
                        <a:t>64-bit</a:t>
                      </a:r>
                      <a:r>
                        <a:rPr lang="de-DE" sz="1100" dirty="0"/>
                        <a:t> </a:t>
                      </a:r>
                      <a:r>
                        <a:rPr lang="de-DE" sz="1100" smtClean="0"/>
                        <a:t>microcomputer</a:t>
                      </a:r>
                      <a:endParaRPr lang="de-DE" sz="1100"/>
                    </a:p>
                  </a:txBody>
                  <a:tcPr marL="40851" marR="40851" marT="11490" marB="11490" anchor="ctr">
                    <a:lnL>
                      <a:noFill/>
                    </a:lnL>
                    <a:lnR>
                      <a:noFill/>
                    </a:lnR>
                    <a:lnT>
                      <a:noFill/>
                    </a:lnT>
                    <a:lnB>
                      <a:noFill/>
                    </a:lnB>
                    <a:blipFill>
                      <a:blip r:embed="rId17"/>
                      <a:tile tx="0" ty="0" sx="100000" sy="100000" flip="none" algn="tl"/>
                    </a:blipFill>
                  </a:tcPr>
                </a:tc>
                <a:tc>
                  <a:txBody>
                    <a:bodyPr/>
                    <a:lstStyle/>
                    <a:p>
                      <a:r>
                        <a:rPr lang="de-DE" sz="1100">
                          <a:hlinkClick r:id="rId40" tooltip="X86-64"/>
                        </a:rPr>
                        <a:t>x86-64</a:t>
                      </a:r>
                      <a:r>
                        <a:rPr lang="de-DE" sz="1100"/>
                        <a:t>, </a:t>
                      </a:r>
                      <a:r>
                        <a:rPr lang="de-DE" sz="1100">
                          <a:hlinkClick r:id="rId41" tooltip="PowerPC"/>
                        </a:rPr>
                        <a:t>PowerPC</a:t>
                      </a:r>
                      <a:r>
                        <a:rPr lang="de-DE" sz="1100"/>
                        <a:t>, </a:t>
                      </a:r>
                      <a:r>
                        <a:rPr lang="de-DE" sz="1100">
                          <a:hlinkClick r:id="rId42" tooltip="MIPS architecture"/>
                        </a:rPr>
                        <a:t>MIPS</a:t>
                      </a:r>
                      <a:r>
                        <a:rPr lang="de-DE" sz="1100"/>
                        <a:t>, </a:t>
                      </a:r>
                      <a:r>
                        <a:rPr lang="de-DE" sz="1100">
                          <a:hlinkClick r:id="rId43" tooltip="SPARC"/>
                        </a:rPr>
                        <a:t>SPARC</a:t>
                      </a:r>
                      <a:endParaRPr lang="de-DE" sz="1100"/>
                    </a:p>
                  </a:txBody>
                  <a:tcPr marL="40851" marR="40851" marT="11490" marB="11490" anchor="ctr">
                    <a:lnL>
                      <a:noFill/>
                    </a:lnL>
                    <a:lnR>
                      <a:noFill/>
                    </a:lnR>
                    <a:lnT>
                      <a:noFill/>
                    </a:lnT>
                    <a:lnB>
                      <a:noFill/>
                    </a:lnB>
                    <a:blipFill>
                      <a:blip r:embed="rId17"/>
                      <a:tile tx="0" ty="0" sx="100000" sy="100000" flip="none" algn="tl"/>
                    </a:blipFill>
                  </a:tcPr>
                </a:tc>
                <a:extLst>
                  <a:ext uri="{0D108BD9-81ED-4DB2-BD59-A6C34878D82A}">
                    <a16:rowId xmlns:a16="http://schemas.microsoft.com/office/drawing/2014/main" val="10007"/>
                  </a:ext>
                </a:extLst>
              </a:tr>
              <a:tr h="194442">
                <a:tc vMerge="1">
                  <a:txBody>
                    <a:bodyPr/>
                    <a:lstStyle/>
                    <a:p>
                      <a:endParaRPr lang="de-DE"/>
                    </a:p>
                  </a:txBody>
                  <a:tcPr/>
                </a:tc>
                <a:tc>
                  <a:txBody>
                    <a:bodyPr/>
                    <a:lstStyle/>
                    <a:p>
                      <a:r>
                        <a:rPr lang="de-DE" sz="1100">
                          <a:hlinkClick r:id="rId44" tooltip="Embedded system"/>
                        </a:rPr>
                        <a:t>Embedded computer</a:t>
                      </a:r>
                      <a:endParaRPr lang="de-DE" sz="1100"/>
                    </a:p>
                  </a:txBody>
                  <a:tcPr marL="40851" marR="40851" marT="11490" marB="11490" anchor="ctr">
                    <a:lnL>
                      <a:noFill/>
                    </a:lnL>
                    <a:lnR>
                      <a:noFill/>
                    </a:lnR>
                    <a:lnT>
                      <a:noFill/>
                    </a:lnT>
                    <a:lnB>
                      <a:noFill/>
                    </a:lnB>
                    <a:blipFill>
                      <a:blip r:embed="rId17"/>
                      <a:tile tx="0" ty="0" sx="100000" sy="100000" flip="none" algn="tl"/>
                    </a:blipFill>
                  </a:tcPr>
                </a:tc>
                <a:tc>
                  <a:txBody>
                    <a:bodyPr/>
                    <a:lstStyle/>
                    <a:p>
                      <a:r>
                        <a:rPr lang="de-DE" sz="1100">
                          <a:hlinkClick r:id="rId45" tooltip="8048"/>
                        </a:rPr>
                        <a:t>8048</a:t>
                      </a:r>
                      <a:r>
                        <a:rPr lang="de-DE" sz="1100"/>
                        <a:t>, </a:t>
                      </a:r>
                      <a:r>
                        <a:rPr lang="de-DE" sz="1100">
                          <a:hlinkClick r:id="rId46" tooltip="8051"/>
                        </a:rPr>
                        <a:t>8051</a:t>
                      </a:r>
                      <a:endParaRPr lang="de-DE" sz="1100"/>
                    </a:p>
                  </a:txBody>
                  <a:tcPr marL="40851" marR="40851" marT="11490" marB="11490" anchor="ctr">
                    <a:lnL>
                      <a:noFill/>
                    </a:lnL>
                    <a:lnR>
                      <a:noFill/>
                    </a:lnR>
                    <a:lnT>
                      <a:noFill/>
                    </a:lnT>
                    <a:lnB>
                      <a:noFill/>
                    </a:lnB>
                    <a:blipFill>
                      <a:blip r:embed="rId17"/>
                      <a:tile tx="0" ty="0" sx="100000" sy="100000" flip="none" algn="tl"/>
                    </a:blipFill>
                  </a:tcPr>
                </a:tc>
                <a:extLst>
                  <a:ext uri="{0D108BD9-81ED-4DB2-BD59-A6C34878D82A}">
                    <a16:rowId xmlns:a16="http://schemas.microsoft.com/office/drawing/2014/main" val="10008"/>
                  </a:ext>
                </a:extLst>
              </a:tr>
              <a:tr h="1266117">
                <a:tc vMerge="1">
                  <a:txBody>
                    <a:bodyPr/>
                    <a:lstStyle/>
                    <a:p>
                      <a:endParaRPr lang="de-DE"/>
                    </a:p>
                  </a:txBody>
                  <a:tcPr/>
                </a:tc>
                <a:tc>
                  <a:txBody>
                    <a:bodyPr/>
                    <a:lstStyle/>
                    <a:p>
                      <a:r>
                        <a:rPr lang="de-DE" sz="1100">
                          <a:hlinkClick r:id="rId47" tooltip="Personal computer"/>
                        </a:rPr>
                        <a:t>Personal computer</a:t>
                      </a:r>
                      <a:endParaRPr lang="de-DE" sz="1100"/>
                    </a:p>
                  </a:txBody>
                  <a:tcPr marL="40851" marR="40851" marT="11490" marB="11490" anchor="ctr">
                    <a:lnL>
                      <a:noFill/>
                    </a:lnL>
                    <a:lnR>
                      <a:noFill/>
                    </a:lnR>
                    <a:lnT>
                      <a:noFill/>
                    </a:lnT>
                    <a:lnB>
                      <a:noFill/>
                    </a:lnB>
                    <a:blipFill>
                      <a:blip r:embed="rId17"/>
                      <a:tile tx="0" ty="0" sx="100000" sy="100000" flip="none" algn="tl"/>
                    </a:blipFill>
                  </a:tcPr>
                </a:tc>
                <a:tc>
                  <a:txBody>
                    <a:bodyPr/>
                    <a:lstStyle/>
                    <a:p>
                      <a:r>
                        <a:rPr lang="de-DE" sz="1100" dirty="0">
                          <a:hlinkClick r:id="rId48" tooltip="Desktop computer"/>
                        </a:rPr>
                        <a:t>Desktop </a:t>
                      </a:r>
                      <a:r>
                        <a:rPr lang="de-DE" sz="1100" dirty="0" err="1">
                          <a:hlinkClick r:id="rId48" tooltip="Desktop computer"/>
                        </a:rPr>
                        <a:t>computer</a:t>
                      </a:r>
                      <a:r>
                        <a:rPr lang="de-DE" sz="1100" dirty="0"/>
                        <a:t>, </a:t>
                      </a:r>
                      <a:r>
                        <a:rPr lang="de-DE" sz="1100" dirty="0">
                          <a:hlinkClick r:id="rId49" tooltip="Home computer"/>
                        </a:rPr>
                        <a:t>Home </a:t>
                      </a:r>
                      <a:r>
                        <a:rPr lang="de-DE" sz="1100" dirty="0" err="1">
                          <a:hlinkClick r:id="rId49" tooltip="Home computer"/>
                        </a:rPr>
                        <a:t>computer</a:t>
                      </a:r>
                      <a:r>
                        <a:rPr lang="de-DE" sz="1100" dirty="0"/>
                        <a:t>, </a:t>
                      </a:r>
                      <a:r>
                        <a:rPr lang="de-DE" sz="1100" dirty="0">
                          <a:hlinkClick r:id="rId50" tooltip="Laptop computer"/>
                        </a:rPr>
                        <a:t>Laptop </a:t>
                      </a:r>
                      <a:r>
                        <a:rPr lang="de-DE" sz="1100" dirty="0" err="1">
                          <a:hlinkClick r:id="rId50" tooltip="Laptop computer"/>
                        </a:rPr>
                        <a:t>computer</a:t>
                      </a:r>
                      <a:r>
                        <a:rPr lang="de-DE" sz="1100" dirty="0"/>
                        <a:t>, </a:t>
                      </a:r>
                      <a:r>
                        <a:rPr lang="de-DE" sz="1100" dirty="0">
                          <a:hlinkClick r:id="rId51" tooltip="Personal digital assistant"/>
                        </a:rPr>
                        <a:t>Personal digital </a:t>
                      </a:r>
                      <a:r>
                        <a:rPr lang="de-DE" sz="1100" dirty="0" err="1">
                          <a:hlinkClick r:id="rId51" tooltip="Personal digital assistant"/>
                        </a:rPr>
                        <a:t>assistant</a:t>
                      </a:r>
                      <a:r>
                        <a:rPr lang="de-DE" sz="1100" dirty="0"/>
                        <a:t> (PDA), </a:t>
                      </a:r>
                      <a:r>
                        <a:rPr lang="de-DE" sz="1100" dirty="0">
                          <a:hlinkClick r:id="rId52" tooltip="Portable computer"/>
                        </a:rPr>
                        <a:t>Portable </a:t>
                      </a:r>
                      <a:r>
                        <a:rPr lang="de-DE" sz="1100" dirty="0" err="1">
                          <a:hlinkClick r:id="rId52" tooltip="Portable computer"/>
                        </a:rPr>
                        <a:t>computer</a:t>
                      </a:r>
                      <a:r>
                        <a:rPr lang="de-DE" sz="1100" dirty="0"/>
                        <a:t>, </a:t>
                      </a:r>
                      <a:r>
                        <a:rPr lang="de-DE" sz="1100" dirty="0" err="1">
                          <a:hlinkClick r:id="rId53" tooltip="Tablet computer"/>
                        </a:rPr>
                        <a:t>Tablet</a:t>
                      </a:r>
                      <a:r>
                        <a:rPr lang="de-DE" sz="1100" dirty="0">
                          <a:hlinkClick r:id="rId53" tooltip="Tablet computer"/>
                        </a:rPr>
                        <a:t> </a:t>
                      </a:r>
                      <a:r>
                        <a:rPr lang="de-DE" sz="1100" dirty="0" err="1">
                          <a:hlinkClick r:id="rId53" tooltip="Tablet computer"/>
                        </a:rPr>
                        <a:t>computer</a:t>
                      </a:r>
                      <a:r>
                        <a:rPr lang="de-DE" sz="1100" dirty="0"/>
                        <a:t>, </a:t>
                      </a:r>
                      <a:r>
                        <a:rPr lang="de-DE" sz="1100" dirty="0" err="1">
                          <a:hlinkClick r:id="rId54" tooltip="Wearable computer"/>
                        </a:rPr>
                        <a:t>Wearable</a:t>
                      </a:r>
                      <a:r>
                        <a:rPr lang="de-DE" sz="1100" dirty="0">
                          <a:hlinkClick r:id="rId54" tooltip="Wearable computer"/>
                        </a:rPr>
                        <a:t> </a:t>
                      </a:r>
                      <a:r>
                        <a:rPr lang="de-DE" sz="1100" dirty="0" err="1">
                          <a:hlinkClick r:id="rId54" tooltip="Wearable computer"/>
                        </a:rPr>
                        <a:t>computer</a:t>
                      </a:r>
                      <a:endParaRPr lang="de-DE" sz="1100" dirty="0"/>
                    </a:p>
                  </a:txBody>
                  <a:tcPr marL="40851" marR="40851" marT="11490" marB="11490" anchor="ctr">
                    <a:lnL>
                      <a:noFill/>
                    </a:lnL>
                    <a:lnR>
                      <a:noFill/>
                    </a:lnR>
                    <a:lnT>
                      <a:noFill/>
                    </a:lnT>
                    <a:lnB>
                      <a:noFill/>
                    </a:lnB>
                    <a:blipFill>
                      <a:blip r:embed="rId17"/>
                      <a:tile tx="0" ty="0" sx="100000" sy="100000" flip="none" algn="tl"/>
                    </a:blipFill>
                  </a:tcPr>
                </a:tc>
                <a:extLst>
                  <a:ext uri="{0D108BD9-81ED-4DB2-BD59-A6C34878D82A}">
                    <a16:rowId xmlns:a16="http://schemas.microsoft.com/office/drawing/2014/main" val="10009"/>
                  </a:ext>
                </a:extLst>
              </a:tr>
              <a:tr h="880290">
                <a:tc>
                  <a:txBody>
                    <a:bodyPr/>
                    <a:lstStyle/>
                    <a:p>
                      <a:r>
                        <a:rPr lang="de-DE" sz="1100"/>
                        <a:t>Theoretical/experimental</a:t>
                      </a:r>
                    </a:p>
                  </a:txBody>
                  <a:tcPr marL="40851" marR="40851" marT="11490" marB="11490" anchor="ctr">
                    <a:lnL>
                      <a:noFill/>
                    </a:lnL>
                    <a:lnR>
                      <a:noFill/>
                    </a:lnR>
                    <a:lnT>
                      <a:noFill/>
                    </a:lnT>
                    <a:lnB>
                      <a:noFill/>
                    </a:lnB>
                  </a:tcPr>
                </a:tc>
                <a:tc>
                  <a:txBody>
                    <a:bodyPr/>
                    <a:lstStyle/>
                    <a:p>
                      <a:r>
                        <a:rPr lang="de-DE" sz="1100">
                          <a:hlinkClick r:id="rId55" tooltip="Quantum computer"/>
                        </a:rPr>
                        <a:t>Quantum computer</a:t>
                      </a:r>
                      <a:r>
                        <a:rPr lang="de-DE" sz="1100"/>
                        <a:t>, </a:t>
                      </a:r>
                      <a:r>
                        <a:rPr lang="de-DE" sz="1100">
                          <a:hlinkClick r:id="rId56" tooltip="Chemical computer"/>
                        </a:rPr>
                        <a:t>Chemical computer</a:t>
                      </a:r>
                      <a:r>
                        <a:rPr lang="de-DE" sz="1100"/>
                        <a:t>, </a:t>
                      </a:r>
                      <a:r>
                        <a:rPr lang="de-DE" sz="1100">
                          <a:hlinkClick r:id="rId57" tooltip="DNA computing"/>
                        </a:rPr>
                        <a:t>DNA computing</a:t>
                      </a:r>
                      <a:r>
                        <a:rPr lang="de-DE" sz="1100"/>
                        <a:t>, </a:t>
                      </a:r>
                      <a:r>
                        <a:rPr lang="de-DE" sz="1100">
                          <a:hlinkClick r:id="rId58" tooltip="Optical computer"/>
                        </a:rPr>
                        <a:t>Optical computer</a:t>
                      </a:r>
                      <a:r>
                        <a:rPr lang="de-DE" sz="1100"/>
                        <a:t>, </a:t>
                      </a:r>
                      <a:r>
                        <a:rPr lang="de-DE" sz="1100">
                          <a:hlinkClick r:id="rId59" tooltip="Spintronics"/>
                        </a:rPr>
                        <a:t>Spintronics</a:t>
                      </a:r>
                      <a:r>
                        <a:rPr lang="de-DE" sz="1100"/>
                        <a:t> based computer</a:t>
                      </a:r>
                    </a:p>
                  </a:txBody>
                  <a:tcPr marL="40851" marR="40851" marT="11490" marB="11490" anchor="ctr">
                    <a:lnL>
                      <a:noFill/>
                    </a:lnL>
                    <a:lnR>
                      <a:noFill/>
                    </a:lnR>
                    <a:lnT>
                      <a:noFill/>
                    </a:lnT>
                    <a:lnB>
                      <a:noFill/>
                    </a:lnB>
                  </a:tcPr>
                </a:tc>
                <a:tc>
                  <a:txBody>
                    <a:bodyPr/>
                    <a:lstStyle/>
                    <a:p>
                      <a:endParaRPr lang="de-DE" sz="1100" dirty="0"/>
                    </a:p>
                  </a:txBody>
                  <a:tcPr marL="40851" marR="40851" marT="11490" marB="11490">
                    <a:lnL>
                      <a:noFill/>
                    </a:lnL>
                    <a:lnT>
                      <a:noFill/>
                    </a:lnT>
                  </a:tcPr>
                </a:tc>
                <a:extLst>
                  <a:ext uri="{0D108BD9-81ED-4DB2-BD59-A6C34878D82A}">
                    <a16:rowId xmlns:a16="http://schemas.microsoft.com/office/drawing/2014/main" val="10010"/>
                  </a:ext>
                </a:extLst>
              </a:tr>
            </a:tbl>
          </a:graphicData>
        </a:graphic>
      </p:graphicFrame>
      <p:pic>
        <p:nvPicPr>
          <p:cNvPr id="4" name="Grafik 3"/>
          <p:cNvPicPr>
            <a:picLocks noChangeAspect="1"/>
          </p:cNvPicPr>
          <p:nvPr/>
        </p:nvPicPr>
        <p:blipFill>
          <a:blip r:embed="rId60"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5" name="Grafik 4"/>
          <p:cNvPicPr>
            <a:picLocks noChangeAspect="1"/>
          </p:cNvPicPr>
          <p:nvPr/>
        </p:nvPicPr>
        <p:blipFill>
          <a:blip r:embed="rId61"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455401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28318</Words>
  <Application>Microsoft Office PowerPoint</Application>
  <PresentationFormat>Bildschirmpräsentation (4:3)</PresentationFormat>
  <Paragraphs>3058</Paragraphs>
  <Slides>132</Slides>
  <Notes>90</Notes>
  <HiddenSlides>0</HiddenSlides>
  <MMClips>0</MMClips>
  <ScaleCrop>false</ScaleCrop>
  <HeadingPairs>
    <vt:vector size="8" baseType="variant">
      <vt:variant>
        <vt:lpstr>Verwendete Schriftarten</vt:lpstr>
      </vt:variant>
      <vt:variant>
        <vt:i4>7</vt:i4>
      </vt:variant>
      <vt:variant>
        <vt:lpstr>Design</vt:lpstr>
      </vt:variant>
      <vt:variant>
        <vt:i4>1</vt:i4>
      </vt:variant>
      <vt:variant>
        <vt:lpstr>Eingebettete OLE-Server</vt:lpstr>
      </vt:variant>
      <vt:variant>
        <vt:i4>1</vt:i4>
      </vt:variant>
      <vt:variant>
        <vt:lpstr>Folientitel</vt:lpstr>
      </vt:variant>
      <vt:variant>
        <vt:i4>132</vt:i4>
      </vt:variant>
    </vt:vector>
  </HeadingPairs>
  <TitlesOfParts>
    <vt:vector size="141" baseType="lpstr">
      <vt:lpstr>Arial</vt:lpstr>
      <vt:lpstr>Calibri</vt:lpstr>
      <vt:lpstr>Constantia</vt:lpstr>
      <vt:lpstr>Times New Roman</vt:lpstr>
      <vt:lpstr>TimesTen-Roman</vt:lpstr>
      <vt:lpstr>Wingdings</vt:lpstr>
      <vt:lpstr>Wingdings 2</vt:lpstr>
      <vt:lpstr>Flow</vt:lpstr>
      <vt:lpstr>Formel</vt:lpstr>
      <vt:lpstr>PowerPoint-Präsentation</vt:lpstr>
      <vt:lpstr>Part 1 Computers</vt:lpstr>
      <vt:lpstr>Learning Objectives</vt:lpstr>
      <vt:lpstr>Outline</vt:lpstr>
      <vt:lpstr>The World of Computers</vt:lpstr>
      <vt:lpstr>The Fundamental Question</vt:lpstr>
      <vt:lpstr>Why Study Computer Architecture?</vt:lpstr>
      <vt:lpstr>The Bad News</vt:lpstr>
      <vt:lpstr>The Good News</vt:lpstr>
      <vt:lpstr>Computer Architecture vs. Computer Organization</vt:lpstr>
      <vt:lpstr>PowerPoint-Präsentation</vt:lpstr>
      <vt:lpstr>Structure and Function</vt:lpstr>
      <vt:lpstr>Function</vt:lpstr>
      <vt:lpstr>Structure</vt:lpstr>
      <vt:lpstr>PowerPoint-Präsentation</vt:lpstr>
      <vt:lpstr>CPU</vt:lpstr>
      <vt:lpstr>Multicore Computer Structure</vt:lpstr>
      <vt:lpstr>Cache Memory</vt:lpstr>
      <vt:lpstr>PowerPoint-Präsentation</vt:lpstr>
      <vt:lpstr>PowerPoint-Präsentation</vt:lpstr>
      <vt:lpstr>PowerPoint-Präsentation</vt:lpstr>
      <vt:lpstr>PowerPoint-Präsentation</vt:lpstr>
      <vt:lpstr>History of Computers</vt:lpstr>
      <vt:lpstr>PowerPoint-Präsentation</vt:lpstr>
      <vt:lpstr>PowerPoint-Präsentation</vt:lpstr>
      <vt:lpstr>Registers</vt:lpstr>
      <vt:lpstr>PowerPoint-Präsentation</vt:lpstr>
      <vt:lpstr>PowerPoint-Präsentation</vt:lpstr>
      <vt:lpstr>History of Computers</vt:lpstr>
      <vt:lpstr>Table 1.2 Computer Generations</vt:lpstr>
      <vt:lpstr>Second Generation Computers</vt:lpstr>
      <vt:lpstr>PowerPoint-Präsentation</vt:lpstr>
      <vt:lpstr>History of Computers</vt:lpstr>
      <vt:lpstr>PowerPoint-Präsentation</vt:lpstr>
      <vt:lpstr>Integrated  Circuits</vt:lpstr>
      <vt:lpstr>PowerPoint-Präsentation</vt:lpstr>
      <vt:lpstr>PowerPoint-Präsentation</vt:lpstr>
      <vt:lpstr>Moore’s Law</vt:lpstr>
      <vt:lpstr>IBM System/360</vt:lpstr>
      <vt:lpstr>Family Characteristics</vt:lpstr>
      <vt:lpstr>PowerPoint-Präsentation</vt:lpstr>
      <vt:lpstr>Semiconductor Memory Microprocessors</vt:lpstr>
      <vt:lpstr>Semiconductor Memory</vt:lpstr>
      <vt:lpstr>Microprocessors</vt:lpstr>
      <vt:lpstr>Evolution of Intel Microprocessors</vt:lpstr>
      <vt:lpstr>PowerPoint-Präsentation</vt:lpstr>
      <vt:lpstr>PowerPoint-Präsentation</vt:lpstr>
      <vt:lpstr>PowerPoint-Präsentation</vt:lpstr>
      <vt:lpstr>The Evolution of the Intel x86 Architecture </vt:lpstr>
      <vt:lpstr>Highlights of the Evolution of the Intel Product Line:</vt:lpstr>
      <vt:lpstr>PowerPoint-Präsentation</vt:lpstr>
      <vt:lpstr>Embedded Systems</vt:lpstr>
      <vt:lpstr>PowerPoint-Präsentation</vt:lpstr>
      <vt:lpstr>The Internet of Things (IoT)</vt:lpstr>
      <vt:lpstr>PowerPoint-Präsentation</vt:lpstr>
      <vt:lpstr>PowerPoint-Präsentation</vt:lpstr>
      <vt:lpstr>Deeply Embedded Systems</vt:lpstr>
      <vt:lpstr>ARM </vt:lpstr>
      <vt:lpstr>ARM Products</vt:lpstr>
      <vt:lpstr>PowerPoint-Präsentation</vt:lpstr>
      <vt:lpstr>Cloud Computing</vt:lpstr>
      <vt:lpstr>Cloud Networking</vt:lpstr>
      <vt:lpstr>PowerPoint-Präsentation</vt:lpstr>
      <vt:lpstr>Part 2 Performance Issues</vt:lpstr>
      <vt:lpstr>Learning Objectives</vt:lpstr>
      <vt:lpstr>Outline</vt:lpstr>
      <vt:lpstr>Designing for Performance</vt:lpstr>
      <vt:lpstr>Microprocessor Speed</vt:lpstr>
      <vt:lpstr>Performance  Balance</vt:lpstr>
      <vt:lpstr>PowerPoint-Präsentation</vt:lpstr>
      <vt:lpstr>Improvements in Chip Organization and Architecture</vt:lpstr>
      <vt:lpstr>Problems with Clock Speed and Login Density</vt:lpstr>
      <vt:lpstr>PowerPoint-Präsentation</vt:lpstr>
      <vt:lpstr>Multicore</vt:lpstr>
      <vt:lpstr>Many Integrated Core (MIC)       Graphics Processing Unit (GPU)</vt:lpstr>
      <vt:lpstr>Amdahl’s Law</vt:lpstr>
      <vt:lpstr>PowerPoint-Präsentation</vt:lpstr>
      <vt:lpstr>PowerPoint-Präsentation</vt:lpstr>
      <vt:lpstr>Little’s Law</vt:lpstr>
      <vt:lpstr>PowerPoint-Präsentation</vt:lpstr>
      <vt:lpstr>PowerPoint-Präsentation</vt:lpstr>
      <vt:lpstr>Calculating the Mean</vt:lpstr>
      <vt:lpstr>PowerPoint-Präsentation</vt:lpstr>
      <vt:lpstr>PowerPoint-Präsentation</vt:lpstr>
      <vt:lpstr>PowerPoint-Präsentation</vt:lpstr>
      <vt:lpstr>PowerPoint-Präsentation</vt:lpstr>
      <vt:lpstr>PowerPoint-Präsentation</vt:lpstr>
      <vt:lpstr>Benchmark Principles</vt:lpstr>
      <vt:lpstr>System Performance Evaluation Corporation (SPEC)</vt:lpstr>
      <vt:lpstr>SPEC   CPU2006</vt:lpstr>
      <vt:lpstr>PowerPoint-Präsentation</vt:lpstr>
      <vt:lpstr>PowerPoint-Präsentation</vt:lpstr>
      <vt:lpstr>Terms Used in SPEC Documentation</vt:lpstr>
      <vt:lpstr>PowerPoint-Präsentation</vt:lpstr>
      <vt:lpstr>PowerPoint-Präsentation</vt:lpstr>
      <vt:lpstr>PowerPoint-Präsentation</vt:lpstr>
      <vt:lpstr>Summary Part I</vt:lpstr>
      <vt:lpstr>Summary Part II</vt:lpstr>
      <vt:lpstr>PowerPoint-Präsentation</vt:lpstr>
      <vt:lpstr>References</vt:lpstr>
      <vt:lpstr>Additional Material: History of Computers</vt:lpstr>
      <vt:lpstr>First machines</vt:lpstr>
      <vt:lpstr>Computer ?</vt:lpstr>
      <vt:lpstr>Computers?</vt:lpstr>
      <vt:lpstr>Ages of Automata</vt:lpstr>
      <vt:lpstr>Upcoming of mechanical machines</vt:lpstr>
      <vt:lpstr>Upcoming of mechanical machines</vt:lpstr>
      <vt:lpstr>Pascaline</vt:lpstr>
      <vt:lpstr>Upcoming of mechanical machines</vt:lpstr>
      <vt:lpstr>Big Improvements</vt:lpstr>
      <vt:lpstr>Difference Engine (1823)</vt:lpstr>
      <vt:lpstr>Analytical Engine (1834)</vt:lpstr>
      <vt:lpstr>Analytical Engine (1834)</vt:lpstr>
      <vt:lpstr>Programming?</vt:lpstr>
      <vt:lpstr>New Age</vt:lpstr>
      <vt:lpstr>New Age</vt:lpstr>
      <vt:lpstr>New Age</vt:lpstr>
      <vt:lpstr>New Age</vt:lpstr>
      <vt:lpstr>New Age</vt:lpstr>
      <vt:lpstr>John von neumann (1903-1957)</vt:lpstr>
      <vt:lpstr>ENIAC</vt:lpstr>
      <vt:lpstr>ENIAC</vt:lpstr>
      <vt:lpstr>ENIAC</vt:lpstr>
      <vt:lpstr>EDVAC (1945)</vt:lpstr>
      <vt:lpstr>Small steps</vt:lpstr>
      <vt:lpstr>A New Era</vt:lpstr>
      <vt:lpstr>A New Era</vt:lpstr>
      <vt:lpstr>A New Era</vt:lpstr>
      <vt:lpstr>A New Era</vt:lpstr>
      <vt:lpstr>Typical PC system</vt:lpstr>
      <vt:lpstr>History of Computing Hardware</vt:lpstr>
      <vt:lpstr>History of Computing Hardware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507</cp:revision>
  <dcterms:created xsi:type="dcterms:W3CDTF">2006-08-16T00:00:00Z</dcterms:created>
  <dcterms:modified xsi:type="dcterms:W3CDTF">2017-09-18T08:45:33Z</dcterms:modified>
</cp:coreProperties>
</file>