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24"/>
  </p:notesMasterIdLst>
  <p:sldIdLst>
    <p:sldId id="530" r:id="rId2"/>
    <p:sldId id="531" r:id="rId3"/>
    <p:sldId id="410" r:id="rId4"/>
    <p:sldId id="411" r:id="rId5"/>
    <p:sldId id="532" r:id="rId6"/>
    <p:sldId id="533" r:id="rId7"/>
    <p:sldId id="534" r:id="rId8"/>
    <p:sldId id="535" r:id="rId9"/>
    <p:sldId id="536" r:id="rId10"/>
    <p:sldId id="537" r:id="rId11"/>
    <p:sldId id="538" r:id="rId12"/>
    <p:sldId id="539"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52" r:id="rId26"/>
    <p:sldId id="553" r:id="rId27"/>
    <p:sldId id="554" r:id="rId28"/>
    <p:sldId id="555" r:id="rId29"/>
    <p:sldId id="556" r:id="rId30"/>
    <p:sldId id="557" r:id="rId31"/>
    <p:sldId id="558" r:id="rId32"/>
    <p:sldId id="559" r:id="rId33"/>
    <p:sldId id="560" r:id="rId34"/>
    <p:sldId id="561" r:id="rId35"/>
    <p:sldId id="562" r:id="rId36"/>
    <p:sldId id="563" r:id="rId37"/>
    <p:sldId id="564" r:id="rId38"/>
    <p:sldId id="565" r:id="rId39"/>
    <p:sldId id="566" r:id="rId40"/>
    <p:sldId id="647" r:id="rId41"/>
    <p:sldId id="567" r:id="rId42"/>
    <p:sldId id="568" r:id="rId43"/>
    <p:sldId id="569" r:id="rId44"/>
    <p:sldId id="570" r:id="rId45"/>
    <p:sldId id="571" r:id="rId46"/>
    <p:sldId id="572" r:id="rId47"/>
    <p:sldId id="573" r:id="rId48"/>
    <p:sldId id="574" r:id="rId49"/>
    <p:sldId id="575" r:id="rId50"/>
    <p:sldId id="576" r:id="rId51"/>
    <p:sldId id="577" r:id="rId52"/>
    <p:sldId id="578" r:id="rId53"/>
    <p:sldId id="579" r:id="rId54"/>
    <p:sldId id="580" r:id="rId55"/>
    <p:sldId id="581" r:id="rId56"/>
    <p:sldId id="582" r:id="rId57"/>
    <p:sldId id="583" r:id="rId58"/>
    <p:sldId id="584" r:id="rId59"/>
    <p:sldId id="585" r:id="rId60"/>
    <p:sldId id="586" r:id="rId61"/>
    <p:sldId id="587" r:id="rId62"/>
    <p:sldId id="588" r:id="rId63"/>
    <p:sldId id="589" r:id="rId64"/>
    <p:sldId id="590" r:id="rId65"/>
    <p:sldId id="591" r:id="rId66"/>
    <p:sldId id="592" r:id="rId67"/>
    <p:sldId id="593" r:id="rId68"/>
    <p:sldId id="594" r:id="rId69"/>
    <p:sldId id="595" r:id="rId70"/>
    <p:sldId id="596" r:id="rId71"/>
    <p:sldId id="597" r:id="rId72"/>
    <p:sldId id="598" r:id="rId73"/>
    <p:sldId id="599" r:id="rId74"/>
    <p:sldId id="600" r:id="rId75"/>
    <p:sldId id="601" r:id="rId76"/>
    <p:sldId id="602" r:id="rId77"/>
    <p:sldId id="603" r:id="rId78"/>
    <p:sldId id="604" r:id="rId79"/>
    <p:sldId id="605" r:id="rId80"/>
    <p:sldId id="606" r:id="rId81"/>
    <p:sldId id="607" r:id="rId82"/>
    <p:sldId id="608" r:id="rId83"/>
    <p:sldId id="609" r:id="rId84"/>
    <p:sldId id="610" r:id="rId85"/>
    <p:sldId id="611" r:id="rId86"/>
    <p:sldId id="612" r:id="rId87"/>
    <p:sldId id="613" r:id="rId88"/>
    <p:sldId id="614" r:id="rId89"/>
    <p:sldId id="615" r:id="rId90"/>
    <p:sldId id="616" r:id="rId91"/>
    <p:sldId id="617" r:id="rId92"/>
    <p:sldId id="618" r:id="rId93"/>
    <p:sldId id="619" r:id="rId94"/>
    <p:sldId id="620" r:id="rId95"/>
    <p:sldId id="621" r:id="rId96"/>
    <p:sldId id="622" r:id="rId97"/>
    <p:sldId id="623" r:id="rId98"/>
    <p:sldId id="624" r:id="rId99"/>
    <p:sldId id="625" r:id="rId100"/>
    <p:sldId id="626" r:id="rId101"/>
    <p:sldId id="627" r:id="rId102"/>
    <p:sldId id="628" r:id="rId103"/>
    <p:sldId id="629" r:id="rId104"/>
    <p:sldId id="630" r:id="rId105"/>
    <p:sldId id="631" r:id="rId106"/>
    <p:sldId id="632" r:id="rId107"/>
    <p:sldId id="633" r:id="rId108"/>
    <p:sldId id="634" r:id="rId109"/>
    <p:sldId id="635" r:id="rId110"/>
    <p:sldId id="636" r:id="rId111"/>
    <p:sldId id="646" r:id="rId112"/>
    <p:sldId id="637" r:id="rId113"/>
    <p:sldId id="638" r:id="rId114"/>
    <p:sldId id="639" r:id="rId115"/>
    <p:sldId id="640" r:id="rId116"/>
    <p:sldId id="641" r:id="rId117"/>
    <p:sldId id="642" r:id="rId118"/>
    <p:sldId id="643" r:id="rId119"/>
    <p:sldId id="644" r:id="rId120"/>
    <p:sldId id="645" r:id="rId121"/>
    <p:sldId id="440" r:id="rId122"/>
    <p:sldId id="362" r:id="rId12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77" d="100"/>
          <a:sy n="77" d="100"/>
        </p:scale>
        <p:origin x="210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2/22/2017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2C8B2EB-83A9-49A0-AC11-7E07FEEFA67A}" type="slidenum">
              <a:rPr lang="en-CA" altLang="en-US" sz="1200">
                <a:latin typeface="Tahoma" panose="020B0604030504040204" pitchFamily="34" charset="0"/>
              </a:rPr>
              <a:pPr/>
              <a:t>33</a:t>
            </a:fld>
            <a:endParaRPr lang="en-CA" altLang="en-US" sz="1200">
              <a:latin typeface="Tahoma" panose="020B0604030504040204" pitchFamily="34"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9854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39112F0-B57B-42CC-8E1C-DF4C80553C7B}" type="slidenum">
              <a:rPr lang="en-CA" altLang="en-US" sz="1200">
                <a:latin typeface="Tahoma" panose="020B0604030504040204" pitchFamily="34" charset="0"/>
              </a:rPr>
              <a:pPr/>
              <a:t>36</a:t>
            </a:fld>
            <a:endParaRPr lang="en-CA" altLang="en-US" sz="1200">
              <a:latin typeface="Tahoma" panose="020B0604030504040204" pitchFamily="34"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64225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AF8291E-499E-47BA-A80C-C46B12F97F5A}" type="slidenum">
              <a:rPr lang="en-CA" altLang="en-US" sz="1200">
                <a:latin typeface="Tahoma" panose="020B0604030504040204" pitchFamily="34" charset="0"/>
              </a:rPr>
              <a:pPr/>
              <a:t>39</a:t>
            </a:fld>
            <a:endParaRPr lang="en-CA" altLang="en-US" sz="1200">
              <a:latin typeface="Tahoma" panose="020B0604030504040204" pitchFamily="34"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45524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4E261A1-BD39-4B90-B015-3CF31B6DE066}" type="slidenum">
              <a:rPr lang="en-CA" altLang="en-US" sz="1200">
                <a:latin typeface="Tahoma" panose="020B0604030504040204" pitchFamily="34" charset="0"/>
              </a:rPr>
              <a:pPr/>
              <a:t>42</a:t>
            </a:fld>
            <a:endParaRPr lang="en-CA" altLang="en-US" sz="1200">
              <a:latin typeface="Tahoma" panose="020B0604030504040204" pitchFamily="34" charset="0"/>
            </a:endParaRPr>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59566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D03A26B-D6D9-4B92-8E0B-6B9076FC909B}" type="slidenum">
              <a:rPr lang="en-CA" altLang="en-US" sz="1200">
                <a:latin typeface="Tahoma" panose="020B0604030504040204" pitchFamily="34" charset="0"/>
              </a:rPr>
              <a:pPr/>
              <a:t>43</a:t>
            </a:fld>
            <a:endParaRPr lang="en-CA" altLang="en-US" sz="1200">
              <a:latin typeface="Tahoma" panose="020B0604030504040204"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43503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BF27468-3C55-4C34-82C9-6FA26A40D9F1}" type="slidenum">
              <a:rPr lang="en-CA" altLang="en-US" sz="1200">
                <a:latin typeface="Tahoma" panose="020B0604030504040204" pitchFamily="34" charset="0"/>
              </a:rPr>
              <a:pPr/>
              <a:t>44</a:t>
            </a:fld>
            <a:endParaRPr lang="en-CA" altLang="en-US" sz="1200">
              <a:latin typeface="Tahoma" panose="020B0604030504040204" pitchFamily="34"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84670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61DBFE6-5EA7-43B3-A368-906FC06D756A}" type="slidenum">
              <a:rPr lang="en-CA" altLang="en-US" sz="1200">
                <a:latin typeface="Tahoma" panose="020B0604030504040204" pitchFamily="34" charset="0"/>
              </a:rPr>
              <a:pPr/>
              <a:t>46</a:t>
            </a:fld>
            <a:endParaRPr lang="en-CA" altLang="en-US" sz="1200">
              <a:latin typeface="Tahoma" panose="020B060403050404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3974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DFE70F8-1430-4D29-A7B0-AD2125B2CDF8}" type="slidenum">
              <a:rPr lang="en-CA" altLang="en-US" sz="1200">
                <a:latin typeface="Tahoma" panose="020B0604030504040204" pitchFamily="34" charset="0"/>
              </a:rPr>
              <a:pPr/>
              <a:t>48</a:t>
            </a:fld>
            <a:endParaRPr lang="en-CA" altLang="en-US" sz="1200">
              <a:latin typeface="Tahoma" panose="020B0604030504040204" pitchFamily="34" charset="0"/>
            </a:endParaRPr>
          </a:p>
        </p:txBody>
      </p:sp>
      <p:sp>
        <p:nvSpPr>
          <p:cNvPr id="33795" name="Rectangle 1026"/>
          <p:cNvSpPr>
            <a:spLocks noGrp="1" noRot="1" noChangeAspect="1" noChangeArrowheads="1" noTextEdit="1"/>
          </p:cNvSpPr>
          <p:nvPr>
            <p:ph type="sldImg"/>
          </p:nvPr>
        </p:nvSpPr>
        <p:spPr>
          <a:ln/>
        </p:spPr>
      </p:sp>
      <p:sp>
        <p:nvSpPr>
          <p:cNvPr id="33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8934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B237B5E-1FF7-4A35-8878-D91FF82A58A2}" type="slidenum">
              <a:rPr lang="en-CA" altLang="en-US" sz="1200">
                <a:latin typeface="Tahoma" panose="020B0604030504040204" pitchFamily="34" charset="0"/>
              </a:rPr>
              <a:pPr/>
              <a:t>49</a:t>
            </a:fld>
            <a:endParaRPr lang="en-CA" altLang="en-US" sz="1200">
              <a:latin typeface="Tahoma" panose="020B0604030504040204"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49526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D6E9E2A-10B2-43C3-8F0E-085CE9DF1801}" type="slidenum">
              <a:rPr lang="en-CA" altLang="en-US" sz="1200">
                <a:latin typeface="Tahoma" panose="020B0604030504040204" pitchFamily="34" charset="0"/>
              </a:rPr>
              <a:pPr/>
              <a:t>50</a:t>
            </a:fld>
            <a:endParaRPr lang="en-CA" altLang="en-US" sz="1200">
              <a:latin typeface="Tahoma" panose="020B0604030504040204"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18872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BB6A8CD-D3DB-411F-9F9B-779503310488}" type="slidenum">
              <a:rPr lang="en-CA" altLang="en-US" sz="1200">
                <a:latin typeface="Tahoma" panose="020B0604030504040204" pitchFamily="34" charset="0"/>
              </a:rPr>
              <a:pPr/>
              <a:t>51</a:t>
            </a:fld>
            <a:endParaRPr lang="en-CA" altLang="en-US" sz="1200">
              <a:latin typeface="Tahoma" panose="020B0604030504040204" pitchFamily="34" charset="0"/>
            </a:endParaRPr>
          </a:p>
        </p:txBody>
      </p:sp>
      <p:sp>
        <p:nvSpPr>
          <p:cNvPr id="39939" name="Rectangle 1026"/>
          <p:cNvSpPr>
            <a:spLocks noGrp="1" noRot="1" noChangeAspect="1" noChangeArrowheads="1" noTextEdit="1"/>
          </p:cNvSpPr>
          <p:nvPr>
            <p:ph type="sldImg"/>
          </p:nvPr>
        </p:nvSpPr>
        <p:spPr>
          <a:ln/>
        </p:spPr>
      </p:sp>
      <p:sp>
        <p:nvSpPr>
          <p:cNvPr id="3994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93143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95B4917-CF12-410A-AF6A-C63A4A2311B7}" type="slidenum">
              <a:rPr lang="en-CA" altLang="en-US" sz="1200">
                <a:latin typeface="Tahoma" panose="020B0604030504040204" pitchFamily="34" charset="0"/>
              </a:rPr>
              <a:pPr/>
              <a:t>52</a:t>
            </a:fld>
            <a:endParaRPr lang="en-CA" altLang="en-US" sz="1200">
              <a:latin typeface="Tahoma" panose="020B0604030504040204"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8228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EF3BE29-904A-4802-823C-A63811DB9E4B}" type="slidenum">
              <a:rPr lang="en-CA" altLang="en-US" sz="1200">
                <a:latin typeface="Tahoma" panose="020B0604030504040204" pitchFamily="34" charset="0"/>
              </a:rPr>
              <a:pPr/>
              <a:t>53</a:t>
            </a:fld>
            <a:endParaRPr lang="en-CA" altLang="en-US" sz="1200">
              <a:latin typeface="Tahoma" panose="020B0604030504040204" pitchFamily="34" charset="0"/>
            </a:endParaRPr>
          </a:p>
        </p:txBody>
      </p:sp>
      <p:sp>
        <p:nvSpPr>
          <p:cNvPr id="44035" name="Rectangle 1026"/>
          <p:cNvSpPr>
            <a:spLocks noGrp="1" noRot="1" noChangeAspect="1" noChangeArrowheads="1" noTextEdit="1"/>
          </p:cNvSpPr>
          <p:nvPr>
            <p:ph type="sldImg"/>
          </p:nvPr>
        </p:nvSpPr>
        <p:spPr>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370381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370DF22-B6B2-4D81-A1F3-CCE4DCC36264}" type="slidenum">
              <a:rPr lang="en-CA" altLang="en-US" sz="1200">
                <a:latin typeface="Tahoma" panose="020B0604030504040204" pitchFamily="34" charset="0"/>
              </a:rPr>
              <a:pPr/>
              <a:t>54</a:t>
            </a:fld>
            <a:endParaRPr lang="en-CA" altLang="en-US" sz="1200">
              <a:latin typeface="Tahoma" panose="020B0604030504040204" pitchFamily="34" charset="0"/>
            </a:endParaRPr>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38381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F8AE85A-BBD5-4904-B7E6-56E66ECB3C65}" type="slidenum">
              <a:rPr lang="en-CA" altLang="en-US" sz="1200">
                <a:latin typeface="Tahoma" panose="020B0604030504040204" pitchFamily="34" charset="0"/>
              </a:rPr>
              <a:pPr/>
              <a:t>55</a:t>
            </a:fld>
            <a:endParaRPr lang="en-CA" altLang="en-US" sz="1200">
              <a:latin typeface="Tahoma" panose="020B0604030504040204" pitchFamily="34" charset="0"/>
            </a:endParaRPr>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01952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69E572E-752D-4E3D-93A2-E06C90B2A3BF}" type="slidenum">
              <a:rPr lang="en-CA" altLang="en-US" sz="1200">
                <a:latin typeface="Tahoma" panose="020B0604030504040204" pitchFamily="34" charset="0"/>
              </a:rPr>
              <a:pPr/>
              <a:t>56</a:t>
            </a:fld>
            <a:endParaRPr lang="en-CA" altLang="en-US" sz="1200">
              <a:latin typeface="Tahoma" panose="020B0604030504040204"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25854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36797E4-FF92-415E-B5D1-1C7D53079E5B}" type="slidenum">
              <a:rPr lang="en-CA" altLang="en-US" sz="1200">
                <a:latin typeface="Tahoma" panose="020B0604030504040204" pitchFamily="34" charset="0"/>
              </a:rPr>
              <a:pPr/>
              <a:t>57</a:t>
            </a:fld>
            <a:endParaRPr lang="en-CA" altLang="en-US" sz="1200">
              <a:latin typeface="Tahoma" panose="020B0604030504040204" pitchFamily="34" charset="0"/>
            </a:endParaRPr>
          </a:p>
        </p:txBody>
      </p:sp>
      <p:sp>
        <p:nvSpPr>
          <p:cNvPr id="52227" name="Rectangle 1026"/>
          <p:cNvSpPr>
            <a:spLocks noGrp="1" noRot="1" noChangeAspect="1" noChangeArrowheads="1" noTextEdit="1"/>
          </p:cNvSpPr>
          <p:nvPr>
            <p:ph type="sldImg"/>
          </p:nvPr>
        </p:nvSpPr>
        <p:spPr>
          <a:ln/>
        </p:spPr>
      </p:sp>
      <p:sp>
        <p:nvSpPr>
          <p:cNvPr id="52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40660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AEB7484-E01E-49EB-A802-E69FE0A4B93E}" type="slidenum">
              <a:rPr lang="en-CA" altLang="en-US" sz="1200">
                <a:latin typeface="Tahoma" panose="020B0604030504040204" pitchFamily="34" charset="0"/>
              </a:rPr>
              <a:pPr/>
              <a:t>58</a:t>
            </a:fld>
            <a:endParaRPr lang="en-CA" altLang="en-US" sz="1200">
              <a:latin typeface="Tahoma" panose="020B0604030504040204"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54735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DE4E53F-537A-49E3-8E5C-CE7D6FCB6DB5}" type="slidenum">
              <a:rPr lang="en-CA" altLang="en-US" sz="1200">
                <a:latin typeface="Tahoma" panose="020B0604030504040204" pitchFamily="34" charset="0"/>
              </a:rPr>
              <a:pPr/>
              <a:t>59</a:t>
            </a:fld>
            <a:endParaRPr lang="en-CA" altLang="en-US" sz="1200">
              <a:latin typeface="Tahoma" panose="020B0604030504040204" pitchFamily="34" charset="0"/>
            </a:endParaRPr>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29985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2D897D7-FEC4-4F0D-AE50-8F023E23744F}" type="slidenum">
              <a:rPr lang="en-CA" altLang="en-US" sz="1200">
                <a:latin typeface="Tahoma" panose="020B0604030504040204" pitchFamily="34" charset="0"/>
              </a:rPr>
              <a:pPr/>
              <a:t>60</a:t>
            </a:fld>
            <a:endParaRPr lang="en-CA" altLang="en-US" sz="1200">
              <a:latin typeface="Tahoma" panose="020B0604030504040204"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15565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1905420-1F0A-4494-83E7-18ECFA349DFE}" type="slidenum">
              <a:rPr lang="en-CA" altLang="en-US" sz="1200">
                <a:latin typeface="Tahoma" panose="020B0604030504040204" pitchFamily="34" charset="0"/>
              </a:rPr>
              <a:pPr/>
              <a:t>61</a:t>
            </a:fld>
            <a:endParaRPr lang="en-CA" altLang="en-US" sz="1200">
              <a:latin typeface="Tahoma" panose="020B0604030504040204" pitchFamily="34" charset="0"/>
            </a:endParaRPr>
          </a:p>
        </p:txBody>
      </p:sp>
      <p:sp>
        <p:nvSpPr>
          <p:cNvPr id="60419" name="Rectangle 1026"/>
          <p:cNvSpPr>
            <a:spLocks noGrp="1" noRot="1" noChangeAspect="1" noChangeArrowheads="1" noTextEdit="1"/>
          </p:cNvSpPr>
          <p:nvPr>
            <p:ph type="sldImg"/>
          </p:nvPr>
        </p:nvSpPr>
        <p:spPr>
          <a:ln/>
        </p:spPr>
      </p:sp>
      <p:sp>
        <p:nvSpPr>
          <p:cNvPr id="604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03758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8EDAC1A-8F7E-4B41-8FD4-40464056AE1F}" type="slidenum">
              <a:rPr lang="en-CA" altLang="en-US" sz="1200">
                <a:latin typeface="Tahoma" panose="020B0604030504040204" pitchFamily="34" charset="0"/>
              </a:rPr>
              <a:pPr/>
              <a:t>62</a:t>
            </a:fld>
            <a:endParaRPr lang="en-CA" altLang="en-US" sz="1200">
              <a:latin typeface="Tahoma" panose="020B060403050404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51033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6928858-3072-4C37-A8B2-E73F00C919F3}" type="slidenum">
              <a:rPr lang="en-CA" altLang="en-US" sz="1200">
                <a:latin typeface="Tahoma" panose="020B0604030504040204" pitchFamily="34" charset="0"/>
              </a:rPr>
              <a:pPr/>
              <a:t>63</a:t>
            </a:fld>
            <a:endParaRPr lang="en-CA" altLang="en-US" sz="1200">
              <a:latin typeface="Tahoma" panose="020B0604030504040204" pitchFamily="34" charset="0"/>
            </a:endParaRPr>
          </a:p>
        </p:txBody>
      </p:sp>
      <p:sp>
        <p:nvSpPr>
          <p:cNvPr id="64515" name="Rectangle 1026"/>
          <p:cNvSpPr>
            <a:spLocks noGrp="1" noRot="1" noChangeAspect="1" noChangeArrowheads="1" noTextEdit="1"/>
          </p:cNvSpPr>
          <p:nvPr>
            <p:ph type="sldImg"/>
          </p:nvPr>
        </p:nvSpPr>
        <p:spPr>
          <a:ln/>
        </p:spPr>
      </p:sp>
      <p:sp>
        <p:nvSpPr>
          <p:cNvPr id="645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31759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2BE072B-698B-40A7-AD43-56EB4AB4F130}" type="slidenum">
              <a:rPr lang="en-CA" altLang="en-US" sz="1200">
                <a:latin typeface="Tahoma" panose="020B0604030504040204" pitchFamily="34" charset="0"/>
              </a:rPr>
              <a:pPr/>
              <a:t>64</a:t>
            </a:fld>
            <a:endParaRPr lang="en-CA" altLang="en-US" sz="1200">
              <a:latin typeface="Tahoma" panose="020B0604030504040204" pitchFamily="34" charset="0"/>
            </a:endParaRPr>
          </a:p>
        </p:txBody>
      </p:sp>
      <p:sp>
        <p:nvSpPr>
          <p:cNvPr id="66563" name="Rectangle 1026"/>
          <p:cNvSpPr>
            <a:spLocks noGrp="1" noRot="1" noChangeAspect="1" noChangeArrowheads="1" noTextEdit="1"/>
          </p:cNvSpPr>
          <p:nvPr>
            <p:ph type="sldImg"/>
          </p:nvPr>
        </p:nvSpPr>
        <p:spPr>
          <a:ln/>
        </p:spPr>
      </p:sp>
      <p:sp>
        <p:nvSpPr>
          <p:cNvPr id="665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10826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501837F-2BBC-4E38-8461-609E7010F7DD}" type="slidenum">
              <a:rPr lang="en-CA" altLang="en-US" sz="1200">
                <a:latin typeface="Tahoma" panose="020B0604030504040204" pitchFamily="34" charset="0"/>
              </a:rPr>
              <a:pPr/>
              <a:t>65</a:t>
            </a:fld>
            <a:endParaRPr lang="en-CA" altLang="en-US" sz="1200">
              <a:latin typeface="Tahoma" panose="020B0604030504040204" pitchFamily="34" charset="0"/>
            </a:endParaRPr>
          </a:p>
        </p:txBody>
      </p:sp>
      <p:sp>
        <p:nvSpPr>
          <p:cNvPr id="68611" name="Rectangle 1026"/>
          <p:cNvSpPr>
            <a:spLocks noGrp="1" noRot="1" noChangeAspect="1" noChangeArrowheads="1" noTextEdit="1"/>
          </p:cNvSpPr>
          <p:nvPr>
            <p:ph type="sldImg"/>
          </p:nvPr>
        </p:nvSpPr>
        <p:spPr>
          <a:ln/>
        </p:spPr>
      </p:sp>
      <p:sp>
        <p:nvSpPr>
          <p:cNvPr id="686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07792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BCC587F-2C40-4E51-A5B1-C9DAAEBA33CF}" type="slidenum">
              <a:rPr lang="en-CA" altLang="en-US" sz="1200">
                <a:latin typeface="Tahoma" panose="020B0604030504040204" pitchFamily="34" charset="0"/>
              </a:rPr>
              <a:pPr/>
              <a:t>66</a:t>
            </a:fld>
            <a:endParaRPr lang="en-CA" altLang="en-US" sz="1200">
              <a:latin typeface="Tahoma" panose="020B0604030504040204"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0423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DFBC1F8-B736-4911-917C-90DD99040E39}" type="slidenum">
              <a:rPr lang="en-CA" altLang="en-US" sz="1200">
                <a:latin typeface="Tahoma" panose="020B0604030504040204" pitchFamily="34" charset="0"/>
              </a:rPr>
              <a:pPr/>
              <a:t>67</a:t>
            </a:fld>
            <a:endParaRPr lang="en-CA" altLang="en-US" sz="1200">
              <a:latin typeface="Tahoma" panose="020B0604030504040204" pitchFamily="34" charset="0"/>
            </a:endParaRPr>
          </a:p>
        </p:txBody>
      </p:sp>
      <p:sp>
        <p:nvSpPr>
          <p:cNvPr id="72707" name="Rectangle 1026"/>
          <p:cNvSpPr>
            <a:spLocks noGrp="1" noRot="1" noChangeAspect="1" noChangeArrowheads="1" noTextEdit="1"/>
          </p:cNvSpPr>
          <p:nvPr>
            <p:ph type="sldImg"/>
          </p:nvPr>
        </p:nvSpPr>
        <p:spPr>
          <a:ln/>
        </p:spPr>
      </p:sp>
      <p:sp>
        <p:nvSpPr>
          <p:cNvPr id="727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311585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DA07DAE-A3AC-4C9E-A34A-1668BE3F5E3F}" type="slidenum">
              <a:rPr lang="en-CA" altLang="de-DE" sz="1200">
                <a:latin typeface="Tahoma" panose="020B0604030504040204" pitchFamily="34" charset="0"/>
              </a:rPr>
              <a:pPr/>
              <a:t>71</a:t>
            </a:fld>
            <a:endParaRPr lang="en-CA" altLang="de-DE" sz="1200">
              <a:latin typeface="Tahoma" panose="020B0604030504040204" pitchFamily="34"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4428222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2D1F696-B453-409A-877B-1CAAC004F591}" type="slidenum">
              <a:rPr lang="en-CA" altLang="de-DE" sz="1200">
                <a:latin typeface="Tahoma" panose="020B0604030504040204" pitchFamily="34" charset="0"/>
              </a:rPr>
              <a:pPr/>
              <a:t>72</a:t>
            </a:fld>
            <a:endParaRPr lang="en-CA" altLang="de-DE" sz="1200">
              <a:latin typeface="Tahoma" panose="020B0604030504040204" pitchFamily="34" charset="0"/>
            </a:endParaRPr>
          </a:p>
        </p:txBody>
      </p:sp>
      <p:sp>
        <p:nvSpPr>
          <p:cNvPr id="24578"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40694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412F237-5917-41C8-9102-E2644FC51EB0}" type="slidenum">
              <a:rPr lang="en-CA" altLang="de-DE" sz="1200">
                <a:latin typeface="Tahoma" panose="020B0604030504040204" pitchFamily="34" charset="0"/>
              </a:rPr>
              <a:pPr/>
              <a:t>73</a:t>
            </a:fld>
            <a:endParaRPr lang="en-CA" altLang="de-DE" sz="1200">
              <a:latin typeface="Tahoma" panose="020B0604030504040204" pitchFamily="34"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07351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816B1E3-8133-4DC8-8515-73BEE85C9A9A}" type="slidenum">
              <a:rPr lang="en-CA" altLang="de-DE" sz="1200">
                <a:latin typeface="Tahoma" panose="020B0604030504040204" pitchFamily="34" charset="0"/>
              </a:rPr>
              <a:pPr/>
              <a:t>74</a:t>
            </a:fld>
            <a:endParaRPr lang="en-CA" altLang="de-DE" sz="1200">
              <a:latin typeface="Tahoma" panose="020B0604030504040204" pitchFamily="34" charset="0"/>
            </a:endParaRPr>
          </a:p>
        </p:txBody>
      </p:sp>
      <p:sp>
        <p:nvSpPr>
          <p:cNvPr id="28674" name="Rectangle 1026"/>
          <p:cNvSpPr>
            <a:spLocks noGrp="1" noRot="1" noChangeAspect="1" noChangeArrowheads="1" noTextEdit="1"/>
          </p:cNvSpPr>
          <p:nvPr>
            <p:ph type="sldImg"/>
          </p:nvPr>
        </p:nvSpPr>
        <p:spPr>
          <a:ln/>
        </p:spPr>
      </p:sp>
      <p:sp>
        <p:nvSpPr>
          <p:cNvPr id="2867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97958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890E728-1B20-4571-8D51-20504578F9F6}" type="slidenum">
              <a:rPr lang="en-CA" altLang="de-DE" sz="1200">
                <a:latin typeface="Tahoma" panose="020B0604030504040204" pitchFamily="34" charset="0"/>
              </a:rPr>
              <a:pPr/>
              <a:t>75</a:t>
            </a:fld>
            <a:endParaRPr lang="en-CA" altLang="de-DE" sz="1200">
              <a:latin typeface="Tahoma" panose="020B0604030504040204"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5686821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B08A1C2-BFCC-443E-9B5A-877A5F8B51FB}" type="slidenum">
              <a:rPr lang="en-CA" altLang="de-DE" sz="1200">
                <a:latin typeface="Tahoma" panose="020B0604030504040204" pitchFamily="34" charset="0"/>
              </a:rPr>
              <a:pPr/>
              <a:t>76</a:t>
            </a:fld>
            <a:endParaRPr lang="en-CA" altLang="de-DE" sz="1200">
              <a:latin typeface="Tahoma" panose="020B0604030504040204" pitchFamily="34" charset="0"/>
            </a:endParaRPr>
          </a:p>
        </p:txBody>
      </p:sp>
      <p:sp>
        <p:nvSpPr>
          <p:cNvPr id="32770" name="Rectangle 1026"/>
          <p:cNvSpPr>
            <a:spLocks noGrp="1" noRot="1" noChangeAspect="1" noChangeArrowheads="1" noTextEdit="1"/>
          </p:cNvSpPr>
          <p:nvPr>
            <p:ph type="sldImg"/>
          </p:nvPr>
        </p:nvSpPr>
        <p:spPr>
          <a:ln/>
        </p:spPr>
      </p:sp>
      <p:sp>
        <p:nvSpPr>
          <p:cNvPr id="3277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651593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132131E-7DF4-4CBC-946A-E9C9B228784A}" type="slidenum">
              <a:rPr lang="en-CA" altLang="de-DE" sz="1200">
                <a:latin typeface="Tahoma" panose="020B0604030504040204" pitchFamily="34" charset="0"/>
              </a:rPr>
              <a:pPr/>
              <a:t>77</a:t>
            </a:fld>
            <a:endParaRPr lang="en-CA" altLang="de-DE" sz="1200">
              <a:latin typeface="Tahoma" panose="020B0604030504040204" pitchFamily="34" charset="0"/>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8772854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E94EB39-FEF3-45CB-9C24-EE30CCBE7C96}" type="slidenum">
              <a:rPr lang="en-CA" altLang="de-DE" sz="1200">
                <a:latin typeface="Tahoma" panose="020B0604030504040204" pitchFamily="34" charset="0"/>
              </a:rPr>
              <a:pPr/>
              <a:t>80</a:t>
            </a:fld>
            <a:endParaRPr lang="en-CA" altLang="de-DE" sz="1200">
              <a:latin typeface="Tahoma" panose="020B0604030504040204" pitchFamily="34" charset="0"/>
            </a:endParaRPr>
          </a:p>
        </p:txBody>
      </p:sp>
      <p:sp>
        <p:nvSpPr>
          <p:cNvPr id="38914" name="Rectangle 1026"/>
          <p:cNvSpPr>
            <a:spLocks noGrp="1" noRot="1" noChangeAspect="1" noChangeArrowheads="1" noTextEdit="1"/>
          </p:cNvSpPr>
          <p:nvPr>
            <p:ph type="sldImg"/>
          </p:nvPr>
        </p:nvSpPr>
        <p:spPr>
          <a:ln/>
        </p:spPr>
      </p:sp>
      <p:sp>
        <p:nvSpPr>
          <p:cNvPr id="3891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0741590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5A489A6-6501-41AB-A893-542A0C582370}" type="slidenum">
              <a:rPr lang="en-CA" altLang="de-DE" sz="1200">
                <a:latin typeface="Tahoma" panose="020B0604030504040204" pitchFamily="34" charset="0"/>
              </a:rPr>
              <a:pPr/>
              <a:t>81</a:t>
            </a:fld>
            <a:endParaRPr lang="en-CA" altLang="de-DE" sz="1200">
              <a:latin typeface="Tahoma" panose="020B0604030504040204" pitchFamily="34"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080931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0A9DA39-C10F-4E7A-B441-85219470A922}" type="slidenum">
              <a:rPr lang="en-CA" altLang="de-DE" sz="1200">
                <a:latin typeface="Tahoma" panose="020B0604030504040204" pitchFamily="34" charset="0"/>
              </a:rPr>
              <a:pPr/>
              <a:t>83</a:t>
            </a:fld>
            <a:endParaRPr lang="en-CA" altLang="de-DE" sz="1200">
              <a:latin typeface="Tahoma" panose="020B0604030504040204" pitchFamily="34" charset="0"/>
            </a:endParaRPr>
          </a:p>
        </p:txBody>
      </p:sp>
      <p:sp>
        <p:nvSpPr>
          <p:cNvPr id="44034" name="Rectangle 1026"/>
          <p:cNvSpPr>
            <a:spLocks noGrp="1" noRot="1" noChangeAspect="1" noChangeArrowheads="1" noTextEdit="1"/>
          </p:cNvSpPr>
          <p:nvPr>
            <p:ph type="sldImg"/>
          </p:nvPr>
        </p:nvSpPr>
        <p:spPr>
          <a:ln/>
        </p:spPr>
      </p:sp>
      <p:sp>
        <p:nvSpPr>
          <p:cNvPr id="44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24871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85C5B0-7369-4B4B-9BDB-DDFE89C06EC3}" type="slidenum">
              <a:rPr lang="en-CA" altLang="de-DE" sz="1200">
                <a:latin typeface="Tahoma" panose="020B0604030504040204" pitchFamily="34" charset="0"/>
              </a:rPr>
              <a:pPr/>
              <a:t>84</a:t>
            </a:fld>
            <a:endParaRPr lang="en-CA" altLang="de-DE" sz="1200">
              <a:latin typeface="Tahoma" panose="020B0604030504040204" pitchFamily="34" charset="0"/>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83992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C867659-BB7B-433A-97CA-0C015D779289}" type="slidenum">
              <a:rPr lang="en-CA" altLang="de-DE" sz="1200">
                <a:latin typeface="Tahoma" panose="020B0604030504040204" pitchFamily="34" charset="0"/>
              </a:rPr>
              <a:pPr/>
              <a:t>85</a:t>
            </a:fld>
            <a:endParaRPr lang="en-CA" altLang="de-DE" sz="1200">
              <a:latin typeface="Tahoma" panose="020B0604030504040204" pitchFamily="34" charset="0"/>
            </a:endParaRPr>
          </a:p>
        </p:txBody>
      </p:sp>
      <p:sp>
        <p:nvSpPr>
          <p:cNvPr id="48130" name="Rectangle 1026"/>
          <p:cNvSpPr>
            <a:spLocks noGrp="1" noRot="1" noChangeAspect="1" noChangeArrowheads="1" noTextEdit="1"/>
          </p:cNvSpPr>
          <p:nvPr>
            <p:ph type="sldImg"/>
          </p:nvPr>
        </p:nvSpPr>
        <p:spPr>
          <a:ln/>
        </p:spPr>
      </p:sp>
      <p:sp>
        <p:nvSpPr>
          <p:cNvPr id="4813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14395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36ECF1F-70C6-4C47-9A54-1A1DEA6D41F4}" type="slidenum">
              <a:rPr lang="en-CA" altLang="de-DE" sz="1200">
                <a:latin typeface="Tahoma" panose="020B0604030504040204" pitchFamily="34" charset="0"/>
              </a:rPr>
              <a:pPr/>
              <a:t>86</a:t>
            </a:fld>
            <a:endParaRPr lang="en-CA" altLang="de-DE" sz="1200">
              <a:latin typeface="Tahoma" panose="020B0604030504040204" pitchFamily="34"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2307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5D0B5FE-B735-40B9-B83E-33332B1DF00D}" type="slidenum">
              <a:rPr lang="en-CA" altLang="de-DE" sz="1200">
                <a:latin typeface="Tahoma" panose="020B0604030504040204" pitchFamily="34" charset="0"/>
              </a:rPr>
              <a:pPr/>
              <a:t>87</a:t>
            </a:fld>
            <a:endParaRPr lang="en-CA" altLang="de-DE" sz="1200">
              <a:latin typeface="Tahoma" panose="020B0604030504040204" pitchFamily="34"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31163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6A7260A-6BBE-4A23-89ED-9FB08D7EDF1E}" type="slidenum">
              <a:rPr lang="en-CA" altLang="de-DE" sz="1200">
                <a:latin typeface="Tahoma" panose="020B0604030504040204" pitchFamily="34" charset="0"/>
              </a:rPr>
              <a:pPr/>
              <a:t>88</a:t>
            </a:fld>
            <a:endParaRPr lang="en-CA" altLang="de-DE" sz="1200">
              <a:latin typeface="Tahoma" panose="020B0604030504040204" pitchFamily="34" charset="0"/>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2148372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2E0F6C6-4AAF-41DD-BAA3-D89D68F256C1}" type="slidenum">
              <a:rPr lang="en-CA" altLang="de-DE" sz="1200">
                <a:latin typeface="Tahoma" panose="020B0604030504040204" pitchFamily="34" charset="0"/>
              </a:rPr>
              <a:pPr/>
              <a:t>89</a:t>
            </a:fld>
            <a:endParaRPr lang="en-CA" altLang="de-DE" sz="1200">
              <a:latin typeface="Tahoma" panose="020B0604030504040204" pitchFamily="34"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03886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4CBC462-CB75-4BAE-9DC3-26268374AD87}" type="slidenum">
              <a:rPr lang="en-CA" altLang="de-DE" sz="1200">
                <a:latin typeface="Tahoma" panose="020B0604030504040204" pitchFamily="34" charset="0"/>
              </a:rPr>
              <a:pPr/>
              <a:t>90</a:t>
            </a:fld>
            <a:endParaRPr lang="en-CA" altLang="de-DE" sz="1200">
              <a:latin typeface="Tahoma" panose="020B0604030504040204" pitchFamily="34"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20259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146671B-4C4D-47CA-8FAD-2BDDCAAF3C2E}" type="slidenum">
              <a:rPr lang="en-CA" altLang="de-DE" sz="1200">
                <a:latin typeface="Tahoma" panose="020B0604030504040204" pitchFamily="34" charset="0"/>
              </a:rPr>
              <a:pPr/>
              <a:t>91</a:t>
            </a:fld>
            <a:endParaRPr lang="en-CA" altLang="de-DE" sz="1200">
              <a:latin typeface="Tahoma" panose="020B0604030504040204" pitchFamily="34" charset="0"/>
            </a:endParaRPr>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255735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4938360-7F97-4B52-9EA6-FECFF0D46ECE}" type="slidenum">
              <a:rPr lang="en-CA" altLang="de-DE" sz="1200">
                <a:latin typeface="Tahoma" panose="020B0604030504040204" pitchFamily="34" charset="0"/>
              </a:rPr>
              <a:pPr/>
              <a:t>92</a:t>
            </a:fld>
            <a:endParaRPr lang="en-CA" altLang="de-DE" sz="1200">
              <a:latin typeface="Tahoma" panose="020B0604030504040204" pitchFamily="34" charset="0"/>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5225049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7C33002-1775-4BF6-A6D5-E195ACD4A62F}" type="slidenum">
              <a:rPr lang="en-CA" altLang="de-DE" sz="1200">
                <a:latin typeface="Tahoma" panose="020B0604030504040204" pitchFamily="34" charset="0"/>
              </a:rPr>
              <a:pPr/>
              <a:t>93</a:t>
            </a:fld>
            <a:endParaRPr lang="en-CA" altLang="de-DE" sz="1200">
              <a:latin typeface="Tahoma" panose="020B0604030504040204" pitchFamily="34"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846905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23996B3-D3A5-4696-8AE5-8A11F5245A77}" type="slidenum">
              <a:rPr lang="en-CA" altLang="de-DE" sz="1200">
                <a:latin typeface="Tahoma" panose="020B0604030504040204" pitchFamily="34" charset="0"/>
              </a:rPr>
              <a:pPr/>
              <a:t>94</a:t>
            </a:fld>
            <a:endParaRPr lang="en-CA" altLang="de-DE" sz="1200">
              <a:latin typeface="Tahoma" panose="020B0604030504040204"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145856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B7C6EE5-7D16-470E-9C86-C92D46D71FBD}" type="slidenum">
              <a:rPr lang="en-CA" altLang="de-DE" sz="1200">
                <a:latin typeface="Tahoma" panose="020B0604030504040204" pitchFamily="34" charset="0"/>
              </a:rPr>
              <a:pPr/>
              <a:t>95</a:t>
            </a:fld>
            <a:endParaRPr lang="en-CA" altLang="de-DE" sz="1200">
              <a:latin typeface="Tahoma" panose="020B0604030504040204"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783129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54FCFCC-F3F1-4BE2-BE61-7F01D0FAD781}" type="slidenum">
              <a:rPr lang="en-CA" altLang="de-DE" sz="1200">
                <a:latin typeface="Tahoma" panose="020B0604030504040204" pitchFamily="34" charset="0"/>
              </a:rPr>
              <a:pPr/>
              <a:t>96</a:t>
            </a:fld>
            <a:endParaRPr lang="en-CA" altLang="de-DE" sz="1200">
              <a:latin typeface="Tahoma" panose="020B0604030504040204" pitchFamily="34" charset="0"/>
            </a:endParaRPr>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261742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D675032-E694-4ADF-B867-2ED5624AB340}" type="slidenum">
              <a:rPr lang="en-CA" altLang="de-DE" sz="1200">
                <a:latin typeface="Tahoma" panose="020B0604030504040204" pitchFamily="34" charset="0"/>
              </a:rPr>
              <a:pPr/>
              <a:t>98</a:t>
            </a:fld>
            <a:endParaRPr lang="en-CA" altLang="de-DE" sz="1200">
              <a:latin typeface="Tahoma" panose="020B0604030504040204" pitchFamily="34"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63148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8954EFA-BE8F-43EF-94FB-744FDCE227D8}" type="slidenum">
              <a:rPr lang="en-CA" altLang="de-DE" sz="1200">
                <a:latin typeface="Tahoma" panose="020B0604030504040204" pitchFamily="34" charset="0"/>
              </a:rPr>
              <a:pPr/>
              <a:t>100</a:t>
            </a:fld>
            <a:endParaRPr lang="en-CA" altLang="de-DE" sz="1200">
              <a:latin typeface="Tahoma" panose="020B0604030504040204" pitchFamily="34" charset="0"/>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8211050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E0F2F71-B0A6-4B44-8DB9-8CB4212FED24}" type="slidenum">
              <a:rPr lang="en-CA" altLang="de-DE" sz="1200">
                <a:latin typeface="Tahoma" panose="020B0604030504040204" pitchFamily="34" charset="0"/>
              </a:rPr>
              <a:pPr/>
              <a:t>102</a:t>
            </a:fld>
            <a:endParaRPr lang="en-CA" altLang="de-DE" sz="1200">
              <a:latin typeface="Tahoma" panose="020B0604030504040204" pitchFamily="34"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3020812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46FFE9E-FA45-4082-88B2-D80E506F6C55}" type="slidenum">
              <a:rPr lang="en-CA" altLang="de-DE" sz="1200">
                <a:latin typeface="Tahoma" panose="020B0604030504040204" pitchFamily="34" charset="0"/>
              </a:rPr>
              <a:pPr/>
              <a:t>103</a:t>
            </a:fld>
            <a:endParaRPr lang="en-CA" altLang="de-DE" sz="1200">
              <a:latin typeface="Tahoma" panose="020B0604030504040204" pitchFamily="34" charset="0"/>
            </a:endParaRP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4007233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F6858EF-117E-4760-90AD-24B615AACCCA}" type="slidenum">
              <a:rPr lang="en-CA" altLang="de-DE" sz="1200">
                <a:latin typeface="Tahoma" panose="020B0604030504040204" pitchFamily="34" charset="0"/>
              </a:rPr>
              <a:pPr/>
              <a:t>104</a:t>
            </a:fld>
            <a:endParaRPr lang="en-CA" altLang="de-DE" sz="1200">
              <a:latin typeface="Tahoma" panose="020B0604030504040204" pitchFamily="34" charset="0"/>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3162989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58B3C6D-ABC7-48BF-8CCE-C2ABA34AE79C}" type="slidenum">
              <a:rPr lang="en-CA" altLang="de-DE" sz="1200">
                <a:latin typeface="Tahoma" panose="020B0604030504040204" pitchFamily="34" charset="0"/>
              </a:rPr>
              <a:pPr/>
              <a:t>105</a:t>
            </a:fld>
            <a:endParaRPr lang="en-CA" altLang="de-DE" sz="1200">
              <a:latin typeface="Tahoma" panose="020B0604030504040204" pitchFamily="34" charset="0"/>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057738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5101D66-83E7-4F23-9E5B-FC37F416AC13}" type="slidenum">
              <a:rPr lang="en-CA" altLang="de-DE" sz="1200">
                <a:latin typeface="Tahoma" panose="020B0604030504040204" pitchFamily="34" charset="0"/>
              </a:rPr>
              <a:pPr/>
              <a:t>107</a:t>
            </a:fld>
            <a:endParaRPr lang="en-CA" altLang="de-DE" sz="1200">
              <a:latin typeface="Tahoma" panose="020B0604030504040204" pitchFamily="34" charset="0"/>
            </a:endParaRPr>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6600617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EE73845-7C90-4B3E-B420-E73A92C6CA33}" type="slidenum">
              <a:rPr lang="en-CA" altLang="de-DE" sz="1200">
                <a:latin typeface="Tahoma" panose="020B0604030504040204" pitchFamily="34" charset="0"/>
              </a:rPr>
              <a:pPr/>
              <a:t>108</a:t>
            </a:fld>
            <a:endParaRPr lang="en-CA" altLang="de-DE" sz="1200">
              <a:latin typeface="Tahoma" panose="020B0604030504040204" pitchFamily="34" charset="0"/>
            </a:endParaRPr>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9322397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772A215-1AAA-4752-A4AA-4163AE2E18B4}" type="slidenum">
              <a:rPr lang="en-CA" altLang="de-DE" sz="1200">
                <a:latin typeface="Tahoma" panose="020B0604030504040204" pitchFamily="34" charset="0"/>
              </a:rPr>
              <a:pPr/>
              <a:t>109</a:t>
            </a:fld>
            <a:endParaRPr lang="en-CA" altLang="de-DE" sz="1200">
              <a:latin typeface="Tahoma" panose="020B0604030504040204" pitchFamily="34" charset="0"/>
            </a:endParaRPr>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2053803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1A0BC14-86B2-4274-B968-770EEDD14FD6}" type="slidenum">
              <a:rPr lang="en-CA" altLang="de-DE" sz="1200">
                <a:latin typeface="Tahoma" panose="020B0604030504040204" pitchFamily="34" charset="0"/>
              </a:rPr>
              <a:pPr/>
              <a:t>112</a:t>
            </a:fld>
            <a:endParaRPr lang="en-CA" altLang="de-DE" sz="1200">
              <a:latin typeface="Tahoma" panose="020B0604030504040204" pitchFamily="34" charset="0"/>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1137188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DE70ABA-D481-4C4A-876D-0E4A5DE00323}" type="slidenum">
              <a:rPr lang="en-CA" altLang="de-DE" sz="1200">
                <a:latin typeface="Tahoma" panose="020B0604030504040204" pitchFamily="34" charset="0"/>
              </a:rPr>
              <a:pPr/>
              <a:t>113</a:t>
            </a:fld>
            <a:endParaRPr lang="en-CA" altLang="de-DE" sz="1200">
              <a:latin typeface="Tahoma" panose="020B0604030504040204" pitchFamily="34"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9547260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348087A-1708-48C6-9F22-B35A1E5BC2AD}" type="slidenum">
              <a:rPr lang="en-CA" altLang="de-DE" sz="1200">
                <a:latin typeface="Tahoma" panose="020B0604030504040204" pitchFamily="34" charset="0"/>
              </a:rPr>
              <a:pPr/>
              <a:t>114</a:t>
            </a:fld>
            <a:endParaRPr lang="en-CA" altLang="de-DE" sz="1200">
              <a:latin typeface="Tahoma" panose="020B0604030504040204" pitchFamily="34" charset="0"/>
            </a:endParaRP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12701823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010EFEC-C37B-4B2D-878C-6DA43FA188B6}" type="slidenum">
              <a:rPr lang="en-CA" altLang="de-DE" sz="1200">
                <a:latin typeface="Tahoma" panose="020B0604030504040204" pitchFamily="34" charset="0"/>
              </a:rPr>
              <a:pPr/>
              <a:t>115</a:t>
            </a:fld>
            <a:endParaRPr lang="en-CA" altLang="de-DE" sz="1200">
              <a:latin typeface="Tahoma" panose="020B0604030504040204" pitchFamily="34" charset="0"/>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978085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ECE0C17-BE40-4C10-A96D-D945B64B39D2}" type="slidenum">
              <a:rPr lang="en-CA" altLang="de-DE" sz="1200">
                <a:latin typeface="Tahoma" panose="020B0604030504040204" pitchFamily="34" charset="0"/>
              </a:rPr>
              <a:pPr/>
              <a:t>116</a:t>
            </a:fld>
            <a:endParaRPr lang="en-CA" altLang="de-DE" sz="1200">
              <a:latin typeface="Tahoma" panose="020B0604030504040204" pitchFamily="34" charset="0"/>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4104474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CB5FA64-8FA0-4CB0-8095-5E87FBEB8523}" type="slidenum">
              <a:rPr lang="en-CA" altLang="de-DE" sz="1200">
                <a:latin typeface="Tahoma" panose="020B0604030504040204" pitchFamily="34" charset="0"/>
              </a:rPr>
              <a:pPr/>
              <a:t>117</a:t>
            </a:fld>
            <a:endParaRPr lang="en-CA" altLang="de-DE" sz="1200">
              <a:latin typeface="Tahoma" panose="020B0604030504040204" pitchFamily="34"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5802470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1C5E201-A490-45B6-8BF0-DE521F244310}" type="slidenum">
              <a:rPr lang="en-CA" altLang="de-DE" sz="1200">
                <a:latin typeface="Tahoma" panose="020B0604030504040204" pitchFamily="34" charset="0"/>
              </a:rPr>
              <a:pPr/>
              <a:t>118</a:t>
            </a:fld>
            <a:endParaRPr lang="en-CA" altLang="de-DE" sz="1200">
              <a:latin typeface="Tahoma" panose="020B0604030504040204" pitchFamily="34"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39654273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964C2F6-E97D-4FD4-BE75-6514B153BBDF}" type="slidenum">
              <a:rPr lang="en-CA" altLang="de-DE" sz="1200">
                <a:latin typeface="Tahoma" panose="020B0604030504040204" pitchFamily="34" charset="0"/>
              </a:rPr>
              <a:pPr/>
              <a:t>119</a:t>
            </a:fld>
            <a:endParaRPr lang="en-CA" altLang="de-DE" sz="1200">
              <a:latin typeface="Tahoma" panose="020B0604030504040204" pitchFamily="34"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7053491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15C953B-1623-43C2-874B-4EA08CDA7184}" type="slidenum">
              <a:rPr lang="en-CA" altLang="de-DE" sz="1200">
                <a:latin typeface="Tahoma" panose="020B0604030504040204" pitchFamily="34" charset="0"/>
              </a:rPr>
              <a:pPr/>
              <a:t>120</a:t>
            </a:fld>
            <a:endParaRPr lang="en-CA" altLang="de-DE" sz="1200">
              <a:latin typeface="Tahoma" panose="020B0604030504040204" pitchFamily="34"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a:latin typeface="Arial" panose="020B0604020202020204" pitchFamily="34" charset="0"/>
            </a:endParaRPr>
          </a:p>
        </p:txBody>
      </p:sp>
    </p:spTree>
    <p:extLst>
      <p:ext uri="{BB962C8B-B14F-4D97-AF65-F5344CB8AC3E}">
        <p14:creationId xmlns:p14="http://schemas.microsoft.com/office/powerpoint/2010/main" val="413169150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121</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p:txBody>
          <a:bodyPr/>
          <a:lstStyle>
            <a:lvl1pPr>
              <a:defRPr/>
            </a:lvl1pPr>
          </a:lstStyle>
          <a:p>
            <a:pPr>
              <a:defRPr/>
            </a:pPr>
            <a:endParaRPr lang="en-US"/>
          </a:p>
        </p:txBody>
      </p:sp>
      <p:sp>
        <p:nvSpPr>
          <p:cNvPr id="6" name="Rectangle 68"/>
          <p:cNvSpPr>
            <a:spLocks noGrp="1" noChangeArrowheads="1"/>
          </p:cNvSpPr>
          <p:nvPr>
            <p:ph type="ftr" sz="quarter" idx="11"/>
          </p:nvPr>
        </p:nvSpPr>
        <p:spPr/>
        <p:txBody>
          <a:bodyPr/>
          <a:lstStyle>
            <a:lvl1pPr>
              <a:defRPr/>
            </a:lvl1pPr>
          </a:lstStyle>
          <a:p>
            <a:pPr>
              <a:defRPr/>
            </a:pPr>
            <a:endParaRPr lang="en-US"/>
          </a:p>
        </p:txBody>
      </p:sp>
      <p:sp>
        <p:nvSpPr>
          <p:cNvPr id="7" name="Rectangle 69"/>
          <p:cNvSpPr>
            <a:spLocks noGrp="1" noChangeArrowheads="1"/>
          </p:cNvSpPr>
          <p:nvPr>
            <p:ph type="sldNum" sz="quarter" idx="12"/>
          </p:nvPr>
        </p:nvSpPr>
        <p:spPr/>
        <p:txBody>
          <a:bodyPr/>
          <a:lstStyle>
            <a:lvl1pPr>
              <a:defRPr/>
            </a:lvl1pPr>
          </a:lstStyle>
          <a:p>
            <a:r>
              <a:rPr lang="en-US" altLang="de-DE"/>
              <a:t>2-</a:t>
            </a:r>
            <a:fld id="{B5EA8932-0394-407F-8161-F7F50F6A9BFD}" type="slidenum">
              <a:rPr lang="en-US" altLang="de-DE"/>
              <a:pPr/>
              <a:t>‹Nr.›</a:t>
            </a:fld>
            <a:endParaRPr lang="en-US" altLang="de-DE"/>
          </a:p>
        </p:txBody>
      </p:sp>
    </p:spTree>
    <p:extLst>
      <p:ext uri="{BB962C8B-B14F-4D97-AF65-F5344CB8AC3E}">
        <p14:creationId xmlns:p14="http://schemas.microsoft.com/office/powerpoint/2010/main" val="1262206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1-</a:t>
            </a:r>
            <a:fld id="{6BCE9B78-16FC-4E5E-B3E8-7C017EC076AE}" type="slidenum">
              <a:rPr lang="en-US" altLang="de-DE"/>
              <a:pPr/>
              <a:t>‹Nr.›</a:t>
            </a:fld>
            <a:endParaRPr lang="en-US" altLang="de-DE"/>
          </a:p>
        </p:txBody>
      </p:sp>
    </p:spTree>
    <p:extLst>
      <p:ext uri="{BB962C8B-B14F-4D97-AF65-F5344CB8AC3E}">
        <p14:creationId xmlns:p14="http://schemas.microsoft.com/office/powerpoint/2010/main" val="4102177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1-</a:t>
            </a:r>
            <a:fld id="{E942E428-4F27-4BFF-9513-01D66AAB7E42}" type="slidenum">
              <a:rPr lang="en-US" altLang="de-DE"/>
              <a:pPr/>
              <a:t>‹Nr.›</a:t>
            </a:fld>
            <a:endParaRPr lang="en-US" altLang="de-DE"/>
          </a:p>
        </p:txBody>
      </p:sp>
    </p:spTree>
    <p:extLst>
      <p:ext uri="{BB962C8B-B14F-4D97-AF65-F5344CB8AC3E}">
        <p14:creationId xmlns:p14="http://schemas.microsoft.com/office/powerpoint/2010/main" val="87011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a:t>Data &amp; Database</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067953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a:t>Explain why humankind’s interest in data goes back to ancient times.</a:t>
            </a:r>
          </a:p>
          <a:p>
            <a:pPr algn="just">
              <a:lnSpc>
                <a:spcPct val="90000"/>
              </a:lnSpc>
              <a:defRPr/>
            </a:pPr>
            <a:r>
              <a:rPr lang="en-US" sz="2000" dirty="0"/>
              <a:t>Describe how data needs have historically driven many information technology developments.</a:t>
            </a:r>
          </a:p>
          <a:p>
            <a:pPr algn="just">
              <a:lnSpc>
                <a:spcPct val="90000"/>
              </a:lnSpc>
              <a:defRPr/>
            </a:pPr>
            <a:r>
              <a:rPr lang="en-US" sz="2000" dirty="0"/>
              <a:t>Describe the evolution of data storage media during the last century.</a:t>
            </a:r>
          </a:p>
          <a:p>
            <a:pPr algn="just">
              <a:lnSpc>
                <a:spcPct val="90000"/>
              </a:lnSpc>
              <a:defRPr/>
            </a:pPr>
            <a:r>
              <a:rPr lang="en-US" sz="2000" dirty="0"/>
              <a:t>Relate the idea of data as a corporate resource that can be used to gain a  competitive advantage to the development of the database management  systems environment.</a:t>
            </a:r>
          </a:p>
          <a:p>
            <a:r>
              <a:rPr lang="en-US" altLang="en-US" sz="2000" dirty="0"/>
              <a:t>Differentiate the types of databases and database applications</a:t>
            </a:r>
          </a:p>
          <a:p>
            <a:r>
              <a:rPr lang="en-US" altLang="en-US" sz="2000" dirty="0"/>
              <a:t>Understand the principals of typical DBMS functionality</a:t>
            </a:r>
          </a:p>
          <a:p>
            <a:r>
              <a:rPr lang="en-US" altLang="en-US" sz="2000" dirty="0"/>
              <a:t>Explain the main characteristics of the database approach</a:t>
            </a:r>
          </a:p>
          <a:p>
            <a:r>
              <a:rPr lang="en-US" altLang="en-US" sz="2000" dirty="0"/>
              <a:t>Know the types of database users</a:t>
            </a:r>
          </a:p>
          <a:p>
            <a:r>
              <a:rPr lang="en-US" altLang="en-US" sz="2000" dirty="0"/>
              <a:t>Appraise the advantages of using the database approach</a:t>
            </a:r>
          </a:p>
          <a:p>
            <a:r>
              <a:rPr lang="en-US" altLang="en-US" sz="2000" dirty="0"/>
              <a:t>Summarize the historical development of database technology</a:t>
            </a:r>
          </a:p>
          <a:p>
            <a:r>
              <a:rPr lang="en-US" altLang="en-US" sz="2000" dirty="0"/>
              <a:t>Know how to extend database capabilities</a:t>
            </a:r>
          </a:p>
          <a:p>
            <a:r>
              <a:rPr lang="en-US" altLang="en-US" sz="2000" dirty="0"/>
              <a:t>Estimate when not to use databases</a:t>
            </a:r>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189889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534400" cy="5638800"/>
          </a:xfrm>
        </p:spPr>
        <p:txBody>
          <a:bodyPr anchor="t" anchorCtr="0">
            <a:normAutofit/>
          </a:bodyPr>
          <a:lstStyle/>
          <a:p>
            <a:r>
              <a:rPr lang="en-US" altLang="en-US" sz="2400" dirty="0"/>
              <a:t>Data in history</a:t>
            </a:r>
          </a:p>
          <a:p>
            <a:r>
              <a:rPr lang="en-US" altLang="en-US" sz="2400" dirty="0"/>
              <a:t>Data storage media (today and in the past)</a:t>
            </a:r>
          </a:p>
          <a:p>
            <a:r>
              <a:rPr lang="en-US" altLang="en-US" sz="2400" dirty="0"/>
              <a:t>Types of Databases and Database Applications</a:t>
            </a:r>
          </a:p>
          <a:p>
            <a:r>
              <a:rPr lang="en-US" altLang="en-US" sz="2400" dirty="0"/>
              <a:t>Basic Definitions</a:t>
            </a:r>
          </a:p>
          <a:p>
            <a:r>
              <a:rPr lang="en-US" altLang="en-US" sz="2400" dirty="0"/>
              <a:t>Typical DBMS Functionality</a:t>
            </a:r>
          </a:p>
          <a:p>
            <a:r>
              <a:rPr lang="en-US" altLang="en-US" sz="2400" dirty="0"/>
              <a:t>Example of a Database (UNIVERSITY)</a:t>
            </a:r>
          </a:p>
          <a:p>
            <a:r>
              <a:rPr lang="en-US" altLang="en-US" sz="2400" dirty="0"/>
              <a:t>Main Characteristics of the Database Approach</a:t>
            </a:r>
          </a:p>
          <a:p>
            <a:r>
              <a:rPr lang="en-US" altLang="en-US" sz="2400" dirty="0"/>
              <a:t>Types of Database Users</a:t>
            </a:r>
          </a:p>
          <a:p>
            <a:r>
              <a:rPr lang="en-US" altLang="en-US" sz="2400" dirty="0"/>
              <a:t>Advantages of Using the Database Approach</a:t>
            </a:r>
          </a:p>
          <a:p>
            <a:r>
              <a:rPr lang="en-US" altLang="en-US" sz="2400" dirty="0"/>
              <a:t>Historical Development of Database Technology</a:t>
            </a:r>
          </a:p>
          <a:p>
            <a:r>
              <a:rPr lang="en-US" altLang="en-US" sz="2400" dirty="0"/>
              <a:t>Extending Database Capabilities</a:t>
            </a:r>
          </a:p>
          <a:p>
            <a:r>
              <a:rPr lang="en-US" altLang="en-US" sz="2400" dirty="0"/>
              <a:t>When Not to Use Databases</a:t>
            </a:r>
          </a:p>
          <a:p>
            <a:pPr>
              <a:spcAft>
                <a:spcPts val="900"/>
              </a:spcAft>
            </a:pPr>
            <a:endParaRPr lang="en-US" sz="2400" dirty="0">
              <a:effectLst/>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0"/>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Outline</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3010558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dirty="0"/>
              <a:t>Data</a:t>
            </a:r>
          </a:p>
        </p:txBody>
      </p:sp>
      <p:sp>
        <p:nvSpPr>
          <p:cNvPr id="10243" name="Rectangle 3"/>
          <p:cNvSpPr>
            <a:spLocks noGrp="1" noChangeArrowheads="1"/>
          </p:cNvSpPr>
          <p:nvPr>
            <p:ph type="body" idx="1"/>
          </p:nvPr>
        </p:nvSpPr>
        <p:spPr/>
        <p:txBody>
          <a:bodyPr/>
          <a:lstStyle/>
          <a:p>
            <a:pPr eaLnBrk="1" hangingPunct="1">
              <a:defRPr/>
            </a:pPr>
            <a:r>
              <a:rPr lang="en-US" sz="2800" dirty="0"/>
              <a:t>Data - the foundation of technological activity</a:t>
            </a:r>
          </a:p>
          <a:p>
            <a:pPr eaLnBrk="1" hangingPunct="1">
              <a:defRPr/>
            </a:pPr>
            <a:endParaRPr lang="en-US" sz="2800" dirty="0"/>
          </a:p>
          <a:p>
            <a:pPr eaLnBrk="1" hangingPunct="1">
              <a:defRPr/>
            </a:pPr>
            <a:r>
              <a:rPr lang="en-US" sz="2800" dirty="0"/>
              <a:t>Database - a highly organized collection of assembled data</a:t>
            </a:r>
          </a:p>
          <a:p>
            <a:pPr eaLnBrk="1" hangingPunct="1">
              <a:defRPr/>
            </a:pPr>
            <a:endParaRPr lang="en-US" sz="2800" dirty="0"/>
          </a:p>
          <a:p>
            <a:pPr eaLnBrk="1" hangingPunct="1">
              <a:defRPr/>
            </a:pPr>
            <a:r>
              <a:rPr lang="en-US" sz="2800" dirty="0"/>
              <a:t>Database Management System - sophisticated software that controls the database and the database environment</a:t>
            </a:r>
          </a:p>
          <a:p>
            <a:pPr eaLnBrk="1" hangingPunct="1">
              <a:defRPr/>
            </a:pPr>
            <a:endParaRPr lang="en-US" sz="2800"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795402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What is Data?</a:t>
            </a:r>
          </a:p>
        </p:txBody>
      </p:sp>
      <p:sp>
        <p:nvSpPr>
          <p:cNvPr id="51203" name="Rectangle 3"/>
          <p:cNvSpPr>
            <a:spLocks noGrp="1" noChangeArrowheads="1"/>
          </p:cNvSpPr>
          <p:nvPr>
            <p:ph type="body" sz="half" idx="1"/>
          </p:nvPr>
        </p:nvSpPr>
        <p:spPr/>
        <p:txBody>
          <a:bodyPr/>
          <a:lstStyle/>
          <a:p>
            <a:pPr>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A single piece of data is a single fact about something that interests us.</a:t>
            </a:r>
          </a:p>
          <a:p>
            <a:pPr>
              <a:buClrTx/>
              <a:buFont typeface="Wingdings" panose="05000000000000000000" pitchFamily="2" charset="2"/>
              <a:buChar char="§"/>
              <a:defRPr/>
            </a:pPr>
            <a:endParaRPr lang="en-US" sz="2800"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A fact can be any characteristic of an object.</a:t>
            </a:r>
          </a:p>
        </p:txBody>
      </p:sp>
      <p:pic>
        <p:nvPicPr>
          <p:cNvPr id="819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86200"/>
            <a:ext cx="81153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5EA8932-0394-407F-8161-F7F50F6A9BFD}" type="slidenum">
              <a:rPr lang="en-US" altLang="de-DE" smtClean="0"/>
              <a:pPr/>
              <a:t>6</a:t>
            </a:fld>
            <a:endParaRPr lang="en-US" altLang="de-DE" dirty="0"/>
          </a:p>
        </p:txBody>
      </p:sp>
    </p:spTree>
    <p:extLst>
      <p:ext uri="{BB962C8B-B14F-4D97-AF65-F5344CB8AC3E}">
        <p14:creationId xmlns:p14="http://schemas.microsoft.com/office/powerpoint/2010/main" val="1950810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a:t>History of Data</a:t>
            </a:r>
          </a:p>
        </p:txBody>
      </p:sp>
      <p:sp>
        <p:nvSpPr>
          <p:cNvPr id="11267" name="Rectangle 3"/>
          <p:cNvSpPr>
            <a:spLocks noGrp="1" noChangeArrowheads="1"/>
          </p:cNvSpPr>
          <p:nvPr>
            <p:ph type="body" idx="1"/>
          </p:nvPr>
        </p:nvSpPr>
        <p:spPr/>
        <p:txBody>
          <a:bodyPr/>
          <a:lstStyle/>
          <a:p>
            <a:pPr>
              <a:defRPr/>
            </a:pPr>
            <a:r>
              <a:rPr lang="en-US" sz="2800" dirty="0"/>
              <a:t>People have been interested in data for at least the past 12,000 years.</a:t>
            </a:r>
          </a:p>
          <a:p>
            <a:pPr>
              <a:defRPr/>
            </a:pPr>
            <a:endParaRPr lang="en-US" sz="2800" dirty="0"/>
          </a:p>
          <a:p>
            <a:pPr>
              <a:defRPr/>
            </a:pPr>
            <a:r>
              <a:rPr lang="en-US" sz="2800" dirty="0"/>
              <a:t>Non-computer, primitive methods of data storage and handling.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41906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body" sz="half" idx="2"/>
          </p:nvPr>
        </p:nvSpPr>
        <p:spPr>
          <a:xfrm>
            <a:off x="457200" y="3810000"/>
            <a:ext cx="8153400" cy="2320925"/>
          </a:xfrm>
        </p:spPr>
        <p:txBody>
          <a:bodyPr/>
          <a:lstStyle/>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Shepherds kept track of their flocks with pebbles.</a:t>
            </a:r>
          </a:p>
          <a:p>
            <a:pPr>
              <a:lnSpc>
                <a:spcPct val="90000"/>
              </a:lnSpc>
              <a:buClrTx/>
              <a:buFont typeface="Wingdings" panose="05000000000000000000" pitchFamily="2" charset="2"/>
              <a:buChar char="§"/>
              <a:defRPr/>
            </a:pPr>
            <a:endParaRPr lang="en-US" sz="2800" dirty="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A primitive but legitimate example of data storage and retrieval.</a:t>
            </a:r>
          </a:p>
        </p:txBody>
      </p:sp>
      <p:pic>
        <p:nvPicPr>
          <p:cNvPr id="10245" name="Picture 6" descr="c01f001.jpg                                                    0005C9D6Storage                        BBD658F8:"/>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90800" y="1674813"/>
            <a:ext cx="4038600" cy="1674812"/>
          </a:xfrm>
        </p:spPr>
      </p:pic>
      <p:sp>
        <p:nvSpPr>
          <p:cNvPr id="9" name="Rectangle 2"/>
          <p:cNvSpPr>
            <a:spLocks noGrp="1" noChangeArrowheads="1"/>
          </p:cNvSpPr>
          <p:nvPr>
            <p:ph type="title"/>
          </p:nvPr>
        </p:nvSpPr>
        <p:spPr>
          <a:xfrm>
            <a:off x="457200" y="277813"/>
            <a:ext cx="8229600" cy="1139825"/>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What is Data? (Cont.)</a:t>
            </a:r>
          </a:p>
        </p:txBody>
      </p:sp>
      <p:sp>
        <p:nvSpPr>
          <p:cNvPr id="3" name="Foliennummernplatzhalter 2"/>
          <p:cNvSpPr>
            <a:spLocks noGrp="1"/>
          </p:cNvSpPr>
          <p:nvPr>
            <p:ph type="sldNum" sz="quarter" idx="12"/>
          </p:nvPr>
        </p:nvSpPr>
        <p:spPr/>
        <p:txBody>
          <a:bodyPr/>
          <a:lstStyle/>
          <a:p>
            <a:endParaRPr lang="en-US" altLang="de-DE" dirty="0"/>
          </a:p>
          <a:p>
            <a:fld id="{6BCE9B78-16FC-4E5E-B3E8-7C017EC076AE}" type="slidenum">
              <a:rPr lang="en-US" altLang="de-DE" smtClean="0"/>
              <a:pPr/>
              <a:t>8</a:t>
            </a:fld>
            <a:endParaRPr lang="en-US" altLang="de-DE" dirty="0"/>
          </a:p>
        </p:txBody>
      </p:sp>
    </p:spTree>
    <p:extLst>
      <p:ext uri="{BB962C8B-B14F-4D97-AF65-F5344CB8AC3E}">
        <p14:creationId xmlns:p14="http://schemas.microsoft.com/office/powerpoint/2010/main" val="373096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sz="half" idx="2"/>
          </p:nvPr>
        </p:nvSpPr>
        <p:spPr>
          <a:xfrm>
            <a:off x="457200" y="3940175"/>
            <a:ext cx="8229600" cy="2190750"/>
          </a:xfrm>
        </p:spPr>
        <p:txBody>
          <a:bodyPr>
            <a:normAutofit fontScale="85000" lnSpcReduction="10000"/>
          </a:bodyPr>
          <a:lstStyle/>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Dating back to 8500 B.C., unearthed clay tokens or “counters” may have been used for record keeping in primitive forms of accounting.</a:t>
            </a:r>
          </a:p>
          <a:p>
            <a:pPr>
              <a:lnSpc>
                <a:spcPct val="90000"/>
              </a:lnSpc>
              <a:buClrTx/>
              <a:buFont typeface="Wingdings" panose="05000000000000000000" pitchFamily="2" charset="2"/>
              <a:buChar char="§"/>
              <a:defRPr/>
            </a:pPr>
            <a:endParaRPr lang="en-US" sz="2800" dirty="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Tokens, with special markings on them, were sealed in hollow clay vessels that accompanied commercial goods in transit.</a:t>
            </a:r>
          </a:p>
        </p:txBody>
      </p:sp>
      <p:pic>
        <p:nvPicPr>
          <p:cNvPr id="11269" name="Picture 4" descr="c01f002.jpg                                                    0005C9D6Storage                        BBD658F8:"/>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2941638" y="1600200"/>
            <a:ext cx="3260725" cy="2190750"/>
          </a:xfrm>
        </p:spPr>
      </p:pic>
      <p:sp>
        <p:nvSpPr>
          <p:cNvPr id="11" name="Rectangle 2"/>
          <p:cNvSpPr>
            <a:spLocks noGrp="1" noChangeArrowheads="1"/>
          </p:cNvSpPr>
          <p:nvPr>
            <p:ph type="title"/>
          </p:nvPr>
        </p:nvSpPr>
        <p:spPr>
          <a:xfrm>
            <a:off x="457200" y="277813"/>
            <a:ext cx="8229600" cy="1139825"/>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History of Data</a:t>
            </a:r>
          </a:p>
        </p:txBody>
      </p:sp>
      <p:sp>
        <p:nvSpPr>
          <p:cNvPr id="3" name="Foliennummernplatzhalter 2"/>
          <p:cNvSpPr>
            <a:spLocks noGrp="1"/>
          </p:cNvSpPr>
          <p:nvPr>
            <p:ph type="sldNum" sz="quarter" idx="12"/>
          </p:nvPr>
        </p:nvSpPr>
        <p:spPr/>
        <p:txBody>
          <a:bodyPr/>
          <a:lstStyle/>
          <a:p>
            <a:fld id="{E942E428-4F27-4BFF-9513-01D66AAB7E42}" type="slidenum">
              <a:rPr lang="en-US" altLang="de-DE" smtClean="0"/>
              <a:pPr/>
              <a:t>9</a:t>
            </a:fld>
            <a:endParaRPr lang="en-US" altLang="de-DE" dirty="0"/>
          </a:p>
        </p:txBody>
      </p:sp>
    </p:spTree>
    <p:extLst>
      <p:ext uri="{BB962C8B-B14F-4D97-AF65-F5344CB8AC3E}">
        <p14:creationId xmlns:p14="http://schemas.microsoft.com/office/powerpoint/2010/main" val="139261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dirty="0"/>
              <a:t>Data Through the Ages</a:t>
            </a:r>
          </a:p>
        </p:txBody>
      </p:sp>
      <p:sp>
        <p:nvSpPr>
          <p:cNvPr id="16387" name="Rectangle 3"/>
          <p:cNvSpPr>
            <a:spLocks noGrp="1" noChangeArrowheads="1"/>
          </p:cNvSpPr>
          <p:nvPr>
            <p:ph type="body" idx="1"/>
          </p:nvPr>
        </p:nvSpPr>
        <p:spPr/>
        <p:txBody>
          <a:bodyPr/>
          <a:lstStyle/>
          <a:p>
            <a:pPr>
              <a:lnSpc>
                <a:spcPct val="80000"/>
              </a:lnSpc>
              <a:defRPr/>
            </a:pPr>
            <a:r>
              <a:rPr lang="en-US" sz="2800" dirty="0"/>
              <a:t>Record-keeping - the recording of data to keep track of how much a person has produced and what it can be bartered or sold for.</a:t>
            </a:r>
          </a:p>
          <a:p>
            <a:pPr>
              <a:lnSpc>
                <a:spcPct val="80000"/>
              </a:lnSpc>
              <a:defRPr/>
            </a:pPr>
            <a:endParaRPr lang="en-US" sz="2800" dirty="0"/>
          </a:p>
          <a:p>
            <a:pPr>
              <a:lnSpc>
                <a:spcPct val="80000"/>
              </a:lnSpc>
              <a:defRPr/>
            </a:pPr>
            <a:r>
              <a:rPr lang="en-US" sz="2800" dirty="0"/>
              <a:t>With time, different kinds of data were kept</a:t>
            </a:r>
          </a:p>
          <a:p>
            <a:pPr marL="548640" lvl="2" indent="-274320">
              <a:lnSpc>
                <a:spcPct val="80000"/>
              </a:lnSpc>
              <a:buSzPct val="95000"/>
              <a:buFont typeface="Wingdings" panose="05000000000000000000" pitchFamily="2" charset="2"/>
              <a:buChar char="§"/>
              <a:defRPr/>
            </a:pPr>
            <a:r>
              <a:rPr lang="en-US" sz="2500" dirty="0"/>
              <a:t>calendars, census data, surveys, land ownership records, marriage records, records of church contributions, family trees, etc.</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56856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body" sz="half" idx="2"/>
          </p:nvPr>
        </p:nvSpPr>
        <p:spPr>
          <a:xfrm>
            <a:off x="457200" y="3940175"/>
            <a:ext cx="8229600" cy="2190750"/>
          </a:xfrm>
        </p:spPr>
        <p:txBody>
          <a:bodyPr/>
          <a:lstStyle/>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Double-entry bookkeeping - originated in the trading centers of fourteenth century Italy.</a:t>
            </a:r>
          </a:p>
          <a:p>
            <a:pPr>
              <a:lnSpc>
                <a:spcPct val="90000"/>
              </a:lnSpc>
              <a:buClrTx/>
              <a:buFont typeface="Wingdings" panose="05000000000000000000" pitchFamily="2" charset="2"/>
              <a:buChar char="§"/>
              <a:defRPr/>
            </a:pPr>
            <a:endParaRPr lang="en-US" sz="2800" dirty="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defRPr/>
            </a:pPr>
            <a:r>
              <a:rPr lang="en-US" sz="2800" dirty="0">
                <a:latin typeface="Times New Roman" panose="02020603050405020304" pitchFamily="18" charset="0"/>
                <a:cs typeface="Times New Roman" panose="02020603050405020304" pitchFamily="18" charset="0"/>
              </a:rPr>
              <a:t>The earliest known example is from a merchant in Genoa and dates to the year 1340.</a:t>
            </a:r>
          </a:p>
        </p:txBody>
      </p:sp>
      <p:pic>
        <p:nvPicPr>
          <p:cNvPr id="13317" name="Picture 6" descr="c01f003.jpg                                                    0005C9D6Storage                        BBD658F8:"/>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2663825" y="1600200"/>
            <a:ext cx="3816350" cy="2190750"/>
          </a:xfrm>
        </p:spPr>
      </p:pic>
      <p:sp>
        <p:nvSpPr>
          <p:cNvPr id="9" name="Rectangle 2"/>
          <p:cNvSpPr>
            <a:spLocks noGrp="1" noChangeArrowheads="1"/>
          </p:cNvSpPr>
          <p:nvPr>
            <p:ph type="title"/>
          </p:nvPr>
        </p:nvSpPr>
        <p:spPr>
          <a:xfrm>
            <a:off x="457200" y="277813"/>
            <a:ext cx="8229600" cy="1139825"/>
          </a:xfrm>
        </p:spPr>
        <p:txBody>
          <a:bodyPr anchor="ctr">
            <a:normAutofit/>
          </a:bodyPr>
          <a:lstStyle/>
          <a:p>
            <a:pPr algn="ctr" eaLnBrk="1" hangingPunct="1">
              <a:defRPr/>
            </a:pPr>
            <a:r>
              <a:rPr lang="en-US" sz="3200" dirty="0">
                <a:solidFill>
                  <a:schemeClr val="tx1"/>
                </a:solidFill>
                <a:latin typeface="Times New Roman" panose="02020603050405020304" pitchFamily="18" charset="0"/>
                <a:cs typeface="Times New Roman" panose="02020603050405020304" pitchFamily="18" charset="0"/>
              </a:rPr>
              <a:t>History of Data</a:t>
            </a:r>
          </a:p>
        </p:txBody>
      </p:sp>
      <p:sp>
        <p:nvSpPr>
          <p:cNvPr id="3" name="Foliennummernplatzhalter 2"/>
          <p:cNvSpPr>
            <a:spLocks noGrp="1"/>
          </p:cNvSpPr>
          <p:nvPr>
            <p:ph type="sldNum" sz="quarter" idx="12"/>
          </p:nvPr>
        </p:nvSpPr>
        <p:spPr>
          <a:xfrm>
            <a:off x="7924800" y="6356350"/>
            <a:ext cx="762000" cy="365125"/>
          </a:xfrm>
        </p:spPr>
        <p:txBody>
          <a:bodyPr/>
          <a:lstStyle/>
          <a:p>
            <a:fld id="{E942E428-4F27-4BFF-9513-01D66AAB7E42}" type="slidenum">
              <a:rPr lang="en-US" altLang="de-DE" smtClean="0">
                <a:latin typeface="Times New Roman" panose="02020603050405020304" pitchFamily="18" charset="0"/>
                <a:cs typeface="Times New Roman" panose="02020603050405020304" pitchFamily="18" charset="0"/>
              </a:rPr>
              <a:pPr/>
              <a:t>11</a:t>
            </a:fld>
            <a:endParaRPr lang="en-US" alt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717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a:t>Early Data Problems Spawn Calculating Devices</a:t>
            </a:r>
          </a:p>
        </p:txBody>
      </p:sp>
      <p:sp>
        <p:nvSpPr>
          <p:cNvPr id="25603" name="Rectangle 3"/>
          <p:cNvSpPr>
            <a:spLocks noGrp="1" noChangeArrowheads="1"/>
          </p:cNvSpPr>
          <p:nvPr>
            <p:ph type="body" idx="1"/>
          </p:nvPr>
        </p:nvSpPr>
        <p:spPr/>
        <p:txBody>
          <a:bodyPr/>
          <a:lstStyle/>
          <a:p>
            <a:pPr>
              <a:defRPr/>
            </a:pPr>
            <a:r>
              <a:rPr lang="en-US" sz="2800" dirty="0"/>
              <a:t>People interested in devices that could  “automatically” process their data.</a:t>
            </a:r>
          </a:p>
          <a:p>
            <a:pPr>
              <a:defRPr/>
            </a:pPr>
            <a:endParaRPr lang="en-US" sz="2800" dirty="0"/>
          </a:p>
          <a:p>
            <a:pPr>
              <a:defRPr/>
            </a:pPr>
            <a:r>
              <a:rPr lang="en-US" sz="2800" dirty="0"/>
              <a:t>Blaise Pascal produced an adding machine that was an early version of today’s mechanical automobile odometers.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4173800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a:t>Punched Cards - Data Storage</a:t>
            </a:r>
          </a:p>
        </p:txBody>
      </p:sp>
      <p:sp>
        <p:nvSpPr>
          <p:cNvPr id="26627" name="Rectangle 3"/>
          <p:cNvSpPr>
            <a:spLocks noGrp="1" noChangeArrowheads="1"/>
          </p:cNvSpPr>
          <p:nvPr>
            <p:ph type="body" idx="1"/>
          </p:nvPr>
        </p:nvSpPr>
        <p:spPr/>
        <p:txBody>
          <a:bodyPr/>
          <a:lstStyle/>
          <a:p>
            <a:pPr>
              <a:defRPr/>
            </a:pPr>
            <a:r>
              <a:rPr lang="en-US" sz="2800" dirty="0"/>
              <a:t>Invented in 1805 by Joseph Marie Jacquard of France.</a:t>
            </a:r>
          </a:p>
          <a:p>
            <a:pPr>
              <a:defRPr/>
            </a:pPr>
            <a:endParaRPr lang="en-US" sz="2800" dirty="0"/>
          </a:p>
          <a:p>
            <a:pPr>
              <a:defRPr/>
            </a:pPr>
            <a:r>
              <a:rPr lang="en-US" sz="2800" dirty="0"/>
              <a:t>Jacquard’s method of storing fabric patterns, a form of graphic data, as holes in punched cards was a very clever means of data storage.</a:t>
            </a:r>
          </a:p>
          <a:p>
            <a:pPr>
              <a:defRPr/>
            </a:pPr>
            <a:endParaRPr lang="en-US" sz="2800" dirty="0"/>
          </a:p>
          <a:p>
            <a:pPr>
              <a:defRPr/>
            </a:pPr>
            <a:r>
              <a:rPr lang="en-US" sz="2800" dirty="0"/>
              <a:t>Of great importance for computing devices to follow.</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2073112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en-US"/>
              <a:t>Era of Modern Information Processing</a:t>
            </a:r>
          </a:p>
        </p:txBody>
      </p:sp>
      <p:sp>
        <p:nvSpPr>
          <p:cNvPr id="49155" name="Rectangle 3"/>
          <p:cNvSpPr>
            <a:spLocks noGrp="1" noChangeArrowheads="1"/>
          </p:cNvSpPr>
          <p:nvPr>
            <p:ph type="body" idx="1"/>
          </p:nvPr>
        </p:nvSpPr>
        <p:spPr/>
        <p:txBody>
          <a:bodyPr>
            <a:normAutofit lnSpcReduction="10000"/>
          </a:bodyPr>
          <a:lstStyle/>
          <a:p>
            <a:pPr>
              <a:lnSpc>
                <a:spcPct val="90000"/>
              </a:lnSpc>
              <a:defRPr/>
            </a:pPr>
            <a:r>
              <a:rPr lang="en-US" sz="2800" dirty="0"/>
              <a:t>The 1880 U.S. Census took about seven years to compile by hand.</a:t>
            </a:r>
          </a:p>
          <a:p>
            <a:pPr>
              <a:lnSpc>
                <a:spcPct val="90000"/>
              </a:lnSpc>
              <a:defRPr/>
            </a:pPr>
            <a:endParaRPr lang="en-US" sz="2800" dirty="0"/>
          </a:p>
          <a:p>
            <a:pPr>
              <a:lnSpc>
                <a:spcPct val="90000"/>
              </a:lnSpc>
              <a:defRPr/>
            </a:pPr>
            <a:r>
              <a:rPr lang="en-US" sz="2800" dirty="0"/>
              <a:t>Basing his work on Jacquard’s punched card concept, Herman Hollerith arranged to have the census data stored in punched cards and invented machinery to tabulate them.</a:t>
            </a:r>
          </a:p>
          <a:p>
            <a:pPr>
              <a:lnSpc>
                <a:spcPct val="90000"/>
              </a:lnSpc>
              <a:defRPr/>
            </a:pPr>
            <a:endParaRPr lang="en-US" sz="2800" dirty="0"/>
          </a:p>
          <a:p>
            <a:pPr>
              <a:lnSpc>
                <a:spcPct val="90000"/>
              </a:lnSpc>
              <a:defRPr/>
            </a:pPr>
            <a:r>
              <a:rPr lang="en-US" sz="2800" dirty="0"/>
              <a:t>In 1896 Hollerith formed the Tabulating Machine Company to produce and commercially market his devices -- this later became IBM.</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29025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a:t>Era of Modern Information Processing</a:t>
            </a:r>
          </a:p>
        </p:txBody>
      </p:sp>
      <p:sp>
        <p:nvSpPr>
          <p:cNvPr id="28675" name="Rectangle 3"/>
          <p:cNvSpPr>
            <a:spLocks noGrp="1" noChangeArrowheads="1"/>
          </p:cNvSpPr>
          <p:nvPr>
            <p:ph type="body" idx="1"/>
          </p:nvPr>
        </p:nvSpPr>
        <p:spPr/>
        <p:txBody>
          <a:bodyPr/>
          <a:lstStyle/>
          <a:p>
            <a:pPr>
              <a:defRPr/>
            </a:pPr>
            <a:r>
              <a:rPr lang="en-US" sz="2800" dirty="0"/>
              <a:t>James Powers developed devices to automatically feed cards into the equipment and to automatically print results.</a:t>
            </a:r>
          </a:p>
          <a:p>
            <a:pPr>
              <a:defRPr/>
            </a:pPr>
            <a:endParaRPr lang="en-US" sz="2800" dirty="0"/>
          </a:p>
          <a:p>
            <a:pPr>
              <a:defRPr/>
            </a:pPr>
            <a:r>
              <a:rPr lang="en-US" sz="2800" dirty="0"/>
              <a:t>In 1911 he established the Powers Tabulating Machine Company -- this later became Unisys Corporation.</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2131613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a:t>The Mid-1950s</a:t>
            </a:r>
          </a:p>
        </p:txBody>
      </p:sp>
      <p:sp>
        <p:nvSpPr>
          <p:cNvPr id="29699" name="Rectangle 3"/>
          <p:cNvSpPr>
            <a:spLocks noGrp="1" noChangeArrowheads="1"/>
          </p:cNvSpPr>
          <p:nvPr>
            <p:ph type="body" idx="1"/>
          </p:nvPr>
        </p:nvSpPr>
        <p:spPr/>
        <p:txBody>
          <a:bodyPr/>
          <a:lstStyle/>
          <a:p>
            <a:pPr>
              <a:lnSpc>
                <a:spcPct val="90000"/>
              </a:lnSpc>
              <a:defRPr/>
            </a:pPr>
            <a:r>
              <a:rPr lang="en-US" sz="2800" dirty="0"/>
              <a:t>The introduction of electronic computers.</a:t>
            </a:r>
          </a:p>
          <a:p>
            <a:pPr>
              <a:lnSpc>
                <a:spcPct val="90000"/>
              </a:lnSpc>
              <a:defRPr/>
            </a:pPr>
            <a:endParaRPr lang="en-US" sz="2800" dirty="0"/>
          </a:p>
          <a:p>
            <a:pPr>
              <a:lnSpc>
                <a:spcPct val="90000"/>
              </a:lnSpc>
              <a:defRPr/>
            </a:pPr>
            <a:r>
              <a:rPr lang="en-US" sz="2800" dirty="0"/>
              <a:t>Witnessed a boom in economic development.</a:t>
            </a:r>
          </a:p>
          <a:p>
            <a:pPr>
              <a:lnSpc>
                <a:spcPct val="90000"/>
              </a:lnSpc>
              <a:defRPr/>
            </a:pPr>
            <a:endParaRPr lang="en-US" sz="2800" dirty="0"/>
          </a:p>
          <a:p>
            <a:pPr>
              <a:lnSpc>
                <a:spcPct val="90000"/>
              </a:lnSpc>
              <a:defRPr/>
            </a:pPr>
            <a:r>
              <a:rPr lang="en-US" sz="2800" dirty="0"/>
              <a:t>From this point onward, it would be virtually impossible to tie advances in computing devices to specific, landmark data storage and retrieval needs.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68848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a:t>Modern Data Storage Media</a:t>
            </a:r>
          </a:p>
        </p:txBody>
      </p:sp>
      <p:sp>
        <p:nvSpPr>
          <p:cNvPr id="30723" name="Rectangle 3"/>
          <p:cNvSpPr>
            <a:spLocks noGrp="1" noChangeArrowheads="1"/>
          </p:cNvSpPr>
          <p:nvPr>
            <p:ph type="body" idx="1"/>
          </p:nvPr>
        </p:nvSpPr>
        <p:spPr/>
        <p:txBody>
          <a:bodyPr/>
          <a:lstStyle/>
          <a:p>
            <a:pPr>
              <a:lnSpc>
                <a:spcPct val="90000"/>
              </a:lnSpc>
              <a:defRPr/>
            </a:pPr>
            <a:r>
              <a:rPr lang="en-US" sz="2800" dirty="0"/>
              <a:t>Punched paper tape -  The earliest form of modern data storage, introduced in the 1870s and 1880s.</a:t>
            </a:r>
          </a:p>
          <a:p>
            <a:pPr>
              <a:lnSpc>
                <a:spcPct val="90000"/>
              </a:lnSpc>
              <a:defRPr/>
            </a:pPr>
            <a:endParaRPr lang="en-US" sz="2800" dirty="0"/>
          </a:p>
          <a:p>
            <a:pPr>
              <a:lnSpc>
                <a:spcPct val="90000"/>
              </a:lnSpc>
              <a:defRPr/>
            </a:pPr>
            <a:r>
              <a:rPr lang="en-US" sz="2800" dirty="0"/>
              <a:t>Punched cards were the only data storage medium used in the increasingly sophisticated electromechanical accounting machines of the 1920s, 1930s, and 1940s.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1316253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US"/>
              <a:t>Modern Data Storage Media</a:t>
            </a:r>
          </a:p>
        </p:txBody>
      </p:sp>
      <p:sp>
        <p:nvSpPr>
          <p:cNvPr id="31747" name="Rectangle 3"/>
          <p:cNvSpPr>
            <a:spLocks noGrp="1" noChangeArrowheads="1"/>
          </p:cNvSpPr>
          <p:nvPr>
            <p:ph type="body" idx="1"/>
          </p:nvPr>
        </p:nvSpPr>
        <p:spPr/>
        <p:txBody>
          <a:bodyPr/>
          <a:lstStyle/>
          <a:p>
            <a:pPr>
              <a:defRPr/>
            </a:pPr>
            <a:r>
              <a:rPr lang="en-US" sz="2800" dirty="0"/>
              <a:t>Middle to late 1930s saw the beginning of the era of erasable magnetic storage media.</a:t>
            </a:r>
          </a:p>
          <a:p>
            <a:pPr>
              <a:defRPr/>
            </a:pPr>
            <a:endParaRPr lang="en-US" sz="2800" dirty="0"/>
          </a:p>
          <a:p>
            <a:pPr>
              <a:defRPr/>
            </a:pPr>
            <a:r>
              <a:rPr lang="en-US" sz="2800" dirty="0"/>
              <a:t>By late 1940s, early work was done on the use of magnetic tape for recording data.</a:t>
            </a:r>
          </a:p>
          <a:p>
            <a:pPr>
              <a:defRPr/>
            </a:pPr>
            <a:endParaRPr lang="en-US" sz="2800" dirty="0"/>
          </a:p>
          <a:p>
            <a:pPr>
              <a:defRPr/>
            </a:pPr>
            <a:r>
              <a:rPr lang="en-US" sz="2800" dirty="0"/>
              <a:t>By 1950, several companies were developing the magnetic tape concept for commercial use.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2858252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dirty="0"/>
              <a:t>Modern Data Storage Media </a:t>
            </a:r>
          </a:p>
        </p:txBody>
      </p:sp>
      <p:sp>
        <p:nvSpPr>
          <p:cNvPr id="50179" name="Rectangle 3"/>
          <p:cNvSpPr>
            <a:spLocks noGrp="1" noChangeArrowheads="1"/>
          </p:cNvSpPr>
          <p:nvPr>
            <p:ph type="body" idx="1"/>
          </p:nvPr>
        </p:nvSpPr>
        <p:spPr>
          <a:xfrm>
            <a:off x="457200" y="1295400"/>
            <a:ext cx="8229600" cy="5562600"/>
          </a:xfrm>
        </p:spPr>
        <p:txBody>
          <a:bodyPr>
            <a:normAutofit fontScale="92500" lnSpcReduction="10000"/>
          </a:bodyPr>
          <a:lstStyle/>
          <a:p>
            <a:pPr>
              <a:lnSpc>
                <a:spcPct val="90000"/>
              </a:lnSpc>
              <a:defRPr/>
            </a:pPr>
            <a:r>
              <a:rPr lang="en-US" sz="2800" dirty="0"/>
              <a:t>Magnetic Tape - commercially available units in 1952.</a:t>
            </a:r>
          </a:p>
          <a:p>
            <a:pPr>
              <a:lnSpc>
                <a:spcPct val="90000"/>
              </a:lnSpc>
              <a:defRPr/>
            </a:pPr>
            <a:endParaRPr lang="en-US" sz="2800" dirty="0"/>
          </a:p>
          <a:p>
            <a:pPr>
              <a:lnSpc>
                <a:spcPct val="90000"/>
              </a:lnSpc>
              <a:defRPr/>
            </a:pPr>
            <a:r>
              <a:rPr lang="en-US" sz="2800" dirty="0"/>
              <a:t>Direct Access Magnetic Devices - began to be developed at MIT in the late 1930s and early 1940s.</a:t>
            </a:r>
          </a:p>
          <a:p>
            <a:pPr>
              <a:lnSpc>
                <a:spcPct val="90000"/>
              </a:lnSpc>
              <a:defRPr/>
            </a:pPr>
            <a:endParaRPr lang="en-US" sz="2800" dirty="0"/>
          </a:p>
          <a:p>
            <a:pPr>
              <a:lnSpc>
                <a:spcPct val="90000"/>
              </a:lnSpc>
              <a:defRPr/>
            </a:pPr>
            <a:r>
              <a:rPr lang="en-US" sz="2800" dirty="0"/>
              <a:t>Magnetic Drum - early 1950s; forerunners of magnetic disk technology.</a:t>
            </a:r>
          </a:p>
          <a:p>
            <a:pPr>
              <a:lnSpc>
                <a:spcPct val="90000"/>
              </a:lnSpc>
              <a:defRPr/>
            </a:pPr>
            <a:endParaRPr lang="en-US" sz="2800" dirty="0"/>
          </a:p>
          <a:p>
            <a:pPr>
              <a:lnSpc>
                <a:spcPct val="90000"/>
              </a:lnSpc>
              <a:defRPr/>
            </a:pPr>
            <a:r>
              <a:rPr lang="en-US" sz="2800" dirty="0"/>
              <a:t>Magnetic Disk - commercially available in mid 1950s.</a:t>
            </a:r>
          </a:p>
          <a:p>
            <a:pPr>
              <a:lnSpc>
                <a:spcPct val="90000"/>
              </a:lnSpc>
              <a:defRPr/>
            </a:pPr>
            <a:endParaRPr lang="en-US" sz="2800" dirty="0"/>
          </a:p>
          <a:p>
            <a:pPr>
              <a:lnSpc>
                <a:spcPct val="90000"/>
              </a:lnSpc>
              <a:defRPr/>
            </a:pPr>
            <a:r>
              <a:rPr lang="en-US" sz="2800" dirty="0"/>
              <a:t>Compact Disk (CD) – introduced as a data storage medium in 1985.</a:t>
            </a:r>
          </a:p>
          <a:p>
            <a:pPr>
              <a:lnSpc>
                <a:spcPct val="90000"/>
              </a:lnSpc>
              <a:defRPr/>
            </a:pPr>
            <a:endParaRPr lang="en-US" sz="2800" dirty="0"/>
          </a:p>
          <a:p>
            <a:pPr>
              <a:lnSpc>
                <a:spcPct val="90000"/>
              </a:lnSpc>
              <a:defRPr/>
            </a:pPr>
            <a:r>
              <a:rPr lang="en-US" sz="2800" dirty="0"/>
              <a:t>Solid-state technology – Flash drives.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637212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t>Using Data for Competitive Advantage</a:t>
            </a:r>
          </a:p>
        </p:txBody>
      </p:sp>
      <p:sp>
        <p:nvSpPr>
          <p:cNvPr id="33795" name="Rectangle 3"/>
          <p:cNvSpPr>
            <a:spLocks noGrp="1" noChangeArrowheads="1"/>
          </p:cNvSpPr>
          <p:nvPr>
            <p:ph type="body" idx="1"/>
          </p:nvPr>
        </p:nvSpPr>
        <p:spPr/>
        <p:txBody>
          <a:bodyPr/>
          <a:lstStyle/>
          <a:p>
            <a:pPr eaLnBrk="1" hangingPunct="1">
              <a:defRPr/>
            </a:pPr>
            <a:r>
              <a:rPr lang="en-US"/>
              <a:t>Data has become indispensable to every kind of modern business and government organization.</a:t>
            </a:r>
          </a:p>
          <a:p>
            <a:pPr eaLnBrk="1" hangingPunct="1">
              <a:defRPr/>
            </a:pPr>
            <a:endParaRPr lang="en-US"/>
          </a:p>
          <a:p>
            <a:pPr eaLnBrk="1" hangingPunct="1">
              <a:defRPr/>
            </a:pPr>
            <a:r>
              <a:rPr lang="en-US"/>
              <a:t>Data, the applications that process the data, and the computers on which the applications run are fundamental to every aspect of every kind of endeavor.</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3078460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a:t>Using Data for Competitive Advantage</a:t>
            </a:r>
          </a:p>
        </p:txBody>
      </p:sp>
      <p:sp>
        <p:nvSpPr>
          <p:cNvPr id="34819" name="Rectangle 3"/>
          <p:cNvSpPr>
            <a:spLocks noGrp="1" noChangeArrowheads="1"/>
          </p:cNvSpPr>
          <p:nvPr>
            <p:ph type="body" idx="1"/>
          </p:nvPr>
        </p:nvSpPr>
        <p:spPr/>
        <p:txBody>
          <a:bodyPr/>
          <a:lstStyle/>
          <a:p>
            <a:pPr eaLnBrk="1" hangingPunct="1">
              <a:lnSpc>
                <a:spcPct val="90000"/>
              </a:lnSpc>
              <a:defRPr/>
            </a:pPr>
            <a:r>
              <a:rPr lang="en-US" dirty="0"/>
              <a:t>Data is a corporate resource, possibly the most important corporate resource.</a:t>
            </a:r>
          </a:p>
          <a:p>
            <a:pPr eaLnBrk="1" hangingPunct="1">
              <a:lnSpc>
                <a:spcPct val="90000"/>
              </a:lnSpc>
              <a:defRPr/>
            </a:pPr>
            <a:endParaRPr lang="en-US" dirty="0"/>
          </a:p>
          <a:p>
            <a:pPr eaLnBrk="1" hangingPunct="1">
              <a:lnSpc>
                <a:spcPct val="90000"/>
              </a:lnSpc>
              <a:defRPr/>
            </a:pPr>
            <a:r>
              <a:rPr lang="en-US" dirty="0"/>
              <a:t>Data can give a company a crucial competitive advantage.</a:t>
            </a:r>
          </a:p>
          <a:p>
            <a:pPr eaLnBrk="1" hangingPunct="1">
              <a:lnSpc>
                <a:spcPct val="90000"/>
              </a:lnSpc>
              <a:defRPr/>
            </a:pPr>
            <a:endParaRPr lang="en-US" dirty="0"/>
          </a:p>
          <a:p>
            <a:pPr eaLnBrk="1" hangingPunct="1">
              <a:lnSpc>
                <a:spcPct val="90000"/>
              </a:lnSpc>
              <a:defRPr/>
            </a:pPr>
            <a:r>
              <a:rPr lang="en-US" dirty="0"/>
              <a:t>e.g., FedEx had a significant competitive advantage when it first provided access to its package tracking data on its Web site.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857947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t>Problems in Storing and Accessing Data</a:t>
            </a:r>
          </a:p>
        </p:txBody>
      </p:sp>
      <p:sp>
        <p:nvSpPr>
          <p:cNvPr id="35843" name="Rectangle 3"/>
          <p:cNvSpPr>
            <a:spLocks noGrp="1" noChangeArrowheads="1"/>
          </p:cNvSpPr>
          <p:nvPr>
            <p:ph type="body" idx="1"/>
          </p:nvPr>
        </p:nvSpPr>
        <p:spPr/>
        <p:txBody>
          <a:bodyPr/>
          <a:lstStyle/>
          <a:p>
            <a:pPr eaLnBrk="1" hangingPunct="1">
              <a:lnSpc>
                <a:spcPct val="90000"/>
              </a:lnSpc>
              <a:defRPr/>
            </a:pPr>
            <a:r>
              <a:rPr lang="en-US" dirty="0"/>
              <a:t>Difficult to store and to provide efficient, accurate access to a company’s data.</a:t>
            </a:r>
          </a:p>
          <a:p>
            <a:pPr eaLnBrk="1" hangingPunct="1">
              <a:lnSpc>
                <a:spcPct val="90000"/>
              </a:lnSpc>
              <a:defRPr/>
            </a:pPr>
            <a:endParaRPr lang="en-US" dirty="0"/>
          </a:p>
          <a:p>
            <a:pPr eaLnBrk="1" hangingPunct="1">
              <a:lnSpc>
                <a:spcPct val="90000"/>
              </a:lnSpc>
              <a:defRPr/>
            </a:pPr>
            <a:r>
              <a:rPr lang="en-US" dirty="0"/>
              <a:t>The volume of data that companies have is massive.</a:t>
            </a:r>
          </a:p>
          <a:p>
            <a:pPr eaLnBrk="1" hangingPunct="1">
              <a:lnSpc>
                <a:spcPct val="90000"/>
              </a:lnSpc>
              <a:defRPr/>
            </a:pPr>
            <a:endParaRPr lang="en-US" dirty="0"/>
          </a:p>
          <a:p>
            <a:pPr eaLnBrk="1" hangingPunct="1">
              <a:lnSpc>
                <a:spcPct val="90000"/>
              </a:lnSpc>
              <a:defRPr/>
            </a:pPr>
            <a:r>
              <a:rPr lang="en-US" dirty="0"/>
              <a:t>Wal-Mart estimates its data warehouse contains hundreds of terabytes (trillions of characters) of data.</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2766851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a:t>Problems in Storing and Accessing Data</a:t>
            </a:r>
          </a:p>
        </p:txBody>
      </p:sp>
      <p:sp>
        <p:nvSpPr>
          <p:cNvPr id="36867" name="Rectangle 3"/>
          <p:cNvSpPr>
            <a:spLocks noGrp="1" noChangeArrowheads="1"/>
          </p:cNvSpPr>
          <p:nvPr>
            <p:ph type="body" idx="1"/>
          </p:nvPr>
        </p:nvSpPr>
        <p:spPr/>
        <p:txBody>
          <a:bodyPr/>
          <a:lstStyle/>
          <a:p>
            <a:pPr eaLnBrk="1" hangingPunct="1">
              <a:defRPr/>
            </a:pPr>
            <a:r>
              <a:rPr lang="en-US"/>
              <a:t>Larger number of people want access to data:</a:t>
            </a:r>
          </a:p>
          <a:p>
            <a:pPr lvl="1" eaLnBrk="1" hangingPunct="1">
              <a:defRPr/>
            </a:pPr>
            <a:r>
              <a:rPr lang="en-US"/>
              <a:t>Employees</a:t>
            </a:r>
          </a:p>
          <a:p>
            <a:pPr lvl="1" eaLnBrk="1" hangingPunct="1">
              <a:defRPr/>
            </a:pPr>
            <a:r>
              <a:rPr lang="en-US"/>
              <a:t>Customers</a:t>
            </a:r>
          </a:p>
          <a:p>
            <a:pPr lvl="1" eaLnBrk="1" hangingPunct="1">
              <a:defRPr/>
            </a:pPr>
            <a:r>
              <a:rPr lang="en-US"/>
              <a:t>Trading partners</a:t>
            </a:r>
          </a:p>
          <a:p>
            <a:pPr lvl="1" eaLnBrk="1" hangingPunct="1">
              <a:buFont typeface="Symbol" panose="05050102010706020507" pitchFamily="18" charset="2"/>
              <a:buNone/>
              <a:defRPr/>
            </a:pPr>
            <a:endParaRPr lang="en-US"/>
          </a:p>
          <a:p>
            <a:pPr eaLnBrk="1" hangingPunct="1">
              <a:defRPr/>
            </a:pPr>
            <a:r>
              <a:rPr lang="en-US"/>
              <a:t>Additional issues include: data security, data privacy, and backup and recovery.</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733960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a:t>Data Security</a:t>
            </a:r>
          </a:p>
        </p:txBody>
      </p:sp>
      <p:sp>
        <p:nvSpPr>
          <p:cNvPr id="37891" name="Rectangle 3"/>
          <p:cNvSpPr>
            <a:spLocks noGrp="1" noChangeArrowheads="1"/>
          </p:cNvSpPr>
          <p:nvPr>
            <p:ph type="body" idx="1"/>
          </p:nvPr>
        </p:nvSpPr>
        <p:spPr/>
        <p:txBody>
          <a:bodyPr/>
          <a:lstStyle/>
          <a:p>
            <a:pPr eaLnBrk="1" hangingPunct="1">
              <a:defRPr/>
            </a:pPr>
            <a:r>
              <a:rPr lang="en-US"/>
              <a:t>Involves a company protecting its data from theft, malicious destruction, deliberate attempts at making phony changes to the data.</a:t>
            </a:r>
          </a:p>
          <a:p>
            <a:pPr eaLnBrk="1" hangingPunct="1">
              <a:defRPr/>
            </a:pPr>
            <a:endParaRPr lang="en-US"/>
          </a:p>
          <a:p>
            <a:pPr eaLnBrk="1" hangingPunct="1">
              <a:defRPr/>
            </a:pPr>
            <a:r>
              <a:rPr lang="en-US"/>
              <a:t>e.g., someone trying to increase his own bank account balance.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1158113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a:t>Data Privacy</a:t>
            </a:r>
          </a:p>
        </p:txBody>
      </p:sp>
      <p:sp>
        <p:nvSpPr>
          <p:cNvPr id="38915" name="Rectangle 3"/>
          <p:cNvSpPr>
            <a:spLocks noGrp="1" noChangeArrowheads="1"/>
          </p:cNvSpPr>
          <p:nvPr>
            <p:ph type="body" idx="1"/>
          </p:nvPr>
        </p:nvSpPr>
        <p:spPr/>
        <p:txBody>
          <a:bodyPr/>
          <a:lstStyle/>
          <a:p>
            <a:pPr eaLnBrk="1" hangingPunct="1">
              <a:defRPr/>
            </a:pPr>
            <a:r>
              <a:rPr lang="en-US"/>
              <a:t>Ensuring that even employees who normally have access to the company’s data are given access only to the specific data that they need in their work.</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1887423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t>Backup and Recovery</a:t>
            </a:r>
          </a:p>
        </p:txBody>
      </p:sp>
      <p:sp>
        <p:nvSpPr>
          <p:cNvPr id="39939" name="Rectangle 3"/>
          <p:cNvSpPr>
            <a:spLocks noGrp="1" noChangeArrowheads="1"/>
          </p:cNvSpPr>
          <p:nvPr>
            <p:ph type="body" idx="1"/>
          </p:nvPr>
        </p:nvSpPr>
        <p:spPr/>
        <p:txBody>
          <a:bodyPr/>
          <a:lstStyle/>
          <a:p>
            <a:pPr eaLnBrk="1" hangingPunct="1">
              <a:defRPr/>
            </a:pPr>
            <a:r>
              <a:rPr lang="en-US"/>
              <a:t>The ability to reconstruct data if it is lost or corrupted.</a:t>
            </a:r>
          </a:p>
          <a:p>
            <a:pPr eaLnBrk="1" hangingPunct="1">
              <a:defRPr/>
            </a:pPr>
            <a:endParaRPr lang="en-US"/>
          </a:p>
          <a:p>
            <a:pPr eaLnBrk="1" hangingPunct="1">
              <a:defRPr/>
            </a:pPr>
            <a:r>
              <a:rPr lang="en-US"/>
              <a:t>e.g., following a hardware failure</a:t>
            </a:r>
          </a:p>
          <a:p>
            <a:pPr eaLnBrk="1" hangingPunct="1">
              <a:defRPr/>
            </a:pPr>
            <a:endParaRPr lang="en-US"/>
          </a:p>
          <a:p>
            <a:pPr eaLnBrk="1" hangingPunct="1">
              <a:defRPr/>
            </a:pPr>
            <a:r>
              <a:rPr lang="en-US"/>
              <a:t>e.g., following a natural disaster</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585431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a:t>Data Accuracy</a:t>
            </a:r>
          </a:p>
        </p:txBody>
      </p:sp>
      <p:sp>
        <p:nvSpPr>
          <p:cNvPr id="40963" name="Rectangle 3"/>
          <p:cNvSpPr>
            <a:spLocks noGrp="1" noChangeArrowheads="1"/>
          </p:cNvSpPr>
          <p:nvPr>
            <p:ph type="body" idx="1"/>
          </p:nvPr>
        </p:nvSpPr>
        <p:spPr/>
        <p:txBody>
          <a:bodyPr/>
          <a:lstStyle/>
          <a:p>
            <a:pPr eaLnBrk="1" hangingPunct="1">
              <a:lnSpc>
                <a:spcPct val="90000"/>
              </a:lnSpc>
              <a:defRPr/>
            </a:pPr>
            <a:r>
              <a:rPr lang="en-US"/>
              <a:t>The same data is stored several, sometimes many, times within a company’s information system.</a:t>
            </a:r>
          </a:p>
          <a:p>
            <a:pPr eaLnBrk="1" hangingPunct="1">
              <a:lnSpc>
                <a:spcPct val="90000"/>
              </a:lnSpc>
              <a:defRPr/>
            </a:pPr>
            <a:endParaRPr lang="en-US"/>
          </a:p>
          <a:p>
            <a:pPr eaLnBrk="1" hangingPunct="1">
              <a:lnSpc>
                <a:spcPct val="90000"/>
              </a:lnSpc>
              <a:defRPr/>
            </a:pPr>
            <a:r>
              <a:rPr lang="en-US"/>
              <a:t>When a new application is written, new data files are created to store its data.</a:t>
            </a:r>
          </a:p>
          <a:p>
            <a:pPr eaLnBrk="1" hangingPunct="1">
              <a:lnSpc>
                <a:spcPct val="90000"/>
              </a:lnSpc>
              <a:defRPr/>
            </a:pPr>
            <a:endParaRPr lang="en-US"/>
          </a:p>
          <a:p>
            <a:pPr eaLnBrk="1" hangingPunct="1">
              <a:lnSpc>
                <a:spcPct val="90000"/>
              </a:lnSpc>
              <a:defRPr/>
            </a:pPr>
            <a:r>
              <a:rPr lang="en-US"/>
              <a:t>Data can be duplicated within a single file and across files.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578831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a:t>Data as a Corporate Resource</a:t>
            </a:r>
          </a:p>
        </p:txBody>
      </p:sp>
      <p:sp>
        <p:nvSpPr>
          <p:cNvPr id="41987" name="Rectangle 3"/>
          <p:cNvSpPr>
            <a:spLocks noGrp="1" noChangeArrowheads="1"/>
          </p:cNvSpPr>
          <p:nvPr>
            <p:ph type="body" idx="1"/>
          </p:nvPr>
        </p:nvSpPr>
        <p:spPr/>
        <p:txBody>
          <a:bodyPr/>
          <a:lstStyle/>
          <a:p>
            <a:pPr eaLnBrk="1" hangingPunct="1">
              <a:defRPr/>
            </a:pPr>
            <a:r>
              <a:rPr lang="en-US"/>
              <a:t>Data may be the most difficult corporate resource to manage.</a:t>
            </a:r>
          </a:p>
          <a:p>
            <a:pPr eaLnBrk="1" hangingPunct="1">
              <a:defRPr/>
            </a:pPr>
            <a:endParaRPr lang="en-US"/>
          </a:p>
          <a:p>
            <a:pPr eaLnBrk="1" hangingPunct="1">
              <a:defRPr/>
            </a:pPr>
            <a:r>
              <a:rPr lang="en-US"/>
              <a:t>We have tremendous volume, billions, trillions, and more individual pieces of data, each piece of which is different from the next.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2518078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a:t>Data as a Corporate Resource</a:t>
            </a:r>
          </a:p>
        </p:txBody>
      </p:sp>
      <p:sp>
        <p:nvSpPr>
          <p:cNvPr id="43011" name="Rectangle 3"/>
          <p:cNvSpPr>
            <a:spLocks noGrp="1" noChangeArrowheads="1"/>
          </p:cNvSpPr>
          <p:nvPr>
            <p:ph type="body" idx="1"/>
          </p:nvPr>
        </p:nvSpPr>
        <p:spPr/>
        <p:txBody>
          <a:bodyPr/>
          <a:lstStyle/>
          <a:p>
            <a:pPr eaLnBrk="1" hangingPunct="1">
              <a:lnSpc>
                <a:spcPct val="90000"/>
              </a:lnSpc>
              <a:defRPr/>
            </a:pPr>
            <a:r>
              <a:rPr lang="en-US"/>
              <a:t>A new kind of software is required to help manage the data.</a:t>
            </a:r>
          </a:p>
          <a:p>
            <a:pPr eaLnBrk="1" hangingPunct="1">
              <a:lnSpc>
                <a:spcPct val="90000"/>
              </a:lnSpc>
              <a:buFont typeface="Symbol" panose="05050102010706020507" pitchFamily="18" charset="2"/>
              <a:buNone/>
              <a:defRPr/>
            </a:pPr>
            <a:endParaRPr lang="en-US"/>
          </a:p>
          <a:p>
            <a:pPr eaLnBrk="1" hangingPunct="1">
              <a:lnSpc>
                <a:spcPct val="90000"/>
              </a:lnSpc>
              <a:defRPr/>
            </a:pPr>
            <a:r>
              <a:rPr lang="en-US"/>
              <a:t>Progressively faster hardware is required to keep up with the increasing volume of data and data access demands.</a:t>
            </a:r>
          </a:p>
          <a:p>
            <a:pPr eaLnBrk="1" hangingPunct="1">
              <a:lnSpc>
                <a:spcPct val="90000"/>
              </a:lnSpc>
              <a:defRPr/>
            </a:pPr>
            <a:endParaRPr lang="en-US"/>
          </a:p>
          <a:p>
            <a:pPr eaLnBrk="1" hangingPunct="1">
              <a:lnSpc>
                <a:spcPct val="90000"/>
              </a:lnSpc>
              <a:defRPr/>
            </a:pPr>
            <a:r>
              <a:rPr lang="en-US"/>
              <a:t>Data management specialists need to be developed and educated.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1860110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a:t>The Database Environment</a:t>
            </a:r>
          </a:p>
        </p:txBody>
      </p:sp>
      <p:sp>
        <p:nvSpPr>
          <p:cNvPr id="44035" name="Rectangle 3"/>
          <p:cNvSpPr>
            <a:spLocks noGrp="1" noChangeArrowheads="1"/>
          </p:cNvSpPr>
          <p:nvPr>
            <p:ph type="body" idx="1"/>
          </p:nvPr>
        </p:nvSpPr>
        <p:spPr/>
        <p:txBody>
          <a:bodyPr/>
          <a:lstStyle/>
          <a:p>
            <a:pPr eaLnBrk="1" hangingPunct="1">
              <a:lnSpc>
                <a:spcPct val="90000"/>
              </a:lnSpc>
              <a:defRPr/>
            </a:pPr>
            <a:r>
              <a:rPr lang="en-US"/>
              <a:t>Database Management System (DBMS)</a:t>
            </a:r>
          </a:p>
          <a:p>
            <a:pPr eaLnBrk="1" hangingPunct="1">
              <a:lnSpc>
                <a:spcPct val="90000"/>
              </a:lnSpc>
              <a:defRPr/>
            </a:pPr>
            <a:endParaRPr lang="en-US"/>
          </a:p>
          <a:p>
            <a:pPr eaLnBrk="1" hangingPunct="1">
              <a:lnSpc>
                <a:spcPct val="90000"/>
              </a:lnSpc>
              <a:defRPr/>
            </a:pPr>
            <a:r>
              <a:rPr lang="en-US"/>
              <a:t>New Personnel - database administrator and data management specialist</a:t>
            </a:r>
          </a:p>
          <a:p>
            <a:pPr eaLnBrk="1" hangingPunct="1">
              <a:lnSpc>
                <a:spcPct val="90000"/>
              </a:lnSpc>
              <a:defRPr/>
            </a:pPr>
            <a:endParaRPr lang="en-US"/>
          </a:p>
          <a:p>
            <a:pPr eaLnBrk="1" hangingPunct="1">
              <a:lnSpc>
                <a:spcPct val="90000"/>
              </a:lnSpc>
              <a:defRPr/>
            </a:pPr>
            <a:r>
              <a:rPr lang="en-US"/>
              <a:t>Fast hardware</a:t>
            </a:r>
          </a:p>
          <a:p>
            <a:pPr eaLnBrk="1" hangingPunct="1">
              <a:lnSpc>
                <a:spcPct val="90000"/>
              </a:lnSpc>
              <a:defRPr/>
            </a:pPr>
            <a:endParaRPr lang="en-US"/>
          </a:p>
          <a:p>
            <a:pPr eaLnBrk="1" hangingPunct="1">
              <a:lnSpc>
                <a:spcPct val="90000"/>
              </a:lnSpc>
              <a:defRPr/>
            </a:pPr>
            <a:r>
              <a:rPr lang="en-US"/>
              <a:t>Massive data storage facilities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1108247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US"/>
              <a:t>The Database Environment</a:t>
            </a:r>
          </a:p>
        </p:txBody>
      </p:sp>
      <p:sp>
        <p:nvSpPr>
          <p:cNvPr id="45059" name="Rectangle 3"/>
          <p:cNvSpPr>
            <a:spLocks noGrp="1" noChangeArrowheads="1"/>
          </p:cNvSpPr>
          <p:nvPr>
            <p:ph type="body" idx="1"/>
          </p:nvPr>
        </p:nvSpPr>
        <p:spPr/>
        <p:txBody>
          <a:bodyPr/>
          <a:lstStyle/>
          <a:p>
            <a:pPr eaLnBrk="1" hangingPunct="1">
              <a:lnSpc>
                <a:spcPct val="90000"/>
              </a:lnSpc>
              <a:defRPr/>
            </a:pPr>
            <a:r>
              <a:rPr lang="en-US"/>
              <a:t>Encourages data sharing</a:t>
            </a:r>
          </a:p>
          <a:p>
            <a:pPr eaLnBrk="1" hangingPunct="1">
              <a:lnSpc>
                <a:spcPct val="90000"/>
              </a:lnSpc>
              <a:buFont typeface="Symbol" panose="05050102010706020507" pitchFamily="18" charset="2"/>
              <a:buNone/>
              <a:defRPr/>
            </a:pPr>
            <a:endParaRPr lang="en-US"/>
          </a:p>
          <a:p>
            <a:pPr eaLnBrk="1" hangingPunct="1">
              <a:lnSpc>
                <a:spcPct val="90000"/>
              </a:lnSpc>
              <a:defRPr/>
            </a:pPr>
            <a:r>
              <a:rPr lang="en-US"/>
              <a:t>Helps control data redundancy</a:t>
            </a:r>
          </a:p>
          <a:p>
            <a:pPr eaLnBrk="1" hangingPunct="1">
              <a:lnSpc>
                <a:spcPct val="90000"/>
              </a:lnSpc>
              <a:defRPr/>
            </a:pPr>
            <a:endParaRPr lang="en-US"/>
          </a:p>
          <a:p>
            <a:pPr eaLnBrk="1" hangingPunct="1">
              <a:lnSpc>
                <a:spcPct val="90000"/>
              </a:lnSpc>
              <a:defRPr/>
            </a:pPr>
            <a:r>
              <a:rPr lang="en-US"/>
              <a:t>Has important improvements in data accuracy</a:t>
            </a:r>
          </a:p>
          <a:p>
            <a:pPr eaLnBrk="1" hangingPunct="1">
              <a:lnSpc>
                <a:spcPct val="90000"/>
              </a:lnSpc>
              <a:buFont typeface="Symbol" panose="05050102010706020507" pitchFamily="18" charset="2"/>
              <a:buNone/>
              <a:defRPr/>
            </a:pPr>
            <a:endParaRPr lang="en-US"/>
          </a:p>
          <a:p>
            <a:pPr eaLnBrk="1" hangingPunct="1">
              <a:lnSpc>
                <a:spcPct val="90000"/>
              </a:lnSpc>
              <a:defRPr/>
            </a:pPr>
            <a:r>
              <a:rPr lang="en-US"/>
              <a:t>Permits storage of vast volumes of data with acceptable access.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1896904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en-US"/>
              <a:t>The Database Environment</a:t>
            </a:r>
          </a:p>
        </p:txBody>
      </p:sp>
      <p:sp>
        <p:nvSpPr>
          <p:cNvPr id="46083" name="Rectangle 3"/>
          <p:cNvSpPr>
            <a:spLocks noGrp="1" noChangeArrowheads="1"/>
          </p:cNvSpPr>
          <p:nvPr>
            <p:ph type="body" idx="1"/>
          </p:nvPr>
        </p:nvSpPr>
        <p:spPr/>
        <p:txBody>
          <a:bodyPr/>
          <a:lstStyle/>
          <a:p>
            <a:pPr eaLnBrk="1" hangingPunct="1">
              <a:defRPr/>
            </a:pPr>
            <a:r>
              <a:rPr lang="en-US"/>
              <a:t>Allows database queries</a:t>
            </a:r>
          </a:p>
          <a:p>
            <a:pPr eaLnBrk="1" hangingPunct="1">
              <a:defRPr/>
            </a:pPr>
            <a:endParaRPr lang="en-US"/>
          </a:p>
          <a:p>
            <a:pPr eaLnBrk="1" hangingPunct="1">
              <a:defRPr/>
            </a:pPr>
            <a:r>
              <a:rPr lang="en-US"/>
              <a:t>Provides tools to control:</a:t>
            </a:r>
          </a:p>
          <a:p>
            <a:pPr lvl="1" eaLnBrk="1" hangingPunct="1">
              <a:defRPr/>
            </a:pPr>
            <a:r>
              <a:rPr lang="en-US"/>
              <a:t>data security</a:t>
            </a:r>
          </a:p>
          <a:p>
            <a:pPr lvl="1" eaLnBrk="1" hangingPunct="1">
              <a:defRPr/>
            </a:pPr>
            <a:r>
              <a:rPr lang="en-US"/>
              <a:t>data privacy</a:t>
            </a:r>
          </a:p>
          <a:p>
            <a:pPr lvl="1" eaLnBrk="1" hangingPunct="1">
              <a:defRPr/>
            </a:pPr>
            <a:r>
              <a:rPr lang="en-US"/>
              <a:t>backup and recovery</a:t>
            </a:r>
          </a:p>
          <a:p>
            <a:pPr eaLnBrk="1" hangingPunct="1">
              <a:defRPr/>
            </a:pPr>
            <a:endParaRPr 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3307976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rrowheads="1"/>
          </p:cNvSpPr>
          <p:nvPr>
            <p:ph type="title"/>
          </p:nvPr>
        </p:nvSpPr>
        <p:spPr/>
        <p:txBody>
          <a:bodyPr/>
          <a:lstStyle/>
          <a:p>
            <a:pPr eaLnBrk="1" hangingPunct="1"/>
            <a:r>
              <a:rPr lang="en-US" altLang="en-US"/>
              <a:t>Types of Databases and Database Applications</a:t>
            </a:r>
          </a:p>
        </p:txBody>
      </p:sp>
      <p:sp>
        <p:nvSpPr>
          <p:cNvPr id="11268" name="Rectangle 6"/>
          <p:cNvSpPr>
            <a:spLocks noGrp="1" noChangeArrowheads="1"/>
          </p:cNvSpPr>
          <p:nvPr>
            <p:ph type="body" idx="1"/>
          </p:nvPr>
        </p:nvSpPr>
        <p:spPr/>
        <p:txBody>
          <a:bodyPr>
            <a:normAutofit/>
          </a:bodyPr>
          <a:lstStyle/>
          <a:p>
            <a:pPr eaLnBrk="1" hangingPunct="1"/>
            <a:r>
              <a:rPr lang="en-US" altLang="en-US" sz="2400" dirty="0"/>
              <a:t>Traditional Applications:</a:t>
            </a:r>
          </a:p>
          <a:p>
            <a:pPr lvl="1" eaLnBrk="1" hangingPunct="1"/>
            <a:r>
              <a:rPr lang="en-US" altLang="en-US" sz="2200" dirty="0"/>
              <a:t>Numeric and Textual Databases</a:t>
            </a:r>
          </a:p>
          <a:p>
            <a:pPr eaLnBrk="1" hangingPunct="1"/>
            <a:r>
              <a:rPr lang="en-US" altLang="en-US" sz="2400" dirty="0"/>
              <a:t>More Recent Applications:</a:t>
            </a:r>
          </a:p>
          <a:p>
            <a:pPr lvl="1" eaLnBrk="1" hangingPunct="1"/>
            <a:r>
              <a:rPr lang="en-US" altLang="en-US" sz="2200" dirty="0"/>
              <a:t>Multimedia Databases</a:t>
            </a:r>
          </a:p>
          <a:p>
            <a:pPr lvl="1" eaLnBrk="1" hangingPunct="1"/>
            <a:r>
              <a:rPr lang="en-US" altLang="en-US" sz="2200" dirty="0"/>
              <a:t>Geographic Information Systems (GIS)</a:t>
            </a:r>
          </a:p>
          <a:p>
            <a:pPr lvl="1" eaLnBrk="1" hangingPunct="1"/>
            <a:r>
              <a:rPr lang="en-US" altLang="en-US" sz="2200" dirty="0"/>
              <a:t>Biological and Genome Databases</a:t>
            </a:r>
          </a:p>
          <a:p>
            <a:pPr lvl="1" eaLnBrk="1" hangingPunct="1"/>
            <a:r>
              <a:rPr lang="en-US" altLang="en-US" sz="2200" dirty="0"/>
              <a:t>Data Warehouses</a:t>
            </a:r>
          </a:p>
          <a:p>
            <a:pPr lvl="1" eaLnBrk="1" hangingPunct="1"/>
            <a:r>
              <a:rPr lang="en-US" altLang="en-US" sz="2200" dirty="0"/>
              <a:t>Mobile databases</a:t>
            </a:r>
          </a:p>
          <a:p>
            <a:pPr lvl="1" eaLnBrk="1" hangingPunct="1"/>
            <a:r>
              <a:rPr lang="en-US" altLang="en-US" sz="2200" dirty="0"/>
              <a:t>Real-time and Active Databases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2708543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Recent Developments (cont.)</a:t>
            </a:r>
          </a:p>
        </p:txBody>
      </p:sp>
      <p:sp>
        <p:nvSpPr>
          <p:cNvPr id="3" name="Content Placeholder 2"/>
          <p:cNvSpPr>
            <a:spLocks noGrp="1"/>
          </p:cNvSpPr>
          <p:nvPr>
            <p:ph idx="1"/>
          </p:nvPr>
        </p:nvSpPr>
        <p:spPr/>
        <p:txBody>
          <a:bodyPr/>
          <a:lstStyle/>
          <a:p>
            <a:pPr>
              <a:defRPr/>
            </a:pPr>
            <a:r>
              <a:rPr lang="en-US" dirty="0">
                <a:ea typeface="+mn-ea"/>
              </a:rPr>
              <a:t>Social Networks started capturing a lot of information about people and about communications among people-posts, tweets, photos, videos in systems such as:</a:t>
            </a:r>
          </a:p>
          <a:p>
            <a:pPr marL="0" indent="0">
              <a:buFont typeface="Wingdings" panose="05000000000000000000" pitchFamily="2" charset="2"/>
              <a:buNone/>
              <a:defRPr/>
            </a:pPr>
            <a:r>
              <a:rPr lang="en-US" dirty="0">
                <a:ea typeface="+mn-ea"/>
              </a:rPr>
              <a:t>- Facebook</a:t>
            </a:r>
          </a:p>
          <a:p>
            <a:pPr marL="0" indent="0">
              <a:buFont typeface="Wingdings" panose="05000000000000000000" pitchFamily="2" charset="2"/>
              <a:buNone/>
              <a:defRPr/>
            </a:pPr>
            <a:r>
              <a:rPr lang="en-US" dirty="0">
                <a:ea typeface="+mn-ea"/>
              </a:rPr>
              <a:t>- Twitter</a:t>
            </a:r>
          </a:p>
          <a:p>
            <a:pPr marL="0" indent="0">
              <a:buFont typeface="Wingdings" panose="05000000000000000000" pitchFamily="2" charset="2"/>
              <a:buNone/>
              <a:defRPr/>
            </a:pPr>
            <a:r>
              <a:rPr lang="en-US" dirty="0">
                <a:ea typeface="+mn-ea"/>
              </a:rPr>
              <a:t>- Linked-In</a:t>
            </a:r>
          </a:p>
          <a:p>
            <a:pPr>
              <a:defRPr/>
            </a:pPr>
            <a:r>
              <a:rPr lang="en-US" dirty="0">
                <a:ea typeface="+mn-ea"/>
              </a:rPr>
              <a:t>All of the above constitutes data</a:t>
            </a:r>
          </a:p>
          <a:p>
            <a:pPr>
              <a:defRPr/>
            </a:pPr>
            <a:r>
              <a:rPr lang="en-US" dirty="0">
                <a:ea typeface="+mn-ea"/>
              </a:rPr>
              <a:t>Search Engines- Google, Bing, Yahoo : collect their own repository of web pages for searching purposes</a:t>
            </a:r>
          </a:p>
        </p:txBody>
      </p:sp>
      <p:sp>
        <p:nvSpPr>
          <p:cNvPr id="4" name="Foliennummernplatzhalter 3"/>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786719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Recent Developments (cont.)</a:t>
            </a:r>
          </a:p>
        </p:txBody>
      </p:sp>
      <p:sp>
        <p:nvSpPr>
          <p:cNvPr id="14339" name="Content Placeholder 2"/>
          <p:cNvSpPr>
            <a:spLocks noGrp="1"/>
          </p:cNvSpPr>
          <p:nvPr>
            <p:ph idx="1"/>
          </p:nvPr>
        </p:nvSpPr>
        <p:spPr/>
        <p:txBody>
          <a:bodyPr/>
          <a:lstStyle/>
          <a:p>
            <a:r>
              <a:rPr lang="en-US" altLang="en-US"/>
              <a:t>New Technologies are emerging from the so-called non-database software vendors to manage vast amounts of data generated on the web:</a:t>
            </a:r>
            <a:br>
              <a:rPr lang="en-US" altLang="en-US"/>
            </a:br>
            <a:endParaRPr lang="en-US" altLang="en-US"/>
          </a:p>
          <a:p>
            <a:r>
              <a:rPr lang="en-US" altLang="en-US"/>
              <a:t>Big Data storage systems involving large clusters of distributed computers (Chapter 25)</a:t>
            </a:r>
          </a:p>
          <a:p>
            <a:r>
              <a:rPr lang="en-US" altLang="en-US"/>
              <a:t>NOSQL (Not Only SQL) systems (Chapter 24)</a:t>
            </a:r>
          </a:p>
          <a:p>
            <a:r>
              <a:rPr lang="en-US" altLang="en-US"/>
              <a:t>A large amount of data now resides on the “cloud” which means it is in huge data centers using thousands of machines.</a:t>
            </a:r>
          </a:p>
          <a:p>
            <a:pPr>
              <a:buFont typeface="Wingdings" panose="05000000000000000000" pitchFamily="2" charset="2"/>
              <a:buNone/>
            </a:pPr>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3593930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p:txBody>
          <a:bodyPr/>
          <a:lstStyle/>
          <a:p>
            <a:pPr eaLnBrk="1" hangingPunct="1"/>
            <a:r>
              <a:rPr lang="en-US" altLang="en-US"/>
              <a:t>Basic Definitions</a:t>
            </a:r>
          </a:p>
        </p:txBody>
      </p:sp>
      <p:sp>
        <p:nvSpPr>
          <p:cNvPr id="15364" name="Rectangle 5"/>
          <p:cNvSpPr>
            <a:spLocks noGrp="1" noChangeArrowheads="1"/>
          </p:cNvSpPr>
          <p:nvPr>
            <p:ph type="body" idx="1"/>
          </p:nvPr>
        </p:nvSpPr>
        <p:spPr/>
        <p:txBody>
          <a:bodyPr/>
          <a:lstStyle/>
          <a:p>
            <a:pPr eaLnBrk="1" hangingPunct="1">
              <a:lnSpc>
                <a:spcPct val="90000"/>
              </a:lnSpc>
            </a:pPr>
            <a:r>
              <a:rPr lang="en-US" altLang="en-US" sz="2000" b="1"/>
              <a:t>Database:</a:t>
            </a:r>
          </a:p>
          <a:p>
            <a:pPr lvl="1" eaLnBrk="1" hangingPunct="1">
              <a:lnSpc>
                <a:spcPct val="90000"/>
              </a:lnSpc>
            </a:pPr>
            <a:r>
              <a:rPr lang="en-US" altLang="en-US" sz="2000"/>
              <a:t>A collection of related data.</a:t>
            </a:r>
          </a:p>
          <a:p>
            <a:pPr eaLnBrk="1" hangingPunct="1">
              <a:lnSpc>
                <a:spcPct val="90000"/>
              </a:lnSpc>
            </a:pPr>
            <a:r>
              <a:rPr lang="en-US" altLang="en-US" sz="2000" b="1"/>
              <a:t>Data:</a:t>
            </a:r>
          </a:p>
          <a:p>
            <a:pPr lvl="1" eaLnBrk="1" hangingPunct="1">
              <a:lnSpc>
                <a:spcPct val="90000"/>
              </a:lnSpc>
            </a:pPr>
            <a:r>
              <a:rPr lang="en-US" altLang="en-US" sz="2000"/>
              <a:t>Known facts that can be recorded and have an implicit meaning.</a:t>
            </a:r>
          </a:p>
          <a:p>
            <a:pPr eaLnBrk="1" hangingPunct="1">
              <a:lnSpc>
                <a:spcPct val="90000"/>
              </a:lnSpc>
            </a:pPr>
            <a:r>
              <a:rPr lang="en-US" altLang="en-US" sz="2000" b="1"/>
              <a:t>Mini-world:</a:t>
            </a:r>
          </a:p>
          <a:p>
            <a:pPr lvl="1" eaLnBrk="1" hangingPunct="1">
              <a:lnSpc>
                <a:spcPct val="90000"/>
              </a:lnSpc>
            </a:pPr>
            <a:r>
              <a:rPr lang="en-US" altLang="en-US" sz="2000"/>
              <a:t>Some part of the real world about which data is stored in a database. For example, student grades and transcripts at a university.</a:t>
            </a:r>
          </a:p>
          <a:p>
            <a:pPr eaLnBrk="1" hangingPunct="1">
              <a:lnSpc>
                <a:spcPct val="90000"/>
              </a:lnSpc>
            </a:pPr>
            <a:r>
              <a:rPr lang="en-US" altLang="en-US" sz="2000" b="1"/>
              <a:t>Database Management System (DBMS):</a:t>
            </a:r>
          </a:p>
          <a:p>
            <a:pPr lvl="1" eaLnBrk="1" hangingPunct="1">
              <a:lnSpc>
                <a:spcPct val="90000"/>
              </a:lnSpc>
            </a:pPr>
            <a:r>
              <a:rPr lang="en-US" altLang="en-US" sz="2000"/>
              <a:t>A software package/ system to facilitate the creation and maintenance of a computerized database.</a:t>
            </a:r>
          </a:p>
          <a:p>
            <a:pPr eaLnBrk="1" hangingPunct="1">
              <a:lnSpc>
                <a:spcPct val="90000"/>
              </a:lnSpc>
            </a:pPr>
            <a:r>
              <a:rPr lang="en-US" altLang="en-US" sz="2000" b="1"/>
              <a:t>Database System:</a:t>
            </a:r>
          </a:p>
          <a:p>
            <a:pPr lvl="1" eaLnBrk="1" hangingPunct="1">
              <a:lnSpc>
                <a:spcPct val="90000"/>
              </a:lnSpc>
            </a:pPr>
            <a:r>
              <a:rPr lang="en-US" altLang="en-US" sz="2000"/>
              <a:t>The DBMS software together with the data itself.  Sometimes, the applications are also included.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3805254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Impact of Databases and Database Technology</a:t>
            </a:r>
          </a:p>
        </p:txBody>
      </p:sp>
      <p:sp>
        <p:nvSpPr>
          <p:cNvPr id="17411" name="Content Placeholder 2"/>
          <p:cNvSpPr>
            <a:spLocks noGrp="1"/>
          </p:cNvSpPr>
          <p:nvPr>
            <p:ph idx="1"/>
          </p:nvPr>
        </p:nvSpPr>
        <p:spPr/>
        <p:txBody>
          <a:bodyPr/>
          <a:lstStyle/>
          <a:p>
            <a:r>
              <a:rPr lang="en-US" altLang="en-US"/>
              <a:t>Businesses: </a:t>
            </a:r>
            <a:r>
              <a:rPr lang="en-US" altLang="en-US">
                <a:solidFill>
                  <a:srgbClr val="800000"/>
                </a:solidFill>
              </a:rPr>
              <a:t>Banking, Insurance, Retail, Transportation, Healthcare, Manufacturing</a:t>
            </a:r>
          </a:p>
          <a:p>
            <a:r>
              <a:rPr lang="en-US" altLang="en-US"/>
              <a:t>Service Industries: </a:t>
            </a:r>
            <a:r>
              <a:rPr lang="en-US" altLang="en-US">
                <a:solidFill>
                  <a:srgbClr val="800000"/>
                </a:solidFill>
              </a:rPr>
              <a:t>Financial, Real-estate, Legal, Electronic Commerce, Small businesses</a:t>
            </a:r>
          </a:p>
          <a:p>
            <a:r>
              <a:rPr lang="en-US" altLang="en-US"/>
              <a:t>Education : </a:t>
            </a:r>
            <a:r>
              <a:rPr lang="en-US" altLang="en-US">
                <a:solidFill>
                  <a:srgbClr val="800000"/>
                </a:solidFill>
              </a:rPr>
              <a:t>Resources for content and Delivery</a:t>
            </a:r>
          </a:p>
          <a:p>
            <a:r>
              <a:rPr lang="en-US" altLang="en-US"/>
              <a:t>More recently: </a:t>
            </a:r>
            <a:r>
              <a:rPr lang="en-US" altLang="en-US">
                <a:solidFill>
                  <a:srgbClr val="800000"/>
                </a:solidFill>
              </a:rPr>
              <a:t>Social Networks, Environmental and Scientific Applications, Medicine and Genetics</a:t>
            </a:r>
          </a:p>
          <a:p>
            <a:r>
              <a:rPr lang="en-US" altLang="en-US"/>
              <a:t>Personalized Applications: </a:t>
            </a:r>
            <a:r>
              <a:rPr lang="en-US" altLang="en-US">
                <a:solidFill>
                  <a:srgbClr val="800000"/>
                </a:solidFill>
              </a:rPr>
              <a:t>based on smart mobile devices</a:t>
            </a:r>
          </a:p>
          <a:p>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2966489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altLang="en-US" sz="3200"/>
              <a:t>Simplified database system environment</a:t>
            </a:r>
          </a:p>
        </p:txBody>
      </p:sp>
      <p:pic>
        <p:nvPicPr>
          <p:cNvPr id="18436" name="Picture 4" descr="fig01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1524000"/>
            <a:ext cx="574357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1955458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4"/>
          <p:cNvSpPr>
            <a:spLocks noGrp="1" noChangeArrowheads="1"/>
          </p:cNvSpPr>
          <p:nvPr>
            <p:ph type="title"/>
          </p:nvPr>
        </p:nvSpPr>
        <p:spPr/>
        <p:txBody>
          <a:bodyPr/>
          <a:lstStyle/>
          <a:p>
            <a:pPr eaLnBrk="1" hangingPunct="1"/>
            <a:r>
              <a:rPr lang="en-US" altLang="en-US"/>
              <a:t>Typical DBMS Functionality</a:t>
            </a:r>
          </a:p>
        </p:txBody>
      </p:sp>
      <p:sp>
        <p:nvSpPr>
          <p:cNvPr id="19460" name="Rectangle 5"/>
          <p:cNvSpPr>
            <a:spLocks noGrp="1" noChangeArrowheads="1"/>
          </p:cNvSpPr>
          <p:nvPr>
            <p:ph type="body" idx="1"/>
          </p:nvPr>
        </p:nvSpPr>
        <p:spPr/>
        <p:txBody>
          <a:bodyPr>
            <a:normAutofit lnSpcReduction="10000"/>
          </a:bodyPr>
          <a:lstStyle/>
          <a:p>
            <a:pPr eaLnBrk="1" hangingPunct="1"/>
            <a:r>
              <a:rPr lang="en-US" altLang="en-US" sz="2400" i="1"/>
              <a:t>Define</a:t>
            </a:r>
            <a:r>
              <a:rPr lang="en-US" altLang="en-US" sz="2400"/>
              <a:t> a particular database in terms of its data types, structures, and constraints</a:t>
            </a:r>
          </a:p>
          <a:p>
            <a:pPr eaLnBrk="1" hangingPunct="1"/>
            <a:r>
              <a:rPr lang="en-US" altLang="en-US" sz="2400" i="1"/>
              <a:t>Construct</a:t>
            </a:r>
            <a:r>
              <a:rPr lang="en-US" altLang="en-US" sz="2400"/>
              <a:t> or Load the initial database contents on a secondary storage medium</a:t>
            </a:r>
          </a:p>
          <a:p>
            <a:pPr eaLnBrk="1" hangingPunct="1"/>
            <a:r>
              <a:rPr lang="en-US" altLang="en-US" sz="2400" i="1"/>
              <a:t>Manipulating</a:t>
            </a:r>
            <a:r>
              <a:rPr lang="en-US" altLang="en-US" sz="2400"/>
              <a:t> the database:</a:t>
            </a:r>
          </a:p>
          <a:p>
            <a:pPr lvl="1" eaLnBrk="1" hangingPunct="1"/>
            <a:r>
              <a:rPr lang="en-US" altLang="en-US" sz="2200"/>
              <a:t>Retrieval: Querying, generating reports</a:t>
            </a:r>
          </a:p>
          <a:p>
            <a:pPr lvl="1" eaLnBrk="1" hangingPunct="1"/>
            <a:r>
              <a:rPr lang="en-US" altLang="en-US" sz="2200"/>
              <a:t>Modification: Insertions, deletions and updates to its content</a:t>
            </a:r>
          </a:p>
          <a:p>
            <a:pPr lvl="1" eaLnBrk="1" hangingPunct="1"/>
            <a:r>
              <a:rPr lang="en-US" altLang="en-US" sz="2200"/>
              <a:t>Accessing the database through Web applications</a:t>
            </a:r>
          </a:p>
          <a:p>
            <a:pPr eaLnBrk="1" hangingPunct="1"/>
            <a:r>
              <a:rPr lang="en-US" altLang="en-US" sz="2400" i="1"/>
              <a:t>Processing</a:t>
            </a:r>
            <a:r>
              <a:rPr lang="en-US" altLang="en-US" sz="2400"/>
              <a:t> and </a:t>
            </a:r>
            <a:r>
              <a:rPr lang="en-US" altLang="en-US" sz="2400" i="1"/>
              <a:t>Sharing</a:t>
            </a:r>
            <a:r>
              <a:rPr lang="en-US" altLang="en-US" sz="2400"/>
              <a:t> by a set of concurrent users and application programs – yet, keeping all data valid and consistent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09687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chor="ctr"/>
          <a:lstStyle/>
          <a:p>
            <a:r>
              <a:rPr lang="en-US" altLang="en-US" dirty="0"/>
              <a:t>Database Model </a:t>
            </a:r>
            <a:r>
              <a:rPr lang="en-US" altLang="en-US" dirty="0"/>
              <a:t>Requirements</a:t>
            </a:r>
            <a:endParaRPr lang="en-US" altLang="en-US" dirty="0"/>
          </a:p>
        </p:txBody>
      </p:sp>
      <p:sp>
        <p:nvSpPr>
          <p:cNvPr id="3" name="Foliennummernplatzhalter 2"/>
          <p:cNvSpPr>
            <a:spLocks noGrp="1"/>
          </p:cNvSpPr>
          <p:nvPr>
            <p:ph type="sldNum" sz="quarter" idx="12"/>
          </p:nvPr>
        </p:nvSpPr>
        <p:spPr/>
        <p:txBody>
          <a:bodyPr/>
          <a:lstStyle/>
          <a:p>
            <a:fld id="{B6F15528-21DE-4FAA-801E-634DDDAF4B2B}" type="slidenum">
              <a:rPr lang="en-US" smtClean="0"/>
              <a:pPr/>
              <a:t>40</a:t>
            </a:fld>
            <a:endParaRPr lang="en-US" dirty="0"/>
          </a:p>
        </p:txBody>
      </p:sp>
      <p:sp>
        <p:nvSpPr>
          <p:cNvPr id="4" name="Inhaltsplatzhalter 3"/>
          <p:cNvSpPr>
            <a:spLocks noGrp="1"/>
          </p:cNvSpPr>
          <p:nvPr>
            <p:ph idx="1"/>
          </p:nvPr>
        </p:nvSpPr>
        <p:spPr/>
        <p:txBody>
          <a:bodyPr/>
          <a:lstStyle/>
          <a:p>
            <a:r>
              <a:rPr lang="de-DE" dirty="0"/>
              <a:t>PQRI: </a:t>
            </a:r>
            <a:endParaRPr lang="tr-TR" dirty="0"/>
          </a:p>
        </p:txBody>
      </p:sp>
      <p:sp>
        <p:nvSpPr>
          <p:cNvPr id="7" name="Explosion: 8 Zacken 6"/>
          <p:cNvSpPr/>
          <p:nvPr/>
        </p:nvSpPr>
        <p:spPr>
          <a:xfrm>
            <a:off x="6459254" y="4389120"/>
            <a:ext cx="2151345"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Reactivity</a:t>
            </a:r>
            <a:endParaRPr lang="tr-TR" dirty="0"/>
          </a:p>
        </p:txBody>
      </p:sp>
      <p:sp>
        <p:nvSpPr>
          <p:cNvPr id="10" name="Explosion: 8 Zacken 9"/>
          <p:cNvSpPr/>
          <p:nvPr/>
        </p:nvSpPr>
        <p:spPr>
          <a:xfrm>
            <a:off x="1981200" y="4191000"/>
            <a:ext cx="20574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Integrity</a:t>
            </a:r>
            <a:endParaRPr lang="tr-TR" dirty="0"/>
          </a:p>
        </p:txBody>
      </p:sp>
      <p:sp>
        <p:nvSpPr>
          <p:cNvPr id="11" name="Explosion: 8 Zacken 10"/>
          <p:cNvSpPr/>
          <p:nvPr/>
        </p:nvSpPr>
        <p:spPr>
          <a:xfrm>
            <a:off x="6571989" y="1600200"/>
            <a:ext cx="203861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Quantity</a:t>
            </a:r>
            <a:endParaRPr lang="tr-TR" dirty="0"/>
          </a:p>
        </p:txBody>
      </p:sp>
      <p:sp>
        <p:nvSpPr>
          <p:cNvPr id="12" name="Explosion: 8 Zacken 11"/>
          <p:cNvSpPr/>
          <p:nvPr/>
        </p:nvSpPr>
        <p:spPr>
          <a:xfrm>
            <a:off x="1828800" y="1676400"/>
            <a:ext cx="23622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Persistency</a:t>
            </a:r>
            <a:endParaRPr lang="tr-TR" dirty="0"/>
          </a:p>
        </p:txBody>
      </p:sp>
      <p:sp>
        <p:nvSpPr>
          <p:cNvPr id="8" name="Rechteck 7"/>
          <p:cNvSpPr/>
          <p:nvPr/>
        </p:nvSpPr>
        <p:spPr>
          <a:xfrm>
            <a:off x="4267200" y="3429000"/>
            <a:ext cx="2590800" cy="96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Database </a:t>
            </a:r>
            <a:r>
              <a:rPr lang="de-DE" dirty="0" err="1"/>
              <a:t>model</a:t>
            </a:r>
            <a:endParaRPr lang="tr-TR" dirty="0"/>
          </a:p>
        </p:txBody>
      </p:sp>
      <p:cxnSp>
        <p:nvCxnSpPr>
          <p:cNvPr id="13" name="Gerade Verbindung mit Pfeil 12"/>
          <p:cNvCxnSpPr/>
          <p:nvPr/>
        </p:nvCxnSpPr>
        <p:spPr>
          <a:xfrm>
            <a:off x="4191000" y="2819400"/>
            <a:ext cx="533400" cy="60960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Gerade Verbindung mit Pfeil 15"/>
          <p:cNvCxnSpPr>
            <a:cxnSpLocks/>
          </p:cNvCxnSpPr>
          <p:nvPr/>
        </p:nvCxnSpPr>
        <p:spPr>
          <a:xfrm flipH="1">
            <a:off x="6400800" y="2819400"/>
            <a:ext cx="304800" cy="60960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Gerade Verbindung mit Pfeil 18"/>
          <p:cNvCxnSpPr>
            <a:cxnSpLocks/>
          </p:cNvCxnSpPr>
          <p:nvPr/>
        </p:nvCxnSpPr>
        <p:spPr>
          <a:xfrm flipV="1">
            <a:off x="3886200" y="4389120"/>
            <a:ext cx="838200" cy="48768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Gerade Verbindung mit Pfeil 22"/>
          <p:cNvCxnSpPr>
            <a:cxnSpLocks/>
          </p:cNvCxnSpPr>
          <p:nvPr/>
        </p:nvCxnSpPr>
        <p:spPr>
          <a:xfrm flipH="1" flipV="1">
            <a:off x="5893496" y="4389120"/>
            <a:ext cx="507304" cy="67818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306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Application Activities Against a Database</a:t>
            </a:r>
          </a:p>
        </p:txBody>
      </p:sp>
      <p:sp>
        <p:nvSpPr>
          <p:cNvPr id="21507" name="Content Placeholder 2"/>
          <p:cNvSpPr>
            <a:spLocks noGrp="1"/>
          </p:cNvSpPr>
          <p:nvPr>
            <p:ph idx="1"/>
          </p:nvPr>
        </p:nvSpPr>
        <p:spPr/>
        <p:txBody>
          <a:bodyPr/>
          <a:lstStyle/>
          <a:p>
            <a:r>
              <a:rPr lang="en-US" altLang="en-US"/>
              <a:t>Applications interact with a database by generating</a:t>
            </a:r>
          </a:p>
          <a:p>
            <a:pPr>
              <a:buFont typeface="Wingdings" panose="05000000000000000000" pitchFamily="2" charset="2"/>
              <a:buNone/>
            </a:pPr>
            <a:r>
              <a:rPr lang="en-US" altLang="en-US"/>
              <a:t>- Queries: </a:t>
            </a:r>
            <a:r>
              <a:rPr lang="en-US" altLang="en-US">
                <a:solidFill>
                  <a:srgbClr val="800000"/>
                </a:solidFill>
              </a:rPr>
              <a:t>that access different parts of data and formulate the result of a request</a:t>
            </a:r>
          </a:p>
          <a:p>
            <a:pPr>
              <a:buFont typeface="Wingdings" panose="05000000000000000000" pitchFamily="2" charset="2"/>
              <a:buNone/>
            </a:pPr>
            <a:r>
              <a:rPr lang="en-US" altLang="en-US"/>
              <a:t>- Transactions: </a:t>
            </a:r>
            <a:r>
              <a:rPr lang="en-US" altLang="en-US">
                <a:solidFill>
                  <a:srgbClr val="800000"/>
                </a:solidFill>
              </a:rPr>
              <a:t>that may read some data and “update” certain values or generate new data and store that in the database</a:t>
            </a:r>
          </a:p>
          <a:p>
            <a:r>
              <a:rPr lang="en-US" altLang="en-US"/>
              <a:t>Applications must not allow unauthorized users to access data</a:t>
            </a:r>
          </a:p>
          <a:p>
            <a:r>
              <a:rPr lang="en-US" altLang="en-US"/>
              <a:t>Applications must keep up with changing user requirements against the database</a:t>
            </a:r>
          </a:p>
          <a:p>
            <a:pPr>
              <a:buFont typeface="Wingdings" panose="05000000000000000000" pitchFamily="2" charset="2"/>
              <a:buNone/>
            </a:pPr>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2332950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a:lstStyle/>
          <a:p>
            <a:pPr eaLnBrk="1" hangingPunct="1"/>
            <a:r>
              <a:rPr lang="en-US" altLang="en-US"/>
              <a:t>Additional DBMS Functionality</a:t>
            </a:r>
          </a:p>
        </p:txBody>
      </p:sp>
      <p:sp>
        <p:nvSpPr>
          <p:cNvPr id="22532" name="Rectangle 5"/>
          <p:cNvSpPr>
            <a:spLocks noGrp="1" noChangeArrowheads="1"/>
          </p:cNvSpPr>
          <p:nvPr>
            <p:ph type="body" idx="1"/>
          </p:nvPr>
        </p:nvSpPr>
        <p:spPr/>
        <p:txBody>
          <a:bodyPr/>
          <a:lstStyle/>
          <a:p>
            <a:pPr eaLnBrk="1" hangingPunct="1"/>
            <a:r>
              <a:rPr lang="en-US" altLang="en-US"/>
              <a:t>DBMS may additionally provide:</a:t>
            </a:r>
          </a:p>
          <a:p>
            <a:pPr lvl="1" eaLnBrk="1" hangingPunct="1"/>
            <a:r>
              <a:rPr lang="en-US" altLang="en-US"/>
              <a:t>Protection or Security measures to prevent unauthorized access</a:t>
            </a:r>
          </a:p>
          <a:p>
            <a:pPr lvl="1" eaLnBrk="1" hangingPunct="1"/>
            <a:r>
              <a:rPr lang="en-US" altLang="en-US"/>
              <a:t>“Active” processing to take internal actions on data</a:t>
            </a:r>
          </a:p>
          <a:p>
            <a:pPr lvl="1" eaLnBrk="1" hangingPunct="1"/>
            <a:r>
              <a:rPr lang="en-US" altLang="en-US"/>
              <a:t>Presentation and Visualization of data</a:t>
            </a:r>
          </a:p>
          <a:p>
            <a:pPr lvl="1" eaLnBrk="1" hangingPunct="1"/>
            <a:r>
              <a:rPr lang="en-US" altLang="en-US"/>
              <a:t>Maintenance of the database and associated programs over the lifetime of the database application</a:t>
            </a:r>
          </a:p>
          <a:p>
            <a:pPr lvl="2" eaLnBrk="1" hangingPunct="1"/>
            <a:r>
              <a:rPr lang="en-US" altLang="en-US"/>
              <a:t>Called database, software, and system maintenance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2520937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Grp="1" noChangeArrowheads="1"/>
          </p:cNvSpPr>
          <p:nvPr>
            <p:ph type="title"/>
          </p:nvPr>
        </p:nvSpPr>
        <p:spPr>
          <a:xfrm>
            <a:off x="76200" y="304800"/>
            <a:ext cx="9067800" cy="838200"/>
          </a:xfrm>
        </p:spPr>
        <p:txBody>
          <a:bodyPr>
            <a:normAutofit fontScale="90000"/>
          </a:bodyPr>
          <a:lstStyle/>
          <a:p>
            <a:pPr eaLnBrk="1" hangingPunct="1"/>
            <a:r>
              <a:rPr lang="en-US" altLang="en-US" dirty="0"/>
              <a:t>Example of a Database</a:t>
            </a:r>
            <a:br>
              <a:rPr lang="en-US" altLang="en-US" dirty="0"/>
            </a:br>
            <a:r>
              <a:rPr lang="en-US" altLang="en-US" dirty="0"/>
              <a:t>(with a Conceptual Data Model)</a:t>
            </a:r>
          </a:p>
        </p:txBody>
      </p:sp>
      <p:sp>
        <p:nvSpPr>
          <p:cNvPr id="24580" name="Rectangle 5"/>
          <p:cNvSpPr>
            <a:spLocks noGrp="1" noChangeArrowheads="1"/>
          </p:cNvSpPr>
          <p:nvPr>
            <p:ph type="body" idx="1"/>
          </p:nvPr>
        </p:nvSpPr>
        <p:spPr/>
        <p:txBody>
          <a:bodyPr/>
          <a:lstStyle/>
          <a:p>
            <a:pPr eaLnBrk="1" hangingPunct="1"/>
            <a:r>
              <a:rPr lang="en-US" altLang="en-US" b="1"/>
              <a:t>Mini-world for the example:</a:t>
            </a:r>
          </a:p>
          <a:p>
            <a:pPr lvl="1" eaLnBrk="1" hangingPunct="1"/>
            <a:r>
              <a:rPr lang="en-US" altLang="en-US"/>
              <a:t>Part of a UNIVERSITY environment.</a:t>
            </a:r>
          </a:p>
          <a:p>
            <a:pPr eaLnBrk="1" hangingPunct="1"/>
            <a:r>
              <a:rPr lang="en-US" altLang="en-US" b="1"/>
              <a:t>Some mini-world </a:t>
            </a:r>
            <a:r>
              <a:rPr lang="en-US" altLang="en-US" b="1" i="1"/>
              <a:t>entities</a:t>
            </a:r>
            <a:r>
              <a:rPr lang="en-US" altLang="en-US" b="1"/>
              <a:t>:</a:t>
            </a:r>
          </a:p>
          <a:p>
            <a:pPr lvl="1" eaLnBrk="1" hangingPunct="1"/>
            <a:r>
              <a:rPr lang="en-US" altLang="en-US"/>
              <a:t>STUDENTs</a:t>
            </a:r>
          </a:p>
          <a:p>
            <a:pPr lvl="1" eaLnBrk="1" hangingPunct="1"/>
            <a:r>
              <a:rPr lang="en-US" altLang="en-US"/>
              <a:t>COURSEs</a:t>
            </a:r>
          </a:p>
          <a:p>
            <a:pPr lvl="1" eaLnBrk="1" hangingPunct="1"/>
            <a:r>
              <a:rPr lang="en-US" altLang="en-US"/>
              <a:t>SECTIONs (of COURSEs)</a:t>
            </a:r>
          </a:p>
          <a:p>
            <a:pPr lvl="1" eaLnBrk="1" hangingPunct="1"/>
            <a:r>
              <a:rPr lang="en-US" altLang="en-US"/>
              <a:t>(academic) DEPARTMENTs</a:t>
            </a:r>
          </a:p>
          <a:p>
            <a:pPr lvl="1" eaLnBrk="1" hangingPunct="1"/>
            <a:r>
              <a:rPr lang="en-US" altLang="en-US"/>
              <a:t>INSTRUCTORs</a:t>
            </a:r>
          </a:p>
          <a:p>
            <a:pPr eaLnBrk="1" hangingPunct="1"/>
            <a:endParaRPr lang="en-US" altLang="en-US"/>
          </a:p>
          <a:p>
            <a:pPr eaLnBrk="1" hangingPunct="1"/>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3848101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p:cNvSpPr>
            <a:spLocks noGrp="1" noChangeArrowheads="1"/>
          </p:cNvSpPr>
          <p:nvPr>
            <p:ph type="title"/>
          </p:nvPr>
        </p:nvSpPr>
        <p:spPr>
          <a:xfrm>
            <a:off x="76200" y="304800"/>
            <a:ext cx="8763000" cy="838200"/>
          </a:xfrm>
        </p:spPr>
        <p:txBody>
          <a:bodyPr>
            <a:normAutofit fontScale="90000"/>
          </a:bodyPr>
          <a:lstStyle/>
          <a:p>
            <a:pPr eaLnBrk="1" hangingPunct="1"/>
            <a:r>
              <a:rPr lang="en-US" altLang="en-US" dirty="0"/>
              <a:t>Example of a Database</a:t>
            </a:r>
            <a:br>
              <a:rPr lang="en-US" altLang="en-US" dirty="0"/>
            </a:br>
            <a:r>
              <a:rPr lang="en-US" altLang="en-US" dirty="0"/>
              <a:t>(with a Conceptual Data Model) (cont.)</a:t>
            </a:r>
          </a:p>
        </p:txBody>
      </p:sp>
      <p:sp>
        <p:nvSpPr>
          <p:cNvPr id="26628" name="Rectangle 5"/>
          <p:cNvSpPr>
            <a:spLocks noGrp="1" noChangeArrowheads="1"/>
          </p:cNvSpPr>
          <p:nvPr>
            <p:ph type="body" idx="1"/>
          </p:nvPr>
        </p:nvSpPr>
        <p:spPr/>
        <p:txBody>
          <a:bodyPr>
            <a:normAutofit lnSpcReduction="10000"/>
          </a:bodyPr>
          <a:lstStyle/>
          <a:p>
            <a:pPr eaLnBrk="1" hangingPunct="1"/>
            <a:r>
              <a:rPr lang="en-US" altLang="en-US" sz="2400" b="1"/>
              <a:t>Some mini-world </a:t>
            </a:r>
            <a:r>
              <a:rPr lang="en-US" altLang="en-US" sz="2400" b="1" i="1"/>
              <a:t>relationships</a:t>
            </a:r>
            <a:r>
              <a:rPr lang="en-US" altLang="en-US" sz="2400" b="1"/>
              <a:t>:</a:t>
            </a:r>
          </a:p>
          <a:p>
            <a:pPr lvl="1" eaLnBrk="1" hangingPunct="1"/>
            <a:r>
              <a:rPr lang="en-US" altLang="en-US" sz="2200"/>
              <a:t>SECTIONs </a:t>
            </a:r>
            <a:r>
              <a:rPr lang="en-US" altLang="en-US" sz="2200" i="1"/>
              <a:t>are of specific</a:t>
            </a:r>
            <a:r>
              <a:rPr lang="en-US" altLang="en-US" sz="2200"/>
              <a:t> COURSEs</a:t>
            </a:r>
          </a:p>
          <a:p>
            <a:pPr lvl="1" eaLnBrk="1" hangingPunct="1"/>
            <a:r>
              <a:rPr lang="en-US" altLang="en-US" sz="2200"/>
              <a:t>STUDENTs </a:t>
            </a:r>
            <a:r>
              <a:rPr lang="en-US" altLang="en-US" sz="2200" i="1"/>
              <a:t>take</a:t>
            </a:r>
            <a:r>
              <a:rPr lang="en-US" altLang="en-US" sz="2200"/>
              <a:t> SECTIONs</a:t>
            </a:r>
          </a:p>
          <a:p>
            <a:pPr lvl="1" eaLnBrk="1" hangingPunct="1"/>
            <a:r>
              <a:rPr lang="en-US" altLang="en-US" sz="2200"/>
              <a:t>COURSEs </a:t>
            </a:r>
            <a:r>
              <a:rPr lang="en-US" altLang="en-US" sz="2200" i="1"/>
              <a:t>have  prerequisite</a:t>
            </a:r>
            <a:r>
              <a:rPr lang="en-US" altLang="en-US" sz="2200"/>
              <a:t> COURSEs</a:t>
            </a:r>
          </a:p>
          <a:p>
            <a:pPr lvl="1" eaLnBrk="1" hangingPunct="1"/>
            <a:r>
              <a:rPr lang="en-US" altLang="en-US" sz="2200"/>
              <a:t>INSTRUCTORs </a:t>
            </a:r>
            <a:r>
              <a:rPr lang="en-US" altLang="en-US" sz="2200" i="1"/>
              <a:t>teach</a:t>
            </a:r>
            <a:r>
              <a:rPr lang="en-US" altLang="en-US" sz="2200"/>
              <a:t>  SECTIONs</a:t>
            </a:r>
          </a:p>
          <a:p>
            <a:pPr lvl="1" eaLnBrk="1" hangingPunct="1"/>
            <a:r>
              <a:rPr lang="en-US" altLang="en-US" sz="2200"/>
              <a:t>COURSEs </a:t>
            </a:r>
            <a:r>
              <a:rPr lang="en-US" altLang="en-US" sz="2200" i="1"/>
              <a:t>are offered by</a:t>
            </a:r>
            <a:r>
              <a:rPr lang="en-US" altLang="en-US" sz="2200"/>
              <a:t>  DEPARTMENTs</a:t>
            </a:r>
          </a:p>
          <a:p>
            <a:pPr lvl="1" eaLnBrk="1" hangingPunct="1"/>
            <a:r>
              <a:rPr lang="en-US" altLang="en-US" sz="2200"/>
              <a:t>STUDENTs </a:t>
            </a:r>
            <a:r>
              <a:rPr lang="en-US" altLang="en-US" sz="2200" i="1"/>
              <a:t>major in</a:t>
            </a:r>
            <a:r>
              <a:rPr lang="en-US" altLang="en-US" sz="2200"/>
              <a:t>  DEPARTMENTs</a:t>
            </a:r>
          </a:p>
          <a:p>
            <a:pPr eaLnBrk="1" hangingPunct="1"/>
            <a:endParaRPr lang="en-US" altLang="en-US" sz="2400"/>
          </a:p>
          <a:p>
            <a:pPr eaLnBrk="1" hangingPunct="1"/>
            <a:r>
              <a:rPr lang="en-US" altLang="en-US" sz="2400"/>
              <a:t>Note: The above entities and relationships are typically expressed in a conceptual data model, such as the ENTITY-RELATIONSHIP data model (see Chapters 3, 4)</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3544368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altLang="en-US"/>
              <a:t>Example of a simple database</a:t>
            </a:r>
          </a:p>
        </p:txBody>
      </p:sp>
      <p:pic>
        <p:nvPicPr>
          <p:cNvPr id="28676" name="Picture 4" descr="fig01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28461"/>
            <a:ext cx="6019800" cy="562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1323034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4"/>
          <p:cNvSpPr>
            <a:spLocks noGrp="1" noChangeArrowheads="1"/>
          </p:cNvSpPr>
          <p:nvPr>
            <p:ph type="title"/>
          </p:nvPr>
        </p:nvSpPr>
        <p:spPr/>
        <p:txBody>
          <a:bodyPr/>
          <a:lstStyle/>
          <a:p>
            <a:pPr eaLnBrk="1" hangingPunct="1"/>
            <a:r>
              <a:rPr lang="en-US" altLang="en-US"/>
              <a:t>Main Characteristics of the Database Approach</a:t>
            </a:r>
          </a:p>
        </p:txBody>
      </p:sp>
      <p:sp>
        <p:nvSpPr>
          <p:cNvPr id="14340" name="Rectangle 5"/>
          <p:cNvSpPr>
            <a:spLocks noGrp="1" noChangeArrowheads="1"/>
          </p:cNvSpPr>
          <p:nvPr>
            <p:ph type="body" idx="1"/>
          </p:nvPr>
        </p:nvSpPr>
        <p:spPr>
          <a:xfrm>
            <a:off x="239713" y="1360488"/>
            <a:ext cx="8294687" cy="4572000"/>
          </a:xfrm>
        </p:spPr>
        <p:txBody>
          <a:bodyPr>
            <a:normAutofit fontScale="92500" lnSpcReduction="10000"/>
          </a:bodyPr>
          <a:lstStyle/>
          <a:p>
            <a:pPr eaLnBrk="1" hangingPunct="1">
              <a:defRPr/>
            </a:pPr>
            <a:r>
              <a:rPr lang="en-US" altLang="en-US" sz="2400" b="1" dirty="0">
                <a:ea typeface="+mn-ea"/>
              </a:rPr>
              <a:t>Self-describing nature of a database system:</a:t>
            </a:r>
          </a:p>
          <a:p>
            <a:pPr lvl="1" eaLnBrk="1" hangingPunct="1">
              <a:defRPr/>
            </a:pPr>
            <a:r>
              <a:rPr lang="en-US" altLang="en-US" sz="2200" dirty="0">
                <a:ea typeface="ＭＳ Ｐゴシック" charset="0"/>
              </a:rPr>
              <a:t>A DBMS </a:t>
            </a:r>
            <a:r>
              <a:rPr lang="en-US" altLang="en-US" sz="2200" b="1" dirty="0">
                <a:ea typeface="ＭＳ Ｐゴシック" charset="0"/>
              </a:rPr>
              <a:t>catalog</a:t>
            </a:r>
            <a:r>
              <a:rPr lang="en-US" altLang="en-US" sz="2200" dirty="0">
                <a:ea typeface="ＭＳ Ｐゴシック" charset="0"/>
              </a:rPr>
              <a:t> stores the description of a particular database (e.g. data structures, types, and constraints)</a:t>
            </a:r>
          </a:p>
          <a:p>
            <a:pPr lvl="1" eaLnBrk="1" hangingPunct="1">
              <a:defRPr/>
            </a:pPr>
            <a:r>
              <a:rPr lang="en-US" altLang="en-US" sz="2200" dirty="0">
                <a:ea typeface="ＭＳ Ｐゴシック" charset="0"/>
              </a:rPr>
              <a:t>The description is called </a:t>
            </a:r>
            <a:r>
              <a:rPr lang="en-US" altLang="en-US" sz="2200" b="1" dirty="0">
                <a:ea typeface="ＭＳ Ｐゴシック" charset="0"/>
              </a:rPr>
              <a:t>meta-data*</a:t>
            </a:r>
            <a:r>
              <a:rPr lang="en-US" altLang="en-US" sz="2200" dirty="0">
                <a:ea typeface="ＭＳ Ｐゴシック" charset="0"/>
              </a:rPr>
              <a:t>.</a:t>
            </a:r>
          </a:p>
          <a:p>
            <a:pPr lvl="1" eaLnBrk="1" hangingPunct="1">
              <a:defRPr/>
            </a:pPr>
            <a:r>
              <a:rPr lang="en-US" altLang="en-US" sz="2200" dirty="0">
                <a:ea typeface="ＭＳ Ｐゴシック" charset="0"/>
              </a:rPr>
              <a:t>This allows the DBMS software to work with different database applications.</a:t>
            </a:r>
          </a:p>
          <a:p>
            <a:pPr eaLnBrk="1" hangingPunct="1">
              <a:defRPr/>
            </a:pPr>
            <a:r>
              <a:rPr lang="en-US" altLang="en-US" sz="2400" b="1" dirty="0">
                <a:ea typeface="+mn-ea"/>
              </a:rPr>
              <a:t>Insulation between programs and data:</a:t>
            </a:r>
          </a:p>
          <a:p>
            <a:pPr lvl="1" eaLnBrk="1" hangingPunct="1">
              <a:defRPr/>
            </a:pPr>
            <a:r>
              <a:rPr lang="en-US" altLang="en-US" sz="2200" dirty="0">
                <a:ea typeface="ＭＳ Ｐゴシック" charset="0"/>
              </a:rPr>
              <a:t>Called </a:t>
            </a:r>
            <a:r>
              <a:rPr lang="en-US" altLang="en-US" sz="2200" b="1" dirty="0">
                <a:ea typeface="ＭＳ Ｐゴシック" charset="0"/>
              </a:rPr>
              <a:t>program-data independence</a:t>
            </a:r>
            <a:r>
              <a:rPr lang="en-US" altLang="en-US" sz="2200" dirty="0">
                <a:ea typeface="ＭＳ Ｐゴシック" charset="0"/>
              </a:rPr>
              <a:t>.</a:t>
            </a:r>
          </a:p>
          <a:p>
            <a:pPr lvl="1" eaLnBrk="1" hangingPunct="1">
              <a:defRPr/>
            </a:pPr>
            <a:r>
              <a:rPr lang="en-US" altLang="en-US" sz="2200" dirty="0">
                <a:ea typeface="ＭＳ Ｐゴシック" charset="0"/>
              </a:rPr>
              <a:t>Allows changing data structures and storage organization without having to change the DBMS access programs.</a:t>
            </a:r>
          </a:p>
          <a:p>
            <a:pPr marL="457200" lvl="1" indent="0" eaLnBrk="1" hangingPunct="1">
              <a:buFont typeface="Wingdings" panose="05000000000000000000" pitchFamily="2" charset="2"/>
              <a:buNone/>
              <a:defRPr/>
            </a:pPr>
            <a:r>
              <a:rPr lang="en-US" altLang="en-US" sz="2200" dirty="0">
                <a:ea typeface="ＭＳ Ｐゴシック" charset="0"/>
              </a:rPr>
              <a:t>-----------------------------------------------------------------------------</a:t>
            </a:r>
          </a:p>
          <a:p>
            <a:pPr marL="457200" lvl="1" indent="0" eaLnBrk="1" hangingPunct="1">
              <a:buFont typeface="Wingdings" panose="05000000000000000000" pitchFamily="2" charset="2"/>
              <a:buNone/>
              <a:defRPr/>
            </a:pPr>
            <a:r>
              <a:rPr lang="en-US" altLang="en-US" sz="2200" dirty="0">
                <a:ea typeface="ＭＳ Ｐゴシック" charset="0"/>
              </a:rPr>
              <a:t>* Some newer systems such as a few NOSQL systems need no meta-data: they store the data definition within its structure making it self describing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2669422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altLang="en-US" sz="3200"/>
              <a:t>Example of a simplified database catalog</a:t>
            </a:r>
          </a:p>
        </p:txBody>
      </p:sp>
      <p:pic>
        <p:nvPicPr>
          <p:cNvPr id="31748" name="Picture 4" descr="fig01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1" y="990600"/>
            <a:ext cx="7389298" cy="556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8781965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4"/>
          <p:cNvSpPr>
            <a:spLocks noGrp="1" noChangeArrowheads="1"/>
          </p:cNvSpPr>
          <p:nvPr>
            <p:ph type="title"/>
          </p:nvPr>
        </p:nvSpPr>
        <p:spPr/>
        <p:txBody>
          <a:bodyPr anchor="ctr">
            <a:normAutofit fontScale="90000"/>
          </a:bodyPr>
          <a:lstStyle/>
          <a:p>
            <a:pPr eaLnBrk="1" hangingPunct="1"/>
            <a:r>
              <a:rPr lang="en-US" altLang="en-US" dirty="0"/>
              <a:t>Main Characteristics of the Database Approach (cont.)</a:t>
            </a:r>
          </a:p>
        </p:txBody>
      </p:sp>
      <p:sp>
        <p:nvSpPr>
          <p:cNvPr id="32772" name="Rectangle 5"/>
          <p:cNvSpPr>
            <a:spLocks noGrp="1" noChangeArrowheads="1"/>
          </p:cNvSpPr>
          <p:nvPr>
            <p:ph type="body" idx="1"/>
          </p:nvPr>
        </p:nvSpPr>
        <p:spPr/>
        <p:txBody>
          <a:bodyPr/>
          <a:lstStyle/>
          <a:p>
            <a:pPr eaLnBrk="1" hangingPunct="1"/>
            <a:r>
              <a:rPr lang="en-US" altLang="en-US" b="1"/>
              <a:t>Data Abstraction: </a:t>
            </a:r>
          </a:p>
          <a:p>
            <a:pPr lvl="1" eaLnBrk="1" hangingPunct="1"/>
            <a:r>
              <a:rPr lang="en-US" altLang="en-US"/>
              <a:t>A </a:t>
            </a:r>
            <a:r>
              <a:rPr lang="en-US" altLang="en-US" b="1"/>
              <a:t>data model</a:t>
            </a:r>
            <a:r>
              <a:rPr lang="en-US" altLang="en-US"/>
              <a:t> is used to hide storage details and present the users with a conceptual view  of the database.</a:t>
            </a:r>
          </a:p>
          <a:p>
            <a:pPr lvl="1" eaLnBrk="1" hangingPunct="1"/>
            <a:r>
              <a:rPr lang="en-US" altLang="en-US"/>
              <a:t>Programs refer to the data model constructs rather than data storage details</a:t>
            </a:r>
          </a:p>
          <a:p>
            <a:pPr eaLnBrk="1" hangingPunct="1"/>
            <a:r>
              <a:rPr lang="en-US" altLang="en-US" b="1"/>
              <a:t>Support of multiple views of the data:</a:t>
            </a:r>
          </a:p>
          <a:p>
            <a:pPr lvl="1" eaLnBrk="1" hangingPunct="1"/>
            <a:r>
              <a:rPr lang="en-US" altLang="en-US"/>
              <a:t>Each user may see a different view of the database, which describes </a:t>
            </a:r>
            <a:r>
              <a:rPr lang="en-US" altLang="en-US" b="1"/>
              <a:t>only</a:t>
            </a:r>
            <a:r>
              <a:rPr lang="en-US" altLang="en-US"/>
              <a:t> the data of interest to that user.</a:t>
            </a:r>
          </a:p>
          <a:p>
            <a:pPr eaLnBrk="1" hangingPunct="1"/>
            <a:endParaRPr lang="en-US" altLang="en-US"/>
          </a:p>
          <a:p>
            <a:pPr eaLnBrk="1" hangingPunct="1"/>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784951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4"/>
          <p:cNvSpPr>
            <a:spLocks noGrp="1" noChangeArrowheads="1"/>
          </p:cNvSpPr>
          <p:nvPr>
            <p:ph type="title"/>
          </p:nvPr>
        </p:nvSpPr>
        <p:spPr/>
        <p:txBody>
          <a:bodyPr anchor="ctr">
            <a:normAutofit fontScale="90000"/>
          </a:bodyPr>
          <a:lstStyle/>
          <a:p>
            <a:pPr eaLnBrk="1" hangingPunct="1"/>
            <a:r>
              <a:rPr lang="en-US" altLang="en-US" dirty="0"/>
              <a:t>Main Characteristics of the Database Approach (cont.)</a:t>
            </a:r>
          </a:p>
        </p:txBody>
      </p:sp>
      <p:sp>
        <p:nvSpPr>
          <p:cNvPr id="34820" name="Rectangle 5"/>
          <p:cNvSpPr>
            <a:spLocks noGrp="1" noChangeArrowheads="1"/>
          </p:cNvSpPr>
          <p:nvPr>
            <p:ph type="body" idx="1"/>
          </p:nvPr>
        </p:nvSpPr>
        <p:spPr/>
        <p:txBody>
          <a:bodyPr/>
          <a:lstStyle/>
          <a:p>
            <a:pPr eaLnBrk="1" hangingPunct="1"/>
            <a:r>
              <a:rPr lang="en-US" altLang="en-US" sz="2400" b="1"/>
              <a:t>Sharing of data and multi-user transaction processing:</a:t>
            </a:r>
          </a:p>
          <a:p>
            <a:pPr lvl="1" eaLnBrk="1" hangingPunct="1"/>
            <a:r>
              <a:rPr lang="en-US" altLang="en-US" sz="2200"/>
              <a:t>Allowing a set of </a:t>
            </a:r>
            <a:r>
              <a:rPr lang="en-US" altLang="en-US" sz="2200" b="1"/>
              <a:t>concurrent users</a:t>
            </a:r>
            <a:r>
              <a:rPr lang="en-US" altLang="en-US" sz="2200"/>
              <a:t> to retrieve from and to update the database.</a:t>
            </a:r>
          </a:p>
          <a:p>
            <a:pPr lvl="1" eaLnBrk="1" hangingPunct="1"/>
            <a:r>
              <a:rPr lang="en-US" altLang="en-US" sz="2200" i="1"/>
              <a:t>Concurrency control</a:t>
            </a:r>
            <a:r>
              <a:rPr lang="en-US" altLang="en-US" sz="2200"/>
              <a:t> within the DBMS guarantees that each </a:t>
            </a:r>
            <a:r>
              <a:rPr lang="en-US" altLang="en-US" sz="2200" b="1"/>
              <a:t>transaction</a:t>
            </a:r>
            <a:r>
              <a:rPr lang="en-US" altLang="en-US" sz="2200"/>
              <a:t> is correctly executed or aborted</a:t>
            </a:r>
          </a:p>
          <a:p>
            <a:pPr lvl="1" eaLnBrk="1" hangingPunct="1"/>
            <a:r>
              <a:rPr lang="en-US" altLang="en-US" sz="2200" i="1"/>
              <a:t>Recovery</a:t>
            </a:r>
            <a:r>
              <a:rPr lang="en-US" altLang="en-US" sz="2200"/>
              <a:t> subsystem ensures each completed transaction has its effect permanently recorded in the database</a:t>
            </a:r>
          </a:p>
          <a:p>
            <a:pPr lvl="1" eaLnBrk="1" hangingPunct="1"/>
            <a:r>
              <a:rPr lang="en-US" altLang="en-US" sz="2200" b="1"/>
              <a:t>OLTP</a:t>
            </a:r>
            <a:r>
              <a:rPr lang="en-US" altLang="en-US" sz="2200"/>
              <a:t> (Online Transaction Processing) is a major part of database applications. This allows hundreds of concurrent transactions to execute per second.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2318241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4"/>
          <p:cNvSpPr>
            <a:spLocks noGrp="1" noChangeArrowheads="1"/>
          </p:cNvSpPr>
          <p:nvPr>
            <p:ph type="title"/>
          </p:nvPr>
        </p:nvSpPr>
        <p:spPr/>
        <p:txBody>
          <a:bodyPr/>
          <a:lstStyle/>
          <a:p>
            <a:pPr eaLnBrk="1" hangingPunct="1"/>
            <a:r>
              <a:rPr lang="en-US" altLang="en-US"/>
              <a:t>Database Users</a:t>
            </a:r>
          </a:p>
        </p:txBody>
      </p:sp>
      <p:sp>
        <p:nvSpPr>
          <p:cNvPr id="36868" name="Rectangle 5"/>
          <p:cNvSpPr>
            <a:spLocks noGrp="1" noChangeArrowheads="1"/>
          </p:cNvSpPr>
          <p:nvPr>
            <p:ph type="body" idx="1"/>
          </p:nvPr>
        </p:nvSpPr>
        <p:spPr/>
        <p:txBody>
          <a:bodyPr/>
          <a:lstStyle/>
          <a:p>
            <a:pPr eaLnBrk="1" hangingPunct="1"/>
            <a:r>
              <a:rPr lang="en-US" altLang="en-US"/>
              <a:t>Users may be divided into</a:t>
            </a:r>
          </a:p>
          <a:p>
            <a:pPr lvl="1" eaLnBrk="1" hangingPunct="1"/>
            <a:r>
              <a:rPr lang="en-US" altLang="en-US"/>
              <a:t>Those who actually use and control the database content, and those who design, develop and maintain database applications (called “Actors on the Scene”), and</a:t>
            </a:r>
          </a:p>
          <a:p>
            <a:pPr lvl="1" eaLnBrk="1" hangingPunct="1"/>
            <a:r>
              <a:rPr lang="en-US" altLang="en-US"/>
              <a:t>Those who design and develop the DBMS software and related tools, and the computer systems operators (called “Workers Behind the Scene”).</a:t>
            </a:r>
          </a:p>
          <a:p>
            <a:pPr eaLnBrk="1" hangingPunct="1"/>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2985912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4"/>
          <p:cNvSpPr>
            <a:spLocks noGrp="1" noChangeArrowheads="1"/>
          </p:cNvSpPr>
          <p:nvPr>
            <p:ph type="title"/>
          </p:nvPr>
        </p:nvSpPr>
        <p:spPr>
          <a:xfrm>
            <a:off x="228600" y="268288"/>
            <a:ext cx="7796213" cy="992187"/>
          </a:xfrm>
        </p:spPr>
        <p:txBody>
          <a:bodyPr/>
          <a:lstStyle/>
          <a:p>
            <a:pPr eaLnBrk="1" hangingPunct="1"/>
            <a:r>
              <a:rPr lang="en-US" altLang="en-US"/>
              <a:t>Database Users – Actors on the Scene </a:t>
            </a:r>
          </a:p>
        </p:txBody>
      </p:sp>
      <p:sp>
        <p:nvSpPr>
          <p:cNvPr id="38916" name="Rectangle 5"/>
          <p:cNvSpPr>
            <a:spLocks noGrp="1" noChangeArrowheads="1"/>
          </p:cNvSpPr>
          <p:nvPr>
            <p:ph type="body" idx="1"/>
          </p:nvPr>
        </p:nvSpPr>
        <p:spPr/>
        <p:txBody>
          <a:bodyPr/>
          <a:lstStyle/>
          <a:p>
            <a:pPr eaLnBrk="1" hangingPunct="1"/>
            <a:r>
              <a:rPr lang="en-US" altLang="en-US"/>
              <a:t>Actors on the scene</a:t>
            </a:r>
          </a:p>
          <a:p>
            <a:pPr lvl="1" eaLnBrk="1" hangingPunct="1"/>
            <a:r>
              <a:rPr lang="en-US" altLang="en-US" b="1"/>
              <a:t>Database administrators:</a:t>
            </a:r>
          </a:p>
          <a:p>
            <a:pPr lvl="2" eaLnBrk="1" hangingPunct="1"/>
            <a:r>
              <a:rPr lang="en-US" altLang="en-US"/>
              <a:t>Responsible for authorizing access to the database, for coordinating and monitoring its use, acquiring software and hardware resources, controlling its use and monitoring efficiency of operations.</a:t>
            </a:r>
          </a:p>
          <a:p>
            <a:pPr lvl="1" eaLnBrk="1" hangingPunct="1"/>
            <a:r>
              <a:rPr lang="en-US" altLang="en-US" b="1"/>
              <a:t>Database Designers:</a:t>
            </a:r>
          </a:p>
          <a:p>
            <a:pPr lvl="2" eaLnBrk="1" hangingPunct="1"/>
            <a:r>
              <a:rPr lang="en-US" altLang="en-US"/>
              <a:t>Responsible to define the content, the structure, the constraints, and functions or transactions against the database. They must communicate with the end-users and understand their needs.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17537163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4"/>
          <p:cNvSpPr>
            <a:spLocks noGrp="1" noChangeArrowheads="1"/>
          </p:cNvSpPr>
          <p:nvPr>
            <p:ph type="title"/>
          </p:nvPr>
        </p:nvSpPr>
        <p:spPr/>
        <p:txBody>
          <a:bodyPr/>
          <a:lstStyle/>
          <a:p>
            <a:pPr eaLnBrk="1" hangingPunct="1"/>
            <a:r>
              <a:rPr lang="en-US" altLang="en-US"/>
              <a:t>Database End Users</a:t>
            </a:r>
          </a:p>
        </p:txBody>
      </p:sp>
      <p:sp>
        <p:nvSpPr>
          <p:cNvPr id="40964" name="Rectangle 5"/>
          <p:cNvSpPr>
            <a:spLocks noGrp="1" noChangeArrowheads="1"/>
          </p:cNvSpPr>
          <p:nvPr>
            <p:ph type="body" idx="1"/>
          </p:nvPr>
        </p:nvSpPr>
        <p:spPr/>
        <p:txBody>
          <a:bodyPr>
            <a:normAutofit lnSpcReduction="10000"/>
          </a:bodyPr>
          <a:lstStyle/>
          <a:p>
            <a:pPr eaLnBrk="1" hangingPunct="1">
              <a:lnSpc>
                <a:spcPct val="90000"/>
              </a:lnSpc>
            </a:pPr>
            <a:r>
              <a:rPr lang="en-US" altLang="en-US"/>
              <a:t>Actors on the scene (continued)</a:t>
            </a:r>
          </a:p>
          <a:p>
            <a:pPr lvl="1" eaLnBrk="1" hangingPunct="1">
              <a:lnSpc>
                <a:spcPct val="90000"/>
              </a:lnSpc>
            </a:pPr>
            <a:r>
              <a:rPr lang="en-US" altLang="en-US" b="1"/>
              <a:t>End-users: </a:t>
            </a:r>
            <a:r>
              <a:rPr lang="en-US" altLang="en-US"/>
              <a:t>They use the data for queries, reports and some of them update the database content. End-users can be categorized into:</a:t>
            </a:r>
          </a:p>
          <a:p>
            <a:pPr lvl="2" eaLnBrk="1" hangingPunct="1">
              <a:lnSpc>
                <a:spcPct val="90000"/>
              </a:lnSpc>
            </a:pPr>
            <a:r>
              <a:rPr lang="en-US" altLang="en-US" b="1"/>
              <a:t>Casual</a:t>
            </a:r>
            <a:r>
              <a:rPr lang="en-US" altLang="en-US"/>
              <a:t>: access database occasionally when needed</a:t>
            </a:r>
          </a:p>
          <a:p>
            <a:pPr lvl="2" eaLnBrk="1" hangingPunct="1">
              <a:lnSpc>
                <a:spcPct val="90000"/>
              </a:lnSpc>
            </a:pPr>
            <a:r>
              <a:rPr lang="en-US" altLang="en-US" b="1"/>
              <a:t>Naïve</a:t>
            </a:r>
            <a:r>
              <a:rPr lang="en-US" altLang="en-US"/>
              <a:t> or Parametric: they make up a large section of the end-user population.</a:t>
            </a:r>
          </a:p>
          <a:p>
            <a:pPr lvl="3" eaLnBrk="1" hangingPunct="1">
              <a:lnSpc>
                <a:spcPct val="90000"/>
              </a:lnSpc>
            </a:pPr>
            <a:r>
              <a:rPr lang="en-US" altLang="en-US"/>
              <a:t>They use previously well-defined functions in the form of  “canned transactions” against the database.</a:t>
            </a:r>
          </a:p>
          <a:p>
            <a:pPr lvl="3" eaLnBrk="1" hangingPunct="1">
              <a:lnSpc>
                <a:spcPct val="90000"/>
              </a:lnSpc>
            </a:pPr>
            <a:r>
              <a:rPr lang="en-US" altLang="en-US"/>
              <a:t>Users of Mobile Apps mostly fall in this category</a:t>
            </a:r>
          </a:p>
          <a:p>
            <a:pPr lvl="3" eaLnBrk="1" hangingPunct="1">
              <a:lnSpc>
                <a:spcPct val="90000"/>
              </a:lnSpc>
            </a:pPr>
            <a:r>
              <a:rPr lang="en-US" altLang="en-US"/>
              <a:t>Bank-tellers or reservation clerks are parametric users who do this activity for an entire shift of operations.</a:t>
            </a:r>
          </a:p>
          <a:p>
            <a:pPr lvl="3" eaLnBrk="1" hangingPunct="1">
              <a:lnSpc>
                <a:spcPct val="90000"/>
              </a:lnSpc>
            </a:pPr>
            <a:r>
              <a:rPr lang="en-US" altLang="en-US"/>
              <a:t>Social Media Users post and read information from websites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1996485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
          <p:cNvSpPr>
            <a:spLocks noGrp="1" noChangeArrowheads="1"/>
          </p:cNvSpPr>
          <p:nvPr>
            <p:ph type="title"/>
          </p:nvPr>
        </p:nvSpPr>
        <p:spPr/>
        <p:txBody>
          <a:bodyPr/>
          <a:lstStyle/>
          <a:p>
            <a:pPr eaLnBrk="1" hangingPunct="1"/>
            <a:r>
              <a:rPr lang="en-US" altLang="en-US" dirty="0"/>
              <a:t>Database End Users (cont.)</a:t>
            </a:r>
          </a:p>
        </p:txBody>
      </p:sp>
      <p:sp>
        <p:nvSpPr>
          <p:cNvPr id="43012" name="Rectangle 5"/>
          <p:cNvSpPr>
            <a:spLocks noGrp="1" noChangeArrowheads="1"/>
          </p:cNvSpPr>
          <p:nvPr>
            <p:ph type="body" idx="1"/>
          </p:nvPr>
        </p:nvSpPr>
        <p:spPr/>
        <p:txBody>
          <a:bodyPr/>
          <a:lstStyle/>
          <a:p>
            <a:pPr lvl="2" eaLnBrk="1" hangingPunct="1"/>
            <a:r>
              <a:rPr lang="en-US" altLang="en-US" b="1"/>
              <a:t>Sophisticated:</a:t>
            </a:r>
          </a:p>
          <a:p>
            <a:pPr lvl="3" eaLnBrk="1" hangingPunct="1"/>
            <a:r>
              <a:rPr lang="en-US" altLang="en-US"/>
              <a:t>These include business analysts, scientists, engineers, others thoroughly familiar with the system capabilities.</a:t>
            </a:r>
          </a:p>
          <a:p>
            <a:pPr lvl="3" eaLnBrk="1" hangingPunct="1"/>
            <a:r>
              <a:rPr lang="en-US" altLang="en-US"/>
              <a:t>Many use tools in the form of software packages that work closely with the stored database.</a:t>
            </a:r>
          </a:p>
          <a:p>
            <a:pPr lvl="2" eaLnBrk="1" hangingPunct="1"/>
            <a:r>
              <a:rPr lang="en-US" altLang="en-US" b="1"/>
              <a:t>Stand-alone:</a:t>
            </a:r>
          </a:p>
          <a:p>
            <a:pPr lvl="3" eaLnBrk="1" hangingPunct="1"/>
            <a:r>
              <a:rPr lang="en-US" altLang="en-US"/>
              <a:t>Mostly maintain personal databases using ready-to-use packaged applications.</a:t>
            </a:r>
          </a:p>
          <a:p>
            <a:pPr lvl="3" eaLnBrk="1" hangingPunct="1"/>
            <a:r>
              <a:rPr lang="en-US" altLang="en-US"/>
              <a:t>An example is the user of a tax program that creates its own internal database.</a:t>
            </a:r>
          </a:p>
          <a:p>
            <a:pPr lvl="3" eaLnBrk="1" hangingPunct="1"/>
            <a:r>
              <a:rPr lang="en-US" altLang="en-US"/>
              <a:t>Another example is a user that maintains a database of personal photos and videos.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1477971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4"/>
          <p:cNvSpPr>
            <a:spLocks noGrp="1" noChangeArrowheads="1"/>
          </p:cNvSpPr>
          <p:nvPr>
            <p:ph type="title"/>
          </p:nvPr>
        </p:nvSpPr>
        <p:spPr/>
        <p:txBody>
          <a:bodyPr/>
          <a:lstStyle/>
          <a:p>
            <a:pPr eaLnBrk="1" hangingPunct="1"/>
            <a:r>
              <a:rPr lang="en-US" altLang="en-US" dirty="0"/>
              <a:t>Database Users – Actors on the Scene (cont.)</a:t>
            </a:r>
          </a:p>
        </p:txBody>
      </p:sp>
      <p:sp>
        <p:nvSpPr>
          <p:cNvPr id="45060" name="Rectangle 5"/>
          <p:cNvSpPr>
            <a:spLocks noGrp="1" noChangeArrowheads="1"/>
          </p:cNvSpPr>
          <p:nvPr>
            <p:ph type="body" idx="1"/>
          </p:nvPr>
        </p:nvSpPr>
        <p:spPr>
          <a:xfrm>
            <a:off x="228600" y="1562100"/>
            <a:ext cx="8294688" cy="4572000"/>
          </a:xfrm>
        </p:spPr>
        <p:txBody>
          <a:bodyPr/>
          <a:lstStyle/>
          <a:p>
            <a:pPr lvl="2" eaLnBrk="1" hangingPunct="1"/>
            <a:r>
              <a:rPr lang="en-US" altLang="en-US" b="1"/>
              <a:t>System Analysts and Application Developers</a:t>
            </a:r>
          </a:p>
          <a:p>
            <a:pPr lvl="2" eaLnBrk="1" hangingPunct="1">
              <a:buFont typeface="Wingdings" panose="05000000000000000000" pitchFamily="2" charset="2"/>
              <a:buNone/>
            </a:pPr>
            <a:r>
              <a:rPr lang="en-US" altLang="en-US" b="1"/>
              <a:t>      </a:t>
            </a:r>
            <a:r>
              <a:rPr lang="en-US" altLang="en-US" sz="2000">
                <a:solidFill>
                  <a:srgbClr val="800000"/>
                </a:solidFill>
              </a:rPr>
              <a:t>This category currently accounts for a very large proportion of the IT work force.</a:t>
            </a:r>
          </a:p>
          <a:p>
            <a:pPr lvl="3" eaLnBrk="1" hangingPunct="1"/>
            <a:r>
              <a:rPr lang="en-US" altLang="en-US" sz="2400" b="1">
                <a:solidFill>
                  <a:schemeClr val="tx2"/>
                </a:solidFill>
              </a:rPr>
              <a:t>System Analysts</a:t>
            </a:r>
            <a:r>
              <a:rPr lang="en-US" altLang="en-US"/>
              <a:t>: They understand the user requirements of naïve and sophisticated users and design applications including canned  transactions to meet those requirements. </a:t>
            </a:r>
          </a:p>
          <a:p>
            <a:pPr lvl="3" eaLnBrk="1" hangingPunct="1"/>
            <a:r>
              <a:rPr lang="en-US" altLang="en-US" sz="2400" b="1">
                <a:solidFill>
                  <a:schemeClr val="tx2"/>
                </a:solidFill>
              </a:rPr>
              <a:t>Application Programmers: </a:t>
            </a:r>
            <a:r>
              <a:rPr lang="en-US" altLang="en-US"/>
              <a:t>Implement the specifications developed by analysts and test and debug them before deployment.</a:t>
            </a:r>
          </a:p>
          <a:p>
            <a:pPr lvl="3" eaLnBrk="1" hangingPunct="1"/>
            <a:r>
              <a:rPr lang="en-US" altLang="en-US" sz="2400" b="1">
                <a:solidFill>
                  <a:schemeClr val="tx2"/>
                </a:solidFill>
              </a:rPr>
              <a:t>Business Analysts</a:t>
            </a:r>
            <a:r>
              <a:rPr lang="en-US" altLang="en-US"/>
              <a:t>: There is an increasing need for such people who can analyze vast amounts of business data and real-time data (“Big Data”) for better decision making related to planning, advertising, marketing etc.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36689880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4"/>
          <p:cNvSpPr>
            <a:spLocks noGrp="1" noChangeArrowheads="1"/>
          </p:cNvSpPr>
          <p:nvPr>
            <p:ph type="title"/>
          </p:nvPr>
        </p:nvSpPr>
        <p:spPr/>
        <p:txBody>
          <a:bodyPr/>
          <a:lstStyle/>
          <a:p>
            <a:pPr eaLnBrk="1" hangingPunct="1"/>
            <a:r>
              <a:rPr lang="en-US" altLang="en-US"/>
              <a:t>Database Users – Actors behind the Scene </a:t>
            </a:r>
          </a:p>
        </p:txBody>
      </p:sp>
      <p:sp>
        <p:nvSpPr>
          <p:cNvPr id="47108" name="Rectangle 5"/>
          <p:cNvSpPr>
            <a:spLocks noGrp="1" noChangeArrowheads="1"/>
          </p:cNvSpPr>
          <p:nvPr>
            <p:ph type="body" idx="1"/>
          </p:nvPr>
        </p:nvSpPr>
        <p:spPr>
          <a:xfrm>
            <a:off x="228600" y="1562100"/>
            <a:ext cx="8294688" cy="4572000"/>
          </a:xfrm>
        </p:spPr>
        <p:txBody>
          <a:bodyPr/>
          <a:lstStyle/>
          <a:p>
            <a:pPr lvl="2" eaLnBrk="1" hangingPunct="1"/>
            <a:r>
              <a:rPr lang="en-US" altLang="en-US" b="1"/>
              <a:t>System Designers and Implementors: </a:t>
            </a:r>
            <a:r>
              <a:rPr lang="en-US" altLang="en-US" sz="2000">
                <a:solidFill>
                  <a:srgbClr val="800000"/>
                </a:solidFill>
              </a:rPr>
              <a:t>Design and implement DBMS packages in the form of modules and interfaces and test and debug them. The DBMS must interface with applications, language compilers, operating system components, etc.</a:t>
            </a:r>
          </a:p>
          <a:p>
            <a:pPr lvl="2" eaLnBrk="1" hangingPunct="1"/>
            <a:r>
              <a:rPr lang="en-US" altLang="en-US" b="1"/>
              <a:t>Tool Developers</a:t>
            </a:r>
            <a:r>
              <a:rPr lang="en-US" altLang="en-US"/>
              <a:t>: </a:t>
            </a:r>
            <a:r>
              <a:rPr lang="en-US" altLang="en-US" sz="2000">
                <a:solidFill>
                  <a:srgbClr val="800000"/>
                </a:solidFill>
              </a:rPr>
              <a:t>Design and implement software systems called  tools for modeling and designing databases, performance monitoring, prototyping, test data generation, user interface creation, simulation etc. that facilitate building of applications and allow using database effectively</a:t>
            </a:r>
            <a:r>
              <a:rPr lang="en-US" altLang="en-US"/>
              <a:t>.  </a:t>
            </a:r>
          </a:p>
          <a:p>
            <a:pPr lvl="2" eaLnBrk="1" hangingPunct="1"/>
            <a:r>
              <a:rPr lang="en-US" altLang="en-US" b="1"/>
              <a:t>Operators and Maintenance Personnel</a:t>
            </a:r>
            <a:r>
              <a:rPr lang="en-US" altLang="en-US" sz="2800" b="1"/>
              <a:t>: </a:t>
            </a:r>
            <a:r>
              <a:rPr lang="en-US" altLang="en-US" sz="2000">
                <a:solidFill>
                  <a:srgbClr val="800000"/>
                </a:solidFill>
              </a:rPr>
              <a:t>They manage the actual running and maintenance of the database system hardware and software environment.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13311497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4"/>
          <p:cNvSpPr>
            <a:spLocks noGrp="1" noChangeArrowheads="1"/>
          </p:cNvSpPr>
          <p:nvPr>
            <p:ph type="title"/>
          </p:nvPr>
        </p:nvSpPr>
        <p:spPr/>
        <p:txBody>
          <a:bodyPr/>
          <a:lstStyle/>
          <a:p>
            <a:pPr eaLnBrk="1" hangingPunct="1"/>
            <a:r>
              <a:rPr lang="en-US" altLang="en-US"/>
              <a:t>Advantages of Using the Database Approach</a:t>
            </a:r>
          </a:p>
        </p:txBody>
      </p:sp>
      <p:sp>
        <p:nvSpPr>
          <p:cNvPr id="49156" name="Rectangle 5"/>
          <p:cNvSpPr>
            <a:spLocks noGrp="1" noChangeArrowheads="1"/>
          </p:cNvSpPr>
          <p:nvPr>
            <p:ph type="body" idx="1"/>
          </p:nvPr>
        </p:nvSpPr>
        <p:spPr/>
        <p:txBody>
          <a:bodyPr/>
          <a:lstStyle/>
          <a:p>
            <a:pPr eaLnBrk="1" hangingPunct="1"/>
            <a:r>
              <a:rPr lang="en-US" altLang="en-US"/>
              <a:t>Controlling redundancy in data storage and in development and maintenance efforts.</a:t>
            </a:r>
          </a:p>
          <a:p>
            <a:pPr lvl="1" eaLnBrk="1" hangingPunct="1"/>
            <a:r>
              <a:rPr lang="en-US" altLang="en-US"/>
              <a:t>Sharing of data among multiple users.</a:t>
            </a:r>
          </a:p>
          <a:p>
            <a:pPr eaLnBrk="1" hangingPunct="1"/>
            <a:r>
              <a:rPr lang="en-US" altLang="en-US"/>
              <a:t>Restricting unauthorized access to data. Only the DBA staff uses privileged commands and facilities.</a:t>
            </a:r>
          </a:p>
          <a:p>
            <a:pPr eaLnBrk="1" hangingPunct="1"/>
            <a:r>
              <a:rPr lang="en-US" altLang="en-US"/>
              <a:t>Providing persistent storage for program Objects</a:t>
            </a:r>
          </a:p>
          <a:p>
            <a:pPr lvl="1" eaLnBrk="1" hangingPunct="1"/>
            <a:r>
              <a:rPr lang="en-US" altLang="en-US"/>
              <a:t>E.g., Object-oriented DBMSs make program objects persistent– see Chapter 12.</a:t>
            </a:r>
          </a:p>
          <a:p>
            <a:pPr eaLnBrk="1" hangingPunct="1"/>
            <a:r>
              <a:rPr lang="en-US" altLang="en-US"/>
              <a:t>Providing Storage Structures (e.g. indexes) for efficient Query Processing – see Chapter 17.</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27116705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4"/>
          <p:cNvSpPr>
            <a:spLocks noGrp="1" noChangeArrowheads="1"/>
          </p:cNvSpPr>
          <p:nvPr>
            <p:ph type="title"/>
          </p:nvPr>
        </p:nvSpPr>
        <p:spPr/>
        <p:txBody>
          <a:bodyPr anchor="ctr">
            <a:normAutofit fontScale="90000"/>
          </a:bodyPr>
          <a:lstStyle/>
          <a:p>
            <a:pPr eaLnBrk="1" hangingPunct="1"/>
            <a:r>
              <a:rPr lang="en-US" altLang="en-US" dirty="0"/>
              <a:t>Advantages of Using the Database Approach (cont.)</a:t>
            </a:r>
          </a:p>
        </p:txBody>
      </p:sp>
      <p:sp>
        <p:nvSpPr>
          <p:cNvPr id="51204" name="Rectangle 5"/>
          <p:cNvSpPr>
            <a:spLocks noGrp="1" noChangeArrowheads="1"/>
          </p:cNvSpPr>
          <p:nvPr>
            <p:ph type="body" idx="1"/>
          </p:nvPr>
        </p:nvSpPr>
        <p:spPr/>
        <p:txBody>
          <a:bodyPr/>
          <a:lstStyle/>
          <a:p>
            <a:pPr eaLnBrk="1" hangingPunct="1"/>
            <a:r>
              <a:rPr lang="en-US" altLang="en-US"/>
              <a:t>Providing optimization of queries for efficient processing.</a:t>
            </a:r>
          </a:p>
          <a:p>
            <a:pPr eaLnBrk="1" hangingPunct="1"/>
            <a:r>
              <a:rPr lang="en-US" altLang="en-US"/>
              <a:t>Providing backup and recovery services.</a:t>
            </a:r>
          </a:p>
          <a:p>
            <a:pPr eaLnBrk="1" hangingPunct="1"/>
            <a:r>
              <a:rPr lang="en-US" altLang="en-US"/>
              <a:t>Providing multiple interfaces to different classes of users.</a:t>
            </a:r>
          </a:p>
          <a:p>
            <a:pPr eaLnBrk="1" hangingPunct="1"/>
            <a:r>
              <a:rPr lang="en-US" altLang="en-US"/>
              <a:t>Representing complex relationships among data.</a:t>
            </a:r>
          </a:p>
          <a:p>
            <a:pPr eaLnBrk="1" hangingPunct="1"/>
            <a:r>
              <a:rPr lang="en-US" altLang="en-US"/>
              <a:t>Enforcing integrity constraints on the database.</a:t>
            </a:r>
          </a:p>
          <a:p>
            <a:pPr eaLnBrk="1" hangingPunct="1"/>
            <a:r>
              <a:rPr lang="en-US" altLang="en-US"/>
              <a:t>Drawing inferences and actions from the stored data using deductive and active rules and triggers.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3682861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4"/>
          <p:cNvSpPr>
            <a:spLocks noGrp="1" noChangeArrowheads="1"/>
          </p:cNvSpPr>
          <p:nvPr>
            <p:ph type="title"/>
          </p:nvPr>
        </p:nvSpPr>
        <p:spPr>
          <a:xfrm>
            <a:off x="76200" y="304800"/>
            <a:ext cx="8382000" cy="838200"/>
          </a:xfrm>
        </p:spPr>
        <p:txBody>
          <a:bodyPr anchor="t">
            <a:normAutofit fontScale="90000"/>
          </a:bodyPr>
          <a:lstStyle/>
          <a:p>
            <a:pPr eaLnBrk="1" hangingPunct="1"/>
            <a:r>
              <a:rPr lang="en-US" altLang="en-US" dirty="0"/>
              <a:t>Additional Implications of Using the Database Approach</a:t>
            </a:r>
          </a:p>
        </p:txBody>
      </p:sp>
      <p:sp>
        <p:nvSpPr>
          <p:cNvPr id="53252" name="Rectangle 5"/>
          <p:cNvSpPr>
            <a:spLocks noGrp="1" noChangeArrowheads="1"/>
          </p:cNvSpPr>
          <p:nvPr>
            <p:ph type="body" idx="1"/>
          </p:nvPr>
        </p:nvSpPr>
        <p:spPr/>
        <p:txBody>
          <a:bodyPr/>
          <a:lstStyle/>
          <a:p>
            <a:pPr eaLnBrk="1" hangingPunct="1"/>
            <a:r>
              <a:rPr lang="en-US" altLang="en-US"/>
              <a:t>Potential for enforcing standards:</a:t>
            </a:r>
          </a:p>
          <a:p>
            <a:pPr lvl="1" eaLnBrk="1" hangingPunct="1"/>
            <a:r>
              <a:rPr lang="en-US" altLang="en-US"/>
              <a:t>This is very crucial for the success of database applications in large organizations. </a:t>
            </a:r>
            <a:r>
              <a:rPr lang="en-US" altLang="en-US" b="1"/>
              <a:t>Standards</a:t>
            </a:r>
            <a:r>
              <a:rPr lang="en-US" altLang="en-US"/>
              <a:t> refer to data item names, display formats, screens, report structures, meta-data (description of data), Web page layouts, etc.</a:t>
            </a:r>
          </a:p>
          <a:p>
            <a:pPr eaLnBrk="1" hangingPunct="1"/>
            <a:r>
              <a:rPr lang="en-US" altLang="en-US"/>
              <a:t>Reduced application development time:</a:t>
            </a:r>
          </a:p>
          <a:p>
            <a:pPr lvl="1" eaLnBrk="1" hangingPunct="1"/>
            <a:r>
              <a:rPr lang="en-US" altLang="en-US"/>
              <a:t>Incremental time to add each new application is reduced.</a:t>
            </a:r>
          </a:p>
          <a:p>
            <a:pPr eaLnBrk="1" hangingPunct="1"/>
            <a:endParaRPr lang="en-US" altLang="en-US"/>
          </a:p>
        </p:txBody>
      </p:sp>
      <p:sp>
        <p:nvSpPr>
          <p:cNvPr id="3" name="Foliennummernplatzhalter 2"/>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28025015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4"/>
          <p:cNvSpPr>
            <a:spLocks noGrp="1" noChangeArrowheads="1"/>
          </p:cNvSpPr>
          <p:nvPr>
            <p:ph type="title"/>
          </p:nvPr>
        </p:nvSpPr>
        <p:spPr>
          <a:xfrm>
            <a:off x="76200" y="304800"/>
            <a:ext cx="8382000" cy="838200"/>
          </a:xfrm>
        </p:spPr>
        <p:txBody>
          <a:bodyPr>
            <a:normAutofit fontScale="90000"/>
          </a:bodyPr>
          <a:lstStyle/>
          <a:p>
            <a:pPr eaLnBrk="1" hangingPunct="1"/>
            <a:r>
              <a:rPr lang="en-US" altLang="en-US" dirty="0"/>
              <a:t>Additional Implications of Using the Database Approach (cont.)</a:t>
            </a:r>
          </a:p>
        </p:txBody>
      </p:sp>
      <p:sp>
        <p:nvSpPr>
          <p:cNvPr id="55300" name="Rectangle 5"/>
          <p:cNvSpPr>
            <a:spLocks noGrp="1" noChangeArrowheads="1"/>
          </p:cNvSpPr>
          <p:nvPr>
            <p:ph type="body" idx="1"/>
          </p:nvPr>
        </p:nvSpPr>
        <p:spPr/>
        <p:txBody>
          <a:bodyPr/>
          <a:lstStyle/>
          <a:p>
            <a:pPr eaLnBrk="1" hangingPunct="1"/>
            <a:r>
              <a:rPr lang="en-US" altLang="en-US"/>
              <a:t>Flexibility to change data structures:</a:t>
            </a:r>
          </a:p>
          <a:p>
            <a:pPr lvl="1" eaLnBrk="1" hangingPunct="1"/>
            <a:r>
              <a:rPr lang="en-US" altLang="en-US"/>
              <a:t>Database structure may evolve as new requirements are defined. </a:t>
            </a:r>
          </a:p>
          <a:p>
            <a:pPr eaLnBrk="1" hangingPunct="1"/>
            <a:r>
              <a:rPr lang="en-US" altLang="en-US"/>
              <a:t>Availability of current information:</a:t>
            </a:r>
          </a:p>
          <a:p>
            <a:pPr lvl="1" eaLnBrk="1" hangingPunct="1"/>
            <a:r>
              <a:rPr lang="en-US" altLang="en-US"/>
              <a:t>Extremely important for on-line transaction systems such as shopping, airline, hotel, car reservations.</a:t>
            </a:r>
          </a:p>
          <a:p>
            <a:pPr eaLnBrk="1" hangingPunct="1"/>
            <a:r>
              <a:rPr lang="en-US" altLang="en-US"/>
              <a:t>Economies of scale:</a:t>
            </a:r>
          </a:p>
          <a:p>
            <a:pPr lvl="1" eaLnBrk="1" hangingPunct="1"/>
            <a:r>
              <a:rPr lang="en-US" altLang="en-US"/>
              <a:t>Wasteful overlap of resources and personnel can be avoided by consolidating data and applications across departments.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2447835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4"/>
          <p:cNvSpPr>
            <a:spLocks noGrp="1" noChangeArrowheads="1"/>
          </p:cNvSpPr>
          <p:nvPr>
            <p:ph type="title"/>
          </p:nvPr>
        </p:nvSpPr>
        <p:spPr/>
        <p:txBody>
          <a:bodyPr/>
          <a:lstStyle/>
          <a:p>
            <a:pPr eaLnBrk="1" hangingPunct="1"/>
            <a:r>
              <a:rPr lang="en-US" altLang="en-US"/>
              <a:t>Historical Development of Database Technology</a:t>
            </a:r>
          </a:p>
        </p:txBody>
      </p:sp>
      <p:sp>
        <p:nvSpPr>
          <p:cNvPr id="57348" name="Rectangle 5"/>
          <p:cNvSpPr>
            <a:spLocks noGrp="1" noChangeArrowheads="1"/>
          </p:cNvSpPr>
          <p:nvPr>
            <p:ph type="body" idx="1"/>
          </p:nvPr>
        </p:nvSpPr>
        <p:spPr/>
        <p:txBody>
          <a:bodyPr/>
          <a:lstStyle/>
          <a:p>
            <a:pPr eaLnBrk="1" hangingPunct="1"/>
            <a:r>
              <a:rPr lang="en-US" altLang="en-US" sz="2400"/>
              <a:t>Early Database Applications:</a:t>
            </a:r>
          </a:p>
          <a:p>
            <a:pPr lvl="1" eaLnBrk="1" hangingPunct="1"/>
            <a:r>
              <a:rPr lang="en-US" altLang="en-US" sz="2200"/>
              <a:t>The Hierarchical and Network Models were introduced in mid 1960s and dominated during the seventies.</a:t>
            </a:r>
          </a:p>
          <a:p>
            <a:pPr lvl="1" eaLnBrk="1" hangingPunct="1"/>
            <a:r>
              <a:rPr lang="en-US" altLang="en-US" sz="2200"/>
              <a:t>A bulk of the worldwide database processing still occurs using these models, particularly, the hierarchical model using IBM’s IMS system.</a:t>
            </a:r>
          </a:p>
          <a:p>
            <a:pPr eaLnBrk="1" hangingPunct="1"/>
            <a:r>
              <a:rPr lang="en-US" altLang="en-US" sz="2400"/>
              <a:t>Relational Model based Systems:</a:t>
            </a:r>
          </a:p>
          <a:p>
            <a:pPr lvl="1" eaLnBrk="1" hangingPunct="1"/>
            <a:r>
              <a:rPr lang="en-US" altLang="en-US" sz="2200"/>
              <a:t>Relational model was originally introduced in 1970, was heavily researched and experimented within IBM Research and several universities.</a:t>
            </a:r>
          </a:p>
          <a:p>
            <a:pPr lvl="1" eaLnBrk="1" hangingPunct="1"/>
            <a:r>
              <a:rPr lang="en-US" altLang="en-US" sz="2200"/>
              <a:t>Relational DBMS Products emerged in the early 1980s.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1759675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5"/>
          <p:cNvSpPr>
            <a:spLocks noGrp="1" noChangeArrowheads="1"/>
          </p:cNvSpPr>
          <p:nvPr>
            <p:ph type="body" idx="1"/>
          </p:nvPr>
        </p:nvSpPr>
        <p:spPr/>
        <p:txBody>
          <a:bodyPr/>
          <a:lstStyle/>
          <a:p>
            <a:pPr eaLnBrk="1" hangingPunct="1"/>
            <a:r>
              <a:rPr lang="en-US" altLang="en-US" sz="2400"/>
              <a:t>Object-oriented and emerging applications:</a:t>
            </a:r>
          </a:p>
          <a:p>
            <a:pPr lvl="1" eaLnBrk="1" hangingPunct="1"/>
            <a:r>
              <a:rPr lang="en-US" altLang="en-US" sz="2200"/>
              <a:t>Object-Oriented Database Management Systems (OODBMSs) were introduced in late 1980s and early 1990s to cater to the need of complex data processing in CAD and other applications.</a:t>
            </a:r>
          </a:p>
          <a:p>
            <a:pPr lvl="2" eaLnBrk="1" hangingPunct="1"/>
            <a:r>
              <a:rPr lang="en-US" altLang="en-US" sz="2000"/>
              <a:t>Their use has not taken off much.</a:t>
            </a:r>
          </a:p>
          <a:p>
            <a:pPr lvl="1" eaLnBrk="1" hangingPunct="1"/>
            <a:r>
              <a:rPr lang="en-US" altLang="en-US" sz="2200"/>
              <a:t>Many relational DBMSs have incorporated object database concepts, leading to a new category called </a:t>
            </a:r>
            <a:r>
              <a:rPr lang="en-US" altLang="en-US" sz="2200" i="1"/>
              <a:t>object-relationa</a:t>
            </a:r>
            <a:r>
              <a:rPr lang="en-US" altLang="en-US" sz="2200"/>
              <a:t>l DBMSs (ORDBMSs)</a:t>
            </a:r>
          </a:p>
          <a:p>
            <a:pPr lvl="1" eaLnBrk="1" hangingPunct="1"/>
            <a:r>
              <a:rPr lang="en-US" altLang="en-US" sz="2200" i="1"/>
              <a:t>Extended relational</a:t>
            </a:r>
            <a:r>
              <a:rPr lang="en-US" altLang="en-US" sz="2200"/>
              <a:t> systems add further capabilities (e.g. for multimedia data, text, XML, and other data types)</a:t>
            </a:r>
          </a:p>
        </p:txBody>
      </p:sp>
      <p:sp>
        <p:nvSpPr>
          <p:cNvPr id="7" name="Rectangle 2"/>
          <p:cNvSpPr>
            <a:spLocks noGrp="1" noChangeArrowheads="1"/>
          </p:cNvSpPr>
          <p:nvPr>
            <p:ph type="title"/>
          </p:nvPr>
        </p:nvSpPr>
        <p:spPr>
          <a:xfrm>
            <a:off x="76200" y="76200"/>
            <a:ext cx="8305800" cy="838200"/>
          </a:xfrm>
        </p:spPr>
        <p:txBody>
          <a:bodyPr>
            <a:normAutofit fontScale="90000"/>
          </a:bodyPr>
          <a:lstStyle/>
          <a:p>
            <a:pPr eaLnBrk="1" hangingPunct="1"/>
            <a:r>
              <a:rPr lang="en-US" altLang="en-US" dirty="0"/>
              <a:t>Historical Development of Database Technology (cont.)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3617530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76200" y="76200"/>
            <a:ext cx="8305800" cy="838200"/>
          </a:xfrm>
        </p:spPr>
        <p:txBody>
          <a:bodyPr>
            <a:normAutofit fontScale="90000"/>
          </a:bodyPr>
          <a:lstStyle/>
          <a:p>
            <a:pPr eaLnBrk="1" hangingPunct="1"/>
            <a:r>
              <a:rPr lang="en-US" altLang="en-US" dirty="0"/>
              <a:t>Historical Development of Database Technology (cont.)</a:t>
            </a:r>
          </a:p>
        </p:txBody>
      </p:sp>
      <p:sp>
        <p:nvSpPr>
          <p:cNvPr id="61444" name="Rectangle 3"/>
          <p:cNvSpPr>
            <a:spLocks noGrp="1" noChangeArrowheads="1"/>
          </p:cNvSpPr>
          <p:nvPr>
            <p:ph type="body" idx="1"/>
          </p:nvPr>
        </p:nvSpPr>
        <p:spPr/>
        <p:txBody>
          <a:bodyPr/>
          <a:lstStyle/>
          <a:p>
            <a:pPr eaLnBrk="1" hangingPunct="1">
              <a:lnSpc>
                <a:spcPct val="90000"/>
              </a:lnSpc>
            </a:pPr>
            <a:r>
              <a:rPr lang="en-US" altLang="en-US"/>
              <a:t>Data on the Web and E-commerce Applications:</a:t>
            </a:r>
          </a:p>
          <a:p>
            <a:pPr lvl="1" eaLnBrk="1" hangingPunct="1">
              <a:lnSpc>
                <a:spcPct val="90000"/>
              </a:lnSpc>
            </a:pPr>
            <a:r>
              <a:rPr lang="en-US" altLang="en-US"/>
              <a:t>Web contains data in HTML (Hypertext markup language) with links among pages.</a:t>
            </a:r>
          </a:p>
          <a:p>
            <a:pPr lvl="1" eaLnBrk="1" hangingPunct="1">
              <a:lnSpc>
                <a:spcPct val="90000"/>
              </a:lnSpc>
            </a:pPr>
            <a:r>
              <a:rPr lang="en-US" altLang="en-US"/>
              <a:t>This has given rise to a new set of applications and E-commerce is using new standards like XML (eXtended  Markup Language). (see Ch. 13).</a:t>
            </a:r>
          </a:p>
          <a:p>
            <a:pPr lvl="1" eaLnBrk="1" hangingPunct="1">
              <a:lnSpc>
                <a:spcPct val="90000"/>
              </a:lnSpc>
            </a:pPr>
            <a:r>
              <a:rPr lang="en-US" altLang="en-US"/>
              <a:t>Script programming languages such as PHP and JavaScript allow generation of dynamic Web pages that are partially generated from a database (see Ch. 11).</a:t>
            </a:r>
          </a:p>
          <a:p>
            <a:pPr lvl="2" eaLnBrk="1" hangingPunct="1">
              <a:lnSpc>
                <a:spcPct val="90000"/>
              </a:lnSpc>
            </a:pPr>
            <a:r>
              <a:rPr lang="en-US" altLang="en-US"/>
              <a:t>Also allow database updates through Web pages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3425848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4"/>
          <p:cNvSpPr>
            <a:spLocks noGrp="1" noChangeArrowheads="1"/>
          </p:cNvSpPr>
          <p:nvPr>
            <p:ph type="title"/>
          </p:nvPr>
        </p:nvSpPr>
        <p:spPr/>
        <p:txBody>
          <a:bodyPr/>
          <a:lstStyle/>
          <a:p>
            <a:pPr eaLnBrk="1" hangingPunct="1"/>
            <a:r>
              <a:rPr lang="en-US" altLang="en-US" dirty="0"/>
              <a:t>Extending Database Capabilities</a:t>
            </a:r>
          </a:p>
        </p:txBody>
      </p:sp>
      <p:sp>
        <p:nvSpPr>
          <p:cNvPr id="63492" name="Rectangle 5"/>
          <p:cNvSpPr>
            <a:spLocks noGrp="1" noChangeArrowheads="1"/>
          </p:cNvSpPr>
          <p:nvPr>
            <p:ph type="body" idx="1"/>
          </p:nvPr>
        </p:nvSpPr>
        <p:spPr/>
        <p:txBody>
          <a:bodyPr/>
          <a:lstStyle/>
          <a:p>
            <a:pPr eaLnBrk="1" hangingPunct="1">
              <a:lnSpc>
                <a:spcPct val="90000"/>
              </a:lnSpc>
            </a:pPr>
            <a:r>
              <a:rPr lang="en-US" altLang="en-US" sz="2000"/>
              <a:t>New functionality is being added to DBMSs in the following areas:</a:t>
            </a:r>
          </a:p>
          <a:p>
            <a:pPr lvl="1" eaLnBrk="1" hangingPunct="1">
              <a:lnSpc>
                <a:spcPct val="90000"/>
              </a:lnSpc>
            </a:pPr>
            <a:r>
              <a:rPr lang="en-US" altLang="en-US" sz="2000"/>
              <a:t>Scientific Applications – Physics, Chemistry, Biology - Genetics</a:t>
            </a:r>
          </a:p>
          <a:p>
            <a:pPr lvl="1" eaLnBrk="1" hangingPunct="1">
              <a:lnSpc>
                <a:spcPct val="90000"/>
              </a:lnSpc>
            </a:pPr>
            <a:r>
              <a:rPr lang="en-US" altLang="en-US" sz="2000"/>
              <a:t>Earth and Atmospheric Sciences and Astronomy</a:t>
            </a:r>
          </a:p>
          <a:p>
            <a:pPr lvl="1" eaLnBrk="1" hangingPunct="1">
              <a:lnSpc>
                <a:spcPct val="90000"/>
              </a:lnSpc>
            </a:pPr>
            <a:r>
              <a:rPr lang="en-US" altLang="en-US" sz="2000"/>
              <a:t>XML (eXtensible Markup Language)</a:t>
            </a:r>
          </a:p>
          <a:p>
            <a:pPr lvl="1" eaLnBrk="1" hangingPunct="1">
              <a:lnSpc>
                <a:spcPct val="90000"/>
              </a:lnSpc>
            </a:pPr>
            <a:r>
              <a:rPr lang="en-US" altLang="en-US" sz="2000"/>
              <a:t>Image Storage and Management</a:t>
            </a:r>
          </a:p>
          <a:p>
            <a:pPr lvl="1" eaLnBrk="1" hangingPunct="1">
              <a:lnSpc>
                <a:spcPct val="90000"/>
              </a:lnSpc>
            </a:pPr>
            <a:r>
              <a:rPr lang="en-US" altLang="en-US" sz="2000"/>
              <a:t>Audio and Video Data Management</a:t>
            </a:r>
          </a:p>
          <a:p>
            <a:pPr lvl="1" eaLnBrk="1" hangingPunct="1">
              <a:lnSpc>
                <a:spcPct val="90000"/>
              </a:lnSpc>
            </a:pPr>
            <a:r>
              <a:rPr lang="en-US" altLang="en-US" sz="2000"/>
              <a:t>Data Warehousing and Data Mining – a very major area for future development using new technologies (see Chapters 28-29)</a:t>
            </a:r>
          </a:p>
          <a:p>
            <a:pPr lvl="1" eaLnBrk="1" hangingPunct="1">
              <a:lnSpc>
                <a:spcPct val="90000"/>
              </a:lnSpc>
            </a:pPr>
            <a:r>
              <a:rPr lang="en-US" altLang="en-US" sz="2000"/>
              <a:t>Spatial Data Management and Location Based Services</a:t>
            </a:r>
          </a:p>
          <a:p>
            <a:pPr lvl="1" eaLnBrk="1" hangingPunct="1">
              <a:lnSpc>
                <a:spcPct val="90000"/>
              </a:lnSpc>
            </a:pPr>
            <a:r>
              <a:rPr lang="en-US" altLang="en-US" sz="2000"/>
              <a:t>Time Series and Historical Data Management</a:t>
            </a:r>
          </a:p>
          <a:p>
            <a:pPr eaLnBrk="1" hangingPunct="1">
              <a:lnSpc>
                <a:spcPct val="90000"/>
              </a:lnSpc>
            </a:pPr>
            <a:r>
              <a:rPr lang="en-US" altLang="en-US" sz="2000"/>
              <a:t>The above gives rise to </a:t>
            </a:r>
            <a:r>
              <a:rPr lang="en-US" altLang="en-US" sz="2000" i="1"/>
              <a:t>new research and development</a:t>
            </a:r>
            <a:r>
              <a:rPr lang="en-US" altLang="en-US" sz="2000"/>
              <a:t> in incorporating new data types, complex data structures, new operations and storage and indexing schemes in database systems.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34425025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4"/>
          <p:cNvSpPr>
            <a:spLocks noGrp="1" noChangeArrowheads="1"/>
          </p:cNvSpPr>
          <p:nvPr>
            <p:ph type="title"/>
          </p:nvPr>
        </p:nvSpPr>
        <p:spPr/>
        <p:txBody>
          <a:bodyPr/>
          <a:lstStyle/>
          <a:p>
            <a:pPr eaLnBrk="1" hangingPunct="1"/>
            <a:r>
              <a:rPr lang="en-US" altLang="en-US" dirty="0"/>
              <a:t>Extending Database Capabilities (cont.)</a:t>
            </a:r>
          </a:p>
        </p:txBody>
      </p:sp>
      <p:sp>
        <p:nvSpPr>
          <p:cNvPr id="65540" name="Rectangle 5"/>
          <p:cNvSpPr>
            <a:spLocks noGrp="1" noChangeArrowheads="1"/>
          </p:cNvSpPr>
          <p:nvPr>
            <p:ph type="body" idx="1"/>
          </p:nvPr>
        </p:nvSpPr>
        <p:spPr/>
        <p:txBody>
          <a:bodyPr/>
          <a:lstStyle/>
          <a:p>
            <a:pPr eaLnBrk="1" hangingPunct="1">
              <a:lnSpc>
                <a:spcPct val="90000"/>
              </a:lnSpc>
            </a:pPr>
            <a:r>
              <a:rPr lang="en-US" altLang="en-US" sz="2000"/>
              <a:t>Background since the advent of the  21</a:t>
            </a:r>
            <a:r>
              <a:rPr lang="en-US" altLang="en-US" sz="2000" baseline="30000"/>
              <a:t>st</a:t>
            </a:r>
            <a:r>
              <a:rPr lang="en-US" altLang="en-US" sz="2000"/>
              <a:t> Century:</a:t>
            </a:r>
          </a:p>
          <a:p>
            <a:pPr eaLnBrk="1" hangingPunct="1">
              <a:lnSpc>
                <a:spcPct val="90000"/>
              </a:lnSpc>
              <a:buFont typeface="Wingdings" panose="05000000000000000000" pitchFamily="2" charset="2"/>
              <a:buNone/>
            </a:pPr>
            <a:endParaRPr lang="en-US" altLang="en-US" sz="2000"/>
          </a:p>
          <a:p>
            <a:pPr lvl="1" eaLnBrk="1" hangingPunct="1">
              <a:lnSpc>
                <a:spcPct val="90000"/>
              </a:lnSpc>
            </a:pPr>
            <a:r>
              <a:rPr lang="en-US" altLang="en-US" sz="2400"/>
              <a:t>First decade of the 21</a:t>
            </a:r>
            <a:r>
              <a:rPr lang="en-US" altLang="en-US" sz="2400" baseline="30000"/>
              <a:t>st</a:t>
            </a:r>
            <a:r>
              <a:rPr lang="en-US" altLang="en-US" sz="2400"/>
              <a:t> century has seen tremendous growth in user generated data and automatically collected data from applications and search engines.</a:t>
            </a:r>
          </a:p>
          <a:p>
            <a:pPr lvl="1" eaLnBrk="1" hangingPunct="1">
              <a:lnSpc>
                <a:spcPct val="90000"/>
              </a:lnSpc>
              <a:buFont typeface="Wingdings" panose="05000000000000000000" pitchFamily="2" charset="2"/>
              <a:buNone/>
            </a:pPr>
            <a:endParaRPr lang="en-US" altLang="en-US" sz="2400"/>
          </a:p>
          <a:p>
            <a:pPr lvl="1" eaLnBrk="1" hangingPunct="1">
              <a:lnSpc>
                <a:spcPct val="90000"/>
              </a:lnSpc>
            </a:pPr>
            <a:r>
              <a:rPr lang="en-US" altLang="en-US" sz="2400"/>
              <a:t>Social Media platforms such as Facebook and Twitter are generating millions of transactions a day and businesses are interested to tap into this data to “understand” the users</a:t>
            </a:r>
          </a:p>
          <a:p>
            <a:pPr lvl="1" eaLnBrk="1" hangingPunct="1">
              <a:lnSpc>
                <a:spcPct val="90000"/>
              </a:lnSpc>
              <a:buFont typeface="Wingdings" panose="05000000000000000000" pitchFamily="2" charset="2"/>
              <a:buNone/>
            </a:pPr>
            <a:endParaRPr lang="en-US" altLang="en-US" sz="2400"/>
          </a:p>
          <a:p>
            <a:pPr lvl="1" eaLnBrk="1" hangingPunct="1">
              <a:lnSpc>
                <a:spcPct val="90000"/>
              </a:lnSpc>
            </a:pPr>
            <a:r>
              <a:rPr lang="en-US" altLang="en-US" sz="2400"/>
              <a:t>Cloud Storage and Backup is making unlimited amount of storage available to users and applications</a:t>
            </a:r>
          </a:p>
          <a:p>
            <a:pPr lvl="1" eaLnBrk="1" hangingPunct="1">
              <a:lnSpc>
                <a:spcPct val="90000"/>
              </a:lnSpc>
            </a:pPr>
            <a:endParaRPr lang="en-US" altLang="en-US" sz="1800"/>
          </a:p>
        </p:txBody>
      </p:sp>
      <p:sp>
        <p:nvSpPr>
          <p:cNvPr id="3" name="Foliennummernplatzhalter 2"/>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6039296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4"/>
          <p:cNvSpPr>
            <a:spLocks noGrp="1" noChangeArrowheads="1"/>
          </p:cNvSpPr>
          <p:nvPr>
            <p:ph type="title"/>
          </p:nvPr>
        </p:nvSpPr>
        <p:spPr/>
        <p:txBody>
          <a:bodyPr/>
          <a:lstStyle/>
          <a:p>
            <a:pPr eaLnBrk="1" hangingPunct="1"/>
            <a:r>
              <a:rPr lang="en-US" altLang="en-US" dirty="0"/>
              <a:t>Extending Database Capabilities (cont.)</a:t>
            </a:r>
          </a:p>
        </p:txBody>
      </p:sp>
      <p:sp>
        <p:nvSpPr>
          <p:cNvPr id="67588" name="Rectangle 5"/>
          <p:cNvSpPr>
            <a:spLocks noGrp="1" noChangeArrowheads="1"/>
          </p:cNvSpPr>
          <p:nvPr>
            <p:ph type="body" idx="1"/>
          </p:nvPr>
        </p:nvSpPr>
        <p:spPr/>
        <p:txBody>
          <a:bodyPr/>
          <a:lstStyle/>
          <a:p>
            <a:pPr eaLnBrk="1" hangingPunct="1">
              <a:lnSpc>
                <a:spcPct val="90000"/>
              </a:lnSpc>
            </a:pPr>
            <a:r>
              <a:rPr lang="en-US" altLang="en-US" sz="2000"/>
              <a:t>Emergence of Big Data Technologies and NOSQL databases</a:t>
            </a:r>
          </a:p>
          <a:p>
            <a:pPr lvl="1" eaLnBrk="1" hangingPunct="1">
              <a:lnSpc>
                <a:spcPct val="90000"/>
              </a:lnSpc>
            </a:pPr>
            <a:r>
              <a:rPr lang="en-US" altLang="en-US" sz="2000"/>
              <a:t>New data storage, management and analysis technology was necessary to deal with the onslaught of data in petabytes a day (10**15 bytes or 1000 terabytes) in some applications – this started being commonly called as “Big Data”.</a:t>
            </a:r>
          </a:p>
          <a:p>
            <a:pPr lvl="1" eaLnBrk="1" hangingPunct="1">
              <a:lnSpc>
                <a:spcPct val="90000"/>
              </a:lnSpc>
            </a:pPr>
            <a:r>
              <a:rPr lang="en-US" altLang="en-US" sz="2000"/>
              <a:t>Hadoop (which originated from Yahoo) and Mapreduce Programming approach to distributed data processing (which originated from Google) as well as the Google file system have given rise to Big Data technologies (Chapter 25). Further enhancements are taking place in the form of Spark based technology.</a:t>
            </a:r>
          </a:p>
          <a:p>
            <a:pPr lvl="1" eaLnBrk="1" hangingPunct="1">
              <a:lnSpc>
                <a:spcPct val="90000"/>
              </a:lnSpc>
            </a:pPr>
            <a:r>
              <a:rPr lang="en-US" altLang="en-US" sz="2000"/>
              <a:t>NOSQL (Not Only SQL- where SQL is the de facto standard language for relational DBMSs) systems have been designed for rapid search and retrieval from documents, processing of huge graphs occurring on social networks, and other forms of unstructured data with flexible models of transaction processing (Chapter 24).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577968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4"/>
          <p:cNvSpPr>
            <a:spLocks noGrp="1" noChangeArrowheads="1"/>
          </p:cNvSpPr>
          <p:nvPr>
            <p:ph type="title"/>
          </p:nvPr>
        </p:nvSpPr>
        <p:spPr/>
        <p:txBody>
          <a:bodyPr/>
          <a:lstStyle/>
          <a:p>
            <a:pPr eaLnBrk="1" hangingPunct="1"/>
            <a:r>
              <a:rPr lang="en-US" altLang="en-US"/>
              <a:t> When not to use a DBMS</a:t>
            </a:r>
          </a:p>
        </p:txBody>
      </p:sp>
      <p:sp>
        <p:nvSpPr>
          <p:cNvPr id="69636" name="Rectangle 5"/>
          <p:cNvSpPr>
            <a:spLocks noGrp="1" noChangeArrowheads="1"/>
          </p:cNvSpPr>
          <p:nvPr>
            <p:ph type="body" idx="1"/>
          </p:nvPr>
        </p:nvSpPr>
        <p:spPr/>
        <p:txBody>
          <a:bodyPr/>
          <a:lstStyle/>
          <a:p>
            <a:pPr eaLnBrk="1" hangingPunct="1"/>
            <a:r>
              <a:rPr lang="en-US" altLang="en-US" sz="2400"/>
              <a:t>Main inhibitors (costs) of using a DBMS:</a:t>
            </a:r>
          </a:p>
          <a:p>
            <a:pPr lvl="1" eaLnBrk="1" hangingPunct="1"/>
            <a:r>
              <a:rPr lang="en-US" altLang="en-US" sz="2200"/>
              <a:t>High initial investment and possible need for additional hardware.</a:t>
            </a:r>
          </a:p>
          <a:p>
            <a:pPr lvl="1" eaLnBrk="1" hangingPunct="1"/>
            <a:r>
              <a:rPr lang="en-US" altLang="en-US" sz="2200"/>
              <a:t>Overhead for providing generality, security, concurrency control, recovery, and  integrity functions.</a:t>
            </a:r>
          </a:p>
          <a:p>
            <a:pPr eaLnBrk="1" hangingPunct="1"/>
            <a:r>
              <a:rPr lang="en-US" altLang="en-US" sz="2400"/>
              <a:t>When a DBMS may be unnecessary:</a:t>
            </a:r>
          </a:p>
          <a:p>
            <a:pPr lvl="1" eaLnBrk="1" hangingPunct="1"/>
            <a:r>
              <a:rPr lang="en-US" altLang="en-US" sz="2200"/>
              <a:t>If the database and applications are simple, well defined, and not expected to change.</a:t>
            </a:r>
          </a:p>
          <a:p>
            <a:pPr lvl="1" eaLnBrk="1" hangingPunct="1"/>
            <a:r>
              <a:rPr lang="en-US" altLang="en-US" sz="2200"/>
              <a:t>If access to data by multiple users is not required.</a:t>
            </a:r>
          </a:p>
          <a:p>
            <a:pPr eaLnBrk="1" hangingPunct="1"/>
            <a:r>
              <a:rPr lang="en-US" altLang="en-US" sz="2400"/>
              <a:t>When a DBMS may be infeasible:</a:t>
            </a:r>
          </a:p>
          <a:p>
            <a:pPr lvl="1" eaLnBrk="1" hangingPunct="1"/>
            <a:r>
              <a:rPr lang="en-US" altLang="en-US" sz="2200"/>
              <a:t>In embedded systems where a general purpose DBMS may not fit in available storage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27781535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4"/>
          <p:cNvSpPr>
            <a:spLocks noGrp="1" noChangeArrowheads="1"/>
          </p:cNvSpPr>
          <p:nvPr>
            <p:ph type="title"/>
          </p:nvPr>
        </p:nvSpPr>
        <p:spPr/>
        <p:txBody>
          <a:bodyPr/>
          <a:lstStyle/>
          <a:p>
            <a:pPr eaLnBrk="1" hangingPunct="1"/>
            <a:r>
              <a:rPr lang="en-US" altLang="en-US"/>
              <a:t> When not to use a DBMS</a:t>
            </a:r>
          </a:p>
        </p:txBody>
      </p:sp>
      <p:sp>
        <p:nvSpPr>
          <p:cNvPr id="71684" name="Rectangle 5"/>
          <p:cNvSpPr>
            <a:spLocks noGrp="1" noChangeArrowheads="1"/>
          </p:cNvSpPr>
          <p:nvPr>
            <p:ph type="body" idx="1"/>
          </p:nvPr>
        </p:nvSpPr>
        <p:spPr/>
        <p:txBody>
          <a:bodyPr/>
          <a:lstStyle/>
          <a:p>
            <a:pPr eaLnBrk="1" hangingPunct="1"/>
            <a:r>
              <a:rPr lang="en-US" altLang="en-US"/>
              <a:t>When no DBMS may suffice:</a:t>
            </a:r>
          </a:p>
          <a:p>
            <a:pPr lvl="1" eaLnBrk="1" hangingPunct="1"/>
            <a:r>
              <a:rPr lang="en-US" altLang="en-US" sz="2800"/>
              <a:t>If there are stringent real-time requirements that may not be met because of DBMS overhead (e.g., telephone switching systems)</a:t>
            </a:r>
          </a:p>
          <a:p>
            <a:pPr lvl="1" eaLnBrk="1" hangingPunct="1"/>
            <a:r>
              <a:rPr lang="en-US" altLang="en-US"/>
              <a:t>If the database system is not able to handle the complexity of data because of modeling limitations (e.g., in complex genome and protein databases)</a:t>
            </a:r>
          </a:p>
          <a:p>
            <a:pPr lvl="1" eaLnBrk="1" hangingPunct="1"/>
            <a:r>
              <a:rPr lang="en-US" altLang="en-US"/>
              <a:t>If the database users need special operations not supported by the DBMS (e.g., GIS and location based services).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23465355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fontScale="90000"/>
          </a:bodyPr>
          <a:lstStyle/>
          <a:p>
            <a:r>
              <a:rPr lang="de-DE" sz="4000" dirty="0"/>
              <a:t>Part 2</a:t>
            </a:r>
            <a:br>
              <a:rPr lang="de-DE" sz="4000" dirty="0"/>
            </a:br>
            <a:r>
              <a:rPr lang="en-US" sz="4000" dirty="0"/>
              <a:t>Database System Concepts </a:t>
            </a:r>
            <a:br>
              <a:rPr lang="en-US" sz="4000" dirty="0"/>
            </a:br>
            <a:r>
              <a:rPr lang="en-US" sz="4000" dirty="0"/>
              <a:t>and Architecture</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7878075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763000" cy="5257800"/>
          </a:xfrm>
        </p:spPr>
        <p:txBody>
          <a:bodyPr wrap="square" anchor="t" anchorCtr="0">
            <a:normAutofit/>
          </a:bodyPr>
          <a:lstStyle/>
          <a:p>
            <a:pPr algn="just">
              <a:lnSpc>
                <a:spcPct val="90000"/>
              </a:lnSpc>
              <a:defRPr/>
            </a:pPr>
            <a:r>
              <a:rPr lang="en-US" sz="2800" dirty="0"/>
              <a:t>List data models and their categories</a:t>
            </a:r>
          </a:p>
          <a:p>
            <a:pPr algn="just">
              <a:lnSpc>
                <a:spcPct val="90000"/>
              </a:lnSpc>
              <a:defRPr/>
            </a:pPr>
            <a:r>
              <a:rPr lang="en-US" sz="2800" dirty="0"/>
              <a:t>Interpret the history of data models</a:t>
            </a:r>
          </a:p>
          <a:p>
            <a:pPr algn="just">
              <a:lnSpc>
                <a:spcPct val="90000"/>
              </a:lnSpc>
              <a:defRPr/>
            </a:pPr>
            <a:r>
              <a:rPr lang="en-US" sz="2800" dirty="0"/>
              <a:t>Understand schemas, instances, and states</a:t>
            </a:r>
          </a:p>
          <a:p>
            <a:pPr algn="just">
              <a:lnSpc>
                <a:spcPct val="90000"/>
              </a:lnSpc>
              <a:defRPr/>
            </a:pPr>
            <a:r>
              <a:rPr lang="en-US" sz="2800" dirty="0"/>
              <a:t>Evaluate the Three-Schema Architecture</a:t>
            </a:r>
          </a:p>
          <a:p>
            <a:pPr algn="just">
              <a:lnSpc>
                <a:spcPct val="90000"/>
              </a:lnSpc>
              <a:defRPr/>
            </a:pPr>
            <a:r>
              <a:rPr lang="en-US" sz="2800" dirty="0"/>
              <a:t>Appraise data independence</a:t>
            </a:r>
          </a:p>
          <a:p>
            <a:pPr algn="just">
              <a:lnSpc>
                <a:spcPct val="90000"/>
              </a:lnSpc>
              <a:defRPr/>
            </a:pPr>
            <a:r>
              <a:rPr lang="en-US" sz="2800" dirty="0"/>
              <a:t>Name DBMS languages and interfaces</a:t>
            </a:r>
          </a:p>
          <a:p>
            <a:pPr algn="just">
              <a:lnSpc>
                <a:spcPct val="90000"/>
              </a:lnSpc>
              <a:defRPr/>
            </a:pPr>
            <a:r>
              <a:rPr lang="en-US" sz="2800" dirty="0"/>
              <a:t>Identify database system utilities and tools</a:t>
            </a:r>
          </a:p>
          <a:p>
            <a:pPr algn="just">
              <a:lnSpc>
                <a:spcPct val="90000"/>
              </a:lnSpc>
              <a:defRPr/>
            </a:pPr>
            <a:r>
              <a:rPr lang="en-US" sz="2800" dirty="0"/>
              <a:t>Know the difference between centralized and client-server architectures</a:t>
            </a:r>
          </a:p>
          <a:p>
            <a:pPr algn="just">
              <a:lnSpc>
                <a:spcPct val="90000"/>
              </a:lnSpc>
              <a:defRPr/>
            </a:pPr>
            <a:r>
              <a:rPr lang="en-US" sz="2800" dirty="0"/>
              <a:t>Classify DBMSs</a:t>
            </a:r>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10032758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610600" cy="5410200"/>
          </a:xfrm>
        </p:spPr>
        <p:txBody>
          <a:bodyPr anchor="t" anchorCtr="0">
            <a:normAutofit/>
          </a:bodyPr>
          <a:lstStyle/>
          <a:p>
            <a:r>
              <a:rPr lang="en-US" altLang="en-US" sz="2800" dirty="0"/>
              <a:t>Data Models and Their Categories</a:t>
            </a:r>
          </a:p>
          <a:p>
            <a:r>
              <a:rPr lang="en-US" altLang="en-US" sz="2800" dirty="0"/>
              <a:t>History of Data Models</a:t>
            </a:r>
          </a:p>
          <a:p>
            <a:r>
              <a:rPr lang="en-US" altLang="en-US" sz="2800" dirty="0"/>
              <a:t>Schemas, Instances, and States</a:t>
            </a:r>
          </a:p>
          <a:p>
            <a:r>
              <a:rPr lang="en-US" altLang="en-US" sz="2800" dirty="0"/>
              <a:t>Three-Schema Architecture</a:t>
            </a:r>
          </a:p>
          <a:p>
            <a:r>
              <a:rPr lang="en-US" altLang="en-US" sz="2800" dirty="0"/>
              <a:t>Data Independence</a:t>
            </a:r>
          </a:p>
          <a:p>
            <a:r>
              <a:rPr lang="en-US" altLang="en-US" sz="2800" dirty="0"/>
              <a:t>DBMS Languages and Interfaces</a:t>
            </a:r>
          </a:p>
          <a:p>
            <a:r>
              <a:rPr lang="en-US" altLang="en-US" sz="2800" dirty="0"/>
              <a:t>Database System Utilities and Tools</a:t>
            </a:r>
          </a:p>
          <a:p>
            <a:r>
              <a:rPr lang="en-US" altLang="en-US" sz="2800" dirty="0"/>
              <a:t>Centralized and Client-Server Architectures</a:t>
            </a:r>
          </a:p>
          <a:p>
            <a:r>
              <a:rPr lang="en-US" altLang="en-US" sz="2800" dirty="0"/>
              <a:t>Classification of DBMSs</a:t>
            </a:r>
          </a:p>
        </p:txBody>
      </p:sp>
      <p:sp>
        <p:nvSpPr>
          <p:cNvPr id="2" name="Title 1"/>
          <p:cNvSpPr>
            <a:spLocks noGrp="1"/>
          </p:cNvSpPr>
          <p:nvPr>
            <p:ph type="title"/>
          </p:nvPr>
        </p:nvSpPr>
        <p:spPr>
          <a:xfrm>
            <a:off x="457200" y="0"/>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Outline</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17882712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de-DE"/>
              <a:t>Data Models</a:t>
            </a:r>
          </a:p>
        </p:txBody>
      </p:sp>
      <p:sp>
        <p:nvSpPr>
          <p:cNvPr id="21507" name="Rectangle 5"/>
          <p:cNvSpPr>
            <a:spLocks noGrp="1" noChangeArrowheads="1"/>
          </p:cNvSpPr>
          <p:nvPr>
            <p:ph type="body" idx="1"/>
          </p:nvPr>
        </p:nvSpPr>
        <p:spPr/>
        <p:txBody>
          <a:bodyPr/>
          <a:lstStyle/>
          <a:p>
            <a:pPr eaLnBrk="1" hangingPunct="1"/>
            <a:r>
              <a:rPr lang="en-US" altLang="de-DE" sz="2400" b="1"/>
              <a:t>Data Model:</a:t>
            </a:r>
          </a:p>
          <a:p>
            <a:pPr lvl="1" eaLnBrk="1" hangingPunct="1"/>
            <a:r>
              <a:rPr lang="en-US" altLang="de-DE" sz="2200"/>
              <a:t>A set of concepts to describe the </a:t>
            </a:r>
            <a:r>
              <a:rPr lang="en-US" altLang="de-DE" sz="2200" b="1" i="1"/>
              <a:t>structure</a:t>
            </a:r>
            <a:r>
              <a:rPr lang="en-US" altLang="de-DE" sz="2200"/>
              <a:t> of a database, the </a:t>
            </a:r>
            <a:r>
              <a:rPr lang="en-US" altLang="de-DE" sz="2200" b="1" i="1"/>
              <a:t>operations </a:t>
            </a:r>
            <a:r>
              <a:rPr lang="en-US" altLang="de-DE" sz="2200"/>
              <a:t>for manipulating these structures, and certain </a:t>
            </a:r>
            <a:r>
              <a:rPr lang="en-US" altLang="de-DE" sz="2200" b="1" i="1"/>
              <a:t>constraints</a:t>
            </a:r>
            <a:r>
              <a:rPr lang="en-US" altLang="de-DE" sz="2200"/>
              <a:t> that the database should obey.</a:t>
            </a:r>
          </a:p>
          <a:p>
            <a:pPr eaLnBrk="1" hangingPunct="1"/>
            <a:r>
              <a:rPr lang="en-US" altLang="de-DE" sz="2400" b="1"/>
              <a:t>Data Model Structure and Constraints:</a:t>
            </a:r>
          </a:p>
          <a:p>
            <a:pPr lvl="1" eaLnBrk="1" hangingPunct="1"/>
            <a:r>
              <a:rPr lang="en-US" altLang="de-DE" sz="2200"/>
              <a:t>Constructs are used to define the database structure</a:t>
            </a:r>
          </a:p>
          <a:p>
            <a:pPr lvl="1" eaLnBrk="1" hangingPunct="1"/>
            <a:r>
              <a:rPr lang="en-US" altLang="de-DE" sz="2200"/>
              <a:t>Constructs typically include </a:t>
            </a:r>
            <a:r>
              <a:rPr lang="en-US" altLang="de-DE" sz="2200" b="1" i="1"/>
              <a:t>elements </a:t>
            </a:r>
            <a:r>
              <a:rPr lang="en-US" altLang="de-DE" sz="2200"/>
              <a:t>(and their </a:t>
            </a:r>
            <a:r>
              <a:rPr lang="en-US" altLang="de-DE" sz="2200" b="1" i="1"/>
              <a:t>data types</a:t>
            </a:r>
            <a:r>
              <a:rPr lang="en-US" altLang="de-DE" sz="2200"/>
              <a:t>) as well as groups of elements (e.g. </a:t>
            </a:r>
            <a:r>
              <a:rPr lang="en-US" altLang="de-DE" sz="2200" b="1" i="1"/>
              <a:t>entity, record, table</a:t>
            </a:r>
            <a:r>
              <a:rPr lang="en-US" altLang="de-DE" sz="2200"/>
              <a:t>), and </a:t>
            </a:r>
            <a:r>
              <a:rPr lang="en-US" altLang="de-DE" sz="2200" b="1" i="1"/>
              <a:t>relationships</a:t>
            </a:r>
            <a:r>
              <a:rPr lang="en-US" altLang="de-DE" sz="2200"/>
              <a:t> among such groups</a:t>
            </a:r>
          </a:p>
          <a:p>
            <a:pPr lvl="1" eaLnBrk="1" hangingPunct="1"/>
            <a:r>
              <a:rPr lang="en-US" altLang="de-DE" sz="2200"/>
              <a:t>Constraints specify some restrictions on valid data; these constraints must be enforced at all times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780327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de-DE"/>
              <a:t>Data Models (continued)</a:t>
            </a:r>
          </a:p>
        </p:txBody>
      </p:sp>
      <p:sp>
        <p:nvSpPr>
          <p:cNvPr id="23555" name="Rectangle 3"/>
          <p:cNvSpPr>
            <a:spLocks noGrp="1" noChangeArrowheads="1"/>
          </p:cNvSpPr>
          <p:nvPr>
            <p:ph type="body" idx="1"/>
          </p:nvPr>
        </p:nvSpPr>
        <p:spPr/>
        <p:txBody>
          <a:bodyPr/>
          <a:lstStyle/>
          <a:p>
            <a:pPr eaLnBrk="1" hangingPunct="1"/>
            <a:r>
              <a:rPr lang="en-US" altLang="de-DE" b="1"/>
              <a:t>Data Model Operations:</a:t>
            </a:r>
          </a:p>
          <a:p>
            <a:pPr lvl="1" eaLnBrk="1" hangingPunct="1"/>
            <a:r>
              <a:rPr lang="en-US" altLang="de-DE"/>
              <a:t>These operations are used for specifying database </a:t>
            </a:r>
            <a:r>
              <a:rPr lang="en-US" altLang="de-DE" i="1"/>
              <a:t>retrievals</a:t>
            </a:r>
            <a:r>
              <a:rPr lang="en-US" altLang="de-DE"/>
              <a:t> and </a:t>
            </a:r>
            <a:r>
              <a:rPr lang="en-US" altLang="de-DE" i="1"/>
              <a:t>updates</a:t>
            </a:r>
            <a:r>
              <a:rPr lang="en-US" altLang="de-DE"/>
              <a:t> by referring to the constructs of the data model.</a:t>
            </a:r>
          </a:p>
          <a:p>
            <a:pPr lvl="1" eaLnBrk="1" hangingPunct="1"/>
            <a:r>
              <a:rPr lang="en-US" altLang="de-DE"/>
              <a:t>Operations on the data model may include </a:t>
            </a:r>
            <a:r>
              <a:rPr lang="en-US" altLang="de-DE" b="1" i="1"/>
              <a:t>basic model operations </a:t>
            </a:r>
            <a:r>
              <a:rPr lang="en-US" altLang="de-DE"/>
              <a:t>(e.g. generic insert, delete, update) and</a:t>
            </a:r>
            <a:r>
              <a:rPr lang="en-US" altLang="de-DE" b="1" i="1"/>
              <a:t> user-defined operations </a:t>
            </a:r>
            <a:r>
              <a:rPr lang="en-US" altLang="de-DE"/>
              <a:t>(e.g. compute_student_gpa, update_inventory)</a:t>
            </a:r>
            <a:endParaRPr lang="en-US" altLang="de-DE" b="1" i="1"/>
          </a:p>
        </p:txBody>
      </p:sp>
      <p:sp>
        <p:nvSpPr>
          <p:cNvPr id="3" name="Foliennummernplatzhalter 2"/>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42587872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lstStyle/>
          <a:p>
            <a:pPr eaLnBrk="1" hangingPunct="1"/>
            <a:r>
              <a:rPr lang="en-US" altLang="de-DE"/>
              <a:t>Categories of Data Models</a:t>
            </a:r>
          </a:p>
        </p:txBody>
      </p:sp>
      <p:sp>
        <p:nvSpPr>
          <p:cNvPr id="8196" name="Rectangle 5"/>
          <p:cNvSpPr>
            <a:spLocks noGrp="1" noChangeArrowheads="1"/>
          </p:cNvSpPr>
          <p:nvPr>
            <p:ph type="body" idx="1"/>
          </p:nvPr>
        </p:nvSpPr>
        <p:spPr>
          <a:xfrm>
            <a:off x="239713" y="1295400"/>
            <a:ext cx="8294687" cy="4876800"/>
          </a:xfrm>
        </p:spPr>
        <p:txBody>
          <a:bodyPr>
            <a:normAutofit lnSpcReduction="10000"/>
          </a:bodyPr>
          <a:lstStyle/>
          <a:p>
            <a:pPr eaLnBrk="1" hangingPunct="1">
              <a:lnSpc>
                <a:spcPct val="90000"/>
              </a:lnSpc>
              <a:defRPr/>
            </a:pPr>
            <a:r>
              <a:rPr lang="en-US" altLang="en-US" sz="2400" b="1" dirty="0">
                <a:ea typeface="+mn-ea"/>
                <a:cs typeface="+mn-cs"/>
              </a:rPr>
              <a:t>Conceptual (high-level, semantic) data models:</a:t>
            </a:r>
          </a:p>
          <a:p>
            <a:pPr lvl="1" eaLnBrk="1" hangingPunct="1">
              <a:lnSpc>
                <a:spcPct val="90000"/>
              </a:lnSpc>
              <a:defRPr/>
            </a:pPr>
            <a:r>
              <a:rPr lang="en-US" altLang="en-US" sz="2200" dirty="0">
                <a:ea typeface="ＭＳ Ｐゴシック" charset="0"/>
              </a:rPr>
              <a:t>Provide concepts that are close to the way many users perceive data. </a:t>
            </a:r>
          </a:p>
          <a:p>
            <a:pPr lvl="2" eaLnBrk="1" hangingPunct="1">
              <a:lnSpc>
                <a:spcPct val="90000"/>
              </a:lnSpc>
              <a:defRPr/>
            </a:pPr>
            <a:r>
              <a:rPr lang="en-US" altLang="en-US" sz="2000" dirty="0">
                <a:ea typeface="ＭＳ Ｐゴシック" charset="0"/>
              </a:rPr>
              <a:t>(Also called </a:t>
            </a:r>
            <a:r>
              <a:rPr lang="en-US" altLang="en-US" sz="2000" b="1" i="1" dirty="0">
                <a:ea typeface="ＭＳ Ｐゴシック" charset="0"/>
              </a:rPr>
              <a:t>entity-based</a:t>
            </a:r>
            <a:r>
              <a:rPr lang="en-US" altLang="en-US" sz="2000" i="1" dirty="0">
                <a:ea typeface="ＭＳ Ｐゴシック" charset="0"/>
              </a:rPr>
              <a:t> </a:t>
            </a:r>
            <a:r>
              <a:rPr lang="en-US" altLang="en-US" sz="2000" dirty="0">
                <a:ea typeface="ＭＳ Ｐゴシック" charset="0"/>
              </a:rPr>
              <a:t>or</a:t>
            </a:r>
            <a:r>
              <a:rPr lang="en-US" altLang="en-US" sz="2000" i="1" dirty="0">
                <a:ea typeface="ＭＳ Ｐゴシック" charset="0"/>
              </a:rPr>
              <a:t> </a:t>
            </a:r>
            <a:r>
              <a:rPr lang="en-US" altLang="en-US" sz="2000" b="1" i="1" dirty="0">
                <a:ea typeface="ＭＳ Ｐゴシック" charset="0"/>
              </a:rPr>
              <a:t>object-based</a:t>
            </a:r>
            <a:r>
              <a:rPr lang="en-US" altLang="en-US" sz="2000" dirty="0">
                <a:ea typeface="ＭＳ Ｐゴシック" charset="0"/>
              </a:rPr>
              <a:t> data models.)</a:t>
            </a:r>
          </a:p>
          <a:p>
            <a:pPr eaLnBrk="1" hangingPunct="1">
              <a:lnSpc>
                <a:spcPct val="90000"/>
              </a:lnSpc>
              <a:defRPr/>
            </a:pPr>
            <a:r>
              <a:rPr lang="en-US" altLang="en-US" sz="2400" b="1" dirty="0">
                <a:ea typeface="+mn-ea"/>
                <a:cs typeface="+mn-cs"/>
              </a:rPr>
              <a:t>Physical (low-level, internal) data models:</a:t>
            </a:r>
          </a:p>
          <a:p>
            <a:pPr lvl="1" eaLnBrk="1" hangingPunct="1">
              <a:lnSpc>
                <a:spcPct val="90000"/>
              </a:lnSpc>
              <a:defRPr/>
            </a:pPr>
            <a:r>
              <a:rPr lang="en-US" altLang="en-US" sz="2200" dirty="0">
                <a:ea typeface="ＭＳ Ｐゴシック" charset="0"/>
              </a:rPr>
              <a:t>Provide concepts that describe details of how data is stored in the computer. These are usually specified in an ad-hoc manner through DBMS design and administration manuals</a:t>
            </a:r>
          </a:p>
          <a:p>
            <a:pPr eaLnBrk="1" hangingPunct="1">
              <a:lnSpc>
                <a:spcPct val="90000"/>
              </a:lnSpc>
              <a:defRPr/>
            </a:pPr>
            <a:r>
              <a:rPr lang="en-US" altLang="en-US" sz="2400" b="1" dirty="0">
                <a:ea typeface="+mn-ea"/>
                <a:cs typeface="+mn-cs"/>
              </a:rPr>
              <a:t>Implementation (representational) data models:</a:t>
            </a:r>
          </a:p>
          <a:p>
            <a:pPr lvl="1" eaLnBrk="1" hangingPunct="1">
              <a:lnSpc>
                <a:spcPct val="90000"/>
              </a:lnSpc>
              <a:defRPr/>
            </a:pPr>
            <a:r>
              <a:rPr lang="en-US" altLang="en-US" sz="2200" dirty="0">
                <a:ea typeface="ＭＳ Ｐゴシック" charset="0"/>
              </a:rPr>
              <a:t>Provide concepts that fall between the above two, used by many commercial DBMS implementations (e.g. relational data models used in many commercial systems).</a:t>
            </a:r>
          </a:p>
          <a:p>
            <a:pPr eaLnBrk="1" hangingPunct="1">
              <a:lnSpc>
                <a:spcPct val="90000"/>
              </a:lnSpc>
              <a:defRPr/>
            </a:pPr>
            <a:r>
              <a:rPr lang="en-US" altLang="en-US" sz="2400" b="1" dirty="0">
                <a:ea typeface="+mn-ea"/>
                <a:cs typeface="+mn-cs"/>
              </a:rPr>
              <a:t>Self-Describing Data Models:</a:t>
            </a:r>
          </a:p>
          <a:p>
            <a:pPr lvl="1" eaLnBrk="1" hangingPunct="1">
              <a:lnSpc>
                <a:spcPct val="90000"/>
              </a:lnSpc>
              <a:defRPr/>
            </a:pPr>
            <a:r>
              <a:rPr lang="en-US" altLang="en-US" sz="2200" dirty="0">
                <a:ea typeface="ＭＳ Ｐゴシック" charset="0"/>
              </a:rPr>
              <a:t>Combine the description of data with the data values. Examples include XML, key-value stores and some NOSQL systems.</a:t>
            </a:r>
          </a:p>
          <a:p>
            <a:pPr lvl="1" eaLnBrk="1" hangingPunct="1">
              <a:lnSpc>
                <a:spcPct val="90000"/>
              </a:lnSpc>
              <a:defRPr/>
            </a:pPr>
            <a:endParaRPr lang="en-US" altLang="en-US" sz="2400" b="1" dirty="0">
              <a:solidFill>
                <a:schemeClr val="tx2"/>
              </a:solidFill>
              <a:ea typeface="+mn-ea"/>
              <a:cs typeface="+mn-cs"/>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4278304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p:txBody>
          <a:bodyPr/>
          <a:lstStyle/>
          <a:p>
            <a:pPr eaLnBrk="1" hangingPunct="1"/>
            <a:r>
              <a:rPr lang="en-US" altLang="de-DE"/>
              <a:t>Schemas versus Instances</a:t>
            </a:r>
          </a:p>
        </p:txBody>
      </p:sp>
      <p:sp>
        <p:nvSpPr>
          <p:cNvPr id="27651" name="Rectangle 5"/>
          <p:cNvSpPr>
            <a:spLocks noGrp="1" noChangeArrowheads="1"/>
          </p:cNvSpPr>
          <p:nvPr>
            <p:ph type="body" idx="1"/>
          </p:nvPr>
        </p:nvSpPr>
        <p:spPr/>
        <p:txBody>
          <a:bodyPr/>
          <a:lstStyle/>
          <a:p>
            <a:pPr eaLnBrk="1" hangingPunct="1">
              <a:lnSpc>
                <a:spcPct val="90000"/>
              </a:lnSpc>
            </a:pPr>
            <a:r>
              <a:rPr lang="en-US" altLang="de-DE"/>
              <a:t>Database Schema:</a:t>
            </a:r>
          </a:p>
          <a:p>
            <a:pPr lvl="1" eaLnBrk="1" hangingPunct="1">
              <a:lnSpc>
                <a:spcPct val="90000"/>
              </a:lnSpc>
            </a:pPr>
            <a:r>
              <a:rPr lang="en-US" altLang="de-DE"/>
              <a:t>The </a:t>
            </a:r>
            <a:r>
              <a:rPr lang="en-US" altLang="de-DE" b="1" i="1"/>
              <a:t>description</a:t>
            </a:r>
            <a:r>
              <a:rPr lang="en-US" altLang="de-DE"/>
              <a:t> of a database.</a:t>
            </a:r>
          </a:p>
          <a:p>
            <a:pPr lvl="1" eaLnBrk="1" hangingPunct="1">
              <a:lnSpc>
                <a:spcPct val="90000"/>
              </a:lnSpc>
            </a:pPr>
            <a:r>
              <a:rPr lang="en-US" altLang="de-DE"/>
              <a:t>Includes descriptions of the database structure, data types, and the constraints on the database.</a:t>
            </a:r>
          </a:p>
          <a:p>
            <a:pPr eaLnBrk="1" hangingPunct="1">
              <a:lnSpc>
                <a:spcPct val="90000"/>
              </a:lnSpc>
            </a:pPr>
            <a:r>
              <a:rPr lang="en-US" altLang="de-DE"/>
              <a:t>Schema Diagram:</a:t>
            </a:r>
          </a:p>
          <a:p>
            <a:pPr lvl="1" eaLnBrk="1" hangingPunct="1">
              <a:lnSpc>
                <a:spcPct val="90000"/>
              </a:lnSpc>
            </a:pPr>
            <a:r>
              <a:rPr lang="en-US" altLang="de-DE"/>
              <a:t>An </a:t>
            </a:r>
            <a:r>
              <a:rPr lang="en-US" altLang="de-DE" b="1" i="1"/>
              <a:t>illustrative</a:t>
            </a:r>
            <a:r>
              <a:rPr lang="en-US" altLang="de-DE"/>
              <a:t> display of (most aspects of) a database schema.</a:t>
            </a:r>
          </a:p>
          <a:p>
            <a:pPr eaLnBrk="1" hangingPunct="1">
              <a:lnSpc>
                <a:spcPct val="90000"/>
              </a:lnSpc>
            </a:pPr>
            <a:r>
              <a:rPr lang="en-US" altLang="de-DE"/>
              <a:t>Schema Construct:</a:t>
            </a:r>
          </a:p>
          <a:p>
            <a:pPr lvl="1" eaLnBrk="1" hangingPunct="1">
              <a:lnSpc>
                <a:spcPct val="90000"/>
              </a:lnSpc>
            </a:pPr>
            <a:r>
              <a:rPr lang="en-US" altLang="de-DE"/>
              <a:t>A </a:t>
            </a:r>
            <a:r>
              <a:rPr lang="en-US" altLang="de-DE" b="1" i="1"/>
              <a:t>component</a:t>
            </a:r>
            <a:r>
              <a:rPr lang="en-US" altLang="de-DE"/>
              <a:t> of the schema or an object within the schema, e.g., STUDENT, COURSE.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14061700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p:txBody>
          <a:bodyPr/>
          <a:lstStyle/>
          <a:p>
            <a:pPr eaLnBrk="1" hangingPunct="1"/>
            <a:r>
              <a:rPr lang="en-US" altLang="de-DE"/>
              <a:t>Schemas versus Instances</a:t>
            </a:r>
          </a:p>
        </p:txBody>
      </p:sp>
      <p:sp>
        <p:nvSpPr>
          <p:cNvPr id="29699" name="Rectangle 5"/>
          <p:cNvSpPr>
            <a:spLocks noGrp="1" noChangeArrowheads="1"/>
          </p:cNvSpPr>
          <p:nvPr>
            <p:ph type="body" idx="1"/>
          </p:nvPr>
        </p:nvSpPr>
        <p:spPr/>
        <p:txBody>
          <a:bodyPr/>
          <a:lstStyle/>
          <a:p>
            <a:pPr eaLnBrk="1" hangingPunct="1"/>
            <a:r>
              <a:rPr lang="en-US" altLang="de-DE"/>
              <a:t>Database State:</a:t>
            </a:r>
          </a:p>
          <a:p>
            <a:pPr lvl="1" eaLnBrk="1" hangingPunct="1"/>
            <a:r>
              <a:rPr lang="en-US" altLang="de-DE"/>
              <a:t>The actual data stored in a database at a </a:t>
            </a:r>
            <a:r>
              <a:rPr lang="en-US" altLang="de-DE" b="1" i="1"/>
              <a:t>particular moment in time</a:t>
            </a:r>
            <a:r>
              <a:rPr lang="en-US" altLang="de-DE"/>
              <a:t>. This includes the collection of all the data in the database.</a:t>
            </a:r>
          </a:p>
          <a:p>
            <a:pPr lvl="1" eaLnBrk="1" hangingPunct="1"/>
            <a:r>
              <a:rPr lang="en-US" altLang="de-DE"/>
              <a:t>Also called database instance (or occurrence or snapshot).</a:t>
            </a:r>
          </a:p>
          <a:p>
            <a:pPr lvl="2" eaLnBrk="1" hangingPunct="1"/>
            <a:r>
              <a:rPr lang="en-US" altLang="de-DE"/>
              <a:t>The term </a:t>
            </a:r>
            <a:r>
              <a:rPr lang="en-US" altLang="de-DE" i="1"/>
              <a:t>instance </a:t>
            </a:r>
            <a:r>
              <a:rPr lang="en-US" altLang="de-DE"/>
              <a:t> is also applied to individual database components, e.g. </a:t>
            </a:r>
            <a:r>
              <a:rPr lang="en-US" altLang="de-DE" i="1"/>
              <a:t>record instance, table instance, entity instance</a:t>
            </a:r>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2566905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76200" y="304800"/>
            <a:ext cx="8839200" cy="838200"/>
          </a:xfrm>
        </p:spPr>
        <p:txBody>
          <a:bodyPr anchor="ctr">
            <a:normAutofit/>
          </a:bodyPr>
          <a:lstStyle/>
          <a:p>
            <a:pPr eaLnBrk="1" hangingPunct="1"/>
            <a:r>
              <a:rPr lang="en-US" altLang="de-DE" dirty="0"/>
              <a:t>Database Schema vs. Database State</a:t>
            </a:r>
          </a:p>
        </p:txBody>
      </p:sp>
      <p:sp>
        <p:nvSpPr>
          <p:cNvPr id="31747" name="Rectangle 5"/>
          <p:cNvSpPr>
            <a:spLocks noGrp="1" noChangeArrowheads="1"/>
          </p:cNvSpPr>
          <p:nvPr>
            <p:ph type="body" idx="1"/>
          </p:nvPr>
        </p:nvSpPr>
        <p:spPr/>
        <p:txBody>
          <a:bodyPr/>
          <a:lstStyle/>
          <a:p>
            <a:pPr eaLnBrk="1" hangingPunct="1"/>
            <a:r>
              <a:rPr lang="en-US" altLang="de-DE"/>
              <a:t>Database State: </a:t>
            </a:r>
          </a:p>
          <a:p>
            <a:pPr lvl="1" eaLnBrk="1" hangingPunct="1"/>
            <a:r>
              <a:rPr lang="en-US" altLang="de-DE"/>
              <a:t>Refers to the </a:t>
            </a:r>
            <a:r>
              <a:rPr lang="en-US" altLang="de-DE" b="1" i="1"/>
              <a:t>content</a:t>
            </a:r>
            <a:r>
              <a:rPr lang="en-US" altLang="de-DE"/>
              <a:t> of a database at a moment in time.</a:t>
            </a:r>
          </a:p>
          <a:p>
            <a:pPr eaLnBrk="1" hangingPunct="1"/>
            <a:r>
              <a:rPr lang="en-US" altLang="de-DE"/>
              <a:t>Initial Database State:</a:t>
            </a:r>
          </a:p>
          <a:p>
            <a:pPr lvl="1" eaLnBrk="1" hangingPunct="1"/>
            <a:r>
              <a:rPr lang="en-US" altLang="de-DE"/>
              <a:t>Refers to the database state when it is initially loaded into the system.</a:t>
            </a:r>
          </a:p>
          <a:p>
            <a:pPr eaLnBrk="1" hangingPunct="1"/>
            <a:r>
              <a:rPr lang="en-US" altLang="de-DE"/>
              <a:t>Valid State:</a:t>
            </a:r>
          </a:p>
          <a:p>
            <a:pPr lvl="1" eaLnBrk="1" hangingPunct="1"/>
            <a:r>
              <a:rPr lang="en-US" altLang="de-DE"/>
              <a:t>A state that satisfies the structure and constraints of the database.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29867306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5"/>
          <p:cNvSpPr>
            <a:spLocks noGrp="1" noChangeArrowheads="1"/>
          </p:cNvSpPr>
          <p:nvPr>
            <p:ph type="body" idx="1"/>
          </p:nvPr>
        </p:nvSpPr>
        <p:spPr/>
        <p:txBody>
          <a:bodyPr/>
          <a:lstStyle/>
          <a:p>
            <a:pPr eaLnBrk="1" hangingPunct="1"/>
            <a:r>
              <a:rPr lang="en-US" altLang="de-DE"/>
              <a:t>Distinction</a:t>
            </a:r>
          </a:p>
          <a:p>
            <a:pPr lvl="1" eaLnBrk="1" hangingPunct="1"/>
            <a:r>
              <a:rPr lang="en-US" altLang="de-DE"/>
              <a:t>The </a:t>
            </a:r>
            <a:r>
              <a:rPr lang="en-US" altLang="de-DE" b="1" i="1"/>
              <a:t>database schema</a:t>
            </a:r>
            <a:r>
              <a:rPr lang="en-US" altLang="de-DE"/>
              <a:t> changes very infrequently. </a:t>
            </a:r>
          </a:p>
          <a:p>
            <a:pPr lvl="1" eaLnBrk="1" hangingPunct="1"/>
            <a:r>
              <a:rPr lang="en-US" altLang="de-DE"/>
              <a:t>The </a:t>
            </a:r>
            <a:r>
              <a:rPr lang="en-US" altLang="de-DE" b="1" i="1"/>
              <a:t>database state</a:t>
            </a:r>
            <a:r>
              <a:rPr lang="en-US" altLang="de-DE"/>
              <a:t> changes every time the database is updated. </a:t>
            </a:r>
          </a:p>
          <a:p>
            <a:pPr lvl="1" eaLnBrk="1" hangingPunct="1"/>
            <a:endParaRPr lang="en-US" altLang="de-DE"/>
          </a:p>
          <a:p>
            <a:pPr eaLnBrk="1" hangingPunct="1"/>
            <a:r>
              <a:rPr lang="en-US" altLang="de-DE" b="1"/>
              <a:t>Schema</a:t>
            </a:r>
            <a:r>
              <a:rPr lang="en-US" altLang="de-DE"/>
              <a:t> is also called </a:t>
            </a:r>
            <a:r>
              <a:rPr lang="en-US" altLang="de-DE" b="1"/>
              <a:t>intension</a:t>
            </a:r>
            <a:r>
              <a:rPr lang="en-US" altLang="de-DE"/>
              <a:t>.</a:t>
            </a:r>
          </a:p>
          <a:p>
            <a:pPr eaLnBrk="1" hangingPunct="1"/>
            <a:r>
              <a:rPr lang="en-US" altLang="de-DE" b="1"/>
              <a:t>State</a:t>
            </a:r>
            <a:r>
              <a:rPr lang="en-US" altLang="de-DE"/>
              <a:t> is also called </a:t>
            </a:r>
            <a:r>
              <a:rPr lang="en-US" altLang="de-DE" b="1"/>
              <a:t>extension</a:t>
            </a:r>
            <a:r>
              <a:rPr lang="en-US" altLang="de-DE"/>
              <a:t>.</a:t>
            </a:r>
          </a:p>
        </p:txBody>
      </p:sp>
      <p:sp>
        <p:nvSpPr>
          <p:cNvPr id="7" name="Rectangle 4"/>
          <p:cNvSpPr>
            <a:spLocks noGrp="1" noChangeArrowheads="1"/>
          </p:cNvSpPr>
          <p:nvPr>
            <p:ph type="title"/>
          </p:nvPr>
        </p:nvSpPr>
        <p:spPr>
          <a:xfrm>
            <a:off x="76200" y="304800"/>
            <a:ext cx="8839200" cy="838200"/>
          </a:xfrm>
        </p:spPr>
        <p:txBody>
          <a:bodyPr anchor="ctr">
            <a:normAutofit/>
          </a:bodyPr>
          <a:lstStyle/>
          <a:p>
            <a:pPr eaLnBrk="1" hangingPunct="1"/>
            <a:r>
              <a:rPr lang="en-US" altLang="de-DE" dirty="0"/>
              <a:t>Database Schema vs. Database State (cont.)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24579855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de-DE"/>
              <a:t>Example of a Database Schema</a:t>
            </a:r>
          </a:p>
        </p:txBody>
      </p:sp>
      <p:pic>
        <p:nvPicPr>
          <p:cNvPr id="35843" name="Picture 6" descr="fig02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05000"/>
            <a:ext cx="7772400"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30418061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de-DE"/>
              <a:t>Example of a database state</a:t>
            </a:r>
          </a:p>
        </p:txBody>
      </p:sp>
      <p:pic>
        <p:nvPicPr>
          <p:cNvPr id="36867" name="Picture 4" descr="fig01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52780"/>
            <a:ext cx="6248399" cy="570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1989947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p:txBody>
          <a:bodyPr/>
          <a:lstStyle/>
          <a:p>
            <a:pPr eaLnBrk="1" hangingPunct="1"/>
            <a:r>
              <a:rPr lang="en-US" altLang="de-DE"/>
              <a:t>Three-Schema Architecture</a:t>
            </a:r>
          </a:p>
        </p:txBody>
      </p:sp>
      <p:sp>
        <p:nvSpPr>
          <p:cNvPr id="37891" name="Rectangle 5"/>
          <p:cNvSpPr>
            <a:spLocks noGrp="1" noChangeArrowheads="1"/>
          </p:cNvSpPr>
          <p:nvPr>
            <p:ph type="body" idx="1"/>
          </p:nvPr>
        </p:nvSpPr>
        <p:spPr/>
        <p:txBody>
          <a:bodyPr/>
          <a:lstStyle/>
          <a:p>
            <a:pPr eaLnBrk="1" hangingPunct="1"/>
            <a:r>
              <a:rPr lang="en-US" altLang="de-DE"/>
              <a:t>Proposed to support DBMS characteristics of:</a:t>
            </a:r>
          </a:p>
          <a:p>
            <a:pPr lvl="1" eaLnBrk="1" hangingPunct="1"/>
            <a:r>
              <a:rPr lang="en-US" altLang="de-DE" b="1"/>
              <a:t>Program-data independence.</a:t>
            </a:r>
          </a:p>
          <a:p>
            <a:pPr lvl="1" eaLnBrk="1" hangingPunct="1"/>
            <a:r>
              <a:rPr lang="en-US" altLang="de-DE"/>
              <a:t>Support of </a:t>
            </a:r>
            <a:r>
              <a:rPr lang="en-US" altLang="de-DE" b="1"/>
              <a:t>multiple views</a:t>
            </a:r>
            <a:r>
              <a:rPr lang="en-US" altLang="de-DE"/>
              <a:t> of the data.</a:t>
            </a:r>
          </a:p>
          <a:p>
            <a:pPr eaLnBrk="1" hangingPunct="1"/>
            <a:r>
              <a:rPr lang="en-US" altLang="de-DE"/>
              <a:t>Not explicitly used in commercial DBMS products, but has been useful in explaining database system organization</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23896245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altLang="de-DE"/>
              <a:t>Three-Schema Architecture</a:t>
            </a:r>
          </a:p>
        </p:txBody>
      </p:sp>
      <p:sp>
        <p:nvSpPr>
          <p:cNvPr id="39939" name="Rectangle 5"/>
          <p:cNvSpPr>
            <a:spLocks noGrp="1" noChangeArrowheads="1"/>
          </p:cNvSpPr>
          <p:nvPr>
            <p:ph type="body" idx="1"/>
          </p:nvPr>
        </p:nvSpPr>
        <p:spPr/>
        <p:txBody>
          <a:bodyPr/>
          <a:lstStyle/>
          <a:p>
            <a:pPr eaLnBrk="1" hangingPunct="1"/>
            <a:r>
              <a:rPr lang="en-US" altLang="de-DE" sz="2400"/>
              <a:t>Defines DBMS schemas at </a:t>
            </a:r>
            <a:r>
              <a:rPr lang="en-US" altLang="de-DE" sz="2400" b="1" i="1"/>
              <a:t>three</a:t>
            </a:r>
            <a:r>
              <a:rPr lang="en-US" altLang="de-DE" sz="2400"/>
              <a:t> levels:</a:t>
            </a:r>
          </a:p>
          <a:p>
            <a:pPr lvl="1" eaLnBrk="1" hangingPunct="1"/>
            <a:r>
              <a:rPr lang="en-US" altLang="de-DE" sz="2200" b="1"/>
              <a:t>Internal schema</a:t>
            </a:r>
            <a:r>
              <a:rPr lang="en-US" altLang="de-DE" sz="2200"/>
              <a:t> at the internal level to describe physical storage structures and access paths (e.g indexes). </a:t>
            </a:r>
          </a:p>
          <a:p>
            <a:pPr lvl="2" eaLnBrk="1" hangingPunct="1"/>
            <a:r>
              <a:rPr lang="en-US" altLang="de-DE" sz="2000"/>
              <a:t>Typically uses a </a:t>
            </a:r>
            <a:r>
              <a:rPr lang="en-US" altLang="de-DE" sz="2000" b="1"/>
              <a:t>physical</a:t>
            </a:r>
            <a:r>
              <a:rPr lang="en-US" altLang="de-DE" sz="2000"/>
              <a:t> data model.</a:t>
            </a:r>
          </a:p>
          <a:p>
            <a:pPr lvl="1" eaLnBrk="1" hangingPunct="1"/>
            <a:r>
              <a:rPr lang="en-US" altLang="de-DE" sz="2200" b="1"/>
              <a:t>Conceptual schema</a:t>
            </a:r>
            <a:r>
              <a:rPr lang="en-US" altLang="de-DE" sz="2200"/>
              <a:t> at the conceptual level to describe the structure and constraints for the whole database for a community of users. </a:t>
            </a:r>
          </a:p>
          <a:p>
            <a:pPr lvl="2" eaLnBrk="1" hangingPunct="1"/>
            <a:r>
              <a:rPr lang="en-US" altLang="de-DE" sz="2000"/>
              <a:t>Uses a </a:t>
            </a:r>
            <a:r>
              <a:rPr lang="en-US" altLang="de-DE" sz="2000" b="1"/>
              <a:t>conceptual</a:t>
            </a:r>
            <a:r>
              <a:rPr lang="en-US" altLang="de-DE" sz="2000"/>
              <a:t> or an </a:t>
            </a:r>
            <a:r>
              <a:rPr lang="en-US" altLang="de-DE" sz="2000" b="1"/>
              <a:t>implementation</a:t>
            </a:r>
            <a:r>
              <a:rPr lang="en-US" altLang="de-DE" sz="2000"/>
              <a:t> data model.</a:t>
            </a:r>
          </a:p>
          <a:p>
            <a:pPr lvl="1" eaLnBrk="1" hangingPunct="1"/>
            <a:r>
              <a:rPr lang="en-US" altLang="de-DE" sz="2200" b="1"/>
              <a:t>External schemas</a:t>
            </a:r>
            <a:r>
              <a:rPr lang="en-US" altLang="de-DE" sz="2200"/>
              <a:t> at the external level to describe the various user views. </a:t>
            </a:r>
          </a:p>
          <a:p>
            <a:pPr lvl="2" eaLnBrk="1" hangingPunct="1"/>
            <a:r>
              <a:rPr lang="en-US" altLang="de-DE" sz="2000"/>
              <a:t>Usually uses the same data model as the conceptual schema.</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37272578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de-DE" dirty="0"/>
              <a:t>Three-Schema Architecture (cont.)</a:t>
            </a:r>
          </a:p>
        </p:txBody>
      </p:sp>
      <p:pic>
        <p:nvPicPr>
          <p:cNvPr id="41987" name="Picture 4" descr="fig02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66" y="1371601"/>
            <a:ext cx="8282634" cy="5300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7240175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eaLnBrk="1" hangingPunct="1"/>
            <a:r>
              <a:rPr lang="en-US" altLang="de-DE" dirty="0"/>
              <a:t>Three-Schema Architecture (cont.)</a:t>
            </a:r>
          </a:p>
        </p:txBody>
      </p:sp>
      <p:sp>
        <p:nvSpPr>
          <p:cNvPr id="43011" name="Rectangle 5"/>
          <p:cNvSpPr>
            <a:spLocks noGrp="1" noChangeArrowheads="1"/>
          </p:cNvSpPr>
          <p:nvPr>
            <p:ph type="body" idx="1"/>
          </p:nvPr>
        </p:nvSpPr>
        <p:spPr/>
        <p:txBody>
          <a:bodyPr/>
          <a:lstStyle/>
          <a:p>
            <a:pPr eaLnBrk="1" hangingPunct="1"/>
            <a:r>
              <a:rPr lang="en-US" altLang="de-DE"/>
              <a:t>Mappings among schema levels are needed to transform requests and data. </a:t>
            </a:r>
          </a:p>
          <a:p>
            <a:pPr lvl="1" eaLnBrk="1" hangingPunct="1"/>
            <a:r>
              <a:rPr lang="en-US" altLang="de-DE"/>
              <a:t>Programs refer to an external schema, and are mapped by the DBMS to the internal schema for execution.</a:t>
            </a:r>
          </a:p>
          <a:p>
            <a:pPr lvl="1" eaLnBrk="1" hangingPunct="1"/>
            <a:r>
              <a:rPr lang="en-US" altLang="de-DE"/>
              <a:t>Data extracted from the internal DBMS level is reformatted to match the user</a:t>
            </a:r>
            <a:r>
              <a:rPr lang="en-US" altLang="en-US"/>
              <a:t>’</a:t>
            </a:r>
            <a:r>
              <a:rPr lang="en-US" altLang="de-DE"/>
              <a:t>s external view (e.g. formatting the results of an SQL query for display in a Web page)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38982231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p:txBody>
          <a:bodyPr/>
          <a:lstStyle/>
          <a:p>
            <a:pPr eaLnBrk="1" hangingPunct="1"/>
            <a:r>
              <a:rPr lang="en-US" altLang="de-DE"/>
              <a:t>Data Independence</a:t>
            </a:r>
          </a:p>
        </p:txBody>
      </p:sp>
      <p:sp>
        <p:nvSpPr>
          <p:cNvPr id="45059" name="Rectangle 5"/>
          <p:cNvSpPr>
            <a:spLocks noGrp="1" noChangeArrowheads="1"/>
          </p:cNvSpPr>
          <p:nvPr>
            <p:ph type="body" idx="1"/>
          </p:nvPr>
        </p:nvSpPr>
        <p:spPr/>
        <p:txBody>
          <a:bodyPr/>
          <a:lstStyle/>
          <a:p>
            <a:pPr eaLnBrk="1" hangingPunct="1">
              <a:lnSpc>
                <a:spcPct val="90000"/>
              </a:lnSpc>
            </a:pPr>
            <a:r>
              <a:rPr lang="en-US" altLang="de-DE" b="1"/>
              <a:t>Logical Data Independence: </a:t>
            </a:r>
          </a:p>
          <a:p>
            <a:pPr lvl="1" eaLnBrk="1" hangingPunct="1">
              <a:lnSpc>
                <a:spcPct val="90000"/>
              </a:lnSpc>
            </a:pPr>
            <a:r>
              <a:rPr lang="en-US" altLang="de-DE"/>
              <a:t>The capacity to change the conceptual schema without having to change the external schemas and their associated application programs.</a:t>
            </a:r>
          </a:p>
          <a:p>
            <a:pPr eaLnBrk="1" hangingPunct="1">
              <a:lnSpc>
                <a:spcPct val="90000"/>
              </a:lnSpc>
            </a:pPr>
            <a:r>
              <a:rPr lang="en-US" altLang="de-DE" b="1"/>
              <a:t>Physical Data Independence:</a:t>
            </a:r>
          </a:p>
          <a:p>
            <a:pPr lvl="1" eaLnBrk="1" hangingPunct="1">
              <a:lnSpc>
                <a:spcPct val="90000"/>
              </a:lnSpc>
            </a:pPr>
            <a:r>
              <a:rPr lang="en-US" altLang="de-DE"/>
              <a:t>The capacity to change the internal schema without having to change the conceptual schema.</a:t>
            </a:r>
          </a:p>
          <a:p>
            <a:pPr lvl="1" eaLnBrk="1" hangingPunct="1">
              <a:lnSpc>
                <a:spcPct val="90000"/>
              </a:lnSpc>
            </a:pPr>
            <a:r>
              <a:rPr lang="en-US" altLang="de-DE"/>
              <a:t>For example, the internal schema may be changed when certain file structures are reorganized or new indexes are created to improve database performance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25140960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p:txBody>
          <a:bodyPr/>
          <a:lstStyle/>
          <a:p>
            <a:pPr eaLnBrk="1" hangingPunct="1"/>
            <a:r>
              <a:rPr lang="en-US" altLang="de-DE" dirty="0"/>
              <a:t>Data Independence (cont.)</a:t>
            </a:r>
          </a:p>
        </p:txBody>
      </p:sp>
      <p:sp>
        <p:nvSpPr>
          <p:cNvPr id="47107" name="Rectangle 5"/>
          <p:cNvSpPr>
            <a:spLocks noGrp="1" noChangeArrowheads="1"/>
          </p:cNvSpPr>
          <p:nvPr>
            <p:ph type="body" idx="1"/>
          </p:nvPr>
        </p:nvSpPr>
        <p:spPr/>
        <p:txBody>
          <a:bodyPr/>
          <a:lstStyle/>
          <a:p>
            <a:pPr eaLnBrk="1" hangingPunct="1"/>
            <a:r>
              <a:rPr lang="en-US" altLang="de-DE"/>
              <a:t>When a schema at a lower level is changed, only the </a:t>
            </a:r>
            <a:r>
              <a:rPr lang="en-US" altLang="de-DE" b="1"/>
              <a:t>mappings</a:t>
            </a:r>
            <a:r>
              <a:rPr lang="en-US" altLang="de-DE"/>
              <a:t> between this schema and higher-level schemas need to be changed in a DBMS that fully supports data independence.</a:t>
            </a:r>
          </a:p>
          <a:p>
            <a:pPr eaLnBrk="1" hangingPunct="1"/>
            <a:r>
              <a:rPr lang="en-US" altLang="de-DE"/>
              <a:t>The higher-level schemas themselves are </a:t>
            </a:r>
            <a:r>
              <a:rPr lang="en-US" altLang="de-DE" b="1"/>
              <a:t>unchanged</a:t>
            </a:r>
            <a:r>
              <a:rPr lang="en-US" altLang="de-DE"/>
              <a:t>.</a:t>
            </a:r>
          </a:p>
          <a:p>
            <a:pPr lvl="1" eaLnBrk="1" hangingPunct="1"/>
            <a:r>
              <a:rPr lang="en-US" altLang="de-DE"/>
              <a:t>Hence, the application programs need not be changed since they refer to the external schemas.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85</a:t>
            </a:fld>
            <a:endParaRPr lang="en-US" dirty="0"/>
          </a:p>
        </p:txBody>
      </p:sp>
    </p:spTree>
    <p:extLst>
      <p:ext uri="{BB962C8B-B14F-4D97-AF65-F5344CB8AC3E}">
        <p14:creationId xmlns:p14="http://schemas.microsoft.com/office/powerpoint/2010/main" val="17145289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p:txBody>
          <a:bodyPr/>
          <a:lstStyle/>
          <a:p>
            <a:pPr eaLnBrk="1" hangingPunct="1"/>
            <a:r>
              <a:rPr lang="en-US" altLang="de-DE"/>
              <a:t>DBMS Languages</a:t>
            </a:r>
          </a:p>
        </p:txBody>
      </p:sp>
      <p:sp>
        <p:nvSpPr>
          <p:cNvPr id="49155" name="Rectangle 5"/>
          <p:cNvSpPr>
            <a:spLocks noGrp="1" noChangeArrowheads="1"/>
          </p:cNvSpPr>
          <p:nvPr>
            <p:ph type="body" idx="1"/>
          </p:nvPr>
        </p:nvSpPr>
        <p:spPr/>
        <p:txBody>
          <a:bodyPr/>
          <a:lstStyle/>
          <a:p>
            <a:pPr eaLnBrk="1" hangingPunct="1"/>
            <a:r>
              <a:rPr lang="en-US" altLang="de-DE"/>
              <a:t>Data Definition Language (DDL)</a:t>
            </a:r>
          </a:p>
          <a:p>
            <a:pPr eaLnBrk="1" hangingPunct="1"/>
            <a:r>
              <a:rPr lang="en-US" altLang="de-DE"/>
              <a:t>Data Manipulation Language (DML)</a:t>
            </a:r>
          </a:p>
          <a:p>
            <a:pPr lvl="1" eaLnBrk="1" hangingPunct="1"/>
            <a:r>
              <a:rPr lang="en-US" altLang="de-DE"/>
              <a:t>High-Level or Non-procedural Languages: These include the relational language SQL</a:t>
            </a:r>
          </a:p>
          <a:p>
            <a:pPr lvl="2" eaLnBrk="1" hangingPunct="1"/>
            <a:r>
              <a:rPr lang="en-US" altLang="de-DE"/>
              <a:t>May be used in a standalone way or may be embedded in a programming language</a:t>
            </a:r>
          </a:p>
          <a:p>
            <a:pPr lvl="1" eaLnBrk="1" hangingPunct="1"/>
            <a:r>
              <a:rPr lang="en-US" altLang="de-DE"/>
              <a:t>Low Level or Procedural Languages:</a:t>
            </a:r>
          </a:p>
          <a:p>
            <a:pPr lvl="2" eaLnBrk="1" hangingPunct="1"/>
            <a:r>
              <a:rPr lang="en-US" altLang="de-DE"/>
              <a:t>These must be embedded in a programming language</a:t>
            </a:r>
          </a:p>
          <a:p>
            <a:pPr eaLnBrk="1" hangingPunct="1"/>
            <a:endParaRPr lang="en-US" altLang="de-DE"/>
          </a:p>
          <a:p>
            <a:pPr eaLnBrk="1" hangingPunct="1"/>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86</a:t>
            </a:fld>
            <a:endParaRPr lang="en-US" dirty="0"/>
          </a:p>
        </p:txBody>
      </p:sp>
    </p:spTree>
    <p:extLst>
      <p:ext uri="{BB962C8B-B14F-4D97-AF65-F5344CB8AC3E}">
        <p14:creationId xmlns:p14="http://schemas.microsoft.com/office/powerpoint/2010/main" val="12916745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p:txBody>
          <a:bodyPr/>
          <a:lstStyle/>
          <a:p>
            <a:pPr eaLnBrk="1" hangingPunct="1"/>
            <a:r>
              <a:rPr lang="en-US" altLang="de-DE" dirty="0"/>
              <a:t>DBMS Languages (cont.)</a:t>
            </a:r>
          </a:p>
        </p:txBody>
      </p:sp>
      <p:sp>
        <p:nvSpPr>
          <p:cNvPr id="51203" name="Rectangle 5"/>
          <p:cNvSpPr>
            <a:spLocks noGrp="1" noChangeArrowheads="1"/>
          </p:cNvSpPr>
          <p:nvPr>
            <p:ph type="body" idx="1"/>
          </p:nvPr>
        </p:nvSpPr>
        <p:spPr/>
        <p:txBody>
          <a:bodyPr/>
          <a:lstStyle/>
          <a:p>
            <a:pPr eaLnBrk="1" hangingPunct="1">
              <a:lnSpc>
                <a:spcPct val="90000"/>
              </a:lnSpc>
            </a:pPr>
            <a:r>
              <a:rPr lang="en-US" altLang="de-DE" b="1"/>
              <a:t>Data Definition Language (DDL): </a:t>
            </a:r>
          </a:p>
          <a:p>
            <a:pPr lvl="1" eaLnBrk="1" hangingPunct="1">
              <a:lnSpc>
                <a:spcPct val="90000"/>
              </a:lnSpc>
            </a:pPr>
            <a:r>
              <a:rPr lang="en-US" altLang="de-DE"/>
              <a:t>Used by the DBA and database designers to specify the conceptual schema of a database.</a:t>
            </a:r>
          </a:p>
          <a:p>
            <a:pPr lvl="1" eaLnBrk="1" hangingPunct="1">
              <a:lnSpc>
                <a:spcPct val="90000"/>
              </a:lnSpc>
            </a:pPr>
            <a:r>
              <a:rPr lang="en-US" altLang="de-DE"/>
              <a:t>In many DBMSs, the DDL is also used to define internal and external schemas (views).</a:t>
            </a:r>
          </a:p>
          <a:p>
            <a:pPr lvl="1" eaLnBrk="1" hangingPunct="1">
              <a:lnSpc>
                <a:spcPct val="90000"/>
              </a:lnSpc>
            </a:pPr>
            <a:r>
              <a:rPr lang="en-US" altLang="de-DE"/>
              <a:t>In some DBMSs, separate </a:t>
            </a:r>
            <a:r>
              <a:rPr lang="en-US" altLang="de-DE" b="1"/>
              <a:t>storage definition language (SDL) </a:t>
            </a:r>
            <a:r>
              <a:rPr lang="en-US" altLang="de-DE"/>
              <a:t>and</a:t>
            </a:r>
            <a:r>
              <a:rPr lang="en-US" altLang="de-DE" b="1"/>
              <a:t> view definition language (VDL)</a:t>
            </a:r>
            <a:r>
              <a:rPr lang="en-US" altLang="de-DE"/>
              <a:t> are used to define internal and external schemas.</a:t>
            </a:r>
          </a:p>
          <a:p>
            <a:pPr lvl="2" eaLnBrk="1" hangingPunct="1">
              <a:lnSpc>
                <a:spcPct val="90000"/>
              </a:lnSpc>
            </a:pPr>
            <a:r>
              <a:rPr lang="en-US" altLang="de-DE"/>
              <a:t>SDL is typically realized via DBMS commands provided to the DBA and database designers</a:t>
            </a:r>
          </a:p>
          <a:p>
            <a:pPr eaLnBrk="1" hangingPunct="1">
              <a:lnSpc>
                <a:spcPct val="90000"/>
              </a:lnSpc>
            </a:pPr>
            <a:endParaRPr lang="en-US" altLang="de-DE"/>
          </a:p>
          <a:p>
            <a:pPr eaLnBrk="1" hangingPunct="1">
              <a:lnSpc>
                <a:spcPct val="90000"/>
              </a:lnSpc>
            </a:pPr>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87</a:t>
            </a:fld>
            <a:endParaRPr lang="en-US" dirty="0"/>
          </a:p>
        </p:txBody>
      </p:sp>
    </p:spTree>
    <p:extLst>
      <p:ext uri="{BB962C8B-B14F-4D97-AF65-F5344CB8AC3E}">
        <p14:creationId xmlns:p14="http://schemas.microsoft.com/office/powerpoint/2010/main" val="42703646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pPr eaLnBrk="1" hangingPunct="1"/>
            <a:r>
              <a:rPr lang="en-US" altLang="de-DE" dirty="0"/>
              <a:t>DBMS Languages (cont.)</a:t>
            </a:r>
          </a:p>
        </p:txBody>
      </p:sp>
      <p:sp>
        <p:nvSpPr>
          <p:cNvPr id="53251" name="Rectangle 5"/>
          <p:cNvSpPr>
            <a:spLocks noGrp="1" noChangeArrowheads="1"/>
          </p:cNvSpPr>
          <p:nvPr>
            <p:ph type="body" idx="1"/>
          </p:nvPr>
        </p:nvSpPr>
        <p:spPr/>
        <p:txBody>
          <a:bodyPr/>
          <a:lstStyle/>
          <a:p>
            <a:pPr eaLnBrk="1" hangingPunct="1"/>
            <a:r>
              <a:rPr lang="en-US" altLang="de-DE" b="1"/>
              <a:t>Data Manipulation Language (DML):</a:t>
            </a:r>
            <a:endParaRPr lang="en-US" altLang="de-DE"/>
          </a:p>
          <a:p>
            <a:pPr lvl="1" eaLnBrk="1" hangingPunct="1"/>
            <a:r>
              <a:rPr lang="en-US" altLang="de-DE"/>
              <a:t>Used to specify database retrievals and updates</a:t>
            </a:r>
          </a:p>
          <a:p>
            <a:pPr lvl="1" eaLnBrk="1" hangingPunct="1"/>
            <a:r>
              <a:rPr lang="en-US" altLang="de-DE"/>
              <a:t>DML commands (data sublanguage) can be </a:t>
            </a:r>
            <a:r>
              <a:rPr lang="en-US" altLang="de-DE" i="1"/>
              <a:t>embedded</a:t>
            </a:r>
            <a:r>
              <a:rPr lang="en-US" altLang="de-DE"/>
              <a:t> in a general-purpose programming language (host language), such as COBOL, C, </a:t>
            </a:r>
            <a:br>
              <a:rPr lang="en-US" altLang="de-DE"/>
            </a:br>
            <a:r>
              <a:rPr lang="en-US" altLang="de-DE"/>
              <a:t>C++, or Java.</a:t>
            </a:r>
          </a:p>
          <a:p>
            <a:pPr lvl="2" eaLnBrk="1" hangingPunct="1"/>
            <a:r>
              <a:rPr lang="en-US" altLang="de-DE"/>
              <a:t>A library of functions can also be provided to access the DBMS from a programming language</a:t>
            </a:r>
          </a:p>
          <a:p>
            <a:pPr lvl="1" eaLnBrk="1" hangingPunct="1"/>
            <a:r>
              <a:rPr lang="en-US" altLang="de-DE"/>
              <a:t>Alternatively, stand-alone DML commands can be applied directly (called a </a:t>
            </a:r>
            <a:r>
              <a:rPr lang="en-US" altLang="de-DE" i="1"/>
              <a:t>query language</a:t>
            </a:r>
            <a:r>
              <a:rPr lang="en-US" altLang="de-DE"/>
              <a: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88</a:t>
            </a:fld>
            <a:endParaRPr lang="en-US" dirty="0"/>
          </a:p>
        </p:txBody>
      </p:sp>
    </p:spTree>
    <p:extLst>
      <p:ext uri="{BB962C8B-B14F-4D97-AF65-F5344CB8AC3E}">
        <p14:creationId xmlns:p14="http://schemas.microsoft.com/office/powerpoint/2010/main" val="32800131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p:txBody>
          <a:bodyPr/>
          <a:lstStyle/>
          <a:p>
            <a:pPr eaLnBrk="1" hangingPunct="1"/>
            <a:r>
              <a:rPr lang="en-US" altLang="de-DE"/>
              <a:t>Types of DML</a:t>
            </a:r>
          </a:p>
        </p:txBody>
      </p:sp>
      <p:sp>
        <p:nvSpPr>
          <p:cNvPr id="55299" name="Rectangle 5"/>
          <p:cNvSpPr>
            <a:spLocks noGrp="1" noChangeArrowheads="1"/>
          </p:cNvSpPr>
          <p:nvPr>
            <p:ph type="body" idx="1"/>
          </p:nvPr>
        </p:nvSpPr>
        <p:spPr/>
        <p:txBody>
          <a:bodyPr/>
          <a:lstStyle/>
          <a:p>
            <a:pPr eaLnBrk="1" hangingPunct="1"/>
            <a:r>
              <a:rPr lang="en-US" altLang="de-DE" b="1"/>
              <a:t>High Level or Non-procedural Language:</a:t>
            </a:r>
          </a:p>
          <a:p>
            <a:pPr lvl="1" eaLnBrk="1" hangingPunct="1"/>
            <a:r>
              <a:rPr lang="en-US" altLang="de-DE"/>
              <a:t>For example, the SQL relational language</a:t>
            </a:r>
          </a:p>
          <a:p>
            <a:pPr lvl="1" eaLnBrk="1" hangingPunct="1"/>
            <a:r>
              <a:rPr lang="en-US" altLang="de-DE"/>
              <a:t>Are </a:t>
            </a:r>
            <a:r>
              <a:rPr lang="en-US" altLang="en-US"/>
              <a:t>“</a:t>
            </a:r>
            <a:r>
              <a:rPr lang="en-US" altLang="de-DE"/>
              <a:t>set</a:t>
            </a:r>
            <a:r>
              <a:rPr lang="en-US" altLang="en-US"/>
              <a:t>”</a:t>
            </a:r>
            <a:r>
              <a:rPr lang="en-US" altLang="de-DE"/>
              <a:t>-oriented and specify what data to retrieve rather than how to retrieve it. </a:t>
            </a:r>
          </a:p>
          <a:p>
            <a:pPr lvl="1" eaLnBrk="1" hangingPunct="1"/>
            <a:r>
              <a:rPr lang="en-US" altLang="de-DE"/>
              <a:t>Also called </a:t>
            </a:r>
            <a:r>
              <a:rPr lang="en-US" altLang="de-DE" b="1"/>
              <a:t>declarative</a:t>
            </a:r>
            <a:r>
              <a:rPr lang="en-US" altLang="de-DE"/>
              <a:t> languages.</a:t>
            </a:r>
          </a:p>
          <a:p>
            <a:pPr eaLnBrk="1" hangingPunct="1"/>
            <a:r>
              <a:rPr lang="en-US" altLang="de-DE" b="1"/>
              <a:t>Low Level or Procedural Language:</a:t>
            </a:r>
          </a:p>
          <a:p>
            <a:pPr lvl="1" eaLnBrk="1" hangingPunct="1"/>
            <a:r>
              <a:rPr lang="en-US" altLang="de-DE"/>
              <a:t>Retrieve data one record-at-a-time; </a:t>
            </a:r>
          </a:p>
          <a:p>
            <a:pPr lvl="1" eaLnBrk="1" hangingPunct="1"/>
            <a:r>
              <a:rPr lang="en-US" altLang="de-DE"/>
              <a:t>Constructs such as looping are needed to retrieve multiple records, along with positioning pointers.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89</a:t>
            </a:fld>
            <a:endParaRPr lang="en-US" dirty="0"/>
          </a:p>
        </p:txBody>
      </p:sp>
    </p:spTree>
    <p:extLst>
      <p:ext uri="{BB962C8B-B14F-4D97-AF65-F5344CB8AC3E}">
        <p14:creationId xmlns:p14="http://schemas.microsoft.com/office/powerpoint/2010/main" val="1425628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p:txBody>
          <a:bodyPr/>
          <a:lstStyle/>
          <a:p>
            <a:pPr eaLnBrk="1" hangingPunct="1"/>
            <a:r>
              <a:rPr lang="en-US" altLang="de-DE"/>
              <a:t>DBMS Interfaces</a:t>
            </a:r>
          </a:p>
        </p:txBody>
      </p:sp>
      <p:sp>
        <p:nvSpPr>
          <p:cNvPr id="57347" name="Rectangle 5"/>
          <p:cNvSpPr>
            <a:spLocks noGrp="1" noChangeArrowheads="1"/>
          </p:cNvSpPr>
          <p:nvPr>
            <p:ph type="body" idx="1"/>
          </p:nvPr>
        </p:nvSpPr>
        <p:spPr/>
        <p:txBody>
          <a:bodyPr/>
          <a:lstStyle/>
          <a:p>
            <a:pPr eaLnBrk="1" hangingPunct="1"/>
            <a:r>
              <a:rPr lang="en-US" altLang="de-DE"/>
              <a:t>Stand-alone query language interfaces</a:t>
            </a:r>
          </a:p>
          <a:p>
            <a:pPr lvl="1" eaLnBrk="1" hangingPunct="1"/>
            <a:r>
              <a:rPr lang="en-US" altLang="de-DE"/>
              <a:t>Example: Entering SQL queries at the DBMS interactive SQL interface (e.g. SQL*Plus in ORACLE)</a:t>
            </a:r>
          </a:p>
          <a:p>
            <a:pPr eaLnBrk="1" hangingPunct="1"/>
            <a:r>
              <a:rPr lang="en-US" altLang="de-DE"/>
              <a:t>Programmer interfaces for embedding DML in programming languages</a:t>
            </a:r>
          </a:p>
          <a:p>
            <a:pPr eaLnBrk="1" hangingPunct="1"/>
            <a:r>
              <a:rPr lang="en-US" altLang="de-DE"/>
              <a:t>User-friendly interfaces</a:t>
            </a:r>
          </a:p>
          <a:p>
            <a:pPr lvl="1" eaLnBrk="1" hangingPunct="1"/>
            <a:r>
              <a:rPr lang="en-US" altLang="de-DE"/>
              <a:t>Menu-based, forms-based, graphics-based, etc.</a:t>
            </a:r>
          </a:p>
          <a:p>
            <a:pPr eaLnBrk="1" hangingPunct="1"/>
            <a:r>
              <a:rPr lang="en-US" altLang="de-DE"/>
              <a:t>Mobile Interfaces:interfaces allowing users to perform transactions using mobile apps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90</a:t>
            </a:fld>
            <a:endParaRPr lang="en-US" dirty="0"/>
          </a:p>
        </p:txBody>
      </p:sp>
    </p:spTree>
    <p:extLst>
      <p:ext uri="{BB962C8B-B14F-4D97-AF65-F5344CB8AC3E}">
        <p14:creationId xmlns:p14="http://schemas.microsoft.com/office/powerpoint/2010/main" val="34933690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p:txBody>
          <a:bodyPr/>
          <a:lstStyle/>
          <a:p>
            <a:pPr eaLnBrk="1" hangingPunct="1"/>
            <a:r>
              <a:rPr lang="en-US" altLang="de-DE" sz="3200"/>
              <a:t>DBMS Programming Language Interfaces</a:t>
            </a:r>
          </a:p>
        </p:txBody>
      </p:sp>
      <p:sp>
        <p:nvSpPr>
          <p:cNvPr id="59395" name="Rectangle 5"/>
          <p:cNvSpPr>
            <a:spLocks noGrp="1" noChangeArrowheads="1"/>
          </p:cNvSpPr>
          <p:nvPr>
            <p:ph type="body" idx="1"/>
          </p:nvPr>
        </p:nvSpPr>
        <p:spPr/>
        <p:txBody>
          <a:bodyPr/>
          <a:lstStyle/>
          <a:p>
            <a:pPr eaLnBrk="1" hangingPunct="1"/>
            <a:r>
              <a:rPr lang="en-US" altLang="de-DE"/>
              <a:t>Programmer interfaces for embedding DML in a programming languages:</a:t>
            </a:r>
          </a:p>
          <a:p>
            <a:pPr lvl="1" eaLnBrk="1" hangingPunct="1"/>
            <a:r>
              <a:rPr lang="en-US" altLang="de-DE" sz="2000" b="1"/>
              <a:t>Embedded Approach</a:t>
            </a:r>
            <a:r>
              <a:rPr lang="en-US" altLang="de-DE" sz="2000"/>
              <a:t>: e.g embedded SQL (for C, C++, etc.), SQLJ (for Java)</a:t>
            </a:r>
          </a:p>
          <a:p>
            <a:pPr lvl="1" eaLnBrk="1" hangingPunct="1"/>
            <a:r>
              <a:rPr lang="en-US" altLang="de-DE" sz="2000" b="1"/>
              <a:t>Procedure Call Approach</a:t>
            </a:r>
            <a:r>
              <a:rPr lang="en-US" altLang="de-DE" sz="2000"/>
              <a:t>: e.g. JDBC for Java, ODBC (Open Databse Connectivity) for other programming languages as API</a:t>
            </a:r>
            <a:r>
              <a:rPr lang="en-US" altLang="en-US" sz="2000"/>
              <a:t>’</a:t>
            </a:r>
            <a:r>
              <a:rPr lang="en-US" altLang="de-DE" sz="2000"/>
              <a:t>s (application programming interfaces)</a:t>
            </a:r>
          </a:p>
          <a:p>
            <a:pPr lvl="1" eaLnBrk="1" hangingPunct="1"/>
            <a:r>
              <a:rPr lang="en-US" altLang="de-DE" sz="2000" b="1"/>
              <a:t>Database Programming Language Approach</a:t>
            </a:r>
            <a:r>
              <a:rPr lang="en-US" altLang="de-DE" sz="2000"/>
              <a:t>: e.g. ORACLE has PL/SQL, a programming language based on SQL; language incorporates SQL and its data types as integral components</a:t>
            </a:r>
          </a:p>
          <a:p>
            <a:pPr lvl="1" eaLnBrk="1" hangingPunct="1"/>
            <a:r>
              <a:rPr lang="en-US" altLang="de-DE" sz="2000" b="1"/>
              <a:t>Scripting Languages: </a:t>
            </a:r>
            <a:r>
              <a:rPr lang="en-US" altLang="de-DE" sz="2000"/>
              <a:t>PHP (client-side scripting) and Python (server-side scripting) are used to write database programs.</a:t>
            </a:r>
          </a:p>
          <a:p>
            <a:pPr eaLnBrk="1" hangingPunct="1"/>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91</a:t>
            </a:fld>
            <a:endParaRPr lang="en-US" dirty="0"/>
          </a:p>
        </p:txBody>
      </p:sp>
    </p:spTree>
    <p:extLst>
      <p:ext uri="{BB962C8B-B14F-4D97-AF65-F5344CB8AC3E}">
        <p14:creationId xmlns:p14="http://schemas.microsoft.com/office/powerpoint/2010/main" val="15636887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altLang="de-DE"/>
              <a:t>User-Friendly DBMS Interfaces</a:t>
            </a:r>
          </a:p>
        </p:txBody>
      </p:sp>
      <p:sp>
        <p:nvSpPr>
          <p:cNvPr id="61443" name="Rectangle 5"/>
          <p:cNvSpPr>
            <a:spLocks noGrp="1" noChangeArrowheads="1"/>
          </p:cNvSpPr>
          <p:nvPr>
            <p:ph type="body" idx="1"/>
          </p:nvPr>
        </p:nvSpPr>
        <p:spPr>
          <a:xfrm>
            <a:off x="239713" y="1295400"/>
            <a:ext cx="8294687" cy="4572000"/>
          </a:xfrm>
        </p:spPr>
        <p:txBody>
          <a:bodyPr/>
          <a:lstStyle/>
          <a:p>
            <a:pPr eaLnBrk="1" hangingPunct="1">
              <a:buFont typeface="Wingdings" panose="05000000000000000000" pitchFamily="2" charset="2"/>
              <a:buNone/>
            </a:pPr>
            <a:endParaRPr lang="en-US" altLang="de-DE"/>
          </a:p>
          <a:p>
            <a:pPr lvl="1" eaLnBrk="1" hangingPunct="1"/>
            <a:r>
              <a:rPr lang="en-US" altLang="de-DE"/>
              <a:t>Menu-based (Web-based), popular for browsing on the web</a:t>
            </a:r>
          </a:p>
          <a:p>
            <a:pPr lvl="1" eaLnBrk="1" hangingPunct="1"/>
            <a:r>
              <a:rPr lang="en-US" altLang="de-DE"/>
              <a:t>Forms-based, designed for naïve users used to filling in entries on a form</a:t>
            </a:r>
          </a:p>
          <a:p>
            <a:pPr lvl="1" eaLnBrk="1" hangingPunct="1"/>
            <a:r>
              <a:rPr lang="en-US" altLang="de-DE"/>
              <a:t>Graphics-based </a:t>
            </a:r>
          </a:p>
          <a:p>
            <a:pPr lvl="2" eaLnBrk="1" hangingPunct="1"/>
            <a:r>
              <a:rPr lang="en-US" altLang="de-DE"/>
              <a:t>Point and Click, Drag and Drop, etc.</a:t>
            </a:r>
          </a:p>
          <a:p>
            <a:pPr lvl="2" eaLnBrk="1" hangingPunct="1"/>
            <a:r>
              <a:rPr lang="en-US" altLang="de-DE"/>
              <a:t>Specifying a query on a schema diagram</a:t>
            </a:r>
          </a:p>
          <a:p>
            <a:pPr lvl="1" eaLnBrk="1" hangingPunct="1"/>
            <a:r>
              <a:rPr lang="en-US" altLang="de-DE"/>
              <a:t>Natural language: requests in written English</a:t>
            </a:r>
          </a:p>
          <a:p>
            <a:pPr lvl="1" eaLnBrk="1" hangingPunct="1"/>
            <a:r>
              <a:rPr lang="en-US" altLang="de-DE"/>
              <a:t>Combinations of the above:</a:t>
            </a:r>
          </a:p>
          <a:p>
            <a:pPr lvl="2" eaLnBrk="1" hangingPunct="1"/>
            <a:r>
              <a:rPr lang="en-US" altLang="de-DE"/>
              <a:t>For example, both menus and forms used extensively in Web database interfaces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92</a:t>
            </a:fld>
            <a:endParaRPr lang="en-US" dirty="0"/>
          </a:p>
        </p:txBody>
      </p:sp>
    </p:spTree>
    <p:extLst>
      <p:ext uri="{BB962C8B-B14F-4D97-AF65-F5344CB8AC3E}">
        <p14:creationId xmlns:p14="http://schemas.microsoft.com/office/powerpoint/2010/main" val="39261615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pPr eaLnBrk="1" hangingPunct="1"/>
            <a:r>
              <a:rPr lang="en-US" altLang="de-DE"/>
              <a:t>Other DBMS Interfaces</a:t>
            </a:r>
          </a:p>
        </p:txBody>
      </p:sp>
      <p:sp>
        <p:nvSpPr>
          <p:cNvPr id="63491" name="Rectangle 5"/>
          <p:cNvSpPr>
            <a:spLocks noGrp="1" noChangeArrowheads="1"/>
          </p:cNvSpPr>
          <p:nvPr>
            <p:ph type="body" idx="1"/>
          </p:nvPr>
        </p:nvSpPr>
        <p:spPr/>
        <p:txBody>
          <a:bodyPr/>
          <a:lstStyle/>
          <a:p>
            <a:pPr lvl="1" eaLnBrk="1" hangingPunct="1"/>
            <a:r>
              <a:rPr lang="en-US" altLang="de-DE"/>
              <a:t>Natural language: free text as a query</a:t>
            </a:r>
          </a:p>
          <a:p>
            <a:pPr lvl="1" eaLnBrk="1" hangingPunct="1"/>
            <a:r>
              <a:rPr lang="en-US" altLang="de-DE"/>
              <a:t>Speech : Input query and Output response</a:t>
            </a:r>
          </a:p>
          <a:p>
            <a:pPr lvl="1" eaLnBrk="1" hangingPunct="1"/>
            <a:r>
              <a:rPr lang="en-US" altLang="de-DE"/>
              <a:t>Web Browser with keyword search</a:t>
            </a:r>
          </a:p>
          <a:p>
            <a:pPr lvl="1" eaLnBrk="1" hangingPunct="1"/>
            <a:r>
              <a:rPr lang="en-US" altLang="de-DE"/>
              <a:t>Parametric interfaces, e.g., bank tellers using function keys.</a:t>
            </a:r>
          </a:p>
          <a:p>
            <a:pPr lvl="1" eaLnBrk="1" hangingPunct="1"/>
            <a:r>
              <a:rPr lang="en-US" altLang="de-DE"/>
              <a:t>Interfaces for the DBA:</a:t>
            </a:r>
          </a:p>
          <a:p>
            <a:pPr lvl="2" eaLnBrk="1" hangingPunct="1"/>
            <a:r>
              <a:rPr lang="en-US" altLang="de-DE"/>
              <a:t>Creating user accounts, granting authorizations</a:t>
            </a:r>
          </a:p>
          <a:p>
            <a:pPr lvl="2" eaLnBrk="1" hangingPunct="1"/>
            <a:r>
              <a:rPr lang="en-US" altLang="de-DE"/>
              <a:t>Setting system parameters</a:t>
            </a:r>
          </a:p>
          <a:p>
            <a:pPr lvl="2" eaLnBrk="1" hangingPunct="1"/>
            <a:r>
              <a:rPr lang="en-US" altLang="de-DE"/>
              <a:t>Changing schemas or access paths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93</a:t>
            </a:fld>
            <a:endParaRPr lang="en-US" dirty="0"/>
          </a:p>
        </p:txBody>
      </p:sp>
    </p:spTree>
    <p:extLst>
      <p:ext uri="{BB962C8B-B14F-4D97-AF65-F5344CB8AC3E}">
        <p14:creationId xmlns:p14="http://schemas.microsoft.com/office/powerpoint/2010/main" val="3014357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p:txBody>
          <a:bodyPr/>
          <a:lstStyle/>
          <a:p>
            <a:pPr eaLnBrk="1" hangingPunct="1"/>
            <a:r>
              <a:rPr lang="en-US" altLang="de-DE"/>
              <a:t>Database System Utilities</a:t>
            </a:r>
          </a:p>
        </p:txBody>
      </p:sp>
      <p:sp>
        <p:nvSpPr>
          <p:cNvPr id="65539" name="Rectangle 5"/>
          <p:cNvSpPr>
            <a:spLocks noGrp="1" noChangeArrowheads="1"/>
          </p:cNvSpPr>
          <p:nvPr>
            <p:ph type="body" idx="1"/>
          </p:nvPr>
        </p:nvSpPr>
        <p:spPr/>
        <p:txBody>
          <a:bodyPr/>
          <a:lstStyle/>
          <a:p>
            <a:pPr eaLnBrk="1" hangingPunct="1"/>
            <a:r>
              <a:rPr lang="en-US" altLang="de-DE"/>
              <a:t>To perform certain functions such as:</a:t>
            </a:r>
          </a:p>
          <a:p>
            <a:pPr lvl="1" eaLnBrk="1" hangingPunct="1"/>
            <a:r>
              <a:rPr lang="en-US" altLang="de-DE"/>
              <a:t>Loading data stored in files into a database. Includes data conversion tools.</a:t>
            </a:r>
          </a:p>
          <a:p>
            <a:pPr lvl="1" eaLnBrk="1" hangingPunct="1"/>
            <a:r>
              <a:rPr lang="en-US" altLang="de-DE"/>
              <a:t>Backing up the database periodically on tape.</a:t>
            </a:r>
          </a:p>
          <a:p>
            <a:pPr lvl="1" eaLnBrk="1" hangingPunct="1"/>
            <a:r>
              <a:rPr lang="en-US" altLang="de-DE"/>
              <a:t>Reorganizing database file structures.</a:t>
            </a:r>
          </a:p>
          <a:p>
            <a:pPr lvl="1" eaLnBrk="1" hangingPunct="1"/>
            <a:r>
              <a:rPr lang="en-US" altLang="de-DE"/>
              <a:t>Performance monitoring utilities.</a:t>
            </a:r>
          </a:p>
          <a:p>
            <a:pPr lvl="1" eaLnBrk="1" hangingPunct="1"/>
            <a:r>
              <a:rPr lang="en-US" altLang="de-DE"/>
              <a:t>Report generation utilities.</a:t>
            </a:r>
          </a:p>
          <a:p>
            <a:pPr lvl="1" eaLnBrk="1" hangingPunct="1"/>
            <a:r>
              <a:rPr lang="en-US" altLang="de-DE"/>
              <a:t>Other functions, such as sorting, user monitoring, data compression, etc.</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94</a:t>
            </a:fld>
            <a:endParaRPr lang="en-US" dirty="0"/>
          </a:p>
        </p:txBody>
      </p:sp>
    </p:spTree>
    <p:extLst>
      <p:ext uri="{BB962C8B-B14F-4D97-AF65-F5344CB8AC3E}">
        <p14:creationId xmlns:p14="http://schemas.microsoft.com/office/powerpoint/2010/main" val="18109935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p:txBody>
          <a:bodyPr/>
          <a:lstStyle/>
          <a:p>
            <a:pPr eaLnBrk="1" hangingPunct="1"/>
            <a:r>
              <a:rPr lang="en-US" altLang="de-DE"/>
              <a:t>Other Tools</a:t>
            </a:r>
          </a:p>
        </p:txBody>
      </p:sp>
      <p:sp>
        <p:nvSpPr>
          <p:cNvPr id="67587" name="Rectangle 5"/>
          <p:cNvSpPr>
            <a:spLocks noGrp="1" noChangeArrowheads="1"/>
          </p:cNvSpPr>
          <p:nvPr>
            <p:ph type="body" idx="1"/>
          </p:nvPr>
        </p:nvSpPr>
        <p:spPr/>
        <p:txBody>
          <a:bodyPr/>
          <a:lstStyle/>
          <a:p>
            <a:pPr eaLnBrk="1" hangingPunct="1"/>
            <a:r>
              <a:rPr lang="en-US" altLang="de-DE"/>
              <a:t>Data dictionary / repository:</a:t>
            </a:r>
          </a:p>
          <a:p>
            <a:pPr lvl="1" eaLnBrk="1" hangingPunct="1"/>
            <a:r>
              <a:rPr lang="en-US" altLang="de-DE"/>
              <a:t>Used to store schema descriptions and other information such as design decisions, application program descriptions, user information, usage standards, etc.</a:t>
            </a:r>
          </a:p>
          <a:p>
            <a:pPr lvl="1" eaLnBrk="1" hangingPunct="1"/>
            <a:r>
              <a:rPr lang="en-US" altLang="de-DE" b="1"/>
              <a:t>Active data dictionary</a:t>
            </a:r>
            <a:r>
              <a:rPr lang="en-US" altLang="de-DE"/>
              <a:t> is accessed by DBMS software and users/DBA.</a:t>
            </a:r>
          </a:p>
          <a:p>
            <a:pPr lvl="1" eaLnBrk="1" hangingPunct="1"/>
            <a:r>
              <a:rPr lang="en-US" altLang="de-DE" b="1"/>
              <a:t>Passive data dictionary</a:t>
            </a:r>
            <a:r>
              <a:rPr lang="en-US" altLang="de-DE"/>
              <a:t> is accessed by users/DBA only.</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95</a:t>
            </a:fld>
            <a:endParaRPr lang="en-US" dirty="0"/>
          </a:p>
        </p:txBody>
      </p:sp>
    </p:spTree>
    <p:extLst>
      <p:ext uri="{BB962C8B-B14F-4D97-AF65-F5344CB8AC3E}">
        <p14:creationId xmlns:p14="http://schemas.microsoft.com/office/powerpoint/2010/main" val="11862213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Grp="1" noChangeArrowheads="1"/>
          </p:cNvSpPr>
          <p:nvPr>
            <p:ph type="title"/>
          </p:nvPr>
        </p:nvSpPr>
        <p:spPr/>
        <p:txBody>
          <a:bodyPr/>
          <a:lstStyle/>
          <a:p>
            <a:pPr eaLnBrk="1" hangingPunct="1"/>
            <a:r>
              <a:rPr lang="en-US" altLang="de-DE"/>
              <a:t>Other Tools</a:t>
            </a:r>
          </a:p>
        </p:txBody>
      </p:sp>
      <p:sp>
        <p:nvSpPr>
          <p:cNvPr id="69635" name="Rectangle 5"/>
          <p:cNvSpPr>
            <a:spLocks noGrp="1" noChangeArrowheads="1"/>
          </p:cNvSpPr>
          <p:nvPr>
            <p:ph type="body" idx="1"/>
          </p:nvPr>
        </p:nvSpPr>
        <p:spPr/>
        <p:txBody>
          <a:bodyPr/>
          <a:lstStyle/>
          <a:p>
            <a:pPr eaLnBrk="1" hangingPunct="1"/>
            <a:r>
              <a:rPr lang="en-US" altLang="de-DE"/>
              <a:t>Application Development Environments and CASE (computer-aided software engineering) tools:</a:t>
            </a:r>
          </a:p>
          <a:p>
            <a:pPr eaLnBrk="1" hangingPunct="1"/>
            <a:r>
              <a:rPr lang="en-US" altLang="de-DE"/>
              <a:t>Examples:</a:t>
            </a:r>
          </a:p>
          <a:p>
            <a:pPr lvl="1" eaLnBrk="1" hangingPunct="1"/>
            <a:r>
              <a:rPr lang="en-US" altLang="de-DE"/>
              <a:t>PowerBuilder (Sybase)</a:t>
            </a:r>
          </a:p>
          <a:p>
            <a:pPr lvl="1" eaLnBrk="1" hangingPunct="1"/>
            <a:r>
              <a:rPr lang="en-US" altLang="de-DE"/>
              <a:t>JBuilder (Borland)</a:t>
            </a:r>
          </a:p>
          <a:p>
            <a:pPr lvl="1" eaLnBrk="1" hangingPunct="1"/>
            <a:r>
              <a:rPr lang="en-US" altLang="de-DE"/>
              <a:t>JDeveloper 10G (Oracle)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96</a:t>
            </a:fld>
            <a:endParaRPr lang="en-US" dirty="0"/>
          </a:p>
        </p:txBody>
      </p:sp>
    </p:spTree>
    <p:extLst>
      <p:ext uri="{BB962C8B-B14F-4D97-AF65-F5344CB8AC3E}">
        <p14:creationId xmlns:p14="http://schemas.microsoft.com/office/powerpoint/2010/main" val="26131879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de-DE"/>
              <a:t>Typical DBMS Component Modules</a:t>
            </a:r>
          </a:p>
        </p:txBody>
      </p:sp>
      <p:pic>
        <p:nvPicPr>
          <p:cNvPr id="71683" name="Picture 4" descr="fig02_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913280"/>
            <a:ext cx="5546725" cy="5555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97</a:t>
            </a:fld>
            <a:endParaRPr lang="en-US" dirty="0"/>
          </a:p>
        </p:txBody>
      </p:sp>
    </p:spTree>
    <p:extLst>
      <p:ext uri="{BB962C8B-B14F-4D97-AF65-F5344CB8AC3E}">
        <p14:creationId xmlns:p14="http://schemas.microsoft.com/office/powerpoint/2010/main" val="35183149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76200" y="304800"/>
            <a:ext cx="8839200" cy="838200"/>
          </a:xfrm>
        </p:spPr>
        <p:txBody>
          <a:bodyPr>
            <a:normAutofit fontScale="90000"/>
          </a:bodyPr>
          <a:lstStyle/>
          <a:p>
            <a:pPr eaLnBrk="1" hangingPunct="1"/>
            <a:r>
              <a:rPr lang="en-US" altLang="de-DE" dirty="0"/>
              <a:t>Centralized and </a:t>
            </a:r>
            <a:br>
              <a:rPr lang="en-US" altLang="de-DE" dirty="0"/>
            </a:br>
            <a:r>
              <a:rPr lang="en-US" altLang="de-DE" dirty="0"/>
              <a:t>Client-Server DBMS Architectures </a:t>
            </a:r>
          </a:p>
        </p:txBody>
      </p:sp>
      <p:sp>
        <p:nvSpPr>
          <p:cNvPr id="72707" name="Rectangle 5"/>
          <p:cNvSpPr>
            <a:spLocks noGrp="1" noChangeArrowheads="1"/>
          </p:cNvSpPr>
          <p:nvPr>
            <p:ph type="body" idx="1"/>
          </p:nvPr>
        </p:nvSpPr>
        <p:spPr/>
        <p:txBody>
          <a:bodyPr/>
          <a:lstStyle/>
          <a:p>
            <a:pPr eaLnBrk="1" hangingPunct="1"/>
            <a:r>
              <a:rPr lang="en-US" altLang="de-DE"/>
              <a:t>Centralized DBMS:</a:t>
            </a:r>
          </a:p>
          <a:p>
            <a:pPr lvl="1" eaLnBrk="1" hangingPunct="1"/>
            <a:r>
              <a:rPr lang="en-US" altLang="de-DE"/>
              <a:t>Combines everything into single system including- DBMS software, hardware, application programs, and user interface processing software.</a:t>
            </a:r>
          </a:p>
          <a:p>
            <a:pPr lvl="1" eaLnBrk="1" hangingPunct="1"/>
            <a:r>
              <a:rPr lang="en-US" altLang="de-DE"/>
              <a:t>User can still connect through a remote terminal – however, all processing is done at centralized site.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98</a:t>
            </a:fld>
            <a:endParaRPr lang="en-US" dirty="0"/>
          </a:p>
        </p:txBody>
      </p:sp>
    </p:spTree>
    <p:extLst>
      <p:ext uri="{BB962C8B-B14F-4D97-AF65-F5344CB8AC3E}">
        <p14:creationId xmlns:p14="http://schemas.microsoft.com/office/powerpoint/2010/main" val="34745092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de-DE"/>
              <a:t>A Physical Centralized Architecture</a:t>
            </a:r>
          </a:p>
        </p:txBody>
      </p:sp>
      <p:pic>
        <p:nvPicPr>
          <p:cNvPr id="74755" name="Picture 4" descr="fig02_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615" y="1219200"/>
            <a:ext cx="716858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99</a:t>
            </a:fld>
            <a:endParaRPr lang="en-US" dirty="0"/>
          </a:p>
        </p:txBody>
      </p:sp>
    </p:spTree>
    <p:extLst>
      <p:ext uri="{BB962C8B-B14F-4D97-AF65-F5344CB8AC3E}">
        <p14:creationId xmlns:p14="http://schemas.microsoft.com/office/powerpoint/2010/main" val="21640449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8"/>
          <p:cNvSpPr>
            <a:spLocks noGrp="1" noChangeArrowheads="1"/>
          </p:cNvSpPr>
          <p:nvPr>
            <p:ph type="title"/>
          </p:nvPr>
        </p:nvSpPr>
        <p:spPr/>
        <p:txBody>
          <a:bodyPr/>
          <a:lstStyle/>
          <a:p>
            <a:pPr eaLnBrk="1" hangingPunct="1"/>
            <a:r>
              <a:rPr lang="en-US" altLang="de-DE" sz="3200"/>
              <a:t>Basic 2-tier Client-Server Architectures</a:t>
            </a:r>
          </a:p>
        </p:txBody>
      </p:sp>
      <p:sp>
        <p:nvSpPr>
          <p:cNvPr id="75779" name="Rectangle 1029"/>
          <p:cNvSpPr>
            <a:spLocks noGrp="1" noChangeArrowheads="1"/>
          </p:cNvSpPr>
          <p:nvPr>
            <p:ph type="body" idx="1"/>
          </p:nvPr>
        </p:nvSpPr>
        <p:spPr/>
        <p:txBody>
          <a:bodyPr/>
          <a:lstStyle/>
          <a:p>
            <a:pPr eaLnBrk="1" hangingPunct="1"/>
            <a:r>
              <a:rPr lang="en-US" altLang="de-DE"/>
              <a:t>Specialized Servers with Specialized functions</a:t>
            </a:r>
          </a:p>
          <a:p>
            <a:pPr lvl="1" eaLnBrk="1" hangingPunct="1"/>
            <a:r>
              <a:rPr lang="en-US" altLang="de-DE"/>
              <a:t>Print server</a:t>
            </a:r>
          </a:p>
          <a:p>
            <a:pPr lvl="1" eaLnBrk="1" hangingPunct="1"/>
            <a:r>
              <a:rPr lang="en-US" altLang="de-DE"/>
              <a:t>File server</a:t>
            </a:r>
          </a:p>
          <a:p>
            <a:pPr lvl="1" eaLnBrk="1" hangingPunct="1"/>
            <a:r>
              <a:rPr lang="en-US" altLang="de-DE"/>
              <a:t>DBMS server</a:t>
            </a:r>
          </a:p>
          <a:p>
            <a:pPr lvl="1" eaLnBrk="1" hangingPunct="1"/>
            <a:r>
              <a:rPr lang="en-US" altLang="de-DE"/>
              <a:t>Web server</a:t>
            </a:r>
          </a:p>
          <a:p>
            <a:pPr lvl="1" eaLnBrk="1" hangingPunct="1"/>
            <a:r>
              <a:rPr lang="en-US" altLang="de-DE"/>
              <a:t>Email server</a:t>
            </a:r>
          </a:p>
          <a:p>
            <a:pPr eaLnBrk="1" hangingPunct="1"/>
            <a:r>
              <a:rPr lang="en-US" altLang="de-DE"/>
              <a:t>Clients can access the specialized servers as needed</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4548019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de-DE" sz="3200"/>
              <a:t>Logical two-tier client server architecture</a:t>
            </a:r>
          </a:p>
        </p:txBody>
      </p:sp>
      <p:pic>
        <p:nvPicPr>
          <p:cNvPr id="77827" name="Picture 4" descr="fig02_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563813"/>
            <a:ext cx="781050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217262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8"/>
          <p:cNvSpPr>
            <a:spLocks noGrp="1" noChangeArrowheads="1"/>
          </p:cNvSpPr>
          <p:nvPr>
            <p:ph type="title"/>
          </p:nvPr>
        </p:nvSpPr>
        <p:spPr/>
        <p:txBody>
          <a:bodyPr/>
          <a:lstStyle/>
          <a:p>
            <a:pPr eaLnBrk="1" hangingPunct="1"/>
            <a:r>
              <a:rPr lang="en-US" altLang="de-DE"/>
              <a:t>Clients</a:t>
            </a:r>
          </a:p>
        </p:txBody>
      </p:sp>
      <p:sp>
        <p:nvSpPr>
          <p:cNvPr id="78851" name="Rectangle 1029"/>
          <p:cNvSpPr>
            <a:spLocks noGrp="1" noChangeArrowheads="1"/>
          </p:cNvSpPr>
          <p:nvPr>
            <p:ph type="body" idx="1"/>
          </p:nvPr>
        </p:nvSpPr>
        <p:spPr/>
        <p:txBody>
          <a:bodyPr/>
          <a:lstStyle/>
          <a:p>
            <a:pPr eaLnBrk="1" hangingPunct="1"/>
            <a:r>
              <a:rPr lang="en-US" altLang="de-DE"/>
              <a:t>Provide appropriate interfaces through a client software module to access and utilize the various server resources. </a:t>
            </a:r>
          </a:p>
          <a:p>
            <a:pPr eaLnBrk="1" hangingPunct="1"/>
            <a:r>
              <a:rPr lang="en-US" altLang="de-DE"/>
              <a:t>Clients may be diskless machines or PCs or Workstations with disks with only the client software installed.</a:t>
            </a:r>
          </a:p>
          <a:p>
            <a:pPr eaLnBrk="1" hangingPunct="1"/>
            <a:r>
              <a:rPr lang="en-US" altLang="de-DE"/>
              <a:t>Connected to the servers via some form of a network.</a:t>
            </a:r>
          </a:p>
          <a:p>
            <a:pPr lvl="1" eaLnBrk="1" hangingPunct="1"/>
            <a:r>
              <a:rPr lang="en-US" altLang="de-DE"/>
              <a:t>(LAN: local area network, wireless network, etc.)</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102</a:t>
            </a:fld>
            <a:endParaRPr lang="en-US" dirty="0"/>
          </a:p>
        </p:txBody>
      </p:sp>
    </p:spTree>
    <p:extLst>
      <p:ext uri="{BB962C8B-B14F-4D97-AF65-F5344CB8AC3E}">
        <p14:creationId xmlns:p14="http://schemas.microsoft.com/office/powerpoint/2010/main" val="10024020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Grp="1" noChangeArrowheads="1"/>
          </p:cNvSpPr>
          <p:nvPr>
            <p:ph type="title"/>
          </p:nvPr>
        </p:nvSpPr>
        <p:spPr/>
        <p:txBody>
          <a:bodyPr/>
          <a:lstStyle/>
          <a:p>
            <a:pPr eaLnBrk="1" hangingPunct="1"/>
            <a:r>
              <a:rPr lang="en-US" altLang="de-DE"/>
              <a:t>DBMS Server</a:t>
            </a:r>
          </a:p>
        </p:txBody>
      </p:sp>
      <p:sp>
        <p:nvSpPr>
          <p:cNvPr id="80899" name="Rectangle 5"/>
          <p:cNvSpPr>
            <a:spLocks noGrp="1" noChangeArrowheads="1"/>
          </p:cNvSpPr>
          <p:nvPr>
            <p:ph type="body" idx="1"/>
          </p:nvPr>
        </p:nvSpPr>
        <p:spPr/>
        <p:txBody>
          <a:bodyPr/>
          <a:lstStyle/>
          <a:p>
            <a:pPr eaLnBrk="1" hangingPunct="1">
              <a:lnSpc>
                <a:spcPct val="90000"/>
              </a:lnSpc>
            </a:pPr>
            <a:r>
              <a:rPr lang="en-US" altLang="de-DE" sz="2400"/>
              <a:t>Provides database query and transaction services to the clients</a:t>
            </a:r>
          </a:p>
          <a:p>
            <a:pPr eaLnBrk="1" hangingPunct="1">
              <a:lnSpc>
                <a:spcPct val="90000"/>
              </a:lnSpc>
            </a:pPr>
            <a:r>
              <a:rPr lang="en-US" altLang="de-DE" sz="2400"/>
              <a:t>Relational DBMS servers are often called SQL servers, query servers, or transaction servers</a:t>
            </a:r>
          </a:p>
          <a:p>
            <a:pPr eaLnBrk="1" hangingPunct="1">
              <a:lnSpc>
                <a:spcPct val="90000"/>
              </a:lnSpc>
            </a:pPr>
            <a:r>
              <a:rPr lang="en-US" altLang="de-DE" sz="2400"/>
              <a:t>Applications running on clients utilize an Application Program Interface (</a:t>
            </a:r>
            <a:r>
              <a:rPr lang="en-US" altLang="de-DE" sz="2400" b="1"/>
              <a:t>API</a:t>
            </a:r>
            <a:r>
              <a:rPr lang="en-US" altLang="de-DE" sz="2400"/>
              <a:t>) to access server databases via standard interface such as:</a:t>
            </a:r>
          </a:p>
          <a:p>
            <a:pPr lvl="1" eaLnBrk="1" hangingPunct="1">
              <a:lnSpc>
                <a:spcPct val="90000"/>
              </a:lnSpc>
            </a:pPr>
            <a:r>
              <a:rPr lang="en-US" altLang="de-DE" sz="2200"/>
              <a:t>ODBC: Open Database Connectivity standard</a:t>
            </a:r>
          </a:p>
          <a:p>
            <a:pPr lvl="1" eaLnBrk="1" hangingPunct="1">
              <a:lnSpc>
                <a:spcPct val="90000"/>
              </a:lnSpc>
            </a:pPr>
            <a:r>
              <a:rPr lang="en-US" altLang="de-DE" sz="2200"/>
              <a:t>JDBC: for Java programming access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103</a:t>
            </a:fld>
            <a:endParaRPr lang="en-US" dirty="0"/>
          </a:p>
        </p:txBody>
      </p:sp>
    </p:spTree>
    <p:extLst>
      <p:ext uri="{BB962C8B-B14F-4D97-AF65-F5344CB8AC3E}">
        <p14:creationId xmlns:p14="http://schemas.microsoft.com/office/powerpoint/2010/main" val="19528486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28"/>
          <p:cNvSpPr>
            <a:spLocks noGrp="1" noChangeArrowheads="1"/>
          </p:cNvSpPr>
          <p:nvPr>
            <p:ph type="title"/>
          </p:nvPr>
        </p:nvSpPr>
        <p:spPr/>
        <p:txBody>
          <a:bodyPr/>
          <a:lstStyle/>
          <a:p>
            <a:pPr eaLnBrk="1" hangingPunct="1"/>
            <a:r>
              <a:rPr lang="en-US" altLang="de-DE"/>
              <a:t>Two Tier Client-Server Architecture</a:t>
            </a:r>
          </a:p>
        </p:txBody>
      </p:sp>
      <p:sp>
        <p:nvSpPr>
          <p:cNvPr id="82947" name="Rectangle 1029"/>
          <p:cNvSpPr>
            <a:spLocks noGrp="1" noChangeArrowheads="1"/>
          </p:cNvSpPr>
          <p:nvPr>
            <p:ph type="body" idx="1"/>
          </p:nvPr>
        </p:nvSpPr>
        <p:spPr/>
        <p:txBody>
          <a:bodyPr/>
          <a:lstStyle/>
          <a:p>
            <a:pPr eaLnBrk="1" hangingPunct="1">
              <a:lnSpc>
                <a:spcPct val="90000"/>
              </a:lnSpc>
            </a:pPr>
            <a:r>
              <a:rPr lang="en-US" altLang="de-DE"/>
              <a:t>Client and server must install appropriate client module and server module software for ODBC or JDBC</a:t>
            </a:r>
          </a:p>
          <a:p>
            <a:pPr eaLnBrk="1" hangingPunct="1"/>
            <a:r>
              <a:rPr lang="en-US" altLang="de-DE"/>
              <a:t>A client program may connect to several DBMSs, sometimes called the data sources.</a:t>
            </a:r>
          </a:p>
          <a:p>
            <a:pPr eaLnBrk="1" hangingPunct="1"/>
            <a:r>
              <a:rPr lang="en-US" altLang="de-DE"/>
              <a:t>In general, data sources can be files or other non-DBMS software that manages data.</a:t>
            </a:r>
          </a:p>
          <a:p>
            <a:pPr eaLnBrk="1" hangingPunct="1"/>
            <a:r>
              <a:rPr lang="en-US" altLang="de-DE"/>
              <a:t>See Chapter 10 for details on Database Programming</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104</a:t>
            </a:fld>
            <a:endParaRPr lang="en-US" dirty="0"/>
          </a:p>
        </p:txBody>
      </p:sp>
    </p:spTree>
    <p:extLst>
      <p:ext uri="{BB962C8B-B14F-4D97-AF65-F5344CB8AC3E}">
        <p14:creationId xmlns:p14="http://schemas.microsoft.com/office/powerpoint/2010/main" val="14698531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p:txBody>
          <a:bodyPr/>
          <a:lstStyle/>
          <a:p>
            <a:pPr eaLnBrk="1" hangingPunct="1"/>
            <a:r>
              <a:rPr lang="en-US" altLang="de-DE"/>
              <a:t>Three Tier Client-Server Architecture</a:t>
            </a:r>
          </a:p>
        </p:txBody>
      </p:sp>
      <p:sp>
        <p:nvSpPr>
          <p:cNvPr id="84995" name="Rectangle 5"/>
          <p:cNvSpPr>
            <a:spLocks noGrp="1" noChangeArrowheads="1"/>
          </p:cNvSpPr>
          <p:nvPr>
            <p:ph type="body" idx="1"/>
          </p:nvPr>
        </p:nvSpPr>
        <p:spPr>
          <a:xfrm>
            <a:off x="239713" y="1295400"/>
            <a:ext cx="8294687" cy="4876800"/>
          </a:xfrm>
        </p:spPr>
        <p:txBody>
          <a:bodyPr>
            <a:normAutofit lnSpcReduction="10000"/>
          </a:bodyPr>
          <a:lstStyle/>
          <a:p>
            <a:pPr eaLnBrk="1" hangingPunct="1"/>
            <a:r>
              <a:rPr lang="en-US" altLang="de-DE" sz="2400"/>
              <a:t>Common for Web applications</a:t>
            </a:r>
          </a:p>
          <a:p>
            <a:pPr eaLnBrk="1" hangingPunct="1"/>
            <a:r>
              <a:rPr lang="en-US" altLang="de-DE" sz="2400"/>
              <a:t>Intermediate Layer called Application Server or Web Server: </a:t>
            </a:r>
          </a:p>
          <a:p>
            <a:pPr lvl="1" eaLnBrk="1" hangingPunct="1"/>
            <a:r>
              <a:rPr lang="en-US" altLang="de-DE" sz="2200"/>
              <a:t>Stores the web connectivity software and the business logic part of the application used to access the corresponding data from the database server</a:t>
            </a:r>
          </a:p>
          <a:p>
            <a:pPr lvl="1" eaLnBrk="1" hangingPunct="1"/>
            <a:r>
              <a:rPr lang="en-US" altLang="de-DE" sz="2200"/>
              <a:t>Acts like a conduit for sending partially processed data between the database server and the client.</a:t>
            </a:r>
          </a:p>
          <a:p>
            <a:pPr eaLnBrk="1" hangingPunct="1"/>
            <a:r>
              <a:rPr lang="en-US" altLang="de-DE" sz="2400"/>
              <a:t>Three-tier Architecture Can Enhance Security: </a:t>
            </a:r>
          </a:p>
          <a:p>
            <a:pPr lvl="1" eaLnBrk="1" hangingPunct="1"/>
            <a:r>
              <a:rPr lang="en-US" altLang="de-DE" sz="2200"/>
              <a:t>Database server only accessible via middle tier</a:t>
            </a:r>
          </a:p>
          <a:p>
            <a:pPr lvl="1" eaLnBrk="1" hangingPunct="1"/>
            <a:r>
              <a:rPr lang="en-US" altLang="de-DE" sz="2200"/>
              <a:t>Clients cannot directly access database server</a:t>
            </a:r>
          </a:p>
          <a:p>
            <a:pPr lvl="1" eaLnBrk="1" hangingPunct="1"/>
            <a:r>
              <a:rPr lang="en-US" altLang="de-DE" sz="2200"/>
              <a:t>Clients contain user interfaces and Web browsers</a:t>
            </a:r>
          </a:p>
          <a:p>
            <a:pPr lvl="1" eaLnBrk="1" hangingPunct="1"/>
            <a:r>
              <a:rPr lang="en-US" altLang="de-DE" sz="2200"/>
              <a:t>The client is typically a PC or a mobile device connected to the Web</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105</a:t>
            </a:fld>
            <a:endParaRPr lang="en-US" dirty="0"/>
          </a:p>
        </p:txBody>
      </p:sp>
    </p:spTree>
    <p:extLst>
      <p:ext uri="{BB962C8B-B14F-4D97-AF65-F5344CB8AC3E}">
        <p14:creationId xmlns:p14="http://schemas.microsoft.com/office/powerpoint/2010/main" val="26797455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de-DE"/>
              <a:t>Three-tier client-server architecture</a:t>
            </a:r>
          </a:p>
        </p:txBody>
      </p:sp>
      <p:pic>
        <p:nvPicPr>
          <p:cNvPr id="87043" name="Picture 4" descr="fig02_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5" y="1847850"/>
            <a:ext cx="81946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2"/>
          </p:nvPr>
        </p:nvSpPr>
        <p:spPr/>
        <p:txBody>
          <a:bodyPr/>
          <a:lstStyle/>
          <a:p>
            <a:fld id="{B6F15528-21DE-4FAA-801E-634DDDAF4B2B}" type="slidenum">
              <a:rPr lang="en-US" smtClean="0"/>
              <a:pPr/>
              <a:t>106</a:t>
            </a:fld>
            <a:endParaRPr lang="en-US" dirty="0"/>
          </a:p>
        </p:txBody>
      </p:sp>
    </p:spTree>
    <p:extLst>
      <p:ext uri="{BB962C8B-B14F-4D97-AF65-F5344CB8AC3E}">
        <p14:creationId xmlns:p14="http://schemas.microsoft.com/office/powerpoint/2010/main" val="27635512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28"/>
          <p:cNvSpPr>
            <a:spLocks noGrp="1" noChangeArrowheads="1"/>
          </p:cNvSpPr>
          <p:nvPr>
            <p:ph type="title"/>
          </p:nvPr>
        </p:nvSpPr>
        <p:spPr/>
        <p:txBody>
          <a:bodyPr/>
          <a:lstStyle/>
          <a:p>
            <a:pPr eaLnBrk="1" hangingPunct="1"/>
            <a:r>
              <a:rPr lang="en-US" altLang="de-DE"/>
              <a:t>Classification of DBMSs</a:t>
            </a:r>
          </a:p>
        </p:txBody>
      </p:sp>
      <p:sp>
        <p:nvSpPr>
          <p:cNvPr id="88067" name="Rectangle 1029"/>
          <p:cNvSpPr>
            <a:spLocks noGrp="1" noChangeArrowheads="1"/>
          </p:cNvSpPr>
          <p:nvPr>
            <p:ph type="body" idx="1"/>
          </p:nvPr>
        </p:nvSpPr>
        <p:spPr>
          <a:xfrm>
            <a:off x="0" y="1295400"/>
            <a:ext cx="8839200" cy="4876800"/>
          </a:xfrm>
        </p:spPr>
        <p:txBody>
          <a:bodyPr/>
          <a:lstStyle/>
          <a:p>
            <a:pPr eaLnBrk="1" hangingPunct="1">
              <a:lnSpc>
                <a:spcPct val="90000"/>
              </a:lnSpc>
            </a:pPr>
            <a:r>
              <a:rPr lang="en-US" altLang="de-DE"/>
              <a:t>Based on the data model used</a:t>
            </a:r>
          </a:p>
          <a:p>
            <a:pPr lvl="1" eaLnBrk="1" hangingPunct="1">
              <a:lnSpc>
                <a:spcPct val="90000"/>
              </a:lnSpc>
            </a:pPr>
            <a:r>
              <a:rPr lang="en-US" altLang="de-DE"/>
              <a:t>Legacy: Network, Hierarchical.</a:t>
            </a:r>
          </a:p>
          <a:p>
            <a:pPr lvl="1" eaLnBrk="1" hangingPunct="1">
              <a:lnSpc>
                <a:spcPct val="90000"/>
              </a:lnSpc>
            </a:pPr>
            <a:r>
              <a:rPr lang="en-US" altLang="de-DE"/>
              <a:t>Currently Used: Relational, Object-oriented, Object-relational</a:t>
            </a:r>
          </a:p>
          <a:p>
            <a:pPr lvl="1" eaLnBrk="1" hangingPunct="1">
              <a:lnSpc>
                <a:spcPct val="90000"/>
              </a:lnSpc>
            </a:pPr>
            <a:r>
              <a:rPr lang="en-US" altLang="de-DE"/>
              <a:t>Recent Technologies: Key-value storage systems, NOSQL systems: document based, column-based, graph-based and key-value based. Native XML DBMSs.</a:t>
            </a:r>
          </a:p>
          <a:p>
            <a:pPr eaLnBrk="1" hangingPunct="1">
              <a:lnSpc>
                <a:spcPct val="90000"/>
              </a:lnSpc>
            </a:pPr>
            <a:r>
              <a:rPr lang="en-US" altLang="de-DE"/>
              <a:t>Other classifications</a:t>
            </a:r>
          </a:p>
          <a:p>
            <a:pPr lvl="1" eaLnBrk="1" hangingPunct="1">
              <a:lnSpc>
                <a:spcPct val="90000"/>
              </a:lnSpc>
            </a:pPr>
            <a:r>
              <a:rPr lang="en-US" altLang="de-DE"/>
              <a:t>Single-user (typically used with personal computers)</a:t>
            </a:r>
            <a:br>
              <a:rPr lang="en-US" altLang="de-DE"/>
            </a:br>
            <a:r>
              <a:rPr lang="en-US" altLang="de-DE"/>
              <a:t>vs. multi-user (most DBMSs).</a:t>
            </a:r>
          </a:p>
          <a:p>
            <a:pPr lvl="1" eaLnBrk="1" hangingPunct="1">
              <a:lnSpc>
                <a:spcPct val="90000"/>
              </a:lnSpc>
            </a:pPr>
            <a:r>
              <a:rPr lang="en-US" altLang="de-DE"/>
              <a:t>Centralized (uses a single computer with one database) vs. distributed (multiple computers, multiple DBs) </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107</a:t>
            </a:fld>
            <a:endParaRPr lang="en-US" dirty="0"/>
          </a:p>
        </p:txBody>
      </p:sp>
    </p:spTree>
    <p:extLst>
      <p:ext uri="{BB962C8B-B14F-4D97-AF65-F5344CB8AC3E}">
        <p14:creationId xmlns:p14="http://schemas.microsoft.com/office/powerpoint/2010/main" val="10672506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ltLang="de-DE"/>
              <a:t>Variations of Distributed DBMSs (DDBMSs)</a:t>
            </a:r>
          </a:p>
        </p:txBody>
      </p:sp>
      <p:sp>
        <p:nvSpPr>
          <p:cNvPr id="90115" name="Rectangle 3"/>
          <p:cNvSpPr>
            <a:spLocks noGrp="1" noChangeArrowheads="1"/>
          </p:cNvSpPr>
          <p:nvPr>
            <p:ph type="body" idx="1"/>
          </p:nvPr>
        </p:nvSpPr>
        <p:spPr/>
        <p:txBody>
          <a:bodyPr/>
          <a:lstStyle/>
          <a:p>
            <a:pPr eaLnBrk="1" hangingPunct="1"/>
            <a:r>
              <a:rPr lang="en-US" altLang="de-DE"/>
              <a:t>Homogeneous DDBMS</a:t>
            </a:r>
          </a:p>
          <a:p>
            <a:pPr eaLnBrk="1" hangingPunct="1"/>
            <a:r>
              <a:rPr lang="en-US" altLang="de-DE"/>
              <a:t>Heterogeneous DDBMS</a:t>
            </a:r>
          </a:p>
          <a:p>
            <a:pPr eaLnBrk="1" hangingPunct="1"/>
            <a:r>
              <a:rPr lang="en-US" altLang="de-DE"/>
              <a:t>Federated or Multidatabase Systems</a:t>
            </a:r>
          </a:p>
          <a:p>
            <a:pPr lvl="1" eaLnBrk="1" hangingPunct="1"/>
            <a:r>
              <a:rPr lang="en-US" altLang="de-DE"/>
              <a:t>Participating Databases are loosely coupled with high degree of autonomy.</a:t>
            </a:r>
          </a:p>
          <a:p>
            <a:pPr eaLnBrk="1" hangingPunct="1"/>
            <a:r>
              <a:rPr lang="en-US" altLang="de-DE"/>
              <a:t>Distributed Database Systems have now come to be known as client-server based database systems because:</a:t>
            </a:r>
          </a:p>
          <a:p>
            <a:pPr lvl="1" eaLnBrk="1" hangingPunct="1"/>
            <a:r>
              <a:rPr lang="en-US" altLang="de-DE"/>
              <a:t>They do not support a totally distributed environment, but rather a set of database servers supporting a set of clients.</a:t>
            </a:r>
          </a:p>
          <a:p>
            <a:pPr eaLnBrk="1" hangingPunct="1"/>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108</a:t>
            </a:fld>
            <a:endParaRPr lang="en-US" dirty="0"/>
          </a:p>
        </p:txBody>
      </p:sp>
    </p:spTree>
    <p:extLst>
      <p:ext uri="{BB962C8B-B14F-4D97-AF65-F5344CB8AC3E}">
        <p14:creationId xmlns:p14="http://schemas.microsoft.com/office/powerpoint/2010/main" val="30872078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26"/>
          <p:cNvSpPr>
            <a:spLocks noGrp="1" noChangeArrowheads="1"/>
          </p:cNvSpPr>
          <p:nvPr>
            <p:ph type="title"/>
          </p:nvPr>
        </p:nvSpPr>
        <p:spPr/>
        <p:txBody>
          <a:bodyPr/>
          <a:lstStyle/>
          <a:p>
            <a:pPr eaLnBrk="1" hangingPunct="1"/>
            <a:r>
              <a:rPr lang="en-US" altLang="de-DE"/>
              <a:t>Cost considerations for DBMSs</a:t>
            </a:r>
          </a:p>
        </p:txBody>
      </p:sp>
      <p:sp>
        <p:nvSpPr>
          <p:cNvPr id="92163" name="Rectangle 1027"/>
          <p:cNvSpPr>
            <a:spLocks noGrp="1" noChangeArrowheads="1"/>
          </p:cNvSpPr>
          <p:nvPr>
            <p:ph type="body" idx="1"/>
          </p:nvPr>
        </p:nvSpPr>
        <p:spPr/>
        <p:txBody>
          <a:bodyPr/>
          <a:lstStyle/>
          <a:p>
            <a:pPr eaLnBrk="1" hangingPunct="1">
              <a:lnSpc>
                <a:spcPct val="90000"/>
              </a:lnSpc>
            </a:pPr>
            <a:r>
              <a:rPr lang="en-US" altLang="de-DE" sz="2400"/>
              <a:t>Cost Range: from free open-source systems to configurations costing millions of dollars</a:t>
            </a:r>
          </a:p>
          <a:p>
            <a:pPr eaLnBrk="1" hangingPunct="1">
              <a:lnSpc>
                <a:spcPct val="90000"/>
              </a:lnSpc>
            </a:pPr>
            <a:r>
              <a:rPr lang="en-US" altLang="de-DE" sz="2400"/>
              <a:t>Examples of free relational DBMSs: MySQL, PostgreSQL, others</a:t>
            </a:r>
          </a:p>
          <a:p>
            <a:pPr eaLnBrk="1" hangingPunct="1">
              <a:lnSpc>
                <a:spcPct val="90000"/>
              </a:lnSpc>
            </a:pPr>
            <a:r>
              <a:rPr lang="en-US" altLang="de-DE" sz="2400"/>
              <a:t>Commercial DBMS offer additional specialized modules, e.g. time-series module, spatial data module, document module, XML module</a:t>
            </a:r>
          </a:p>
          <a:p>
            <a:pPr lvl="1" eaLnBrk="1" hangingPunct="1">
              <a:lnSpc>
                <a:spcPct val="90000"/>
              </a:lnSpc>
            </a:pPr>
            <a:r>
              <a:rPr lang="en-US" altLang="de-DE" sz="2200"/>
              <a:t>These offer additional specialized functionality when purchased separately</a:t>
            </a:r>
          </a:p>
          <a:p>
            <a:pPr lvl="1" eaLnBrk="1" hangingPunct="1">
              <a:lnSpc>
                <a:spcPct val="90000"/>
              </a:lnSpc>
            </a:pPr>
            <a:r>
              <a:rPr lang="en-US" altLang="de-DE" sz="2200"/>
              <a:t>Sometimes called cartridges (e.g., in Oracle) or blades</a:t>
            </a:r>
          </a:p>
          <a:p>
            <a:pPr eaLnBrk="1" hangingPunct="1">
              <a:lnSpc>
                <a:spcPct val="90000"/>
              </a:lnSpc>
            </a:pPr>
            <a:r>
              <a:rPr lang="en-US" altLang="de-DE" sz="2400"/>
              <a:t>Different licensing options: site license, maximum number of concurrent users (seat license), single user, etc.</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109</a:t>
            </a:fld>
            <a:endParaRPr lang="en-US" dirty="0"/>
          </a:p>
        </p:txBody>
      </p:sp>
    </p:spTree>
    <p:extLst>
      <p:ext uri="{BB962C8B-B14F-4D97-AF65-F5344CB8AC3E}">
        <p14:creationId xmlns:p14="http://schemas.microsoft.com/office/powerpoint/2010/main" val="33210963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r>
              <a:rPr lang="en-US" altLang="de-DE"/>
              <a:t>Other Considerations</a:t>
            </a:r>
          </a:p>
        </p:txBody>
      </p:sp>
      <p:sp>
        <p:nvSpPr>
          <p:cNvPr id="94210" name="Content Placeholder 2"/>
          <p:cNvSpPr>
            <a:spLocks noGrp="1"/>
          </p:cNvSpPr>
          <p:nvPr>
            <p:ph idx="1"/>
          </p:nvPr>
        </p:nvSpPr>
        <p:spPr/>
        <p:txBody>
          <a:bodyPr/>
          <a:lstStyle/>
          <a:p>
            <a:r>
              <a:rPr lang="en-US" altLang="de-DE"/>
              <a:t>Type of access paths within database system</a:t>
            </a:r>
          </a:p>
          <a:p>
            <a:pPr lvl="1"/>
            <a:r>
              <a:rPr lang="en-US" altLang="de-DE"/>
              <a:t>E.g.- inverted indexing based (ADABAS is one such system).Fully indexed databases provide access by any keyword (used in search engines)</a:t>
            </a:r>
          </a:p>
          <a:p>
            <a:r>
              <a:rPr lang="en-US" altLang="de-DE"/>
              <a:t>General Purpose vs. Special Purpose</a:t>
            </a:r>
          </a:p>
          <a:p>
            <a:pPr lvl="1"/>
            <a:r>
              <a:rPr lang="en-US" altLang="de-DE"/>
              <a:t>E.g.- Airline Reservation systems or many others-reservation systems for hotel/car etc.  Are special purpose OLTP (Online Transaction Processing Systems)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110</a:t>
            </a:fld>
            <a:endParaRPr lang="en-US" dirty="0"/>
          </a:p>
        </p:txBody>
      </p:sp>
    </p:spTree>
    <p:extLst>
      <p:ext uri="{BB962C8B-B14F-4D97-AF65-F5344CB8AC3E}">
        <p14:creationId xmlns:p14="http://schemas.microsoft.com/office/powerpoint/2010/main" val="41367504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a:bodyPr>
          <a:lstStyle/>
          <a:p>
            <a:r>
              <a:rPr lang="de-DE" sz="4000" dirty="0"/>
              <a:t>Additional Material</a:t>
            </a:r>
            <a:br>
              <a:rPr lang="de-DE" sz="4000" dirty="0"/>
            </a:br>
            <a:r>
              <a:rPr lang="en-US" sz="4000" dirty="0"/>
              <a:t>History of Data Models</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111</a:t>
            </a:fld>
            <a:endParaRPr lang="en-US" dirty="0"/>
          </a:p>
        </p:txBody>
      </p:sp>
    </p:spTree>
    <p:extLst>
      <p:ext uri="{BB962C8B-B14F-4D97-AF65-F5344CB8AC3E}">
        <p14:creationId xmlns:p14="http://schemas.microsoft.com/office/powerpoint/2010/main" val="29521813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p:cNvSpPr>
            <a:spLocks noGrp="1" noChangeArrowheads="1"/>
          </p:cNvSpPr>
          <p:nvPr>
            <p:ph type="body" idx="1"/>
          </p:nvPr>
        </p:nvSpPr>
        <p:spPr/>
        <p:txBody>
          <a:bodyPr/>
          <a:lstStyle/>
          <a:p>
            <a:pPr eaLnBrk="1" hangingPunct="1"/>
            <a:r>
              <a:rPr lang="en-US" altLang="de-DE"/>
              <a:t>Network Model</a:t>
            </a:r>
          </a:p>
          <a:p>
            <a:pPr eaLnBrk="1" hangingPunct="1"/>
            <a:r>
              <a:rPr lang="en-US" altLang="de-DE"/>
              <a:t>Hierarchical Model</a:t>
            </a:r>
          </a:p>
          <a:p>
            <a:pPr eaLnBrk="1" hangingPunct="1"/>
            <a:r>
              <a:rPr lang="en-US" altLang="de-DE"/>
              <a:t>Relational Model</a:t>
            </a:r>
          </a:p>
          <a:p>
            <a:pPr eaLnBrk="1" hangingPunct="1"/>
            <a:r>
              <a:rPr lang="en-US" altLang="de-DE"/>
              <a:t>Object-oriented Data Models</a:t>
            </a:r>
          </a:p>
          <a:p>
            <a:pPr eaLnBrk="1" hangingPunct="1"/>
            <a:r>
              <a:rPr lang="en-US" altLang="de-DE"/>
              <a:t>Object-Relational Models</a:t>
            </a:r>
          </a:p>
        </p:txBody>
      </p:sp>
      <p:sp>
        <p:nvSpPr>
          <p:cNvPr id="7" name="Rectangle 1026"/>
          <p:cNvSpPr>
            <a:spLocks noGrp="1" noChangeArrowheads="1"/>
          </p:cNvSpPr>
          <p:nvPr>
            <p:ph type="title"/>
          </p:nvPr>
        </p:nvSpPr>
        <p:spPr>
          <a:xfrm>
            <a:off x="76200" y="76200"/>
            <a:ext cx="8229600" cy="838200"/>
          </a:xfrm>
        </p:spPr>
        <p:txBody>
          <a:bodyPr/>
          <a:lstStyle/>
          <a:p>
            <a:pPr eaLnBrk="1" hangingPunct="1"/>
            <a:r>
              <a:rPr lang="en-US" altLang="de-DE" dirty="0"/>
              <a:t>History of Data Models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112</a:t>
            </a:fld>
            <a:endParaRPr lang="en-US" dirty="0"/>
          </a:p>
        </p:txBody>
      </p:sp>
    </p:spTree>
    <p:extLst>
      <p:ext uri="{BB962C8B-B14F-4D97-AF65-F5344CB8AC3E}">
        <p14:creationId xmlns:p14="http://schemas.microsoft.com/office/powerpoint/2010/main" val="6251719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26"/>
          <p:cNvSpPr>
            <a:spLocks noGrp="1" noChangeArrowheads="1"/>
          </p:cNvSpPr>
          <p:nvPr>
            <p:ph type="title"/>
          </p:nvPr>
        </p:nvSpPr>
        <p:spPr/>
        <p:txBody>
          <a:bodyPr/>
          <a:lstStyle/>
          <a:p>
            <a:pPr eaLnBrk="1" hangingPunct="1"/>
            <a:r>
              <a:rPr lang="en-US" altLang="de-DE" dirty="0"/>
              <a:t>History of Data Models</a:t>
            </a:r>
          </a:p>
        </p:txBody>
      </p:sp>
      <p:sp>
        <p:nvSpPr>
          <p:cNvPr id="97283" name="Rectangle 1027"/>
          <p:cNvSpPr>
            <a:spLocks noGrp="1" noChangeArrowheads="1"/>
          </p:cNvSpPr>
          <p:nvPr>
            <p:ph type="body" idx="1"/>
          </p:nvPr>
        </p:nvSpPr>
        <p:spPr/>
        <p:txBody>
          <a:bodyPr/>
          <a:lstStyle/>
          <a:p>
            <a:pPr eaLnBrk="1" hangingPunct="1">
              <a:lnSpc>
                <a:spcPct val="90000"/>
              </a:lnSpc>
            </a:pPr>
            <a:r>
              <a:rPr lang="en-US" altLang="de-DE" b="1"/>
              <a:t>Network Model:</a:t>
            </a:r>
          </a:p>
          <a:p>
            <a:pPr lvl="1" eaLnBrk="1" hangingPunct="1">
              <a:lnSpc>
                <a:spcPct val="90000"/>
              </a:lnSpc>
            </a:pPr>
            <a:r>
              <a:rPr lang="en-US" altLang="de-DE"/>
              <a:t>The first network DBMS was implemented by Honeywell in 1964-65 (IDS System).</a:t>
            </a:r>
          </a:p>
          <a:p>
            <a:pPr lvl="1" eaLnBrk="1" hangingPunct="1">
              <a:lnSpc>
                <a:spcPct val="90000"/>
              </a:lnSpc>
            </a:pPr>
            <a:r>
              <a:rPr lang="en-US" altLang="de-DE"/>
              <a:t>Adopted heavily due to the support by CODASYL (Conference on Data Systems Languages) (CODASYL - DBTG report of 1971).</a:t>
            </a:r>
          </a:p>
          <a:p>
            <a:pPr lvl="1" eaLnBrk="1" hangingPunct="1">
              <a:lnSpc>
                <a:spcPct val="90000"/>
              </a:lnSpc>
            </a:pPr>
            <a:r>
              <a:rPr lang="en-US" altLang="de-DE"/>
              <a:t>Later implemented in a large variety of systems - IDMS (Cullinet - now Computer Associates), DMS 1100 (Unisys), IMAGE (H.P. (Hewlett-Packard)), VAX -DBMS (Digital Equipment Corp., next COMPAQ, now H.P.).</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113</a:t>
            </a:fld>
            <a:endParaRPr lang="en-US" dirty="0"/>
          </a:p>
        </p:txBody>
      </p:sp>
    </p:spTree>
    <p:extLst>
      <p:ext uri="{BB962C8B-B14F-4D97-AF65-F5344CB8AC3E}">
        <p14:creationId xmlns:p14="http://schemas.microsoft.com/office/powerpoint/2010/main" val="23263962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altLang="de-DE" dirty="0"/>
              <a:t>Network Model</a:t>
            </a:r>
          </a:p>
        </p:txBody>
      </p:sp>
      <p:sp>
        <p:nvSpPr>
          <p:cNvPr id="99331" name="Rectangle 3"/>
          <p:cNvSpPr>
            <a:spLocks noGrp="1" noChangeArrowheads="1"/>
          </p:cNvSpPr>
          <p:nvPr>
            <p:ph type="body" idx="1"/>
          </p:nvPr>
        </p:nvSpPr>
        <p:spPr/>
        <p:txBody>
          <a:bodyPr/>
          <a:lstStyle/>
          <a:p>
            <a:pPr eaLnBrk="1" hangingPunct="1">
              <a:lnSpc>
                <a:spcPct val="90000"/>
              </a:lnSpc>
            </a:pPr>
            <a:r>
              <a:rPr lang="en-US" altLang="de-DE"/>
              <a:t>Advantages:</a:t>
            </a:r>
          </a:p>
          <a:p>
            <a:pPr lvl="1" eaLnBrk="1" hangingPunct="1">
              <a:lnSpc>
                <a:spcPct val="90000"/>
              </a:lnSpc>
            </a:pPr>
            <a:r>
              <a:rPr lang="en-US" altLang="de-DE"/>
              <a:t>Network Model is able to model complex relationships and represents semantics of add/delete on the relationships.</a:t>
            </a:r>
          </a:p>
          <a:p>
            <a:pPr lvl="1" eaLnBrk="1" hangingPunct="1">
              <a:lnSpc>
                <a:spcPct val="90000"/>
              </a:lnSpc>
            </a:pPr>
            <a:r>
              <a:rPr lang="en-US" altLang="de-DE"/>
              <a:t>Can handle most situations for modeling using record types and relationship types.</a:t>
            </a:r>
          </a:p>
          <a:p>
            <a:pPr lvl="1" eaLnBrk="1" hangingPunct="1">
              <a:lnSpc>
                <a:spcPct val="90000"/>
              </a:lnSpc>
            </a:pPr>
            <a:r>
              <a:rPr lang="en-US" altLang="de-DE"/>
              <a:t>Language is navigational; uses constructs like FIND, FIND member, FIND owner, FIND NEXT within set, GET, etc. </a:t>
            </a:r>
          </a:p>
          <a:p>
            <a:pPr lvl="2" eaLnBrk="1" hangingPunct="1">
              <a:lnSpc>
                <a:spcPct val="90000"/>
              </a:lnSpc>
            </a:pPr>
            <a:r>
              <a:rPr lang="en-US" altLang="de-DE"/>
              <a:t>Programmers can do optimal navigation through the database.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114</a:t>
            </a:fld>
            <a:endParaRPr lang="en-US" dirty="0"/>
          </a:p>
        </p:txBody>
      </p:sp>
    </p:spTree>
    <p:extLst>
      <p:ext uri="{BB962C8B-B14F-4D97-AF65-F5344CB8AC3E}">
        <p14:creationId xmlns:p14="http://schemas.microsoft.com/office/powerpoint/2010/main" val="16030263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026"/>
          <p:cNvSpPr>
            <a:spLocks noGrp="1" noChangeArrowheads="1"/>
          </p:cNvSpPr>
          <p:nvPr>
            <p:ph type="title"/>
          </p:nvPr>
        </p:nvSpPr>
        <p:spPr/>
        <p:txBody>
          <a:bodyPr/>
          <a:lstStyle/>
          <a:p>
            <a:pPr eaLnBrk="1" hangingPunct="1"/>
            <a:r>
              <a:rPr lang="en-US" altLang="de-DE" dirty="0"/>
              <a:t>Network Model</a:t>
            </a:r>
          </a:p>
        </p:txBody>
      </p:sp>
      <p:sp>
        <p:nvSpPr>
          <p:cNvPr id="101379" name="Rectangle 1027"/>
          <p:cNvSpPr>
            <a:spLocks noGrp="1" noChangeArrowheads="1"/>
          </p:cNvSpPr>
          <p:nvPr>
            <p:ph type="body" idx="1"/>
          </p:nvPr>
        </p:nvSpPr>
        <p:spPr/>
        <p:txBody>
          <a:bodyPr/>
          <a:lstStyle/>
          <a:p>
            <a:pPr eaLnBrk="1" hangingPunct="1"/>
            <a:r>
              <a:rPr lang="en-US" altLang="de-DE"/>
              <a:t>Disadvantages:</a:t>
            </a:r>
          </a:p>
          <a:p>
            <a:pPr lvl="1" eaLnBrk="1" hangingPunct="1"/>
            <a:r>
              <a:rPr lang="en-US" altLang="de-DE"/>
              <a:t>Navigational and procedural nature of processing</a:t>
            </a:r>
          </a:p>
          <a:p>
            <a:pPr lvl="1" eaLnBrk="1" hangingPunct="1"/>
            <a:r>
              <a:rPr lang="en-US" altLang="de-DE"/>
              <a:t>Database contains a complex array of pointers that thread through a set of records.</a:t>
            </a:r>
          </a:p>
          <a:p>
            <a:pPr lvl="2" eaLnBrk="1" hangingPunct="1"/>
            <a:r>
              <a:rPr lang="en-US" altLang="de-DE"/>
              <a:t>Little scope for automated </a:t>
            </a:r>
            <a:r>
              <a:rPr lang="en-US" altLang="en-US"/>
              <a:t>“</a:t>
            </a:r>
            <a:r>
              <a:rPr lang="en-US" altLang="de-DE"/>
              <a:t>query optimization</a:t>
            </a:r>
            <a:r>
              <a:rPr lang="en-US" altLang="en-US"/>
              <a:t>”</a:t>
            </a:r>
            <a:endParaRPr lang="en-US" altLang="de-DE"/>
          </a:p>
        </p:txBody>
      </p:sp>
      <p:sp>
        <p:nvSpPr>
          <p:cNvPr id="3" name="Foliennummernplatzhalter 2"/>
          <p:cNvSpPr>
            <a:spLocks noGrp="1"/>
          </p:cNvSpPr>
          <p:nvPr>
            <p:ph type="sldNum" sz="quarter" idx="12"/>
          </p:nvPr>
        </p:nvSpPr>
        <p:spPr/>
        <p:txBody>
          <a:bodyPr/>
          <a:lstStyle/>
          <a:p>
            <a:fld id="{B6F15528-21DE-4FAA-801E-634DDDAF4B2B}" type="slidenum">
              <a:rPr lang="en-US" smtClean="0"/>
              <a:pPr/>
              <a:t>115</a:t>
            </a:fld>
            <a:endParaRPr lang="en-US" dirty="0"/>
          </a:p>
        </p:txBody>
      </p:sp>
    </p:spTree>
    <p:extLst>
      <p:ext uri="{BB962C8B-B14F-4D97-AF65-F5344CB8AC3E}">
        <p14:creationId xmlns:p14="http://schemas.microsoft.com/office/powerpoint/2010/main" val="39847347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de-DE" dirty="0"/>
              <a:t>History of Data Models</a:t>
            </a:r>
          </a:p>
        </p:txBody>
      </p:sp>
      <p:sp>
        <p:nvSpPr>
          <p:cNvPr id="103427" name="Rectangle 3"/>
          <p:cNvSpPr>
            <a:spLocks noGrp="1" noChangeArrowheads="1"/>
          </p:cNvSpPr>
          <p:nvPr>
            <p:ph type="body" idx="1"/>
          </p:nvPr>
        </p:nvSpPr>
        <p:spPr/>
        <p:txBody>
          <a:bodyPr/>
          <a:lstStyle/>
          <a:p>
            <a:pPr eaLnBrk="1" hangingPunct="1"/>
            <a:r>
              <a:rPr lang="en-US" altLang="de-DE" b="1"/>
              <a:t>Hierarchical Data Model:</a:t>
            </a:r>
          </a:p>
          <a:p>
            <a:pPr lvl="1" eaLnBrk="1" hangingPunct="1"/>
            <a:r>
              <a:rPr lang="en-US" altLang="de-DE"/>
              <a:t>Initially implemented in a joint effort by IBM and North American Rockwell around 1965. Resulted in the IMS family of systems.</a:t>
            </a:r>
          </a:p>
          <a:p>
            <a:pPr lvl="1" eaLnBrk="1" hangingPunct="1"/>
            <a:r>
              <a:rPr lang="en-US" altLang="de-DE"/>
              <a:t>IBM</a:t>
            </a:r>
            <a:r>
              <a:rPr lang="en-US" altLang="en-US"/>
              <a:t>’</a:t>
            </a:r>
            <a:r>
              <a:rPr lang="en-US" altLang="de-DE"/>
              <a:t>s IMS product had (and still has) a very large customer base worldwide</a:t>
            </a:r>
          </a:p>
          <a:p>
            <a:pPr lvl="1" eaLnBrk="1" hangingPunct="1"/>
            <a:r>
              <a:rPr lang="en-US" altLang="de-DE"/>
              <a:t>Hierarchical model was formalized based on the IMS system</a:t>
            </a:r>
          </a:p>
          <a:p>
            <a:pPr lvl="1" eaLnBrk="1" hangingPunct="1"/>
            <a:r>
              <a:rPr lang="en-US" altLang="de-DE"/>
              <a:t>Other systems based on this model: System 2k (SAS inc.)</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116</a:t>
            </a:fld>
            <a:endParaRPr lang="en-US" dirty="0"/>
          </a:p>
        </p:txBody>
      </p:sp>
    </p:spTree>
    <p:extLst>
      <p:ext uri="{BB962C8B-B14F-4D97-AF65-F5344CB8AC3E}">
        <p14:creationId xmlns:p14="http://schemas.microsoft.com/office/powerpoint/2010/main" val="34026319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a:lstStyle/>
          <a:p>
            <a:pPr eaLnBrk="1" hangingPunct="1"/>
            <a:r>
              <a:rPr lang="en-US" altLang="de-DE"/>
              <a:t>Hierarchical Model</a:t>
            </a:r>
          </a:p>
        </p:txBody>
      </p:sp>
      <p:sp>
        <p:nvSpPr>
          <p:cNvPr id="105475" name="Rectangle 1027"/>
          <p:cNvSpPr>
            <a:spLocks noGrp="1" noChangeArrowheads="1"/>
          </p:cNvSpPr>
          <p:nvPr>
            <p:ph type="body" idx="1"/>
          </p:nvPr>
        </p:nvSpPr>
        <p:spPr/>
        <p:txBody>
          <a:bodyPr/>
          <a:lstStyle/>
          <a:p>
            <a:pPr eaLnBrk="1" hangingPunct="1"/>
            <a:r>
              <a:rPr lang="en-US" altLang="de-DE" sz="2400"/>
              <a:t>Advantages:</a:t>
            </a:r>
          </a:p>
          <a:p>
            <a:pPr lvl="1" eaLnBrk="1" hangingPunct="1"/>
            <a:r>
              <a:rPr lang="en-US" altLang="de-DE" sz="2200"/>
              <a:t>Simple to construct and operate</a:t>
            </a:r>
          </a:p>
          <a:p>
            <a:pPr lvl="1" eaLnBrk="1" hangingPunct="1"/>
            <a:r>
              <a:rPr lang="en-US" altLang="de-DE" sz="2200"/>
              <a:t>Corresponds to a number of natural hierarchically organized domains, e.g., organization (</a:t>
            </a:r>
            <a:r>
              <a:rPr lang="en-US" altLang="en-US" sz="2200"/>
              <a:t>“</a:t>
            </a:r>
            <a:r>
              <a:rPr lang="en-US" altLang="de-DE" sz="2200"/>
              <a:t>org</a:t>
            </a:r>
            <a:r>
              <a:rPr lang="en-US" altLang="en-US" sz="2200"/>
              <a:t>”</a:t>
            </a:r>
            <a:r>
              <a:rPr lang="en-US" altLang="de-DE" sz="2200"/>
              <a:t>) chart</a:t>
            </a:r>
          </a:p>
          <a:p>
            <a:pPr lvl="1" eaLnBrk="1" hangingPunct="1"/>
            <a:r>
              <a:rPr lang="en-US" altLang="de-DE" sz="2200"/>
              <a:t>Language is simple: </a:t>
            </a:r>
          </a:p>
          <a:p>
            <a:pPr lvl="2" eaLnBrk="1" hangingPunct="1"/>
            <a:r>
              <a:rPr lang="en-US" altLang="de-DE" sz="2000"/>
              <a:t>Uses constructs like GET, GET UNIQUE, GET NEXT, GET NEXT WITHIN PARENT, etc.</a:t>
            </a:r>
          </a:p>
          <a:p>
            <a:pPr eaLnBrk="1" hangingPunct="1"/>
            <a:r>
              <a:rPr lang="en-US" altLang="de-DE" sz="2400"/>
              <a:t>Disadvantages:</a:t>
            </a:r>
          </a:p>
          <a:p>
            <a:pPr lvl="1" eaLnBrk="1" hangingPunct="1"/>
            <a:r>
              <a:rPr lang="en-US" altLang="de-DE" sz="2200"/>
              <a:t>Navigational and procedural nature of processing</a:t>
            </a:r>
          </a:p>
          <a:p>
            <a:pPr lvl="1" eaLnBrk="1" hangingPunct="1"/>
            <a:r>
              <a:rPr lang="en-US" altLang="de-DE" sz="2200"/>
              <a:t>Database is visualized as a linear arrangement of records</a:t>
            </a:r>
          </a:p>
          <a:p>
            <a:pPr lvl="1" eaLnBrk="1" hangingPunct="1"/>
            <a:r>
              <a:rPr lang="en-US" altLang="de-DE" sz="2200"/>
              <a:t>Little scope for "query optimization"</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117</a:t>
            </a:fld>
            <a:endParaRPr lang="en-US" dirty="0"/>
          </a:p>
        </p:txBody>
      </p:sp>
    </p:spTree>
    <p:extLst>
      <p:ext uri="{BB962C8B-B14F-4D97-AF65-F5344CB8AC3E}">
        <p14:creationId xmlns:p14="http://schemas.microsoft.com/office/powerpoint/2010/main" val="29748238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altLang="de-DE" dirty="0"/>
              <a:t>History of Data Models </a:t>
            </a:r>
          </a:p>
        </p:txBody>
      </p:sp>
      <p:sp>
        <p:nvSpPr>
          <p:cNvPr id="107523" name="Rectangle 3"/>
          <p:cNvSpPr>
            <a:spLocks noGrp="1" noChangeArrowheads="1"/>
          </p:cNvSpPr>
          <p:nvPr>
            <p:ph type="body" idx="1"/>
          </p:nvPr>
        </p:nvSpPr>
        <p:spPr/>
        <p:txBody>
          <a:bodyPr/>
          <a:lstStyle/>
          <a:p>
            <a:pPr eaLnBrk="1" hangingPunct="1"/>
            <a:r>
              <a:rPr lang="en-US" altLang="de-DE" sz="2400" b="1"/>
              <a:t>Relational Model: </a:t>
            </a:r>
          </a:p>
          <a:p>
            <a:pPr lvl="1" eaLnBrk="1" hangingPunct="1"/>
            <a:r>
              <a:rPr lang="en-US" altLang="de-DE" sz="2200"/>
              <a:t>Proposed in 1970 by E.F. Codd (IBM), first commercial system in 1981-82.</a:t>
            </a:r>
          </a:p>
          <a:p>
            <a:pPr lvl="1" eaLnBrk="1" hangingPunct="1"/>
            <a:r>
              <a:rPr lang="en-US" altLang="de-DE" sz="2200"/>
              <a:t>Now in several commercial products (e.g. DB2, ORACLE, MS SQL Server, SYBASE, INFORMIX).</a:t>
            </a:r>
          </a:p>
          <a:p>
            <a:pPr lvl="1" eaLnBrk="1" hangingPunct="1"/>
            <a:r>
              <a:rPr lang="en-US" altLang="de-DE" sz="2200"/>
              <a:t>Several free open source implementations, e.g. MySQL, PostgreSQL</a:t>
            </a:r>
          </a:p>
          <a:p>
            <a:pPr lvl="1" eaLnBrk="1" hangingPunct="1"/>
            <a:r>
              <a:rPr lang="en-US" altLang="de-DE" sz="2200"/>
              <a:t>Currently most dominant for developing database applications.</a:t>
            </a:r>
          </a:p>
          <a:p>
            <a:pPr lvl="1" eaLnBrk="1" hangingPunct="1"/>
            <a:r>
              <a:rPr lang="en-US" altLang="de-DE" sz="2200"/>
              <a:t>SQL relational standards: SQL-89 (SQL1), SQL-92 (SQL2), SQL-99, SQL3, …</a:t>
            </a:r>
          </a:p>
          <a:p>
            <a:pPr lvl="1" eaLnBrk="1" hangingPunct="1"/>
            <a:r>
              <a:rPr lang="en-US" altLang="de-DE" sz="2200"/>
              <a:t>Chapters 5 through 11 describe this model in detail</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118</a:t>
            </a:fld>
            <a:endParaRPr lang="en-US" dirty="0"/>
          </a:p>
        </p:txBody>
      </p:sp>
    </p:spTree>
    <p:extLst>
      <p:ext uri="{BB962C8B-B14F-4D97-AF65-F5344CB8AC3E}">
        <p14:creationId xmlns:p14="http://schemas.microsoft.com/office/powerpoint/2010/main" val="4991687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26"/>
          <p:cNvSpPr>
            <a:spLocks noGrp="1" noChangeArrowheads="1"/>
          </p:cNvSpPr>
          <p:nvPr>
            <p:ph type="title"/>
          </p:nvPr>
        </p:nvSpPr>
        <p:spPr/>
        <p:txBody>
          <a:bodyPr/>
          <a:lstStyle/>
          <a:p>
            <a:pPr eaLnBrk="1" hangingPunct="1"/>
            <a:r>
              <a:rPr lang="en-US" altLang="de-DE"/>
              <a:t>History of Data Models</a:t>
            </a:r>
          </a:p>
        </p:txBody>
      </p:sp>
      <p:sp>
        <p:nvSpPr>
          <p:cNvPr id="109571" name="Rectangle 1027"/>
          <p:cNvSpPr>
            <a:spLocks noGrp="1" noChangeArrowheads="1"/>
          </p:cNvSpPr>
          <p:nvPr>
            <p:ph type="body" idx="1"/>
          </p:nvPr>
        </p:nvSpPr>
        <p:spPr/>
        <p:txBody>
          <a:bodyPr/>
          <a:lstStyle/>
          <a:p>
            <a:pPr eaLnBrk="1" hangingPunct="1"/>
            <a:r>
              <a:rPr lang="en-US" altLang="de-DE" sz="2400" b="1"/>
              <a:t>Object-oriented Data Models:</a:t>
            </a:r>
          </a:p>
          <a:p>
            <a:pPr lvl="1" eaLnBrk="1" hangingPunct="1"/>
            <a:r>
              <a:rPr lang="en-US" altLang="de-DE" sz="2200"/>
              <a:t>Several models have been proposed for implementing in a database system. </a:t>
            </a:r>
          </a:p>
          <a:p>
            <a:pPr lvl="1" eaLnBrk="1" hangingPunct="1"/>
            <a:r>
              <a:rPr lang="en-US" altLang="de-DE" sz="2200"/>
              <a:t>One set comprises models of persistent O-O Programming Languages such as C++ (e.g., in OBJECTSTORE or VERSANT), and Smalltalk (e.g., in GEMSTONE).</a:t>
            </a:r>
          </a:p>
          <a:p>
            <a:pPr lvl="1" eaLnBrk="1" hangingPunct="1"/>
            <a:r>
              <a:rPr lang="en-US" altLang="de-DE" sz="2200"/>
              <a:t>Additionally, systems like O2, ORION (at MCC - then ITASCA), IRIS (at H.P.- used in Open OODB).</a:t>
            </a:r>
          </a:p>
          <a:p>
            <a:pPr lvl="1" eaLnBrk="1" hangingPunct="1"/>
            <a:r>
              <a:rPr lang="en-US" altLang="de-DE" sz="2200"/>
              <a:t>Object Database Standard: ODMG-93, ODMG-version 2.0, ODMG-version 3.0.</a:t>
            </a:r>
          </a:p>
          <a:p>
            <a:pPr lvl="1" eaLnBrk="1" hangingPunct="1"/>
            <a:r>
              <a:rPr lang="en-US" altLang="de-DE" sz="2200"/>
              <a:t>Chapter 12 describes this model.</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119</a:t>
            </a:fld>
            <a:endParaRPr lang="en-US" dirty="0"/>
          </a:p>
        </p:txBody>
      </p:sp>
    </p:spTree>
    <p:extLst>
      <p:ext uri="{BB962C8B-B14F-4D97-AF65-F5344CB8AC3E}">
        <p14:creationId xmlns:p14="http://schemas.microsoft.com/office/powerpoint/2010/main" val="18058763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ltLang="de-DE"/>
              <a:t>History of Data Models</a:t>
            </a:r>
          </a:p>
        </p:txBody>
      </p:sp>
      <p:sp>
        <p:nvSpPr>
          <p:cNvPr id="111619" name="Rectangle 3"/>
          <p:cNvSpPr>
            <a:spLocks noGrp="1" noChangeArrowheads="1"/>
          </p:cNvSpPr>
          <p:nvPr>
            <p:ph type="body" idx="1"/>
          </p:nvPr>
        </p:nvSpPr>
        <p:spPr/>
        <p:txBody>
          <a:bodyPr>
            <a:normAutofit lnSpcReduction="10000"/>
          </a:bodyPr>
          <a:lstStyle/>
          <a:p>
            <a:pPr eaLnBrk="1" hangingPunct="1"/>
            <a:r>
              <a:rPr lang="en-US" altLang="de-DE" b="1"/>
              <a:t>Object-Relational Models: </a:t>
            </a:r>
          </a:p>
          <a:p>
            <a:pPr lvl="1" eaLnBrk="1" hangingPunct="1"/>
            <a:r>
              <a:rPr lang="en-US" altLang="de-DE"/>
              <a:t>The trend to mix object models with relational was started with Informix Universal Server.</a:t>
            </a:r>
          </a:p>
          <a:p>
            <a:pPr lvl="1" eaLnBrk="1" hangingPunct="1"/>
            <a:r>
              <a:rPr lang="en-US" altLang="de-DE"/>
              <a:t>Relational systems incorporated concepts from object databases leading to object-relational.</a:t>
            </a:r>
          </a:p>
          <a:p>
            <a:pPr lvl="1" eaLnBrk="1" hangingPunct="1"/>
            <a:r>
              <a:rPr lang="en-US" altLang="de-DE"/>
              <a:t>Exemplified in the versions of Oracle, DB2, and SQL Server and other DBMSs.</a:t>
            </a:r>
          </a:p>
          <a:p>
            <a:pPr lvl="1" eaLnBrk="1" hangingPunct="1"/>
            <a:r>
              <a:rPr lang="en-US" altLang="de-DE"/>
              <a:t>Current trend by Relational DBMS vendors is to extend relational DBMSs with capability to process XML, Text and other data types.</a:t>
            </a:r>
          </a:p>
          <a:p>
            <a:pPr lvl="1" eaLnBrk="1" hangingPunct="1"/>
            <a:r>
              <a:rPr lang="en-US" altLang="de-DE"/>
              <a:t>The term </a:t>
            </a:r>
            <a:r>
              <a:rPr lang="en-US" altLang="en-US"/>
              <a:t>“</a:t>
            </a:r>
            <a:r>
              <a:rPr lang="en-US" altLang="de-DE"/>
              <a:t>Object-relational</a:t>
            </a:r>
            <a:r>
              <a:rPr lang="en-US" altLang="en-US"/>
              <a:t>”</a:t>
            </a:r>
            <a:r>
              <a:rPr lang="en-US" altLang="de-DE"/>
              <a:t> is receding in the marketplace.</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120</a:t>
            </a:fld>
            <a:endParaRPr lang="en-US" dirty="0"/>
          </a:p>
        </p:txBody>
      </p:sp>
    </p:spTree>
    <p:extLst>
      <p:ext uri="{BB962C8B-B14F-4D97-AF65-F5344CB8AC3E}">
        <p14:creationId xmlns:p14="http://schemas.microsoft.com/office/powerpoint/2010/main" val="6062336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a:effectLst/>
                <a:latin typeface="Times New Roman" panose="02020603050405020304" pitchFamily="18" charset="0"/>
                <a:cs typeface="Times New Roman" panose="02020603050405020304" pitchFamily="18" charset="0"/>
              </a:rPr>
              <a:t>Data Modeling &amp; ER Model</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121</a:t>
            </a:fld>
            <a:endParaRPr lang="en-US" dirty="0"/>
          </a:p>
        </p:txBody>
      </p:sp>
    </p:spTree>
    <p:extLst>
      <p:ext uri="{BB962C8B-B14F-4D97-AF65-F5344CB8AC3E}">
        <p14:creationId xmlns:p14="http://schemas.microsoft.com/office/powerpoint/2010/main" val="9686292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2014.</a:t>
            </a:r>
          </a:p>
          <a:p>
            <a:pPr>
              <a:spcAft>
                <a:spcPts val="0"/>
              </a:spcAft>
            </a:pPr>
            <a:r>
              <a:rPr lang="en-US" sz="2800" dirty="0"/>
              <a:t>Mark L. </a:t>
            </a:r>
            <a:r>
              <a:rPr lang="en-US" sz="2800" dirty="0" err="1"/>
              <a:t>Gillenson</a:t>
            </a:r>
            <a:r>
              <a:rPr lang="en-US" sz="2800" dirty="0"/>
              <a:t>; “Fundamentals of Database Management Systems”, 2</a:t>
            </a:r>
            <a:r>
              <a:rPr lang="en-US" sz="2800" baseline="30000" dirty="0"/>
              <a:t>nd</a:t>
            </a:r>
            <a:r>
              <a:rPr lang="en-US" sz="2800" dirty="0"/>
              <a:t>  Ed., John Wiley, 2012.</a:t>
            </a:r>
          </a:p>
          <a:p>
            <a:r>
              <a:rPr lang="de-DE" dirty="0"/>
              <a:t>Universität Hamburg, Fachbereich Informatik, Einführung in Datenbanksysteme, </a:t>
            </a:r>
            <a:r>
              <a:rPr lang="de-DE" dirty="0" err="1"/>
              <a:t>Lecture</a:t>
            </a:r>
            <a:r>
              <a:rPr lang="de-DE" dirty="0"/>
              <a:t> Notes, 1999</a:t>
            </a:r>
            <a:endParaRPr lang="tr-TR" dirty="0"/>
          </a:p>
          <a:p>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122</a:t>
            </a:fld>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7055</Words>
  <Application>Microsoft Office PowerPoint</Application>
  <PresentationFormat>Bildschirmpräsentation (4:3)</PresentationFormat>
  <Paragraphs>924</Paragraphs>
  <Slides>122</Slides>
  <Notes>69</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122</vt:i4>
      </vt:variant>
    </vt:vector>
  </HeadingPairs>
  <TitlesOfParts>
    <vt:vector size="133" baseType="lpstr">
      <vt:lpstr>ＭＳ Ｐゴシック</vt:lpstr>
      <vt:lpstr>ＭＳ Ｐゴシック</vt:lpstr>
      <vt:lpstr>Arial</vt:lpstr>
      <vt:lpstr>Calibri</vt:lpstr>
      <vt:lpstr>Constantia</vt:lpstr>
      <vt:lpstr>Symbol</vt:lpstr>
      <vt:lpstr>Tahoma</vt:lpstr>
      <vt:lpstr>Times New Roman</vt:lpstr>
      <vt:lpstr>Wingdings</vt:lpstr>
      <vt:lpstr>Wingdings 2</vt:lpstr>
      <vt:lpstr>Flow</vt:lpstr>
      <vt:lpstr>PowerPoint-Präsentation</vt:lpstr>
      <vt:lpstr>Part 1 Data &amp; Database</vt:lpstr>
      <vt:lpstr>Learning Objectives</vt:lpstr>
      <vt:lpstr>Outline</vt:lpstr>
      <vt:lpstr>Data</vt:lpstr>
      <vt:lpstr>What is Data?</vt:lpstr>
      <vt:lpstr>History of Data</vt:lpstr>
      <vt:lpstr>What is Data? (Cont.)</vt:lpstr>
      <vt:lpstr>History of Data</vt:lpstr>
      <vt:lpstr>Data Through the Ages</vt:lpstr>
      <vt:lpstr>History of Data</vt:lpstr>
      <vt:lpstr>Early Data Problems Spawn Calculating Devices</vt:lpstr>
      <vt:lpstr>Punched Cards - Data Storage</vt:lpstr>
      <vt:lpstr>Era of Modern Information Processing</vt:lpstr>
      <vt:lpstr>Era of Modern Information Processing</vt:lpstr>
      <vt:lpstr>The Mid-1950s</vt:lpstr>
      <vt:lpstr>Modern Data Storage Media</vt:lpstr>
      <vt:lpstr>Modern Data Storage Media</vt:lpstr>
      <vt:lpstr>Modern Data Storage Media </vt:lpstr>
      <vt:lpstr>Using Data for Competitive Advantage</vt:lpstr>
      <vt:lpstr>Using Data for Competitive Advantage</vt:lpstr>
      <vt:lpstr>Problems in Storing and Accessing Data</vt:lpstr>
      <vt:lpstr>Problems in Storing and Accessing Data</vt:lpstr>
      <vt:lpstr>Data Security</vt:lpstr>
      <vt:lpstr>Data Privacy</vt:lpstr>
      <vt:lpstr>Backup and Recovery</vt:lpstr>
      <vt:lpstr>Data Accuracy</vt:lpstr>
      <vt:lpstr>Data as a Corporate Resource</vt:lpstr>
      <vt:lpstr>Data as a Corporate Resource</vt:lpstr>
      <vt:lpstr>The Database Environment</vt:lpstr>
      <vt:lpstr>The Database Environment</vt:lpstr>
      <vt:lpstr>The Database Environment</vt:lpstr>
      <vt:lpstr>Types of Databases and Database Applications</vt:lpstr>
      <vt:lpstr>Recent Developments (cont.)</vt:lpstr>
      <vt:lpstr>Recent Developments (cont.)</vt:lpstr>
      <vt:lpstr>Basic Definitions</vt:lpstr>
      <vt:lpstr>Impact of Databases and Database Technology</vt:lpstr>
      <vt:lpstr>Simplified database system environment</vt:lpstr>
      <vt:lpstr>Typical DBMS Functionality</vt:lpstr>
      <vt:lpstr>Database Model Requirements</vt:lpstr>
      <vt:lpstr>Application Activities Against a Database</vt:lpstr>
      <vt:lpstr>Additional DBMS Functionality</vt:lpstr>
      <vt:lpstr>Example of a Database (with a Conceptual Data Model)</vt:lpstr>
      <vt:lpstr>Example of a Database (with a Conceptual Data Model) (cont.)</vt:lpstr>
      <vt:lpstr>Example of a simple database</vt:lpstr>
      <vt:lpstr>Main Characteristics of the Database Approach</vt:lpstr>
      <vt:lpstr>Example of a simplified database catalog</vt:lpstr>
      <vt:lpstr>Main Characteristics of the Database Approach (cont.)</vt:lpstr>
      <vt:lpstr>Main Characteristics of the Database Approach (cont.)</vt:lpstr>
      <vt:lpstr>Database Users</vt:lpstr>
      <vt:lpstr>Database Users – Actors on the Scene </vt:lpstr>
      <vt:lpstr>Database End Users</vt:lpstr>
      <vt:lpstr>Database End Users (cont.)</vt:lpstr>
      <vt:lpstr>Database Users – Actors on the Scene (cont.)</vt:lpstr>
      <vt:lpstr>Database Users – Actors behind the Scene </vt:lpstr>
      <vt:lpstr>Advantages of Using the Database Approach</vt:lpstr>
      <vt:lpstr>Advantages of Using the Database Approach (cont.)</vt:lpstr>
      <vt:lpstr>Additional Implications of Using the Database Approach</vt:lpstr>
      <vt:lpstr>Additional Implications of Using the Database Approach (cont.)</vt:lpstr>
      <vt:lpstr>Historical Development of Database Technology</vt:lpstr>
      <vt:lpstr>Historical Development of Database Technology (cont.)</vt:lpstr>
      <vt:lpstr>Historical Development of Database Technology (cont.)</vt:lpstr>
      <vt:lpstr>Extending Database Capabilities</vt:lpstr>
      <vt:lpstr>Extending Database Capabilities (cont.)</vt:lpstr>
      <vt:lpstr>Extending Database Capabilities (cont.)</vt:lpstr>
      <vt:lpstr> When not to use a DBMS</vt:lpstr>
      <vt:lpstr> When not to use a DBMS</vt:lpstr>
      <vt:lpstr>Part 2 Database System Concepts  and Architecture</vt:lpstr>
      <vt:lpstr>Learning Objectives</vt:lpstr>
      <vt:lpstr>Outline</vt:lpstr>
      <vt:lpstr>Data Models</vt:lpstr>
      <vt:lpstr>Data Models (continued)</vt:lpstr>
      <vt:lpstr>Categories of Data Models</vt:lpstr>
      <vt:lpstr>Schemas versus Instances</vt:lpstr>
      <vt:lpstr>Schemas versus Instances</vt:lpstr>
      <vt:lpstr>Database Schema vs. Database State</vt:lpstr>
      <vt:lpstr>Database Schema vs. Database State (cont.)</vt:lpstr>
      <vt:lpstr>Example of a Database Schema</vt:lpstr>
      <vt:lpstr>Example of a database state</vt:lpstr>
      <vt:lpstr>Three-Schema Architecture</vt:lpstr>
      <vt:lpstr>Three-Schema Architecture</vt:lpstr>
      <vt:lpstr>Three-Schema Architecture (cont.)</vt:lpstr>
      <vt:lpstr>Three-Schema Architecture (cont.)</vt:lpstr>
      <vt:lpstr>Data Independence</vt:lpstr>
      <vt:lpstr>Data Independence (cont.)</vt:lpstr>
      <vt:lpstr>DBMS Languages</vt:lpstr>
      <vt:lpstr>DBMS Languages (cont.)</vt:lpstr>
      <vt:lpstr>DBMS Languages (cont.)</vt:lpstr>
      <vt:lpstr>Types of DML</vt:lpstr>
      <vt:lpstr>DBMS Interfaces</vt:lpstr>
      <vt:lpstr>DBMS Programming Language Interfaces</vt:lpstr>
      <vt:lpstr>User-Friendly DBMS Interfaces</vt:lpstr>
      <vt:lpstr>Other DBMS Interfaces</vt:lpstr>
      <vt:lpstr>Database System Utilities</vt:lpstr>
      <vt:lpstr>Other Tools</vt:lpstr>
      <vt:lpstr>Other Tools</vt:lpstr>
      <vt:lpstr>Typical DBMS Component Modules</vt:lpstr>
      <vt:lpstr>Centralized and  Client-Server DBMS Architectures </vt:lpstr>
      <vt:lpstr>A Physical Centralized Architecture</vt:lpstr>
      <vt:lpstr>Basic 2-tier Client-Server Architectures</vt:lpstr>
      <vt:lpstr>Logical two-tier client server architecture</vt:lpstr>
      <vt:lpstr>Clients</vt:lpstr>
      <vt:lpstr>DBMS Server</vt:lpstr>
      <vt:lpstr>Two Tier Client-Server Architecture</vt:lpstr>
      <vt:lpstr>Three Tier Client-Server Architecture</vt:lpstr>
      <vt:lpstr>Three-tier client-server architecture</vt:lpstr>
      <vt:lpstr>Classification of DBMSs</vt:lpstr>
      <vt:lpstr>Variations of Distributed DBMSs (DDBMSs)</vt:lpstr>
      <vt:lpstr>Cost considerations for DBMSs</vt:lpstr>
      <vt:lpstr>Other Considerations</vt:lpstr>
      <vt:lpstr>Additional Material History of Data Models</vt:lpstr>
      <vt:lpstr>History of Data Models</vt:lpstr>
      <vt:lpstr>History of Data Models</vt:lpstr>
      <vt:lpstr>Network Model</vt:lpstr>
      <vt:lpstr>Network Model</vt:lpstr>
      <vt:lpstr>History of Data Models</vt:lpstr>
      <vt:lpstr>Hierarchical Model</vt:lpstr>
      <vt:lpstr>History of Data Models </vt:lpstr>
      <vt:lpstr>History of Data Models</vt:lpstr>
      <vt:lpstr>History of Data Models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492</cp:revision>
  <dcterms:created xsi:type="dcterms:W3CDTF">2006-08-16T00:00:00Z</dcterms:created>
  <dcterms:modified xsi:type="dcterms:W3CDTF">2017-02-22T12:12:18Z</dcterms:modified>
</cp:coreProperties>
</file>