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25"/>
  </p:notesMasterIdLst>
  <p:handoutMasterIdLst>
    <p:handoutMasterId r:id="rId26"/>
  </p:handoutMasterIdLst>
  <p:sldIdLst>
    <p:sldId id="594" r:id="rId2"/>
    <p:sldId id="363" r:id="rId3"/>
    <p:sldId id="378" r:id="rId4"/>
    <p:sldId id="575" r:id="rId5"/>
    <p:sldId id="576" r:id="rId6"/>
    <p:sldId id="577" r:id="rId7"/>
    <p:sldId id="578" r:id="rId8"/>
    <p:sldId id="579" r:id="rId9"/>
    <p:sldId id="580" r:id="rId10"/>
    <p:sldId id="581" r:id="rId11"/>
    <p:sldId id="582" r:id="rId12"/>
    <p:sldId id="583" r:id="rId13"/>
    <p:sldId id="584" r:id="rId14"/>
    <p:sldId id="585" r:id="rId15"/>
    <p:sldId id="586" r:id="rId16"/>
    <p:sldId id="587" r:id="rId17"/>
    <p:sldId id="588" r:id="rId18"/>
    <p:sldId id="589" r:id="rId19"/>
    <p:sldId id="590" r:id="rId20"/>
    <p:sldId id="591" r:id="rId21"/>
    <p:sldId id="592" r:id="rId22"/>
    <p:sldId id="593" r:id="rId23"/>
    <p:sldId id="379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pos="2880">
          <p15:clr>
            <a:srgbClr val="A4A3A4"/>
          </p15:clr>
        </p15:guide>
        <p15:guide id="5" pos="54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DDDDDD"/>
    <a:srgbClr val="6699FF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89767" autoAdjust="0"/>
  </p:normalViewPr>
  <p:slideViewPr>
    <p:cSldViewPr>
      <p:cViewPr varScale="1">
        <p:scale>
          <a:sx n="100" d="100"/>
          <a:sy n="100" d="100"/>
        </p:scale>
        <p:origin x="1836" y="78"/>
      </p:cViewPr>
      <p:guideLst>
        <p:guide orient="horz" pos="2160"/>
        <p:guide orient="horz" pos="3984"/>
        <p:guide orient="horz" pos="1008"/>
        <p:guide pos="2880"/>
        <p:guide pos="54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013238D-8DBF-465C-8EC7-17A2386175F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138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0004EC8-BE9C-4811-AC73-7969CEBCE4A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036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B957276-B351-4F2E-9D77-EDA91ECCF582}" type="slidenum">
              <a:rPr lang="en-US" altLang="de-DE" smtClean="0"/>
              <a:pPr eaLnBrk="1" hangingPunct="1"/>
              <a:t>1</a:t>
            </a:fld>
            <a:endParaRPr lang="en-US" altLang="de-DE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4169433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F5A0D08-39BA-4CD0-82F2-96AE1D62C8D0}" type="slidenum">
              <a:rPr lang="en-US" altLang="de-DE" smtClean="0"/>
              <a:pPr eaLnBrk="1" hangingPunct="1"/>
              <a:t>2</a:t>
            </a:fld>
            <a:endParaRPr lang="en-US" altLang="de-DE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2507548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F5A0D08-39BA-4CD0-82F2-96AE1D62C8D0}" type="slidenum">
              <a:rPr lang="en-US" altLang="de-DE" smtClean="0"/>
              <a:pPr eaLnBrk="1" hangingPunct="1"/>
              <a:t>3</a:t>
            </a:fld>
            <a:endParaRPr lang="en-US" altLang="de-DE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618618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004EC8-BE9C-4811-AC73-7969CEBCE4A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62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tr-TR" smtClean="0"/>
              <a:t>© 2009 by Pearson Education, Inc </a:t>
            </a: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 smtClean="0"/>
              <a:t>A Brief Introduction to MATLAB &amp; IPT</a:t>
            </a: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fld id="{C10413FC-37B7-44EB-9DD5-0AC759DF5449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906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A Brief Introduction to MATLAB &amp; IPT</a:t>
            </a: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2AF41-90C3-472C-B1CF-A43BF454D5D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altLang="en-US" smtClean="0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503634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A Brief Introduction to MATLAB &amp; IPT</a:t>
            </a: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A2B24-8CBC-4BE6-B7F3-5F68C82675C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altLang="en-US" smtClean="0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41986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A Brief Introduction to MATLAB &amp; IPT</a:t>
            </a:r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D8FE7-80CA-42AF-8870-69591DDC160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altLang="en-US" smtClean="0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269818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A Brief Introduction to MATLAB &amp; IPT</a:t>
            </a:r>
            <a:endParaRPr lang="en-US" alt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72B092-357A-4AF9-AFD4-86F8A76F12CE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altLang="en-US" smtClean="0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86709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A Brief Introduction to MATLAB &amp; IPT</a:t>
            </a:r>
            <a:endParaRPr lang="en-US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44202-42E0-4A84-B07F-DB0FF13C16F8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altLang="en-US" smtClean="0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577494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A Brief Introduction to MATLAB &amp; IPT</a:t>
            </a:r>
            <a:endParaRPr lang="en-US" alt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555E4-47AA-4F57-8E48-8F0B2A0BC76A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altLang="en-US" smtClean="0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605054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A Brief Introduction to MATLAB &amp; IPT</a:t>
            </a:r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33456-0CED-4C83-B0EA-54ECEED131F3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altLang="en-US" smtClean="0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012550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A Brief Introduction to MATLAB &amp; IPT</a:t>
            </a:r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06397-116D-48A6-B341-3EA33663CF6B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altLang="en-US" smtClean="0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404236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A Brief Introduction to MATLAB &amp; IPT</a:t>
            </a: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1745A0-113D-4E54-94A9-642CC01001F3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altLang="en-US" smtClean="0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94862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A Brief Introduction to MATLAB &amp; IPT</a:t>
            </a: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2FB4E-8962-46C2-B0EA-8EF2945FE01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altLang="en-US" smtClean="0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475470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30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 smtClean="0"/>
              <a:t>A Brief Introduction to MATLAB &amp; IPT</a:t>
            </a:r>
            <a:endParaRPr lang="en-US" altLang="en-US"/>
          </a:p>
        </p:txBody>
      </p:sp>
      <p:sp>
        <p:nvSpPr>
          <p:cNvPr id="1230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fld id="{45B2000D-D133-44D6-B6E7-6189F73F8FB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102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0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2305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tr-TR" altLang="en-US" smtClean="0"/>
              <a:t>© 2009 by Pearson Education, Inc </a:t>
            </a:r>
            <a:endParaRPr lang="en-US" sz="140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6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8" y="190274"/>
            <a:ext cx="8836024" cy="6667726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8" y="190274"/>
            <a:ext cx="3810000" cy="2809875"/>
          </a:xfrm>
          <a:prstGeom prst="rect">
            <a:avLst/>
          </a:prstGeom>
        </p:spPr>
      </p:pic>
      <p:pic>
        <p:nvPicPr>
          <p:cNvPr id="3074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FilmGrain grainSize="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6866" y="508000"/>
            <a:ext cx="4627134" cy="2154398"/>
          </a:xfrm>
          <a:prstGeom prst="ellipse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2895600" y="179388"/>
            <a:ext cx="39052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CSE 307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8" name="Text Box 760"/>
          <p:cNvSpPr txBox="1">
            <a:spLocks noChangeArrowheads="1"/>
          </p:cNvSpPr>
          <p:nvPr/>
        </p:nvSpPr>
        <p:spPr bwMode="auto">
          <a:xfrm>
            <a:off x="1981200" y="3733800"/>
            <a:ext cx="61722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Basics </a:t>
            </a:r>
            <a:r>
              <a:rPr lang="de-DE" sz="3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of</a:t>
            </a:r>
            <a:r>
              <a:rPr lang="de-DE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tr-TR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Image Processing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9" name="Text Box 761"/>
          <p:cNvSpPr txBox="1">
            <a:spLocks noChangeArrowheads="1"/>
          </p:cNvSpPr>
          <p:nvPr/>
        </p:nvSpPr>
        <p:spPr bwMode="auto">
          <a:xfrm>
            <a:off x="1447800" y="4674513"/>
            <a:ext cx="670560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Brief Introduction to MATLAB</a:t>
            </a:r>
            <a:r>
              <a:rPr lang="en-US" sz="26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®</a:t>
            </a:r>
            <a:r>
              <a:rPr 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and IPT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 bwMode="auto">
          <a:xfrm>
            <a:off x="0" y="5657850"/>
            <a:ext cx="9144000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6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tr-TR" altLang="de-DE" sz="2300" dirty="0"/>
              <a:t>Prepared </a:t>
            </a:r>
            <a:r>
              <a:rPr lang="de-DE" altLang="de-DE" sz="2300" dirty="0"/>
              <a:t>&amp; </a:t>
            </a:r>
            <a:r>
              <a:rPr lang="de-DE" altLang="de-DE" sz="2300" dirty="0" err="1"/>
              <a:t>Presented</a:t>
            </a:r>
            <a:r>
              <a:rPr lang="de-DE" altLang="de-DE" sz="2300" dirty="0"/>
              <a:t> </a:t>
            </a:r>
            <a:r>
              <a:rPr lang="en-US" altLang="de-DE" sz="2300" dirty="0"/>
              <a:t>by</a:t>
            </a:r>
            <a:r>
              <a:rPr lang="tr-TR" altLang="de-DE" sz="2300" dirty="0"/>
              <a:t> </a:t>
            </a:r>
            <a:r>
              <a:rPr lang="en-US" altLang="de-DE" sz="2300" dirty="0"/>
              <a:t>Asst. Prof. Dr. Samsun M. BAŞARICI</a:t>
            </a:r>
          </a:p>
        </p:txBody>
      </p:sp>
    </p:spTree>
    <p:extLst>
      <p:ext uri="{BB962C8B-B14F-4D97-AF65-F5344CB8AC3E}">
        <p14:creationId xmlns:p14="http://schemas.microsoft.com/office/powerpoint/2010/main" val="59273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mtClean="0">
                <a:solidFill>
                  <a:srgbClr val="6699FF"/>
                </a:solidFill>
              </a:rPr>
              <a:t>A Brief Introduction to MATLAB &amp; IPT</a:t>
            </a:r>
            <a:endParaRPr lang="en-US" altLang="en-US" dirty="0" smtClean="0">
              <a:solidFill>
                <a:srgbClr val="6699FF"/>
              </a:solidFill>
            </a:endParaRPr>
          </a:p>
        </p:txBody>
      </p:sp>
      <p:sp>
        <p:nvSpPr>
          <p:cNvPr id="6147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372AA2C-F13B-4E6A-A1C5-6EEAE36DB36A}" type="slidenum">
              <a:rPr lang="en-US" altLang="en-US" smtClean="0">
                <a:solidFill>
                  <a:srgbClr val="6699FF"/>
                </a:solidFill>
              </a:rPr>
              <a:pPr eaLnBrk="1" hangingPunct="1"/>
              <a:t>2</a:t>
            </a:fld>
            <a:endParaRPr lang="en-US" altLang="en-US" smtClean="0">
              <a:solidFill>
                <a:srgbClr val="6699FF"/>
              </a:solidFill>
            </a:endParaRPr>
          </a:p>
        </p:txBody>
      </p:sp>
      <p:sp>
        <p:nvSpPr>
          <p:cNvPr id="614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dirty="0" err="1" smtClean="0"/>
              <a:t>Objectives</a:t>
            </a:r>
            <a:endParaRPr lang="en-US" altLang="de-DE" dirty="0" smtClean="0"/>
          </a:p>
        </p:txBody>
      </p:sp>
      <p:sp>
        <p:nvSpPr>
          <p:cNvPr id="6149" name="Rectangle 1027"/>
          <p:cNvSpPr txBox="1">
            <a:spLocks noChangeArrowheads="1"/>
          </p:cNvSpPr>
          <p:nvPr/>
        </p:nvSpPr>
        <p:spPr bwMode="auto">
          <a:xfrm>
            <a:off x="457200" y="1219200"/>
            <a:ext cx="82296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de-DE" sz="3000" dirty="0">
                <a:solidFill>
                  <a:srgbClr val="003399"/>
                </a:solidFill>
              </a:rPr>
              <a:t>What is MATLAB and why has it been selected to be the tool of choice for this </a:t>
            </a:r>
            <a:r>
              <a:rPr lang="en-US" altLang="de-DE" sz="3000" dirty="0" smtClean="0">
                <a:solidFill>
                  <a:srgbClr val="003399"/>
                </a:solidFill>
              </a:rPr>
              <a:t>course?</a:t>
            </a:r>
            <a:endParaRPr lang="en-US" altLang="de-DE" sz="3000" dirty="0">
              <a:solidFill>
                <a:srgbClr val="003399"/>
              </a:solidFill>
            </a:endParaRP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de-DE" sz="3000" dirty="0">
                <a:solidFill>
                  <a:srgbClr val="003399"/>
                </a:solidFill>
              </a:rPr>
              <a:t>What programming environment does MATLAB  offer?</a:t>
            </a: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de-DE" sz="3000" dirty="0">
                <a:solidFill>
                  <a:srgbClr val="003399"/>
                </a:solidFill>
              </a:rPr>
              <a:t>What are M-files?</a:t>
            </a: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de-DE" sz="3000" dirty="0">
                <a:solidFill>
                  <a:srgbClr val="003399"/>
                </a:solidFill>
              </a:rPr>
              <a:t>What is the difference between MATLAB scripts and functions?</a:t>
            </a: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de-DE" sz="3000" dirty="0">
                <a:solidFill>
                  <a:srgbClr val="003399"/>
                </a:solidFill>
              </a:rPr>
              <a:t>How can I get started in MATLAB?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dirty="0" smtClean="0">
                <a:solidFill>
                  <a:srgbClr val="6699FF"/>
                </a:solidFill>
              </a:rPr>
              <a:t>A Brief Introduction to MATLAB &amp; IPT</a:t>
            </a:r>
          </a:p>
        </p:txBody>
      </p:sp>
      <p:sp>
        <p:nvSpPr>
          <p:cNvPr id="6147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372AA2C-F13B-4E6A-A1C5-6EEAE36DB36A}" type="slidenum">
              <a:rPr lang="en-US" altLang="en-US" smtClean="0">
                <a:solidFill>
                  <a:srgbClr val="6699FF"/>
                </a:solidFill>
              </a:rPr>
              <a:pPr eaLnBrk="1" hangingPunct="1"/>
              <a:t>3</a:t>
            </a:fld>
            <a:endParaRPr lang="en-US" altLang="en-US" smtClean="0">
              <a:solidFill>
                <a:srgbClr val="6699FF"/>
              </a:solidFill>
            </a:endParaRPr>
          </a:p>
        </p:txBody>
      </p:sp>
      <p:sp>
        <p:nvSpPr>
          <p:cNvPr id="614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dirty="0" err="1" smtClean="0"/>
              <a:t>Objectives</a:t>
            </a:r>
            <a:r>
              <a:rPr lang="tr-TR" altLang="de-DE" dirty="0" smtClean="0"/>
              <a:t> (</a:t>
            </a:r>
            <a:r>
              <a:rPr lang="tr-TR" altLang="de-DE" dirty="0" err="1" smtClean="0"/>
              <a:t>cont</a:t>
            </a:r>
            <a:r>
              <a:rPr lang="tr-TR" altLang="de-DE" dirty="0" smtClean="0"/>
              <a:t>.)</a:t>
            </a:r>
            <a:endParaRPr lang="en-US" altLang="de-DE" dirty="0" smtClean="0"/>
          </a:p>
        </p:txBody>
      </p:sp>
      <p:sp>
        <p:nvSpPr>
          <p:cNvPr id="6149" name="Rectangle 1027"/>
          <p:cNvSpPr txBox="1">
            <a:spLocks noChangeArrowheads="1"/>
          </p:cNvSpPr>
          <p:nvPr/>
        </p:nvSpPr>
        <p:spPr bwMode="auto">
          <a:xfrm>
            <a:off x="461962" y="11430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de-DE" sz="2700" dirty="0">
                <a:solidFill>
                  <a:srgbClr val="003399"/>
                </a:solidFill>
              </a:rPr>
              <a:t>How do I read an image from a file using MATLAB?</a:t>
            </a: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de-DE" sz="2700" dirty="0">
                <a:solidFill>
                  <a:srgbClr val="003399"/>
                </a:solidFill>
              </a:rPr>
              <a:t>What are the main data classes used for image representation and how can I convert from one to another?</a:t>
            </a: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de-DE" sz="2700" dirty="0">
                <a:solidFill>
                  <a:srgbClr val="003399"/>
                </a:solidFill>
              </a:rPr>
              <a:t>Why is it important to understand the data class and range of pixel values of images stored in memory?</a:t>
            </a: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de-DE" sz="2700" dirty="0">
                <a:solidFill>
                  <a:srgbClr val="003399"/>
                </a:solidFill>
              </a:rPr>
              <a:t>How do I display an image using MATLAB?</a:t>
            </a: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de-DE" sz="2700" dirty="0">
                <a:solidFill>
                  <a:srgbClr val="003399"/>
                </a:solidFill>
              </a:rPr>
              <a:t>How can I explore the pixel contents of an image?</a:t>
            </a: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de-DE" sz="2700" dirty="0">
                <a:solidFill>
                  <a:srgbClr val="003399"/>
                </a:solidFill>
              </a:rPr>
              <a:t>How do I save an image to a file using MATLAB?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8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 smtClean="0">
                <a:ea typeface="ＭＳ Ｐゴシック" panose="020B0600070205080204" pitchFamily="34" charset="-128"/>
              </a:rPr>
              <a:t>Introduction to MATLAB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89075"/>
            <a:ext cx="8229600" cy="4987925"/>
          </a:xfrm>
        </p:spPr>
        <p:txBody>
          <a:bodyPr/>
          <a:lstStyle/>
          <a:p>
            <a:pPr algn="just"/>
            <a:r>
              <a:rPr lang="en-US" altLang="tr-TR" sz="2600" dirty="0" smtClean="0">
                <a:ea typeface="ＭＳ Ｐゴシック" panose="020B0600070205080204" pitchFamily="34" charset="-128"/>
              </a:rPr>
              <a:t>MATLAB (</a:t>
            </a:r>
            <a:r>
              <a:rPr lang="en-US" altLang="tr-TR" sz="2600" dirty="0" err="1" smtClean="0">
                <a:ea typeface="ＭＳ Ｐゴシック" panose="020B0600070205080204" pitchFamily="34" charset="-128"/>
              </a:rPr>
              <a:t>MATrix</a:t>
            </a:r>
            <a:r>
              <a:rPr lang="en-US" altLang="tr-TR" sz="2600" dirty="0" smtClean="0">
                <a:ea typeface="ＭＳ Ｐゴシック" panose="020B0600070205080204" pitchFamily="34" charset="-128"/>
              </a:rPr>
              <a:t> </a:t>
            </a:r>
            <a:r>
              <a:rPr lang="en-US" altLang="tr-TR" sz="2600" dirty="0" err="1" smtClean="0">
                <a:ea typeface="ＭＳ Ｐゴシック" panose="020B0600070205080204" pitchFamily="34" charset="-128"/>
              </a:rPr>
              <a:t>LABoratory</a:t>
            </a:r>
            <a:r>
              <a:rPr lang="en-US" altLang="tr-TR" sz="2600" dirty="0" smtClean="0">
                <a:ea typeface="ＭＳ Ｐゴシック" panose="020B0600070205080204" pitchFamily="34" charset="-128"/>
              </a:rPr>
              <a:t>): data analysis, prototyping, and visualization tool with built-in support for matrices and matrix operations, excellent graphics capabilities, and a high-level programming language and development environment.</a:t>
            </a:r>
          </a:p>
          <a:p>
            <a:pPr algn="just"/>
            <a:r>
              <a:rPr lang="en-US" altLang="tr-TR" sz="2600" dirty="0" smtClean="0">
                <a:ea typeface="ＭＳ Ｐゴシック" panose="020B0600070205080204" pitchFamily="34" charset="-128"/>
              </a:rPr>
              <a:t>Very popular with engineers, scientists, and researchers in both industry and academia.</a:t>
            </a:r>
          </a:p>
          <a:p>
            <a:pPr algn="just"/>
            <a:r>
              <a:rPr lang="en-US" altLang="tr-TR" sz="2600" dirty="0" smtClean="0">
                <a:ea typeface="ＭＳ Ｐゴシック" panose="020B0600070205080204" pitchFamily="34" charset="-128"/>
              </a:rPr>
              <a:t>Extensive built-in documentation. </a:t>
            </a:r>
          </a:p>
          <a:p>
            <a:pPr algn="just"/>
            <a:r>
              <a:rPr lang="en-US" altLang="tr-TR" sz="2600" dirty="0" smtClean="0">
                <a:ea typeface="ＭＳ Ｐゴシック" panose="020B0600070205080204" pitchFamily="34" charset="-128"/>
              </a:rPr>
              <a:t>Many toolboxes (including the Image Processing Toolbox – </a:t>
            </a:r>
            <a:r>
              <a:rPr lang="tr-TR" altLang="tr-TR" sz="2600" dirty="0" err="1" smtClean="0">
                <a:ea typeface="ＭＳ Ｐゴシック" panose="020B0600070205080204" pitchFamily="34" charset="-128"/>
              </a:rPr>
              <a:t>coming</a:t>
            </a:r>
            <a:r>
              <a:rPr lang="tr-TR" altLang="tr-TR" sz="2600" dirty="0" smtClean="0">
                <a:ea typeface="ＭＳ Ｐゴシック" panose="020B0600070205080204" pitchFamily="34" charset="-128"/>
              </a:rPr>
              <a:t> </a:t>
            </a:r>
            <a:r>
              <a:rPr lang="tr-TR" altLang="tr-TR" sz="2600" dirty="0" err="1" smtClean="0">
                <a:ea typeface="ＭＳ Ｐゴシック" panose="020B0600070205080204" pitchFamily="34" charset="-128"/>
              </a:rPr>
              <a:t>soon</a:t>
            </a:r>
            <a:r>
              <a:rPr lang="en-US" altLang="tr-TR" sz="2600" dirty="0" smtClean="0">
                <a:ea typeface="ＭＳ Ｐゴシック" panose="020B0600070205080204" pitchFamily="34" charset="-128"/>
              </a:rPr>
              <a:t>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tr-TR" sz="1200" dirty="0">
                <a:solidFill>
                  <a:srgbClr val="6699FF"/>
                </a:solidFill>
                <a:latin typeface="Arial" charset="0"/>
                <a:ea typeface="+mn-ea"/>
              </a:rPr>
              <a:t>A Brief Introduction to MATLAB &amp; IPT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92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 smtClean="0">
                <a:ea typeface="ＭＳ Ｐゴシック" panose="020B0600070205080204" pitchFamily="34" charset="-128"/>
              </a:rPr>
              <a:t>Basic elements of MATLAB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371600"/>
            <a:ext cx="7772400" cy="4953000"/>
          </a:xfrm>
        </p:spPr>
        <p:txBody>
          <a:bodyPr/>
          <a:lstStyle/>
          <a:p>
            <a:r>
              <a:rPr lang="en-US" altLang="tr-TR" smtClean="0">
                <a:ea typeface="ＭＳ Ｐゴシック" panose="020B0600070205080204" pitchFamily="34" charset="-128"/>
              </a:rPr>
              <a:t>Working environment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tr-TR" sz="1200" dirty="0">
                <a:solidFill>
                  <a:srgbClr val="6699FF"/>
                </a:solidFill>
                <a:latin typeface="Arial" charset="0"/>
                <a:ea typeface="+mn-ea"/>
              </a:rPr>
              <a:t>A Brief Introduction to MATLAB &amp; IPT</a:t>
            </a:r>
          </a:p>
        </p:txBody>
      </p:sp>
      <p:pic>
        <p:nvPicPr>
          <p:cNvPr id="14341" name="Picture 4" descr="Figure03_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828800"/>
            <a:ext cx="609917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0" y="2362200"/>
            <a:ext cx="14478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+mj-lt"/>
                <a:ea typeface="ＭＳ Ｐゴシック" pitchFamily="-1" charset="-128"/>
                <a:cs typeface="ＭＳ Ｐゴシック" pitchFamily="-1" charset="-128"/>
              </a:rPr>
              <a:t>Workspace variables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0" y="4572000"/>
            <a:ext cx="14478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+mj-lt"/>
                <a:ea typeface="ＭＳ Ｐゴシック" pitchFamily="-1" charset="-128"/>
                <a:cs typeface="ＭＳ Ｐゴシック" pitchFamily="-1" charset="-128"/>
              </a:rPr>
              <a:t>Command</a:t>
            </a:r>
            <a:br>
              <a:rPr lang="en-US" sz="1800" dirty="0">
                <a:solidFill>
                  <a:schemeClr val="accent3">
                    <a:lumMod val="50000"/>
                  </a:schemeClr>
                </a:solidFill>
                <a:latin typeface="+mj-lt"/>
                <a:ea typeface="ＭＳ Ｐゴシック" pitchFamily="-1" charset="-128"/>
                <a:cs typeface="ＭＳ Ｐゴシック" pitchFamily="-1" charset="-128"/>
              </a:rPr>
            </a:b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+mj-lt"/>
                <a:ea typeface="ＭＳ Ｐゴシック" pitchFamily="-1" charset="-128"/>
                <a:cs typeface="ＭＳ Ｐゴシック" pitchFamily="-1" charset="-128"/>
              </a:rPr>
              <a:t>history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1371600"/>
            <a:ext cx="14478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+mj-lt"/>
                <a:ea typeface="ＭＳ Ｐゴシック" pitchFamily="-1" charset="-128"/>
                <a:cs typeface="ＭＳ Ｐゴシック" pitchFamily="-1" charset="-128"/>
              </a:rPr>
              <a:t>Current directory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81800" y="4724400"/>
            <a:ext cx="14478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chemeClr val="accent3">
                    <a:lumMod val="50000"/>
                  </a:schemeClr>
                </a:solidFill>
                <a:latin typeface="+mj-lt"/>
                <a:ea typeface="ＭＳ Ｐゴシック" pitchFamily="-1" charset="-128"/>
                <a:cs typeface="ＭＳ Ｐゴシック" pitchFamily="-1" charset="-128"/>
              </a:rPr>
              <a:t>Command window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84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 smtClean="0">
                <a:ea typeface="ＭＳ Ｐゴシック" panose="020B0600070205080204" pitchFamily="34" charset="-128"/>
              </a:rPr>
              <a:t>Basic elements of MATLAB</a:t>
            </a:r>
            <a:r>
              <a:rPr lang="tr-TR" altLang="tr-TR" dirty="0" smtClean="0">
                <a:ea typeface="ＭＳ Ｐゴシック" panose="020B0600070205080204" pitchFamily="34" charset="-128"/>
              </a:rPr>
              <a:t> (</a:t>
            </a:r>
            <a:r>
              <a:rPr lang="tr-TR" altLang="tr-TR" dirty="0" err="1" smtClean="0">
                <a:ea typeface="ＭＳ Ｐゴシック" panose="020B0600070205080204" pitchFamily="34" charset="-128"/>
              </a:rPr>
              <a:t>cont</a:t>
            </a:r>
            <a:r>
              <a:rPr lang="tr-TR" altLang="tr-TR" dirty="0" smtClean="0">
                <a:ea typeface="ＭＳ Ｐゴシック" panose="020B0600070205080204" pitchFamily="34" charset="-128"/>
              </a:rPr>
              <a:t>.)</a:t>
            </a:r>
            <a:endParaRPr lang="en-US" altLang="tr-TR" dirty="0" smtClean="0">
              <a:ea typeface="ＭＳ Ｐゴシック" panose="020B0600070205080204" pitchFamily="34" charset="-128"/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smtClean="0">
                <a:ea typeface="ＭＳ Ｐゴシック" panose="020B0600070205080204" pitchFamily="34" charset="-128"/>
              </a:rPr>
              <a:t>Data classes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tr-TR" sz="1200" dirty="0">
                <a:solidFill>
                  <a:srgbClr val="6699FF"/>
                </a:solidFill>
                <a:latin typeface="Arial" charset="0"/>
                <a:ea typeface="+mn-ea"/>
              </a:rPr>
              <a:t>A Brief Introduction to MATLAB &amp; IPT</a:t>
            </a:r>
          </a:p>
        </p:txBody>
      </p:sp>
      <p:pic>
        <p:nvPicPr>
          <p:cNvPr id="1536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13" y="2286000"/>
            <a:ext cx="804545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15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 smtClean="0">
                <a:ea typeface="ＭＳ Ｐゴシック" panose="020B0600070205080204" pitchFamily="34" charset="-128"/>
              </a:rPr>
              <a:t>Basic elements of MATLAB</a:t>
            </a:r>
            <a:r>
              <a:rPr lang="tr-TR" altLang="tr-TR" dirty="0" smtClean="0">
                <a:ea typeface="ＭＳ Ｐゴシック" panose="020B0600070205080204" pitchFamily="34" charset="-128"/>
              </a:rPr>
              <a:t> (</a:t>
            </a:r>
            <a:r>
              <a:rPr lang="tr-TR" altLang="tr-TR" dirty="0" err="1" smtClean="0">
                <a:ea typeface="ＭＳ Ｐゴシック" panose="020B0600070205080204" pitchFamily="34" charset="-128"/>
              </a:rPr>
              <a:t>cont</a:t>
            </a:r>
            <a:r>
              <a:rPr lang="tr-TR" altLang="tr-TR" dirty="0" smtClean="0">
                <a:ea typeface="ＭＳ Ｐゴシック" panose="020B0600070205080204" pitchFamily="34" charset="-128"/>
              </a:rPr>
              <a:t>.)</a:t>
            </a:r>
            <a:endParaRPr lang="en-US" altLang="tr-TR" dirty="0" smtClean="0">
              <a:ea typeface="ＭＳ Ｐゴシック" panose="020B0600070205080204" pitchFamily="34" charset="-128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229600" cy="4530725"/>
          </a:xfrm>
        </p:spPr>
        <p:txBody>
          <a:bodyPr/>
          <a:lstStyle/>
          <a:p>
            <a:r>
              <a:rPr lang="en-US" altLang="tr-TR" dirty="0" smtClean="0">
                <a:ea typeface="ＭＳ Ｐゴシック" panose="020B0600070205080204" pitchFamily="34" charset="-128"/>
              </a:rPr>
              <a:t>Standard arrays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tr-TR" sz="1200" dirty="0">
                <a:solidFill>
                  <a:srgbClr val="6699FF"/>
                </a:solidFill>
                <a:latin typeface="Arial" charset="0"/>
                <a:ea typeface="+mn-ea"/>
              </a:rPr>
              <a:t>A Brief Introduction to MATLAB &amp; IPT</a:t>
            </a:r>
          </a:p>
        </p:txBody>
      </p:sp>
      <p:pic>
        <p:nvPicPr>
          <p:cNvPr id="1638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2081216"/>
            <a:ext cx="567531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291016"/>
            <a:ext cx="8458200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99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 smtClean="0">
                <a:ea typeface="ＭＳ Ｐゴシック" panose="020B0600070205080204" pitchFamily="34" charset="-128"/>
              </a:rPr>
              <a:t>M-files: scripts and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534400" cy="54102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altLang="tr-TR" sz="2400" dirty="0" smtClean="0">
                <a:ea typeface="ＭＳ Ｐゴシック" panose="020B0600070205080204" pitchFamily="34" charset="-128"/>
              </a:rPr>
              <a:t>M-files in MATLAB can be:</a:t>
            </a:r>
          </a:p>
          <a:p>
            <a:pPr lvl="1" algn="just">
              <a:lnSpc>
                <a:spcPct val="90000"/>
              </a:lnSpc>
            </a:pPr>
            <a:r>
              <a:rPr lang="en-US" altLang="tr-TR" sz="2000" i="1" dirty="0" smtClean="0">
                <a:ea typeface="ＭＳ Ｐゴシック" panose="020B0600070205080204" pitchFamily="34" charset="-128"/>
              </a:rPr>
              <a:t>scripts </a:t>
            </a:r>
            <a:r>
              <a:rPr lang="en-US" altLang="tr-TR" sz="2000" dirty="0" smtClean="0">
                <a:ea typeface="ＭＳ Ｐゴシック" panose="020B0600070205080204" pitchFamily="34" charset="-128"/>
              </a:rPr>
              <a:t>that simply execute a series of MATLAB </a:t>
            </a:r>
            <a:r>
              <a:rPr lang="en-US" altLang="tr-TR" sz="2000" i="1" dirty="0" smtClean="0">
                <a:ea typeface="ＭＳ Ｐゴシック" panose="020B0600070205080204" pitchFamily="34" charset="-128"/>
              </a:rPr>
              <a:t>commands </a:t>
            </a:r>
            <a:r>
              <a:rPr lang="en-US" altLang="tr-TR" sz="2000" dirty="0" smtClean="0">
                <a:ea typeface="ＭＳ Ｐゴシック" panose="020B0600070205080204" pitchFamily="34" charset="-128"/>
              </a:rPr>
              <a:t>or </a:t>
            </a:r>
            <a:r>
              <a:rPr lang="en-US" altLang="tr-TR" sz="2000" i="1" dirty="0" smtClean="0">
                <a:ea typeface="ＭＳ Ｐゴシック" panose="020B0600070205080204" pitchFamily="34" charset="-128"/>
              </a:rPr>
              <a:t>statements</a:t>
            </a:r>
            <a:r>
              <a:rPr lang="en-US" altLang="tr-TR" sz="2000" dirty="0" smtClean="0">
                <a:ea typeface="ＭＳ Ｐゴシック" panose="020B0600070205080204" pitchFamily="34" charset="-128"/>
              </a:rPr>
              <a:t>; or </a:t>
            </a:r>
          </a:p>
          <a:p>
            <a:pPr lvl="1" algn="just">
              <a:lnSpc>
                <a:spcPct val="90000"/>
              </a:lnSpc>
            </a:pPr>
            <a:r>
              <a:rPr lang="en-US" altLang="tr-TR" sz="2000" i="1" dirty="0" smtClean="0">
                <a:ea typeface="ＭＳ Ｐゴシック" panose="020B0600070205080204" pitchFamily="34" charset="-128"/>
              </a:rPr>
              <a:t>functions </a:t>
            </a:r>
            <a:r>
              <a:rPr lang="en-US" altLang="tr-TR" sz="2000" dirty="0" smtClean="0">
                <a:ea typeface="ＭＳ Ｐゴシック" panose="020B0600070205080204" pitchFamily="34" charset="-128"/>
              </a:rPr>
              <a:t>that can accept </a:t>
            </a:r>
            <a:r>
              <a:rPr lang="en-US" altLang="tr-TR" sz="2000" i="1" dirty="0" smtClean="0">
                <a:ea typeface="ＭＳ Ｐゴシック" panose="020B0600070205080204" pitchFamily="34" charset="-128"/>
              </a:rPr>
              <a:t>arguments </a:t>
            </a:r>
            <a:r>
              <a:rPr lang="en-US" altLang="tr-TR" sz="2000" dirty="0" smtClean="0">
                <a:ea typeface="ＭＳ Ｐゴシック" panose="020B0600070205080204" pitchFamily="34" charset="-128"/>
              </a:rPr>
              <a:t>(</a:t>
            </a:r>
            <a:r>
              <a:rPr lang="en-US" altLang="tr-TR" sz="2000" i="1" dirty="0" smtClean="0">
                <a:ea typeface="ＭＳ Ｐゴシック" panose="020B0600070205080204" pitchFamily="34" charset="-128"/>
              </a:rPr>
              <a:t>parameters</a:t>
            </a:r>
            <a:r>
              <a:rPr lang="en-US" altLang="tr-TR" sz="2000" dirty="0" smtClean="0">
                <a:ea typeface="ＭＳ Ｐゴシック" panose="020B0600070205080204" pitchFamily="34" charset="-128"/>
              </a:rPr>
              <a:t>) and produce one or more </a:t>
            </a:r>
            <a:r>
              <a:rPr lang="en-US" altLang="tr-TR" sz="2000" i="1" dirty="0" smtClean="0">
                <a:ea typeface="ＭＳ Ｐゴシック" panose="020B0600070205080204" pitchFamily="34" charset="-128"/>
              </a:rPr>
              <a:t>output values</a:t>
            </a:r>
            <a:r>
              <a:rPr lang="en-US" altLang="tr-TR" sz="2000" dirty="0" smtClean="0">
                <a:ea typeface="ＭＳ Ｐゴシック" panose="020B0600070205080204" pitchFamily="34" charset="-128"/>
              </a:rPr>
              <a:t>. </a:t>
            </a:r>
          </a:p>
          <a:p>
            <a:pPr algn="just">
              <a:lnSpc>
                <a:spcPct val="90000"/>
              </a:lnSpc>
            </a:pPr>
            <a:endParaRPr lang="en-US" altLang="tr-TR" sz="2000" dirty="0" smtClean="0">
              <a:ea typeface="ＭＳ Ｐゴシック" panose="020B0600070205080204" pitchFamily="34" charset="-128"/>
            </a:endParaRPr>
          </a:p>
          <a:p>
            <a:pPr algn="just">
              <a:lnSpc>
                <a:spcPct val="90000"/>
              </a:lnSpc>
            </a:pPr>
            <a:r>
              <a:rPr lang="en-US" altLang="tr-TR" sz="2400" b="1" dirty="0" smtClean="0">
                <a:ea typeface="ＭＳ Ｐゴシック" panose="020B0600070205080204" pitchFamily="34" charset="-128"/>
              </a:rPr>
              <a:t>Scripts</a:t>
            </a:r>
          </a:p>
          <a:p>
            <a:pPr lvl="1" algn="just">
              <a:lnSpc>
                <a:spcPct val="90000"/>
              </a:lnSpc>
            </a:pPr>
            <a:r>
              <a:rPr lang="en-US" altLang="tr-TR" sz="2000" dirty="0" smtClean="0">
                <a:ea typeface="ＭＳ Ｐゴシック" panose="020B0600070205080204" pitchFamily="34" charset="-128"/>
              </a:rPr>
              <a:t>An M-file containing a </a:t>
            </a:r>
            <a:r>
              <a:rPr lang="en-US" altLang="tr-TR" sz="2000" i="1" dirty="0" smtClean="0">
                <a:ea typeface="ＭＳ Ｐゴシック" panose="020B0600070205080204" pitchFamily="34" charset="-128"/>
              </a:rPr>
              <a:t>script </a:t>
            </a:r>
            <a:r>
              <a:rPr lang="en-US" altLang="tr-TR" sz="2000" dirty="0" smtClean="0">
                <a:ea typeface="ＭＳ Ｐゴシック" panose="020B0600070205080204" pitchFamily="34" charset="-128"/>
              </a:rPr>
              <a:t>consists of a sequence of commands to be interpreted and executed. </a:t>
            </a:r>
          </a:p>
          <a:p>
            <a:pPr lvl="1" algn="just">
              <a:lnSpc>
                <a:spcPct val="90000"/>
              </a:lnSpc>
            </a:pPr>
            <a:r>
              <a:rPr lang="en-US" altLang="tr-TR" sz="2000" dirty="0" smtClean="0">
                <a:ea typeface="ＭＳ Ｐゴシック" panose="020B0600070205080204" pitchFamily="34" charset="-128"/>
              </a:rPr>
              <a:t>In addition to calls to built-in functions, scripts may also contain variable declarations, calls to user-created functions (which may be stored in separate files), decision statements and repetition loops. </a:t>
            </a:r>
          </a:p>
          <a:p>
            <a:pPr lvl="1" algn="just">
              <a:lnSpc>
                <a:spcPct val="90000"/>
              </a:lnSpc>
            </a:pPr>
            <a:r>
              <a:rPr lang="en-US" altLang="tr-TR" sz="2000" dirty="0" smtClean="0">
                <a:ea typeface="ＭＳ Ｐゴシック" panose="020B0600070205080204" pitchFamily="34" charset="-128"/>
              </a:rPr>
              <a:t>Scripts are usually created using a text editor (e.g., the built-in MATLAB Editor) and stored with a meaningful name and the .m extension.</a:t>
            </a:r>
          </a:p>
          <a:p>
            <a:pPr lvl="1" algn="just">
              <a:lnSpc>
                <a:spcPct val="90000"/>
              </a:lnSpc>
            </a:pPr>
            <a:r>
              <a:rPr lang="en-US" altLang="tr-TR" sz="2000" dirty="0" smtClean="0">
                <a:ea typeface="ＭＳ Ｐゴシック" panose="020B0600070205080204" pitchFamily="34" charset="-128"/>
              </a:rPr>
              <a:t>Once a script has been created and saved, it can be invoked from the command line simply by typing its name.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tr-TR" sz="1200" dirty="0">
                <a:solidFill>
                  <a:srgbClr val="6699FF"/>
                </a:solidFill>
                <a:latin typeface="Arial" charset="0"/>
                <a:ea typeface="+mn-ea"/>
              </a:rPr>
              <a:t>A Brief Introduction to MATLAB &amp; IPT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77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 smtClean="0">
                <a:ea typeface="ＭＳ Ｐゴシック" panose="020B0600070205080204" pitchFamily="34" charset="-128"/>
              </a:rPr>
              <a:t>M-files: scripts and functions</a:t>
            </a:r>
            <a:r>
              <a:rPr lang="tr-TR" altLang="tr-TR" dirty="0" smtClean="0">
                <a:ea typeface="ＭＳ Ｐゴシック" panose="020B0600070205080204" pitchFamily="34" charset="-128"/>
              </a:rPr>
              <a:t> (</a:t>
            </a:r>
            <a:r>
              <a:rPr lang="tr-TR" altLang="tr-TR" dirty="0" err="1" smtClean="0">
                <a:ea typeface="ＭＳ Ｐゴシック" panose="020B0600070205080204" pitchFamily="34" charset="-128"/>
              </a:rPr>
              <a:t>cont</a:t>
            </a:r>
            <a:r>
              <a:rPr lang="tr-TR" altLang="tr-TR" dirty="0" smtClean="0">
                <a:ea typeface="ＭＳ Ｐゴシック" panose="020B0600070205080204" pitchFamily="34" charset="-128"/>
              </a:rPr>
              <a:t>.)</a:t>
            </a:r>
            <a:endParaRPr lang="en-US" altLang="tr-TR" dirty="0" smtClean="0">
              <a:ea typeface="ＭＳ Ｐゴシック" panose="020B0600070205080204" pitchFamily="34" charset="-128"/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2362200" cy="3429000"/>
          </a:xfrm>
        </p:spPr>
        <p:txBody>
          <a:bodyPr/>
          <a:lstStyle/>
          <a:p>
            <a:r>
              <a:rPr lang="en-US" altLang="tr-TR" sz="2400" b="1" dirty="0" smtClean="0">
                <a:ea typeface="ＭＳ Ｐゴシック" panose="020B0600070205080204" pitchFamily="34" charset="-128"/>
              </a:rPr>
              <a:t>Functions</a:t>
            </a:r>
          </a:p>
          <a:p>
            <a:pPr lvl="1"/>
            <a:r>
              <a:rPr lang="en-US" altLang="tr-TR" sz="2200" dirty="0" smtClean="0">
                <a:ea typeface="ＭＳ Ｐゴシック" panose="020B0600070205080204" pitchFamily="34" charset="-128"/>
              </a:rPr>
              <a:t>An M-file containing a </a:t>
            </a:r>
            <a:r>
              <a:rPr lang="en-US" altLang="tr-TR" sz="2200" i="1" dirty="0" smtClean="0">
                <a:ea typeface="ＭＳ Ｐゴシック" panose="020B0600070205080204" pitchFamily="34" charset="-128"/>
              </a:rPr>
              <a:t>function </a:t>
            </a:r>
            <a:r>
              <a:rPr lang="en-US" altLang="tr-TR" sz="2200" dirty="0" smtClean="0">
                <a:ea typeface="ＭＳ Ｐゴシック" panose="020B0600070205080204" pitchFamily="34" charset="-128"/>
              </a:rPr>
              <a:t>has the following structure:</a:t>
            </a:r>
          </a:p>
          <a:p>
            <a:pPr lvl="1">
              <a:buFont typeface="Wingdings 2" panose="05020102010507070707" pitchFamily="18" charset="2"/>
              <a:buNone/>
            </a:pPr>
            <a:endParaRPr lang="en-US" altLang="tr-TR" sz="18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tr-TR" sz="1200" dirty="0">
                <a:solidFill>
                  <a:srgbClr val="6699FF"/>
                </a:solidFill>
                <a:latin typeface="Arial" charset="0"/>
                <a:ea typeface="+mn-ea"/>
              </a:rPr>
              <a:t>A Brief Introduction to MATLAB &amp; IPT</a:t>
            </a:r>
          </a:p>
        </p:txBody>
      </p:sp>
      <p:pic>
        <p:nvPicPr>
          <p:cNvPr id="18437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371600"/>
            <a:ext cx="6262688" cy="478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 smtClean="0">
                <a:ea typeface="ＭＳ Ｐゴシック" panose="020B0600070205080204" pitchFamily="34" charset="-128"/>
              </a:rPr>
              <a:t>M-files: scripts and functions</a:t>
            </a:r>
            <a:r>
              <a:rPr lang="tr-TR" altLang="tr-TR" dirty="0" smtClean="0">
                <a:ea typeface="ＭＳ Ｐゴシック" panose="020B0600070205080204" pitchFamily="34" charset="-128"/>
              </a:rPr>
              <a:t> (</a:t>
            </a:r>
            <a:r>
              <a:rPr lang="tr-TR" altLang="tr-TR" dirty="0" err="1" smtClean="0">
                <a:ea typeface="ＭＳ Ｐゴシック" panose="020B0600070205080204" pitchFamily="34" charset="-128"/>
              </a:rPr>
              <a:t>cont</a:t>
            </a:r>
            <a:r>
              <a:rPr lang="tr-TR" altLang="tr-TR" dirty="0" smtClean="0">
                <a:ea typeface="ＭＳ Ｐゴシック" panose="020B0600070205080204" pitchFamily="34" charset="-128"/>
              </a:rPr>
              <a:t>.)</a:t>
            </a:r>
            <a:endParaRPr lang="en-US" altLang="tr-TR" dirty="0" smtClean="0">
              <a:ea typeface="ＭＳ Ｐゴシック" panose="020B0600070205080204" pitchFamily="34" charset="-128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717675"/>
            <a:ext cx="8305800" cy="914400"/>
          </a:xfrm>
        </p:spPr>
        <p:txBody>
          <a:bodyPr/>
          <a:lstStyle/>
          <a:p>
            <a:r>
              <a:rPr lang="en-US" altLang="tr-TR" sz="2400" b="1" dirty="0" smtClean="0">
                <a:ea typeface="ＭＳ Ｐゴシック" panose="020B0600070205080204" pitchFamily="34" charset="-128"/>
              </a:rPr>
              <a:t>Functions</a:t>
            </a:r>
          </a:p>
          <a:p>
            <a:pPr lvl="1"/>
            <a:r>
              <a:rPr lang="en-US" altLang="tr-TR" sz="2000" dirty="0" smtClean="0">
                <a:ea typeface="ＭＳ Ｐゴシック" panose="020B0600070205080204" pitchFamily="34" charset="-128"/>
              </a:rPr>
              <a:t>Example</a:t>
            </a:r>
          </a:p>
          <a:p>
            <a:pPr lvl="1">
              <a:buFont typeface="Wingdings 2" panose="05020102010507070707" pitchFamily="18" charset="2"/>
              <a:buNone/>
            </a:pPr>
            <a:endParaRPr lang="en-US" altLang="tr-TR" sz="20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tr-TR" sz="1200" dirty="0">
                <a:solidFill>
                  <a:srgbClr val="6699FF"/>
                </a:solidFill>
                <a:latin typeface="Arial" charset="0"/>
                <a:ea typeface="+mn-ea"/>
              </a:rPr>
              <a:t>A Brief Introduction to MATLAB &amp; IPT</a:t>
            </a:r>
          </a:p>
        </p:txBody>
      </p:sp>
      <p:pic>
        <p:nvPicPr>
          <p:cNvPr id="19461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667000"/>
            <a:ext cx="8459788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76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82000" cy="1066800"/>
          </a:xfrm>
        </p:spPr>
        <p:txBody>
          <a:bodyPr>
            <a:noAutofit/>
          </a:bodyPr>
          <a:lstStyle/>
          <a:p>
            <a:r>
              <a:rPr lang="en-US" altLang="tr-TR" sz="3600" dirty="0" smtClean="0">
                <a:ea typeface="ＭＳ Ｐゴシック" panose="020B0600070205080204" pitchFamily="34" charset="-128"/>
              </a:rPr>
              <a:t>MATLAB array and matrix arithmetic operators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tr-TR" sz="1200" dirty="0">
                <a:solidFill>
                  <a:srgbClr val="6699FF"/>
                </a:solidFill>
                <a:latin typeface="Arial" charset="0"/>
                <a:ea typeface="+mn-ea"/>
              </a:rPr>
              <a:t>A Brief Introduction to MATLAB &amp; IPT</a:t>
            </a:r>
          </a:p>
        </p:txBody>
      </p:sp>
      <p:pic>
        <p:nvPicPr>
          <p:cNvPr id="2048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47800"/>
            <a:ext cx="7112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04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Autofit/>
          </a:bodyPr>
          <a:lstStyle/>
          <a:p>
            <a:r>
              <a:rPr lang="en-US" altLang="tr-TR" sz="3600" dirty="0" smtClean="0">
                <a:ea typeface="ＭＳ Ｐゴシック" panose="020B0600070205080204" pitchFamily="34" charset="-128"/>
              </a:rPr>
              <a:t>MATLAB specialized matrix operations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tr-TR" sz="1200" dirty="0">
                <a:solidFill>
                  <a:srgbClr val="6699FF"/>
                </a:solidFill>
                <a:latin typeface="Arial" charset="0"/>
                <a:ea typeface="+mn-ea"/>
              </a:rPr>
              <a:t>A Brief Introduction to MATLAB &amp; IPT</a:t>
            </a:r>
          </a:p>
        </p:txBody>
      </p:sp>
      <p:pic>
        <p:nvPicPr>
          <p:cNvPr id="21508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62150"/>
            <a:ext cx="60960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7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05800" cy="1066800"/>
          </a:xfrm>
        </p:spPr>
        <p:txBody>
          <a:bodyPr>
            <a:noAutofit/>
          </a:bodyPr>
          <a:lstStyle/>
          <a:p>
            <a:r>
              <a:rPr lang="en-US" altLang="tr-TR" sz="3600" dirty="0" smtClean="0">
                <a:ea typeface="ＭＳ Ｐゴシック" panose="020B0600070205080204" pitchFamily="34" charset="-128"/>
              </a:rPr>
              <a:t>MATLAB specialized arithmetic functions supported by the IPT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tr-TR" sz="1200" dirty="0">
                <a:solidFill>
                  <a:srgbClr val="6699FF"/>
                </a:solidFill>
                <a:latin typeface="Arial" charset="0"/>
                <a:ea typeface="+mn-ea"/>
              </a:rPr>
              <a:t>A Brief Introduction to MATLAB &amp; IPT</a:t>
            </a:r>
          </a:p>
        </p:txBody>
      </p:sp>
      <p:pic>
        <p:nvPicPr>
          <p:cNvPr id="2253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1797050"/>
            <a:ext cx="774700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64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Autofit/>
          </a:bodyPr>
          <a:lstStyle/>
          <a:p>
            <a:r>
              <a:rPr lang="en-US" altLang="tr-TR" sz="3600" dirty="0" smtClean="0">
                <a:ea typeface="ＭＳ Ｐゴシック" panose="020B0600070205080204" pitchFamily="34" charset="-128"/>
              </a:rPr>
              <a:t>MATLAB relational and logical operators and logical functions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tr-TR" sz="1200" dirty="0">
                <a:solidFill>
                  <a:srgbClr val="6699FF"/>
                </a:solidFill>
                <a:latin typeface="Arial" charset="0"/>
                <a:ea typeface="+mn-ea"/>
              </a:rPr>
              <a:t>A Brief Introduction to MATLAB &amp; IPT</a:t>
            </a:r>
          </a:p>
        </p:txBody>
      </p:sp>
      <p:pic>
        <p:nvPicPr>
          <p:cNvPr id="2355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47800"/>
            <a:ext cx="3454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752600"/>
            <a:ext cx="19685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114800"/>
            <a:ext cx="71628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50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Autofit/>
          </a:bodyPr>
          <a:lstStyle/>
          <a:p>
            <a:r>
              <a:rPr lang="en-US" altLang="tr-TR" sz="3600" dirty="0" smtClean="0">
                <a:ea typeface="ＭＳ Ｐゴシック" panose="020B0600070205080204" pitchFamily="34" charset="-128"/>
              </a:rPr>
              <a:t>MATLAB selected built-in variables and constants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tr-TR" sz="1200" dirty="0">
                <a:solidFill>
                  <a:srgbClr val="6699FF"/>
                </a:solidFill>
                <a:latin typeface="Arial" charset="0"/>
                <a:ea typeface="+mn-ea"/>
              </a:rPr>
              <a:t>A Brief Introduction to MATLAB &amp; IPT</a:t>
            </a:r>
          </a:p>
        </p:txBody>
      </p:sp>
      <p:pic>
        <p:nvPicPr>
          <p:cNvPr id="24580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0" y="2317750"/>
            <a:ext cx="5676900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4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Autofit/>
          </a:bodyPr>
          <a:lstStyle/>
          <a:p>
            <a:r>
              <a:rPr lang="en-US" altLang="tr-TR" sz="3600" dirty="0" smtClean="0">
                <a:ea typeface="ＭＳ Ｐゴシック" panose="020B0600070205080204" pitchFamily="34" charset="-128"/>
              </a:rPr>
              <a:t>The Image Processing Toolbox (IPT): essential functions and features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 smtClean="0">
                <a:ea typeface="ＭＳ Ｐゴシック" panose="020B0600070205080204" pitchFamily="34" charset="-128"/>
              </a:rPr>
              <a:t>Displaying information about an image file</a:t>
            </a:r>
          </a:p>
          <a:p>
            <a:r>
              <a:rPr lang="en-US" altLang="tr-TR" dirty="0" smtClean="0">
                <a:ea typeface="ＭＳ Ｐゴシック" panose="020B0600070205080204" pitchFamily="34" charset="-128"/>
              </a:rPr>
              <a:t>Reading an image file</a:t>
            </a:r>
          </a:p>
          <a:p>
            <a:r>
              <a:rPr lang="en-US" altLang="tr-TR" dirty="0" smtClean="0">
                <a:ea typeface="ＭＳ Ｐゴシック" panose="020B0600070205080204" pitchFamily="34" charset="-128"/>
              </a:rPr>
              <a:t>Data classes and data conversions</a:t>
            </a:r>
          </a:p>
          <a:p>
            <a:r>
              <a:rPr lang="en-US" altLang="tr-TR" dirty="0" smtClean="0">
                <a:ea typeface="ＭＳ Ｐゴシック" panose="020B0600070205080204" pitchFamily="34" charset="-128"/>
              </a:rPr>
              <a:t>Displaying the contents of an image</a:t>
            </a:r>
          </a:p>
          <a:p>
            <a:r>
              <a:rPr lang="en-US" altLang="tr-TR" dirty="0" smtClean="0">
                <a:ea typeface="ＭＳ Ｐゴシック" panose="020B0600070205080204" pitchFamily="34" charset="-128"/>
              </a:rPr>
              <a:t>Exploring the contents of an image</a:t>
            </a:r>
          </a:p>
          <a:p>
            <a:r>
              <a:rPr lang="en-US" altLang="tr-TR" dirty="0" smtClean="0">
                <a:ea typeface="ＭＳ Ｐゴシック" panose="020B0600070205080204" pitchFamily="34" charset="-128"/>
              </a:rPr>
              <a:t>Writing the resulting image onto a file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tr-TR" sz="1200" dirty="0">
                <a:solidFill>
                  <a:srgbClr val="6699FF"/>
                </a:solidFill>
                <a:latin typeface="Arial" charset="0"/>
                <a:ea typeface="+mn-ea"/>
              </a:rPr>
              <a:t>A Brief Introduction to MATLAB &amp; IPT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11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Autofit/>
          </a:bodyPr>
          <a:lstStyle/>
          <a:p>
            <a:r>
              <a:rPr lang="en-US" altLang="tr-TR" sz="3600" dirty="0" smtClean="0">
                <a:ea typeface="ＭＳ Ｐゴシック" panose="020B0600070205080204" pitchFamily="34" charset="-128"/>
              </a:rPr>
              <a:t>IPT: essential functions and features</a:t>
            </a:r>
            <a:r>
              <a:rPr lang="tr-TR" altLang="tr-TR" sz="3600" dirty="0" smtClean="0">
                <a:ea typeface="ＭＳ Ｐゴシック" panose="020B0600070205080204" pitchFamily="34" charset="-128"/>
              </a:rPr>
              <a:t> (</a:t>
            </a:r>
            <a:r>
              <a:rPr lang="tr-TR" altLang="tr-TR" sz="3600" dirty="0" err="1" smtClean="0">
                <a:ea typeface="ＭＳ Ｐゴシック" panose="020B0600070205080204" pitchFamily="34" charset="-128"/>
              </a:rPr>
              <a:t>cont</a:t>
            </a:r>
            <a:r>
              <a:rPr lang="tr-TR" altLang="tr-TR" sz="3600" dirty="0" smtClean="0">
                <a:ea typeface="ＭＳ Ｐゴシック" panose="020B0600070205080204" pitchFamily="34" charset="-128"/>
              </a:rPr>
              <a:t>.)</a:t>
            </a:r>
            <a:endParaRPr lang="en-US" altLang="tr-TR" sz="36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sz="2600" dirty="0" smtClean="0">
                <a:ea typeface="ＭＳ Ｐゴシック" panose="020B0600070205080204" pitchFamily="34" charset="-128"/>
              </a:rPr>
              <a:t>Displaying information about an image file</a:t>
            </a:r>
          </a:p>
          <a:p>
            <a:pPr lvl="1"/>
            <a:r>
              <a:rPr lang="en-US" altLang="tr-TR" sz="2200" b="1" dirty="0" err="1" smtClean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imfinfo</a:t>
            </a:r>
            <a:endParaRPr lang="en-US" altLang="tr-TR" sz="2200" b="1" dirty="0" smtClean="0">
              <a:latin typeface="Courier New" panose="02070309020205020404" pitchFamily="49" charset="0"/>
              <a:ea typeface="ＭＳ Ｐゴシック" panose="020B0600070205080204" pitchFamily="34" charset="-128"/>
              <a:cs typeface="Courier New" panose="02070309020205020404" pitchFamily="49" charset="0"/>
            </a:endParaRPr>
          </a:p>
          <a:p>
            <a:pPr lvl="1"/>
            <a:endParaRPr lang="en-US" altLang="tr-TR" sz="2000" dirty="0" smtClean="0">
              <a:ea typeface="ＭＳ Ｐゴシック" panose="020B0600070205080204" pitchFamily="34" charset="-128"/>
            </a:endParaRPr>
          </a:p>
          <a:p>
            <a:pPr lvl="1"/>
            <a:r>
              <a:rPr lang="en-US" altLang="tr-TR" sz="2000" dirty="0" smtClean="0">
                <a:ea typeface="ＭＳ Ｐゴシック" panose="020B0600070205080204" pitchFamily="34" charset="-128"/>
              </a:rPr>
              <a:t>Example</a:t>
            </a:r>
            <a:r>
              <a:rPr lang="tr-TR" altLang="tr-TR" sz="2000" dirty="0" smtClean="0">
                <a:ea typeface="ＭＳ Ｐゴシック" panose="020B0600070205080204" pitchFamily="34" charset="-128"/>
              </a:rPr>
              <a:t>:</a:t>
            </a:r>
            <a:endParaRPr lang="en-US" altLang="tr-TR" sz="20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tr-TR" sz="1200" dirty="0">
                <a:solidFill>
                  <a:srgbClr val="6699FF"/>
                </a:solidFill>
                <a:latin typeface="Arial" charset="0"/>
                <a:ea typeface="+mn-ea"/>
              </a:rPr>
              <a:t>A Brief Introduction to MATLAB &amp; IPT</a:t>
            </a:r>
          </a:p>
        </p:txBody>
      </p:sp>
      <p:pic>
        <p:nvPicPr>
          <p:cNvPr id="14341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697163"/>
            <a:ext cx="5245100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5" descr="pepper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2" y="3459956"/>
            <a:ext cx="3151188" cy="236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86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sz="2800" dirty="0" smtClean="0">
                <a:ea typeface="ＭＳ Ｐゴシック" panose="020B0600070205080204" pitchFamily="34" charset="-128"/>
              </a:rPr>
              <a:t>Reading an image file</a:t>
            </a:r>
          </a:p>
          <a:p>
            <a:pPr lvl="1"/>
            <a:r>
              <a:rPr lang="en-US" altLang="tr-TR" b="1" dirty="0" err="1" smtClean="0">
                <a:solidFill>
                  <a:srgbClr val="B80039"/>
                </a:solidFill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imread</a:t>
            </a:r>
            <a:r>
              <a:rPr lang="en-US" altLang="tr-TR" b="1" dirty="0" smtClean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lvl="1"/>
            <a:r>
              <a:rPr lang="en-US" altLang="tr-TR" b="1" dirty="0" err="1" smtClean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dicomread</a:t>
            </a:r>
            <a:r>
              <a:rPr lang="en-US" altLang="tr-TR" b="1" dirty="0" smtClean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lvl="1"/>
            <a:r>
              <a:rPr lang="en-US" altLang="tr-TR" b="1" dirty="0" err="1" smtClean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nitfread</a:t>
            </a:r>
            <a:r>
              <a:rPr lang="en-US" altLang="tr-TR" b="1" dirty="0" smtClean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lvl="1"/>
            <a:r>
              <a:rPr lang="en-US" altLang="tr-TR" b="1" dirty="0" err="1" smtClean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hdrread</a:t>
            </a:r>
            <a:r>
              <a:rPr lang="en-US" altLang="tr-TR" b="1" dirty="0" smtClean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lvl="1"/>
            <a:endParaRPr lang="en-US" altLang="tr-TR" dirty="0" smtClean="0">
              <a:ea typeface="ＭＳ Ｐゴシック" panose="020B0600070205080204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tr-TR" sz="1200" dirty="0">
                <a:solidFill>
                  <a:srgbClr val="6699FF"/>
                </a:solidFill>
                <a:latin typeface="Arial" charset="0"/>
                <a:ea typeface="+mn-ea"/>
              </a:rPr>
              <a:t>A Brief Introduction to MATLAB &amp; IPT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tr-TR" sz="3600" dirty="0" smtClean="0">
                <a:ea typeface="ＭＳ Ｐゴシック" panose="020B0600070205080204" pitchFamily="34" charset="-128"/>
              </a:rPr>
              <a:t>IPT: essential functions and features</a:t>
            </a:r>
            <a:r>
              <a:rPr lang="tr-TR" altLang="tr-TR" sz="3600" dirty="0" smtClean="0">
                <a:ea typeface="ＭＳ Ｐゴシック" panose="020B0600070205080204" pitchFamily="34" charset="-128"/>
              </a:rPr>
              <a:t> (</a:t>
            </a:r>
            <a:r>
              <a:rPr lang="tr-TR" altLang="tr-TR" sz="3600" dirty="0" err="1" smtClean="0">
                <a:ea typeface="ＭＳ Ｐゴシック" panose="020B0600070205080204" pitchFamily="34" charset="-128"/>
              </a:rPr>
              <a:t>cont</a:t>
            </a:r>
            <a:r>
              <a:rPr lang="tr-TR" altLang="tr-TR" sz="3600" dirty="0" smtClean="0">
                <a:ea typeface="ＭＳ Ｐゴシック" panose="020B0600070205080204" pitchFamily="34" charset="-128"/>
              </a:rPr>
              <a:t>.)</a:t>
            </a:r>
            <a:endParaRPr lang="en-US" altLang="tr-TR" sz="3600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06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sz="2800" dirty="0" smtClean="0">
                <a:ea typeface="ＭＳ Ｐゴシック" panose="020B0600070205080204" pitchFamily="34" charset="-128"/>
              </a:rPr>
              <a:t>Data classes and data conversions</a:t>
            </a:r>
          </a:p>
          <a:p>
            <a:pPr lvl="1"/>
            <a:r>
              <a:rPr lang="en-US" altLang="tr-TR" dirty="0" smtClean="0">
                <a:ea typeface="ＭＳ Ｐゴシック" panose="020B0600070205080204" pitchFamily="34" charset="-128"/>
              </a:rPr>
              <a:t>Most common classes for images:</a:t>
            </a:r>
          </a:p>
          <a:p>
            <a:pPr lvl="2"/>
            <a:r>
              <a:rPr lang="en-US" altLang="tr-TR" sz="2000" b="1" dirty="0" smtClean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uint8</a:t>
            </a:r>
          </a:p>
          <a:p>
            <a:pPr lvl="2"/>
            <a:r>
              <a:rPr lang="en-US" altLang="tr-TR" sz="2000" b="1" dirty="0" smtClean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double</a:t>
            </a:r>
          </a:p>
          <a:p>
            <a:pPr lvl="2"/>
            <a:r>
              <a:rPr lang="en-US" altLang="tr-TR" sz="2000" b="1" dirty="0" smtClean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logical</a:t>
            </a:r>
          </a:p>
          <a:p>
            <a:pPr lvl="1"/>
            <a:endParaRPr lang="en-US" altLang="tr-TR" dirty="0" smtClean="0">
              <a:ea typeface="ＭＳ Ｐゴシック" panose="020B0600070205080204" pitchFamily="34" charset="-128"/>
            </a:endParaRPr>
          </a:p>
          <a:p>
            <a:pPr lvl="1"/>
            <a:r>
              <a:rPr lang="en-US" altLang="tr-TR" dirty="0" smtClean="0">
                <a:ea typeface="ＭＳ Ｐゴシック" panose="020B0600070205080204" pitchFamily="34" charset="-128"/>
              </a:rPr>
              <a:t>Image data class conversions</a:t>
            </a:r>
          </a:p>
          <a:p>
            <a:endParaRPr lang="en-US" altLang="tr-TR" sz="28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tr-TR" sz="1200" dirty="0">
                <a:solidFill>
                  <a:srgbClr val="6699FF"/>
                </a:solidFill>
                <a:latin typeface="Arial" charset="0"/>
                <a:ea typeface="+mn-ea"/>
              </a:rPr>
              <a:t>A Brief Introduction to MATLAB &amp; IPT</a:t>
            </a:r>
          </a:p>
        </p:txBody>
      </p:sp>
      <p:pic>
        <p:nvPicPr>
          <p:cNvPr id="1638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4757737"/>
            <a:ext cx="354806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724400"/>
            <a:ext cx="51689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tr-TR" sz="3600" dirty="0" smtClean="0">
                <a:ea typeface="ＭＳ Ｐゴシック" panose="020B0600070205080204" pitchFamily="34" charset="-128"/>
              </a:rPr>
              <a:t>IPT: essential functions and features</a:t>
            </a:r>
            <a:r>
              <a:rPr lang="tr-TR" altLang="tr-TR" sz="3600" dirty="0" smtClean="0">
                <a:ea typeface="ＭＳ Ｐゴシック" panose="020B0600070205080204" pitchFamily="34" charset="-128"/>
              </a:rPr>
              <a:t> (</a:t>
            </a:r>
            <a:r>
              <a:rPr lang="tr-TR" altLang="tr-TR" sz="3600" dirty="0" err="1" smtClean="0">
                <a:ea typeface="ＭＳ Ｐゴシック" panose="020B0600070205080204" pitchFamily="34" charset="-128"/>
              </a:rPr>
              <a:t>cont</a:t>
            </a:r>
            <a:r>
              <a:rPr lang="tr-TR" altLang="tr-TR" sz="3600" dirty="0" smtClean="0">
                <a:ea typeface="ＭＳ Ｐゴシック" panose="020B0600070205080204" pitchFamily="34" charset="-128"/>
              </a:rPr>
              <a:t>.)</a:t>
            </a:r>
            <a:endParaRPr lang="en-US" altLang="tr-TR" sz="3600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5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524001"/>
            <a:ext cx="8610600" cy="4572000"/>
          </a:xfrm>
        </p:spPr>
        <p:txBody>
          <a:bodyPr/>
          <a:lstStyle/>
          <a:p>
            <a:r>
              <a:rPr lang="en-US" altLang="tr-TR" sz="2800" dirty="0" smtClean="0">
                <a:ea typeface="ＭＳ Ｐゴシック" panose="020B0600070205080204" pitchFamily="34" charset="-128"/>
              </a:rPr>
              <a:t>Displaying the contents of an image</a:t>
            </a:r>
          </a:p>
          <a:p>
            <a:pPr lvl="1"/>
            <a:endParaRPr lang="en-US" altLang="tr-TR" sz="2000" b="1" dirty="0" smtClean="0">
              <a:latin typeface="Courier New" panose="02070309020205020404" pitchFamily="49" charset="0"/>
              <a:ea typeface="ＭＳ Ｐゴシック" panose="020B0600070205080204" pitchFamily="34" charset="-128"/>
              <a:cs typeface="Courier New" panose="02070309020205020404" pitchFamily="49" charset="0"/>
            </a:endParaRPr>
          </a:p>
          <a:p>
            <a:pPr lvl="1" algn="just"/>
            <a:r>
              <a:rPr lang="en-US" altLang="tr-TR" sz="2200" b="1" dirty="0" smtClean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image</a:t>
            </a:r>
            <a:r>
              <a:rPr lang="en-US" altLang="tr-TR" sz="2200" dirty="0" smtClean="0">
                <a:ea typeface="ＭＳ Ｐゴシック" panose="020B0600070205080204" pitchFamily="34" charset="-128"/>
              </a:rPr>
              <a:t>: displays an image using the current </a:t>
            </a:r>
            <a:r>
              <a:rPr lang="en-US" altLang="tr-TR" sz="2200" dirty="0" err="1" smtClean="0">
                <a:ea typeface="ＭＳ Ｐゴシック" panose="020B0600070205080204" pitchFamily="34" charset="-128"/>
              </a:rPr>
              <a:t>colormap</a:t>
            </a:r>
            <a:r>
              <a:rPr lang="en-US" altLang="tr-TR" sz="2200" dirty="0" smtClean="0">
                <a:ea typeface="ＭＳ Ｐゴシック" panose="020B0600070205080204" pitchFamily="34" charset="-128"/>
              </a:rPr>
              <a:t>.</a:t>
            </a:r>
          </a:p>
          <a:p>
            <a:pPr lvl="1" algn="just"/>
            <a:endParaRPr lang="en-US" altLang="tr-TR" sz="2200" dirty="0" smtClean="0">
              <a:ea typeface="ＭＳ Ｐゴシック" panose="020B0600070205080204" pitchFamily="34" charset="-128"/>
            </a:endParaRPr>
          </a:p>
          <a:p>
            <a:pPr lvl="1" algn="just"/>
            <a:r>
              <a:rPr lang="en-US" altLang="tr-TR" sz="2200" b="1" dirty="0" err="1" smtClean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imagesc</a:t>
            </a:r>
            <a:r>
              <a:rPr lang="en-US" altLang="tr-TR" sz="2200" dirty="0" smtClean="0">
                <a:ea typeface="ＭＳ Ｐゴシック" panose="020B0600070205080204" pitchFamily="34" charset="-128"/>
              </a:rPr>
              <a:t>: scales image data to the full range of the current </a:t>
            </a:r>
            <a:r>
              <a:rPr lang="en-US" altLang="tr-TR" sz="2200" dirty="0" err="1" smtClean="0">
                <a:ea typeface="ＭＳ Ｐゴシック" panose="020B0600070205080204" pitchFamily="34" charset="-128"/>
              </a:rPr>
              <a:t>colormap</a:t>
            </a:r>
            <a:r>
              <a:rPr lang="en-US" altLang="tr-TR" sz="2200" dirty="0" smtClean="0">
                <a:ea typeface="ＭＳ Ｐゴシック" panose="020B0600070205080204" pitchFamily="34" charset="-128"/>
              </a:rPr>
              <a:t> and displays the image.</a:t>
            </a:r>
          </a:p>
          <a:p>
            <a:pPr lvl="1" algn="just"/>
            <a:endParaRPr lang="en-US" altLang="tr-TR" sz="2200" dirty="0" smtClean="0">
              <a:ea typeface="ＭＳ Ｐゴシック" panose="020B0600070205080204" pitchFamily="34" charset="-128"/>
            </a:endParaRPr>
          </a:p>
          <a:p>
            <a:pPr lvl="1" algn="just"/>
            <a:r>
              <a:rPr lang="en-US" altLang="tr-TR" sz="2200" b="1" dirty="0" err="1" smtClean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imshow</a:t>
            </a:r>
            <a:r>
              <a:rPr lang="en-US" altLang="tr-TR" sz="2200" dirty="0" smtClean="0">
                <a:ea typeface="ＭＳ Ｐゴシック" panose="020B0600070205080204" pitchFamily="34" charset="-128"/>
              </a:rPr>
              <a:t>: displays an image and contains a number of optimizations and optional parameters for property settings associated with image display.</a:t>
            </a:r>
          </a:p>
          <a:p>
            <a:pPr lvl="1" algn="just"/>
            <a:endParaRPr lang="en-US" altLang="tr-TR" sz="2200" dirty="0" smtClean="0">
              <a:ea typeface="ＭＳ Ｐゴシック" panose="020B0600070205080204" pitchFamily="34" charset="-128"/>
            </a:endParaRPr>
          </a:p>
          <a:p>
            <a:pPr lvl="1" algn="just"/>
            <a:r>
              <a:rPr lang="en-US" altLang="tr-TR" sz="2200" b="1" dirty="0" err="1" smtClean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imtool</a:t>
            </a:r>
            <a:r>
              <a:rPr lang="en-US" altLang="tr-TR" sz="2200" dirty="0" smtClean="0">
                <a:ea typeface="ＭＳ Ｐゴシック" panose="020B0600070205080204" pitchFamily="34" charset="-128"/>
              </a:rPr>
              <a:t>: displays an image and contains a number of associated tools that can be used to explore the image contents.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tr-TR" sz="1200" dirty="0">
                <a:solidFill>
                  <a:srgbClr val="6699FF"/>
                </a:solidFill>
                <a:latin typeface="Arial" charset="0"/>
                <a:ea typeface="+mn-ea"/>
              </a:rPr>
              <a:t>A Brief Introduction to MATLAB &amp; IPT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tr-TR" sz="3600" dirty="0" smtClean="0">
                <a:ea typeface="ＭＳ Ｐゴシック" panose="020B0600070205080204" pitchFamily="34" charset="-128"/>
              </a:rPr>
              <a:t>IPT: essential functions and features</a:t>
            </a:r>
            <a:r>
              <a:rPr lang="tr-TR" altLang="tr-TR" sz="3600" dirty="0" smtClean="0">
                <a:ea typeface="ＭＳ Ｐゴシック" panose="020B0600070205080204" pitchFamily="34" charset="-128"/>
              </a:rPr>
              <a:t> (</a:t>
            </a:r>
            <a:r>
              <a:rPr lang="tr-TR" altLang="tr-TR" sz="3600" dirty="0" err="1" smtClean="0">
                <a:ea typeface="ＭＳ Ｐゴシック" panose="020B0600070205080204" pitchFamily="34" charset="-128"/>
              </a:rPr>
              <a:t>cont</a:t>
            </a:r>
            <a:r>
              <a:rPr lang="tr-TR" altLang="tr-TR" sz="3600" dirty="0" smtClean="0">
                <a:ea typeface="ＭＳ Ｐゴシック" panose="020B0600070205080204" pitchFamily="34" charset="-128"/>
              </a:rPr>
              <a:t>.)</a:t>
            </a:r>
            <a:endParaRPr lang="en-US" altLang="tr-TR" sz="3600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2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sz="2800" dirty="0" smtClean="0">
                <a:ea typeface="ＭＳ Ｐゴシック" panose="020B0600070205080204" pitchFamily="34" charset="-128"/>
              </a:rPr>
              <a:t>Exploring the contents of an image</a:t>
            </a:r>
          </a:p>
          <a:p>
            <a:pPr lvl="1"/>
            <a:r>
              <a:rPr lang="en-US" altLang="tr-TR" sz="2200" b="1" dirty="0" err="1" smtClean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imtool</a:t>
            </a:r>
            <a:endParaRPr lang="en-US" altLang="tr-TR" sz="2200" b="1" dirty="0" smtClean="0">
              <a:latin typeface="Courier New" panose="02070309020205020404" pitchFamily="49" charset="0"/>
              <a:ea typeface="ＭＳ Ｐゴシック" panose="020B0600070205080204" pitchFamily="34" charset="-128"/>
              <a:cs typeface="Courier New" panose="02070309020205020404" pitchFamily="49" charset="0"/>
            </a:endParaRPr>
          </a:p>
          <a:p>
            <a:pPr lvl="2" algn="just"/>
            <a:r>
              <a:rPr lang="en-US" altLang="tr-TR" sz="1800" dirty="0" smtClean="0">
                <a:ea typeface="ＭＳ Ｐゴシック" panose="020B0600070205080204" pitchFamily="34" charset="-128"/>
              </a:rPr>
              <a:t>Provides all the image display capabilities of </a:t>
            </a:r>
            <a:r>
              <a:rPr lang="en-US" altLang="tr-TR" sz="1800" b="1" dirty="0" err="1" smtClean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imshow</a:t>
            </a:r>
            <a:r>
              <a:rPr lang="en-US" altLang="tr-TR" sz="1800" b="1" dirty="0" smtClean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 </a:t>
            </a:r>
            <a:r>
              <a:rPr lang="en-US" altLang="tr-TR" sz="1800" dirty="0" smtClean="0">
                <a:ea typeface="ＭＳ Ｐゴシック" panose="020B0600070205080204" pitchFamily="34" charset="-128"/>
              </a:rPr>
              <a:t>as well as access to other tools for navigating and exploring images, such as the </a:t>
            </a:r>
            <a:r>
              <a:rPr lang="en-US" altLang="tr-TR" sz="1800" i="1" dirty="0" smtClean="0">
                <a:ea typeface="ＭＳ Ｐゴシック" panose="020B0600070205080204" pitchFamily="34" charset="-128"/>
              </a:rPr>
              <a:t>Pixel Region </a:t>
            </a:r>
            <a:r>
              <a:rPr lang="en-US" altLang="tr-TR" sz="1800" dirty="0" smtClean="0">
                <a:ea typeface="ＭＳ Ｐゴシック" panose="020B0600070205080204" pitchFamily="34" charset="-128"/>
              </a:rPr>
              <a:t>tool, </a:t>
            </a:r>
            <a:r>
              <a:rPr lang="en-US" altLang="tr-TR" sz="1800" i="1" dirty="0" smtClean="0">
                <a:ea typeface="ＭＳ Ｐゴシック" panose="020B0600070205080204" pitchFamily="34" charset="-128"/>
              </a:rPr>
              <a:t>Image Information </a:t>
            </a:r>
            <a:r>
              <a:rPr lang="en-US" altLang="tr-TR" sz="1800" dirty="0" smtClean="0">
                <a:ea typeface="ＭＳ Ｐゴシック" panose="020B0600070205080204" pitchFamily="34" charset="-128"/>
              </a:rPr>
              <a:t>tool, and the </a:t>
            </a:r>
            <a:r>
              <a:rPr lang="en-US" altLang="tr-TR" sz="1800" i="1" dirty="0" smtClean="0">
                <a:ea typeface="ＭＳ Ｐゴシック" panose="020B0600070205080204" pitchFamily="34" charset="-128"/>
              </a:rPr>
              <a:t>Adjust Contrast </a:t>
            </a:r>
            <a:r>
              <a:rPr lang="en-US" altLang="tr-TR" sz="1800" dirty="0" smtClean="0">
                <a:ea typeface="ＭＳ Ｐゴシック" panose="020B0600070205080204" pitchFamily="34" charset="-128"/>
              </a:rPr>
              <a:t>tool. </a:t>
            </a:r>
          </a:p>
          <a:p>
            <a:endParaRPr lang="en-US" altLang="tr-TR" sz="24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tr-TR" sz="1200" dirty="0">
                <a:solidFill>
                  <a:srgbClr val="6699FF"/>
                </a:solidFill>
                <a:latin typeface="Arial" charset="0"/>
                <a:ea typeface="+mn-ea"/>
              </a:rPr>
              <a:t>A Brief Introduction to MATLAB &amp; IPT</a:t>
            </a:r>
          </a:p>
        </p:txBody>
      </p:sp>
      <p:pic>
        <p:nvPicPr>
          <p:cNvPr id="18437" name="Picture 4" descr="Figure04_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93" y="3429000"/>
            <a:ext cx="5738813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5" descr="Figure04_0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810000"/>
            <a:ext cx="240823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tr-TR" sz="3600" dirty="0" smtClean="0">
                <a:ea typeface="ＭＳ Ｐゴシック" panose="020B0600070205080204" pitchFamily="34" charset="-128"/>
              </a:rPr>
              <a:t>IPT: essential functions and features</a:t>
            </a:r>
            <a:r>
              <a:rPr lang="tr-TR" altLang="tr-TR" sz="3600" dirty="0" smtClean="0">
                <a:ea typeface="ＭＳ Ｐゴシック" panose="020B0600070205080204" pitchFamily="34" charset="-128"/>
              </a:rPr>
              <a:t> (</a:t>
            </a:r>
            <a:r>
              <a:rPr lang="tr-TR" altLang="tr-TR" sz="3600" dirty="0" err="1" smtClean="0">
                <a:ea typeface="ＭＳ Ｐゴシック" panose="020B0600070205080204" pitchFamily="34" charset="-128"/>
              </a:rPr>
              <a:t>cont</a:t>
            </a:r>
            <a:r>
              <a:rPr lang="tr-TR" altLang="tr-TR" sz="3600" dirty="0" smtClean="0">
                <a:ea typeface="ＭＳ Ｐゴシック" panose="020B0600070205080204" pitchFamily="34" charset="-128"/>
              </a:rPr>
              <a:t>.)</a:t>
            </a:r>
            <a:endParaRPr lang="en-US" altLang="tr-TR" sz="3600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88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3505200" cy="3429000"/>
          </a:xfrm>
        </p:spPr>
        <p:txBody>
          <a:bodyPr/>
          <a:lstStyle/>
          <a:p>
            <a:endParaRPr lang="en-US" altLang="tr-TR" sz="2800" dirty="0" smtClean="0">
              <a:ea typeface="ＭＳ Ｐゴシック" panose="020B0600070205080204" pitchFamily="34" charset="-128"/>
            </a:endParaRPr>
          </a:p>
          <a:p>
            <a:r>
              <a:rPr lang="en-US" altLang="tr-TR" sz="2800" dirty="0" smtClean="0">
                <a:ea typeface="ＭＳ Ｐゴシック" panose="020B0600070205080204" pitchFamily="34" charset="-128"/>
              </a:rPr>
              <a:t>Writing the resulting image onto a file</a:t>
            </a:r>
          </a:p>
          <a:p>
            <a:endParaRPr lang="en-US" altLang="tr-TR" sz="2800" dirty="0" smtClean="0">
              <a:ea typeface="ＭＳ Ｐゴシック" panose="020B0600070205080204" pitchFamily="34" charset="-128"/>
            </a:endParaRPr>
          </a:p>
          <a:p>
            <a:pPr lvl="1"/>
            <a:r>
              <a:rPr lang="en-US" altLang="tr-TR" b="1" dirty="0" err="1" smtClean="0">
                <a:latin typeface="Courier New" panose="02070309020205020404" pitchFamily="49" charset="0"/>
                <a:ea typeface="ＭＳ Ｐゴシック" panose="020B0600070205080204" pitchFamily="34" charset="-128"/>
                <a:cs typeface="Courier New" panose="02070309020205020404" pitchFamily="49" charset="0"/>
              </a:rPr>
              <a:t>imwrite</a:t>
            </a:r>
            <a:endParaRPr lang="en-US" altLang="tr-TR" b="1" dirty="0" smtClean="0">
              <a:latin typeface="Courier New" panose="02070309020205020404" pitchFamily="49" charset="0"/>
              <a:ea typeface="ＭＳ Ｐゴシック" panose="020B0600070205080204" pitchFamily="34" charset="-128"/>
              <a:cs typeface="Courier New" panose="02070309020205020404" pitchFamily="49" charset="0"/>
            </a:endParaRPr>
          </a:p>
          <a:p>
            <a:endParaRPr lang="en-US" altLang="tr-TR" sz="2000" dirty="0" smtClean="0">
              <a:solidFill>
                <a:srgbClr val="B80039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tr-TR" sz="1200" dirty="0">
                <a:solidFill>
                  <a:srgbClr val="6699FF"/>
                </a:solidFill>
                <a:latin typeface="Arial" charset="0"/>
                <a:ea typeface="+mn-ea"/>
              </a:rPr>
              <a:t>A Brief Introduction to MATLAB &amp; IPT</a:t>
            </a:r>
          </a:p>
        </p:txBody>
      </p:sp>
      <p:pic>
        <p:nvPicPr>
          <p:cNvPr id="19461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048000"/>
            <a:ext cx="3995738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343400" y="1981200"/>
            <a:ext cx="4419600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2">
              <a:defRPr/>
            </a:pPr>
            <a:r>
              <a:rPr lang="en-US" sz="1400" b="1" dirty="0">
                <a:solidFill>
                  <a:schemeClr val="bg1"/>
                </a:solidFill>
                <a:latin typeface="Courier New"/>
                <a:ea typeface="ＭＳ Ｐゴシック" pitchFamily="-1" charset="-128"/>
                <a:cs typeface="Courier New"/>
              </a:rPr>
              <a:t>I = </a:t>
            </a:r>
            <a:r>
              <a:rPr lang="en-US" sz="1400" b="1" dirty="0" err="1">
                <a:solidFill>
                  <a:schemeClr val="bg1"/>
                </a:solidFill>
                <a:latin typeface="Courier New"/>
                <a:ea typeface="ＭＳ Ｐゴシック" pitchFamily="-1" charset="-128"/>
                <a:cs typeface="Courier New"/>
              </a:rPr>
              <a:t>imread('peppers.png</a:t>
            </a:r>
            <a:r>
              <a:rPr lang="en-US" sz="1400" b="1" dirty="0">
                <a:solidFill>
                  <a:schemeClr val="bg1"/>
                </a:solidFill>
                <a:latin typeface="Courier New"/>
                <a:ea typeface="ＭＳ Ｐゴシック" pitchFamily="-1" charset="-128"/>
                <a:cs typeface="Courier New"/>
              </a:rPr>
              <a:t>');</a:t>
            </a:r>
          </a:p>
          <a:p>
            <a:pPr marL="0" lvl="2">
              <a:defRPr/>
            </a:pPr>
            <a:r>
              <a:rPr lang="en-US" sz="1400" b="1" dirty="0" err="1">
                <a:solidFill>
                  <a:schemeClr val="bg1"/>
                </a:solidFill>
                <a:latin typeface="Courier New"/>
                <a:ea typeface="ＭＳ Ｐゴシック" pitchFamily="-1" charset="-128"/>
                <a:cs typeface="Courier New"/>
              </a:rPr>
              <a:t>imwrite(I</a:t>
            </a:r>
            <a:r>
              <a:rPr lang="en-US" sz="1400" b="1" dirty="0">
                <a:solidFill>
                  <a:schemeClr val="bg1"/>
                </a:solidFill>
                <a:latin typeface="Courier New"/>
                <a:ea typeface="ＭＳ Ｐゴシック" pitchFamily="-1" charset="-128"/>
                <a:cs typeface="Courier New"/>
              </a:rPr>
              <a:t>, 'pep75.jpg');</a:t>
            </a:r>
          </a:p>
          <a:p>
            <a:pPr marL="0" lvl="2">
              <a:defRPr/>
            </a:pPr>
            <a:r>
              <a:rPr lang="en-US" sz="1400" b="1" dirty="0" err="1">
                <a:solidFill>
                  <a:schemeClr val="bg1"/>
                </a:solidFill>
                <a:latin typeface="Courier New"/>
                <a:ea typeface="ＭＳ Ｐゴシック" pitchFamily="-1" charset="-128"/>
                <a:cs typeface="Courier New"/>
              </a:rPr>
              <a:t>imwrite(I</a:t>
            </a:r>
            <a:r>
              <a:rPr lang="en-US" sz="1400" b="1" dirty="0">
                <a:solidFill>
                  <a:schemeClr val="bg1"/>
                </a:solidFill>
                <a:latin typeface="Courier New"/>
                <a:ea typeface="ＭＳ Ｐゴシック" pitchFamily="-1" charset="-128"/>
                <a:cs typeface="Courier New"/>
              </a:rPr>
              <a:t>, 'pep05.jpg', 'quality', 5);</a:t>
            </a:r>
          </a:p>
          <a:p>
            <a:pPr marL="0" lvl="2">
              <a:defRPr/>
            </a:pPr>
            <a:r>
              <a:rPr lang="en-US" sz="1400" b="1" dirty="0" err="1">
                <a:solidFill>
                  <a:schemeClr val="bg1"/>
                </a:solidFill>
                <a:latin typeface="Courier New"/>
                <a:ea typeface="ＭＳ Ｐゴシック" pitchFamily="-1" charset="-128"/>
                <a:cs typeface="Courier New"/>
              </a:rPr>
              <a:t>imwrite(I</a:t>
            </a:r>
            <a:r>
              <a:rPr lang="en-US" sz="1400" b="1" dirty="0">
                <a:solidFill>
                  <a:schemeClr val="bg1"/>
                </a:solidFill>
                <a:latin typeface="Courier New"/>
                <a:ea typeface="ＭＳ Ｐゴシック" pitchFamily="-1" charset="-128"/>
                <a:cs typeface="Courier New"/>
              </a:rPr>
              <a:t>, 'pep95.jpg', 'quality', 95);</a:t>
            </a:r>
          </a:p>
        </p:txBody>
      </p:sp>
      <p:sp>
        <p:nvSpPr>
          <p:cNvPr id="19463" name="TextBox 6"/>
          <p:cNvSpPr txBox="1">
            <a:spLocks noChangeArrowheads="1"/>
          </p:cNvSpPr>
          <p:nvPr/>
        </p:nvSpPr>
        <p:spPr bwMode="auto">
          <a:xfrm>
            <a:off x="4419600" y="1371600"/>
            <a:ext cx="14003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SzPts val="1500"/>
            </a:pPr>
            <a:r>
              <a:rPr lang="en-US" altLang="tr-TR" sz="2400" dirty="0" smtClean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Example</a:t>
            </a:r>
            <a:r>
              <a:rPr lang="tr-TR" altLang="tr-TR" sz="2400" dirty="0" smtClean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:</a:t>
            </a:r>
            <a:endParaRPr lang="en-US" altLang="tr-TR" sz="2400" dirty="0">
              <a:effectLst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tr-TR" sz="3600" dirty="0" smtClean="0">
                <a:ea typeface="ＭＳ Ｐゴシック" panose="020B0600070205080204" pitchFamily="34" charset="-128"/>
              </a:rPr>
              <a:t>IPT: essential functions and features</a:t>
            </a:r>
            <a:r>
              <a:rPr lang="tr-TR" altLang="tr-TR" sz="3600" dirty="0" smtClean="0">
                <a:ea typeface="ＭＳ Ｐゴシック" panose="020B0600070205080204" pitchFamily="34" charset="-128"/>
              </a:rPr>
              <a:t> (</a:t>
            </a:r>
            <a:r>
              <a:rPr lang="tr-TR" altLang="tr-TR" sz="3600" dirty="0" err="1" smtClean="0">
                <a:ea typeface="ＭＳ Ｐゴシック" panose="020B0600070205080204" pitchFamily="34" charset="-128"/>
              </a:rPr>
              <a:t>cont</a:t>
            </a:r>
            <a:r>
              <a:rPr lang="tr-TR" altLang="tr-TR" sz="3600" dirty="0" smtClean="0">
                <a:ea typeface="ＭＳ Ｐゴシック" panose="020B0600070205080204" pitchFamily="34" charset="-128"/>
              </a:rPr>
              <a:t>.)</a:t>
            </a:r>
            <a:endParaRPr lang="en-US" altLang="tr-TR" sz="3600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02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dirty="0">
                <a:solidFill>
                  <a:srgbClr val="6699FF"/>
                </a:solidFill>
                <a:latin typeface="Arial" charset="0"/>
              </a:rPr>
              <a:t>A Brief Introduction to MATLAB &amp; IPT</a:t>
            </a:r>
          </a:p>
        </p:txBody>
      </p:sp>
      <p:sp>
        <p:nvSpPr>
          <p:cNvPr id="73731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E45FE8C-C4EE-424B-8228-67503E776402}" type="slidenum">
              <a:rPr lang="en-US" altLang="en-US">
                <a:solidFill>
                  <a:srgbClr val="6699FF"/>
                </a:solidFill>
              </a:rPr>
              <a:pPr eaLnBrk="1" hangingPunct="1"/>
              <a:t>23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You should now </a:t>
            </a:r>
            <a:r>
              <a:rPr lang="tr-TR" dirty="0" err="1" smtClean="0"/>
              <a:t>know</a:t>
            </a:r>
            <a:endParaRPr lang="en-US" dirty="0" smtClean="0"/>
          </a:p>
          <a:p>
            <a:pPr lvl="1" algn="just" eaLnBrk="1" hangingPunct="1"/>
            <a:r>
              <a:rPr lang="tr-TR" dirty="0" err="1" smtClean="0"/>
              <a:t>What</a:t>
            </a:r>
            <a:r>
              <a:rPr lang="tr-TR" dirty="0" smtClean="0"/>
              <a:t> MATLAB is and how </a:t>
            </a:r>
            <a:r>
              <a:rPr lang="tr-TR" dirty="0" err="1" smtClean="0"/>
              <a:t>you</a:t>
            </a:r>
            <a:r>
              <a:rPr lang="tr-TR" dirty="0" smtClean="0"/>
              <a:t> can </a:t>
            </a:r>
            <a:r>
              <a:rPr lang="tr-TR" dirty="0" err="1" smtClean="0"/>
              <a:t>use</a:t>
            </a:r>
            <a:r>
              <a:rPr lang="tr-TR" dirty="0" smtClean="0"/>
              <a:t> it</a:t>
            </a:r>
          </a:p>
          <a:p>
            <a:pPr lvl="1" algn="just" eaLnBrk="1" hangingPunct="1"/>
            <a:endParaRPr lang="en-US" dirty="0" smtClean="0"/>
          </a:p>
          <a:p>
            <a:pPr lvl="1" algn="just" eaLnBrk="1" hangingPunct="1"/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working</a:t>
            </a:r>
            <a:r>
              <a:rPr lang="tr-TR" dirty="0" smtClean="0"/>
              <a:t> </a:t>
            </a:r>
            <a:r>
              <a:rPr lang="tr-TR" dirty="0" err="1" smtClean="0"/>
              <a:t>principles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image</a:t>
            </a:r>
            <a:r>
              <a:rPr lang="tr-TR" dirty="0" smtClean="0"/>
              <a:t> </a:t>
            </a:r>
            <a:r>
              <a:rPr lang="tr-TR" dirty="0" err="1" smtClean="0"/>
              <a:t>processing</a:t>
            </a:r>
            <a:r>
              <a:rPr lang="tr-TR" dirty="0" smtClean="0"/>
              <a:t> </a:t>
            </a:r>
            <a:r>
              <a:rPr lang="tr-TR" dirty="0" err="1" smtClean="0"/>
              <a:t>toolbox</a:t>
            </a:r>
            <a:r>
              <a:rPr lang="tr-TR" dirty="0" smtClean="0"/>
              <a:t> (IPT) and be </a:t>
            </a:r>
            <a:r>
              <a:rPr lang="tr-TR" dirty="0" err="1" smtClean="0"/>
              <a:t>able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use</a:t>
            </a:r>
            <a:r>
              <a:rPr lang="tr-TR" dirty="0" smtClean="0"/>
              <a:t> it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different</a:t>
            </a:r>
            <a:r>
              <a:rPr lang="tr-TR" dirty="0" smtClean="0"/>
              <a:t> </a:t>
            </a:r>
            <a:r>
              <a:rPr lang="tr-TR" dirty="0" err="1" smtClean="0"/>
              <a:t>basic</a:t>
            </a:r>
            <a:r>
              <a:rPr lang="tr-TR" dirty="0" smtClean="0"/>
              <a:t> </a:t>
            </a:r>
            <a:r>
              <a:rPr lang="tr-TR" dirty="0" err="1" smtClean="0"/>
              <a:t>image</a:t>
            </a:r>
            <a:r>
              <a:rPr lang="tr-TR" dirty="0" smtClean="0"/>
              <a:t> </a:t>
            </a:r>
            <a:r>
              <a:rPr lang="tr-TR" smtClean="0"/>
              <a:t>processing </a:t>
            </a:r>
            <a:r>
              <a:rPr lang="tr-TR" dirty="0" err="1" smtClean="0"/>
              <a:t>operations</a:t>
            </a:r>
            <a:endParaRPr lang="en-US" sz="1200" kern="1200" dirty="0">
              <a:solidFill>
                <a:srgbClr val="6699FF"/>
              </a:solidFill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64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979</Words>
  <Application>Microsoft Office PowerPoint</Application>
  <PresentationFormat>Bildschirmpräsentation (4:3)</PresentationFormat>
  <Paragraphs>156</Paragraphs>
  <Slides>23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33" baseType="lpstr">
      <vt:lpstr>ＭＳ Ｐゴシック</vt:lpstr>
      <vt:lpstr>Arial</vt:lpstr>
      <vt:lpstr>Arial Black</vt:lpstr>
      <vt:lpstr>Cambria</vt:lpstr>
      <vt:lpstr>Courier New</vt:lpstr>
      <vt:lpstr>Garamond</vt:lpstr>
      <vt:lpstr>Gill Sans MT</vt:lpstr>
      <vt:lpstr>Wingdings</vt:lpstr>
      <vt:lpstr>Wingdings 2</vt:lpstr>
      <vt:lpstr>1_Edge</vt:lpstr>
      <vt:lpstr>PowerPoint-Präsentation</vt:lpstr>
      <vt:lpstr>Objectives</vt:lpstr>
      <vt:lpstr>Objectives (cont.)</vt:lpstr>
      <vt:lpstr>Introduction to MATLAB</vt:lpstr>
      <vt:lpstr>Basic elements of MATLAB</vt:lpstr>
      <vt:lpstr>Basic elements of MATLAB (cont.)</vt:lpstr>
      <vt:lpstr>Basic elements of MATLAB (cont.)</vt:lpstr>
      <vt:lpstr>M-files: scripts and functions</vt:lpstr>
      <vt:lpstr>M-files: scripts and functions (cont.)</vt:lpstr>
      <vt:lpstr>M-files: scripts and functions (cont.)</vt:lpstr>
      <vt:lpstr>MATLAB array and matrix arithmetic operators</vt:lpstr>
      <vt:lpstr>MATLAB specialized matrix operations</vt:lpstr>
      <vt:lpstr>MATLAB specialized arithmetic functions supported by the IPT</vt:lpstr>
      <vt:lpstr>MATLAB relational and logical operators and logical functions</vt:lpstr>
      <vt:lpstr>MATLAB selected built-in variables and constants</vt:lpstr>
      <vt:lpstr>The Image Processing Toolbox (IPT): essential functions and features</vt:lpstr>
      <vt:lpstr>IPT: essential functions and features (cont.)</vt:lpstr>
      <vt:lpstr>IPT: essential functions and features (cont.)</vt:lpstr>
      <vt:lpstr>IPT: essential functions and features (cont.)</vt:lpstr>
      <vt:lpstr>IPT: essential functions and features (cont.)</vt:lpstr>
      <vt:lpstr>IPT: essential functions and features (cont.)</vt:lpstr>
      <vt:lpstr>IPT: essential functions and features (cont.)</vt:lpstr>
      <vt:lpstr>Summary</vt:lpstr>
    </vt:vector>
  </TitlesOfParts>
  <Company>Adams Consulting Services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Game Design, 2nd Edition - Ch 1</dc:title>
  <dc:creator>Ernest Adams</dc:creator>
  <cp:lastModifiedBy>Samsun</cp:lastModifiedBy>
  <cp:revision>166</cp:revision>
  <dcterms:created xsi:type="dcterms:W3CDTF">2003-03-16T17:22:50Z</dcterms:created>
  <dcterms:modified xsi:type="dcterms:W3CDTF">2018-10-07T09:45:44Z</dcterms:modified>
</cp:coreProperties>
</file>