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 id="2147483708" r:id="rId3"/>
  </p:sldMasterIdLst>
  <p:notesMasterIdLst>
    <p:notesMasterId r:id="rId92"/>
  </p:notesMasterIdLst>
  <p:sldIdLst>
    <p:sldId id="460" r:id="rId4"/>
    <p:sldId id="281" r:id="rId5"/>
    <p:sldId id="266" r:id="rId6"/>
    <p:sldId id="267" r:id="rId7"/>
    <p:sldId id="329" r:id="rId8"/>
    <p:sldId id="372" r:id="rId9"/>
    <p:sldId id="371" r:id="rId10"/>
    <p:sldId id="330" r:id="rId11"/>
    <p:sldId id="376" r:id="rId12"/>
    <p:sldId id="380" r:id="rId13"/>
    <p:sldId id="375" r:id="rId14"/>
    <p:sldId id="377" r:id="rId15"/>
    <p:sldId id="331" r:id="rId16"/>
    <p:sldId id="381" r:id="rId17"/>
    <p:sldId id="378" r:id="rId18"/>
    <p:sldId id="379" r:id="rId19"/>
    <p:sldId id="332" r:id="rId20"/>
    <p:sldId id="382" r:id="rId21"/>
    <p:sldId id="342" r:id="rId22"/>
    <p:sldId id="397" r:id="rId23"/>
    <p:sldId id="386" r:id="rId24"/>
    <p:sldId id="385" r:id="rId25"/>
    <p:sldId id="387" r:id="rId26"/>
    <p:sldId id="355" r:id="rId27"/>
    <p:sldId id="390" r:id="rId28"/>
    <p:sldId id="391" r:id="rId29"/>
    <p:sldId id="394" r:id="rId30"/>
    <p:sldId id="393" r:id="rId31"/>
    <p:sldId id="356" r:id="rId32"/>
    <p:sldId id="420" r:id="rId33"/>
    <p:sldId id="396" r:id="rId34"/>
    <p:sldId id="395" r:id="rId35"/>
    <p:sldId id="398" r:id="rId36"/>
    <p:sldId id="357" r:id="rId37"/>
    <p:sldId id="402" r:id="rId38"/>
    <p:sldId id="401" r:id="rId39"/>
    <p:sldId id="360" r:id="rId40"/>
    <p:sldId id="403" r:id="rId41"/>
    <p:sldId id="404" r:id="rId42"/>
    <p:sldId id="359" r:id="rId43"/>
    <p:sldId id="405" r:id="rId44"/>
    <p:sldId id="358" r:id="rId45"/>
    <p:sldId id="406" r:id="rId46"/>
    <p:sldId id="408" r:id="rId47"/>
    <p:sldId id="407" r:id="rId48"/>
    <p:sldId id="421" r:id="rId49"/>
    <p:sldId id="362" r:id="rId50"/>
    <p:sldId id="422" r:id="rId51"/>
    <p:sldId id="409" r:id="rId52"/>
    <p:sldId id="361" r:id="rId53"/>
    <p:sldId id="410" r:id="rId54"/>
    <p:sldId id="363" r:id="rId55"/>
    <p:sldId id="411" r:id="rId56"/>
    <p:sldId id="412" r:id="rId57"/>
    <p:sldId id="423" r:id="rId58"/>
    <p:sldId id="364" r:id="rId59"/>
    <p:sldId id="414" r:id="rId60"/>
    <p:sldId id="365" r:id="rId61"/>
    <p:sldId id="416" r:id="rId62"/>
    <p:sldId id="417" r:id="rId63"/>
    <p:sldId id="418" r:id="rId64"/>
    <p:sldId id="419" r:id="rId65"/>
    <p:sldId id="424" r:id="rId66"/>
    <p:sldId id="425" r:id="rId67"/>
    <p:sldId id="427" r:id="rId68"/>
    <p:sldId id="428" r:id="rId69"/>
    <p:sldId id="429" r:id="rId70"/>
    <p:sldId id="430" r:id="rId71"/>
    <p:sldId id="431" r:id="rId72"/>
    <p:sldId id="434" r:id="rId73"/>
    <p:sldId id="432" r:id="rId74"/>
    <p:sldId id="446" r:id="rId75"/>
    <p:sldId id="439" r:id="rId76"/>
    <p:sldId id="440" r:id="rId77"/>
    <p:sldId id="447" r:id="rId78"/>
    <p:sldId id="442" r:id="rId79"/>
    <p:sldId id="449" r:id="rId80"/>
    <p:sldId id="443" r:id="rId81"/>
    <p:sldId id="445" r:id="rId82"/>
    <p:sldId id="451" r:id="rId83"/>
    <p:sldId id="453" r:id="rId84"/>
    <p:sldId id="455" r:id="rId85"/>
    <p:sldId id="454" r:id="rId86"/>
    <p:sldId id="457" r:id="rId87"/>
    <p:sldId id="458" r:id="rId88"/>
    <p:sldId id="459" r:id="rId89"/>
    <p:sldId id="452" r:id="rId90"/>
    <p:sldId id="299"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94" autoAdjust="0"/>
  </p:normalViewPr>
  <p:slideViewPr>
    <p:cSldViewPr>
      <p:cViewPr varScale="1">
        <p:scale>
          <a:sx n="103" d="100"/>
          <a:sy n="103" d="100"/>
        </p:scale>
        <p:origin x="177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theme" Target="theme/theme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A3D405-DC57-4690-BD88-C64F75A632DC}" type="datetimeFigureOut">
              <a:rPr lang="en-US" smtClean="0"/>
              <a:t>11/15/2016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567754-10BA-4605-A6D2-AE15F54EC208}" type="slidenum">
              <a:rPr lang="en-US" smtClean="0"/>
              <a:t>‹Nr.›</a:t>
            </a:fld>
            <a:endParaRPr lang="en-US" dirty="0"/>
          </a:p>
        </p:txBody>
      </p:sp>
    </p:spTree>
    <p:extLst>
      <p:ext uri="{BB962C8B-B14F-4D97-AF65-F5344CB8AC3E}">
        <p14:creationId xmlns:p14="http://schemas.microsoft.com/office/powerpoint/2010/main" val="326841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25242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a:t>
            </a:fld>
            <a:endParaRPr lang="en-US" dirty="0"/>
          </a:p>
        </p:txBody>
      </p:sp>
    </p:spTree>
    <p:extLst>
      <p:ext uri="{BB962C8B-B14F-4D97-AF65-F5344CB8AC3E}">
        <p14:creationId xmlns:p14="http://schemas.microsoft.com/office/powerpoint/2010/main" val="388300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13</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Note: we don't place a $ symbol in front of the row number of B2 (this way we allow the reference to change from B2 (Jeans) to B3 (Shirts) when we drag the formula down). In a similar way, we don't place a $ symbol in front of the column letter of B6 (this way we allow the reference to change from B6 (Jan) to C6 (Feb) and D6 (Mar) when we drag the formula across).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Note: we don't place a $ symbol in front of the row number of B2 (this way we allow the reference to change from B2 (Jeans) to B3 (Shirts) when we drag the formula down). In a similar way, we don't place a $ symbol in front of the column letter of B6 (this way we allow the reference to change from B6 (Jan) to C6 (Feb) and D6 (Mar) when we drag the formula across).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23</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33</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43</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(h)Wāl</a:t>
            </a:r>
            <a:r>
              <a:rPr lang="tr-TR" sz="1200" b="0"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ˈdälfin,ˈdôl-</a:t>
            </a:r>
            <a:r>
              <a:rPr lang="tr-TR" sz="1200" b="0"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be(ə)r</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49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53</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59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63</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64</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65</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66</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67</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68</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69</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70</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79</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80</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81</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82</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83</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84</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85</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86</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87</a:t>
            </a:fld>
            <a:endParaRPr lang="en-US" dirty="0"/>
          </a:p>
        </p:txBody>
      </p:sp>
    </p:spTree>
    <p:extLst>
      <p:ext uri="{BB962C8B-B14F-4D97-AF65-F5344CB8AC3E}">
        <p14:creationId xmlns:p14="http://schemas.microsoft.com/office/powerpoint/2010/main" val="4099603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88</a:t>
            </a:fld>
            <a:endParaRPr lang="en-US" dirty="0"/>
          </a:p>
        </p:txBody>
      </p:sp>
    </p:spTree>
    <p:extLst>
      <p:ext uri="{BB962C8B-B14F-4D97-AF65-F5344CB8AC3E}">
        <p14:creationId xmlns:p14="http://schemas.microsoft.com/office/powerpoint/2010/main" val="3322664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351533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1936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4" name="Date Placeholder 3"/>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1263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246335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857247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87757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134667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117661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130251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286560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784004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solidFill>
                  <a:srgbClr val="DBF5F9">
                    <a:shade val="90000"/>
                  </a:srgbClr>
                </a:solidFill>
              </a:rPr>
              <a:pPr/>
              <a:t>11/15/2016</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B6F15528-21DE-4FAA-801E-634DDDAF4B2B}" type="slidenum">
              <a:rPr lang="en-US" smtClean="0">
                <a:solidFill>
                  <a:srgbClr val="DBF5F9">
                    <a:shade val="90000"/>
                  </a:srgbClr>
                </a:solidFill>
              </a:rPr>
              <a:pPr/>
              <a:t>‹Nr.›</a:t>
            </a:fld>
            <a:endParaRPr lang="en-US" dirty="0">
              <a:solidFill>
                <a:srgbClr val="DBF5F9">
                  <a:shade val="90000"/>
                </a:srgbClr>
              </a:solidFill>
            </a:endParaRPr>
          </a:p>
        </p:txBody>
      </p:sp>
    </p:spTree>
    <p:extLst>
      <p:ext uri="{BB962C8B-B14F-4D97-AF65-F5344CB8AC3E}">
        <p14:creationId xmlns:p14="http://schemas.microsoft.com/office/powerpoint/2010/main" val="108109369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1938268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DBF5F9">
                    <a:shade val="90000"/>
                  </a:srgbClr>
                </a:solidFill>
              </a:rPr>
              <a:pPr/>
              <a:t>11/15/2016</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BF5F9">
                    <a:shade val="90000"/>
                  </a:srgbClr>
                </a:solidFill>
              </a:rPr>
              <a:pPr/>
              <a:t>‹Nr.›</a:t>
            </a:fld>
            <a:endParaRPr lang="en-US" dirty="0">
              <a:solidFill>
                <a:srgbClr val="DBF5F9">
                  <a:shade val="90000"/>
                </a:srgbClr>
              </a:solidFill>
            </a:endParaRPr>
          </a:p>
        </p:txBody>
      </p:sp>
    </p:spTree>
    <p:extLst>
      <p:ext uri="{BB962C8B-B14F-4D97-AF65-F5344CB8AC3E}">
        <p14:creationId xmlns:p14="http://schemas.microsoft.com/office/powerpoint/2010/main" val="188672802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1057852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dirty="0">
              <a:solidFill>
                <a:srgbClr val="04617B">
                  <a:shade val="90000"/>
                </a:srgb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21097785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90823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dirty="0">
              <a:solidFill>
                <a:srgbClr val="04617B">
                  <a:shade val="90000"/>
                </a:srgb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822674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339216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4037415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9408513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2024540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panose="02020603050405020304" pitchFamily="18" charset="0"/>
                <a:cs typeface="Times New Roman" panose="02020603050405020304" pitchFamily="18" charset="0"/>
              </a:defRPr>
            </a:lvl1pPr>
          </a:lstStyle>
          <a:p>
            <a:fld id="{91966FD2-22F3-4308-A167-F3C21FCD6588}" type="datetimeFigureOut">
              <a:rPr lang="en-US" smtClean="0"/>
              <a:pPr/>
              <a:t>11/15/2016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panose="02020603050405020304" pitchFamily="18" charset="0"/>
                <a:cs typeface="Times New Roman" panose="02020603050405020304" pitchFamily="18" charset="0"/>
              </a:defRPr>
            </a:lvl1pPr>
          </a:lstStyle>
          <a:p>
            <a:fld id="{3EDECD31-78EE-423E-9935-84E0E0597BA2}" type="slidenum">
              <a:rPr lang="en-US" smtClean="0"/>
              <a:pPr/>
              <a:t>‹Nr.›</a:t>
            </a:fld>
            <a:endParaRPr lang="en-US" dirty="0"/>
          </a:p>
        </p:txBody>
      </p:sp>
    </p:spTree>
    <p:extLst>
      <p:ext uri="{BB962C8B-B14F-4D97-AF65-F5344CB8AC3E}">
        <p14:creationId xmlns:p14="http://schemas.microsoft.com/office/powerpoint/2010/main" val="3221379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11/15/2016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solidFill>
                  <a:srgbClr val="04617B">
                    <a:shade val="90000"/>
                  </a:srgbClr>
                </a:solidFill>
              </a:rPr>
              <a:pPr/>
              <a:t>11/15/2016</a:t>
            </a:fld>
            <a:endParaRPr lang="en-US" dirty="0">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78670323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4.xml"/><Relationship Id="rId5" Type="http://schemas.openxmlformats.org/officeDocument/2006/relationships/image" Target="../media/image26.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4.xml"/><Relationship Id="rId5" Type="http://schemas.openxmlformats.org/officeDocument/2006/relationships/image" Target="../media/image28.pn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4.xml"/><Relationship Id="rId5" Type="http://schemas.openxmlformats.org/officeDocument/2006/relationships/image" Target="../media/image30.png"/><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4.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4.xml"/><Relationship Id="rId5" Type="http://schemas.openxmlformats.org/officeDocument/2006/relationships/image" Target="../media/image34.png"/><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4.xml"/><Relationship Id="rId5" Type="http://schemas.openxmlformats.org/officeDocument/2006/relationships/image" Target="../media/image38.png"/><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4.xml"/><Relationship Id="rId5" Type="http://schemas.openxmlformats.org/officeDocument/2006/relationships/image" Target="../media/image40.pn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1.xml"/><Relationship Id="rId1" Type="http://schemas.openxmlformats.org/officeDocument/2006/relationships/slideLayout" Target="../slideLayouts/slideLayout24.xml"/><Relationship Id="rId4" Type="http://schemas.openxmlformats.org/officeDocument/2006/relationships/hyperlink" Target="http://peltiertech.com/Excel/ChartsHowTo/PlotEquation.html"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3.xml"/><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7.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8.xml"/><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9.xml"/><Relationship Id="rId1" Type="http://schemas.openxmlformats.org/officeDocument/2006/relationships/slideLayout" Target="../slideLayouts/slideLayout24.xml"/><Relationship Id="rId4" Type="http://schemas.openxmlformats.org/officeDocument/2006/relationships/image" Target="../media/image51.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1.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3.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7.xml"/><Relationship Id="rId1" Type="http://schemas.openxmlformats.org/officeDocument/2006/relationships/slideLayout" Target="../slideLayouts/slideLayout24.xml"/><Relationship Id="rId4" Type="http://schemas.openxmlformats.org/officeDocument/2006/relationships/image" Target="../media/image59.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4.xml"/><Relationship Id="rId4" Type="http://schemas.openxmlformats.org/officeDocument/2006/relationships/hyperlink" Target="http://www.excel-eas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609600" y="1752600"/>
            <a:ext cx="8153400" cy="1829761"/>
          </a:xfrm>
          <a:prstGeom prst="rect">
            <a:avLst/>
          </a:prstGeom>
        </p:spPr>
        <p:txBody>
          <a:bodyPr vert="horz" lIns="91440" tIns="45720" rIns="91440" bIns="45720" rtlCol="0" anchor="b">
            <a:normAutofit fontScale="75000" lnSpcReduction="2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10000"/>
              </a:lnSpc>
              <a:spcAft>
                <a:spcPts val="1200"/>
              </a:spcAft>
            </a:pPr>
            <a:r>
              <a:rPr lang="en-US" sz="4100" dirty="0">
                <a:solidFill>
                  <a:prstClr val="black"/>
                </a:solidFill>
                <a:effectLst/>
                <a:latin typeface="Times New Roman" panose="02020603050405020304" pitchFamily="18" charset="0"/>
                <a:cs typeface="Times New Roman" panose="02020603050405020304" pitchFamily="18" charset="0"/>
              </a:rPr>
              <a:t>CSE111  Introduction to Computer Applications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a:lnSpc>
                <a:spcPct val="110000"/>
              </a:lnSpc>
              <a:spcAft>
                <a:spcPts val="1200"/>
              </a:spcAft>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11</a:t>
            </a:r>
            <a:endParaRPr lang="tr-TR" sz="2900" dirty="0">
              <a:solidFill>
                <a:prstClr val="black"/>
              </a:solidFill>
              <a:effectLst/>
              <a:latin typeface="Times New Roman" panose="02020603050405020304" pitchFamily="18" charset="0"/>
              <a:cs typeface="Times New Roman" panose="02020603050405020304" pitchFamily="18" charset="0"/>
            </a:endParaRPr>
          </a:p>
          <a:p>
            <a:pPr algn="ctr">
              <a:lnSpc>
                <a:spcPct val="110000"/>
              </a:lnSpc>
              <a:spcAft>
                <a:spcPts val="1200"/>
              </a:spcAft>
            </a:pPr>
            <a:r>
              <a:rPr lang="en-US" sz="2900" dirty="0">
                <a:solidFill>
                  <a:prstClr val="black"/>
                </a:solidFill>
                <a:effectLst/>
                <a:latin typeface="Times New Roman" panose="02020603050405020304" pitchFamily="18" charset="0"/>
                <a:cs typeface="Times New Roman" panose="02020603050405020304" pitchFamily="18" charset="0"/>
              </a:rPr>
              <a:t>Introduction to MS Excel 2010</a:t>
            </a:r>
            <a:r>
              <a:rPr lang="tr-TR" sz="2900" dirty="0">
                <a:solidFill>
                  <a:prstClr val="black"/>
                </a:solidFill>
                <a:effectLst/>
                <a:latin typeface="Times New Roman" panose="02020603050405020304" pitchFamily="18" charset="0"/>
                <a:cs typeface="Times New Roman" panose="02020603050405020304" pitchFamily="18" charset="0"/>
              </a:rPr>
              <a:t>-Part </a:t>
            </a:r>
            <a:r>
              <a:rPr lang="en-US" sz="2900" dirty="0">
                <a:solidFill>
                  <a:prstClr val="black"/>
                </a:solidFill>
                <a:effectLst/>
                <a:latin typeface="Times New Roman" panose="02020603050405020304" pitchFamily="18" charset="0"/>
                <a:cs typeface="Times New Roman" panose="02020603050405020304" pitchFamily="18" charset="0"/>
              </a:rPr>
              <a:t>3</a:t>
            </a:r>
          </a:p>
        </p:txBody>
      </p:sp>
      <p:sp>
        <p:nvSpPr>
          <p:cNvPr id="4" name="Subtitle 2"/>
          <p:cNvSpPr txBox="1">
            <a:spLocks/>
          </p:cNvSpPr>
          <p:nvPr/>
        </p:nvSpPr>
        <p:spPr>
          <a:xfrm>
            <a:off x="838200" y="3886200"/>
            <a:ext cx="7467600" cy="1123336"/>
          </a:xfrm>
          <a:prstGeom prst="rect">
            <a:avLst/>
          </a:prstGeom>
        </p:spPr>
        <p:txBody>
          <a:bodyPr vert="horz">
            <a:normAutofit fontScale="925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None/>
            </a:pPr>
            <a:r>
              <a:rPr lang="tr-TR" sz="2400" dirty="0">
                <a:solidFill>
                  <a:prstClr val="black"/>
                </a:solidFill>
                <a:latin typeface="Times New Roman" panose="02020603050405020304" pitchFamily="18" charset="0"/>
                <a:cs typeface="Times New Roman" panose="02020603050405020304" pitchFamily="18" charset="0"/>
              </a:rPr>
              <a:t>Prepared </a:t>
            </a:r>
            <a:r>
              <a:rPr lang="en-US" sz="2400" dirty="0">
                <a:solidFill>
                  <a:prstClr val="black"/>
                </a:solidFill>
                <a:latin typeface="Times New Roman" panose="02020603050405020304" pitchFamily="18" charset="0"/>
                <a:cs typeface="Times New Roman" panose="02020603050405020304" pitchFamily="18" charset="0"/>
              </a:rPr>
              <a:t>by</a:t>
            </a:r>
            <a:r>
              <a:rPr lang="tr-TR" sz="2400" dirty="0">
                <a:solidFill>
                  <a:prstClr val="black"/>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Asst. Prof. Dr. Mohamed KURDI</a:t>
            </a:r>
          </a:p>
          <a:p>
            <a:pPr marL="0" indent="0">
              <a:buNone/>
            </a:pPr>
            <a:r>
              <a:rPr lang="en-US" sz="2400" dirty="0">
                <a:solidFill>
                  <a:prstClr val="black"/>
                </a:solidFill>
                <a:latin typeface="Times New Roman" panose="02020603050405020304" pitchFamily="18" charset="0"/>
                <a:cs typeface="Times New Roman" panose="02020603050405020304" pitchFamily="18" charset="0"/>
              </a:rPr>
              <a:t>Revised and presented by Asst. Prof. Dr. Samsun M. BAŞARICI</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2637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609600" y="381000"/>
            <a:ext cx="7543800" cy="309693"/>
          </a:xfrm>
        </p:spPr>
        <p:txBody>
          <a:bodyPr>
            <a:noAutofit/>
          </a:bodyPr>
          <a:lstStyle/>
          <a:p>
            <a:pPr algn="ctr"/>
            <a:r>
              <a:rPr lang="en-AU" sz="3200" dirty="0">
                <a:solidFill>
                  <a:schemeClr val="tx1"/>
                </a:solidFill>
                <a:effectLst/>
                <a:latin typeface="Times New Roman" panose="02020603050405020304" pitchFamily="18" charset="0"/>
                <a:cs typeface="Times New Roman" panose="02020603050405020304" pitchFamily="18" charset="0"/>
              </a:rPr>
              <a:t>Summary of </a:t>
            </a:r>
            <a:r>
              <a:rPr lang="tr-TR" sz="3200" dirty="0">
                <a:solidFill>
                  <a:schemeClr val="tx1"/>
                </a:solidFill>
                <a:latin typeface="Times New Roman" panose="02020603050405020304" pitchFamily="18" charset="0"/>
                <a:cs typeface="Times New Roman" panose="02020603050405020304" pitchFamily="18" charset="0"/>
              </a:rPr>
              <a:t>t</a:t>
            </a:r>
            <a:r>
              <a:rPr lang="en-AU" sz="3200" dirty="0">
                <a:solidFill>
                  <a:schemeClr val="tx1"/>
                </a:solidFill>
                <a:effectLst/>
                <a:latin typeface="Times New Roman" panose="02020603050405020304" pitchFamily="18" charset="0"/>
                <a:cs typeface="Times New Roman" panose="02020603050405020304" pitchFamily="18" charset="0"/>
              </a:rPr>
              <a:t>he Last </a:t>
            </a:r>
            <a:r>
              <a:rPr lang="tr-TR" sz="3200" dirty="0">
                <a:solidFill>
                  <a:schemeClr val="tx1"/>
                </a:solidFill>
                <a:effectLst/>
                <a:latin typeface="Times New Roman" panose="02020603050405020304" pitchFamily="18" charset="0"/>
                <a:cs typeface="Times New Roman" panose="02020603050405020304" pitchFamily="18" charset="0"/>
              </a:rPr>
              <a:t>week</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5" name="Rectangle 4"/>
          <p:cNvSpPr/>
          <p:nvPr/>
        </p:nvSpPr>
        <p:spPr>
          <a:xfrm>
            <a:off x="155862" y="838200"/>
            <a:ext cx="8073737" cy="6998839"/>
          </a:xfrm>
          <a:prstGeom prst="rect">
            <a:avLst/>
          </a:prstGeom>
        </p:spPr>
        <p:txBody>
          <a:bodyPr wrap="square">
            <a:spAutoFit/>
          </a:bodyPr>
          <a:lstStyle/>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Formulas and Functions</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Entering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Editing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Changing the Operators Precedence</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Copying/Pasting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Paste Options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Paste</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Values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Formulas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Formatting</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Pase Special</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Inserting a Function</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Count Functions (Count, Countif, Countifs)</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Sum Functions (Sum, Sumif, Sumifs)</a:t>
            </a:r>
          </a:p>
          <a:p>
            <a:pPr marL="176213" lvl="0" indent="-176213">
              <a:spcAft>
                <a:spcPts val="400"/>
              </a:spcAft>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Logical Functions (If, And, Or)</a:t>
            </a:r>
          </a:p>
          <a:p>
            <a:pPr marL="176213" indent="-176213">
              <a:spcAft>
                <a:spcPts val="400"/>
              </a:spcAft>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Statistical Functions</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(Average, Averageif, Median, Mode, Standard Deviation, Min, Max, Large, and Small).</a:t>
            </a:r>
          </a:p>
          <a:p>
            <a:pPr marL="176213" lvl="0" indent="-176213">
              <a:spcAft>
                <a:spcPts val="400"/>
              </a:spcAft>
              <a:buFont typeface="Wingdings" panose="05000000000000000000" pitchFamily="2" charset="2"/>
              <a:buChar char="§"/>
            </a:pPr>
            <a:endParaRPr lang="tr-TR" dirty="0">
              <a:latin typeface="Times New Roman" panose="02020603050405020304" pitchFamily="18" charset="0"/>
              <a:cs typeface="Times New Roman" panose="02020603050405020304" pitchFamily="18" charset="0"/>
            </a:endParaRPr>
          </a:p>
          <a:p>
            <a:pPr marL="176213" indent="-176213">
              <a:spcAft>
                <a:spcPts val="400"/>
              </a:spcAf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285750" indent="-171450">
              <a:spcAft>
                <a:spcPts val="4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2020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09600" y="0"/>
            <a:ext cx="7543800" cy="609600"/>
          </a:xfrm>
        </p:spPr>
        <p:txBody>
          <a:bodyPr>
            <a:normAutofit/>
          </a:bodyPr>
          <a:lstStyle/>
          <a:p>
            <a:pPr algn="ctr"/>
            <a:r>
              <a:rPr lang="tr-TR" sz="3200" dirty="0">
                <a:solidFill>
                  <a:schemeClr val="tx1"/>
                </a:solidFill>
                <a:effectLst/>
                <a:latin typeface="Times New Roman" panose="02020603050405020304" pitchFamily="18" charset="0"/>
                <a:cs typeface="Times New Roman" panose="02020603050405020304" pitchFamily="18" charset="0"/>
              </a:rPr>
              <a:t>Learning Objectives</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91390" y="1219200"/>
            <a:ext cx="8219209" cy="5718489"/>
          </a:xfrm>
          <a:prstGeom prst="rect">
            <a:avLst/>
          </a:prstGeom>
        </p:spPr>
        <p:txBody>
          <a:bodyPr wrap="square">
            <a:spAutoFit/>
          </a:bodyPr>
          <a:lstStyle/>
          <a:p>
            <a:pPr marL="176213" lvl="0" indent="-176213">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Understand the difference between relative, absolute and mixed reference</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endParaRPr lang="tr-TR"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Understand and apply</a:t>
            </a:r>
            <a:r>
              <a:rPr lang="tr-TR" dirty="0">
                <a:latin typeface="Times New Roman" panose="02020603050405020304" pitchFamily="18" charset="0"/>
                <a:cs typeface="Times New Roman" panose="02020603050405020304" pitchFamily="18" charset="0"/>
              </a:rPr>
              <a:t> d</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s</a:t>
            </a:r>
            <a:r>
              <a:rPr lang="en-US" dirty="0" err="1">
                <a:latin typeface="Times New Roman" panose="02020603050405020304" pitchFamily="18" charset="0"/>
                <a:cs typeface="Times New Roman" panose="02020603050405020304" pitchFamily="18" charset="0"/>
              </a:rPr>
              <a:t>orting</a:t>
            </a:r>
            <a:r>
              <a:rPr lang="tr-TR" dirty="0">
                <a:latin typeface="Times New Roman" panose="02020603050405020304" pitchFamily="18" charset="0"/>
                <a:cs typeface="Times New Roman" panose="02020603050405020304" pitchFamily="18" charset="0"/>
              </a:rPr>
              <a:t>.</a:t>
            </a:r>
          </a:p>
          <a:p>
            <a:pPr marL="176213" indent="-176213">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Understand and apply </a:t>
            </a:r>
            <a:r>
              <a:rPr lang="tr-TR" dirty="0">
                <a:latin typeface="Times New Roman" panose="02020603050405020304" pitchFamily="18" charset="0"/>
                <a:cs typeface="Times New Roman" panose="02020603050405020304" pitchFamily="18" charset="0"/>
              </a:rPr>
              <a:t>d</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f</a:t>
            </a:r>
            <a:r>
              <a:rPr lang="en-US" dirty="0" err="1">
                <a:latin typeface="Times New Roman" panose="02020603050405020304" pitchFamily="18" charset="0"/>
                <a:cs typeface="Times New Roman" panose="02020603050405020304" pitchFamily="18" charset="0"/>
              </a:rPr>
              <a:t>iltering</a:t>
            </a:r>
            <a:r>
              <a:rPr lang="tr-TR" dirty="0">
                <a:latin typeface="Times New Roman" panose="02020603050405020304" pitchFamily="18" charset="0"/>
                <a:cs typeface="Times New Roman" panose="02020603050405020304" pitchFamily="18" charset="0"/>
              </a:rPr>
              <a:t>.</a:t>
            </a:r>
          </a:p>
          <a:p>
            <a:pPr marL="176213" indent="-176213">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Understand and apply </a:t>
            </a:r>
            <a:r>
              <a:rPr lang="tr-TR" dirty="0">
                <a:latin typeface="Times New Roman" panose="02020603050405020304" pitchFamily="18" charset="0"/>
                <a:cs typeface="Times New Roman" panose="02020603050405020304" pitchFamily="18" charset="0"/>
              </a:rPr>
              <a:t>c</a:t>
            </a:r>
            <a:r>
              <a:rPr lang="en-US" dirty="0" err="1">
                <a:latin typeface="Times New Roman" panose="02020603050405020304" pitchFamily="18" charset="0"/>
                <a:cs typeface="Times New Roman" panose="02020603050405020304" pitchFamily="18" charset="0"/>
              </a:rPr>
              <a:t>onditional</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f</a:t>
            </a:r>
            <a:r>
              <a:rPr lang="en-US" dirty="0" err="1">
                <a:latin typeface="Times New Roman" panose="02020603050405020304" pitchFamily="18" charset="0"/>
                <a:cs typeface="Times New Roman" panose="02020603050405020304" pitchFamily="18" charset="0"/>
              </a:rPr>
              <a:t>ormatting</a:t>
            </a:r>
            <a:r>
              <a:rPr lang="tr-TR" dirty="0">
                <a:latin typeface="Times New Roman" panose="02020603050405020304" pitchFamily="18" charset="0"/>
                <a:cs typeface="Times New Roman" panose="02020603050405020304" pitchFamily="18" charset="0"/>
              </a:rPr>
              <a:t>.</a:t>
            </a:r>
          </a:p>
          <a:p>
            <a:pPr marL="176213" indent="-176213">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Understand and apply </a:t>
            </a:r>
            <a:r>
              <a:rPr lang="tr-TR" dirty="0">
                <a:latin typeface="Times New Roman" panose="02020603050405020304" pitchFamily="18" charset="0"/>
                <a:cs typeface="Times New Roman" panose="02020603050405020304" pitchFamily="18" charset="0"/>
              </a:rPr>
              <a:t>c</a:t>
            </a:r>
            <a:r>
              <a:rPr lang="en-US" dirty="0">
                <a:latin typeface="Times New Roman" panose="02020603050405020304" pitchFamily="18" charset="0"/>
                <a:cs typeface="Times New Roman" panose="02020603050405020304" pitchFamily="18" charset="0"/>
              </a:rPr>
              <a:t>harts</a:t>
            </a:r>
            <a:r>
              <a:rPr lang="tr-TR" dirty="0">
                <a:latin typeface="Times New Roman" panose="02020603050405020304" pitchFamily="18" charset="0"/>
                <a:cs typeface="Times New Roman" panose="02020603050405020304" pitchFamily="18" charset="0"/>
              </a:rPr>
              <a:t> creation and modification.</a:t>
            </a:r>
            <a:endParaRPr lang="en-US"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396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effectLst/>
                <a:latin typeface="Times New Roman" panose="02020603050405020304" pitchFamily="18" charset="0"/>
                <a:cs typeface="Times New Roman" panose="02020603050405020304" pitchFamily="18" charset="0"/>
              </a:rPr>
              <a:t>Outlines</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4" name="Rectangle 3"/>
          <p:cNvSpPr/>
          <p:nvPr/>
        </p:nvSpPr>
        <p:spPr>
          <a:xfrm>
            <a:off x="363681" y="1103548"/>
            <a:ext cx="8219209" cy="7177349"/>
          </a:xfrm>
          <a:prstGeom prst="rect">
            <a:avLst/>
          </a:prstGeom>
        </p:spPr>
        <p:txBody>
          <a:bodyPr wrap="square">
            <a:spAutoFit/>
          </a:bodyPr>
          <a:lstStyle/>
          <a:p>
            <a:pPr marL="176213" lvl="0" indent="-176213">
              <a:spcBef>
                <a:spcPct val="20000"/>
              </a:spcBef>
              <a:spcAft>
                <a:spcPts val="12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Cell References</a:t>
            </a:r>
          </a:p>
          <a:p>
            <a:pPr marL="342900" lvl="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R</a:t>
            </a:r>
            <a:r>
              <a:rPr lang="en-US" dirty="0">
                <a:latin typeface="Times New Roman" panose="02020603050405020304" pitchFamily="18" charset="0"/>
                <a:cs typeface="Times New Roman" panose="02020603050405020304" pitchFamily="18" charset="0"/>
              </a:rPr>
              <a:t>elative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reference</a:t>
            </a:r>
            <a:r>
              <a:rPr lang="tr-TR" dirty="0">
                <a:latin typeface="Times New Roman" panose="02020603050405020304" pitchFamily="18" charset="0"/>
                <a:cs typeface="Times New Roman" panose="02020603050405020304" pitchFamily="18" charset="0"/>
              </a:rPr>
              <a:t>s</a:t>
            </a:r>
          </a:p>
          <a:p>
            <a:pPr marL="342900" lvl="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A</a:t>
            </a:r>
            <a:r>
              <a:rPr lang="en-US" dirty="0" err="1">
                <a:latin typeface="Times New Roman" panose="02020603050405020304" pitchFamily="18" charset="0"/>
                <a:cs typeface="Times New Roman" panose="02020603050405020304" pitchFamily="18" charset="0"/>
              </a:rPr>
              <a:t>bsolute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reference</a:t>
            </a:r>
            <a:endParaRPr lang="tr-TR" dirty="0">
              <a:latin typeface="Times New Roman" panose="02020603050405020304" pitchFamily="18" charset="0"/>
              <a:cs typeface="Times New Roman" panose="02020603050405020304" pitchFamily="18" charset="0"/>
            </a:endParaRPr>
          </a:p>
          <a:p>
            <a:pPr marL="342900" lvl="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M</a:t>
            </a:r>
            <a:r>
              <a:rPr lang="en-US" dirty="0" err="1">
                <a:latin typeface="Times New Roman" panose="02020603050405020304" pitchFamily="18" charset="0"/>
                <a:cs typeface="Times New Roman" panose="02020603050405020304" pitchFamily="18" charset="0"/>
              </a:rPr>
              <a:t>ixed</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reference</a:t>
            </a:r>
            <a:r>
              <a:rPr lang="tr-TR" dirty="0">
                <a:latin typeface="Times New Roman" panose="02020603050405020304" pitchFamily="18" charset="0"/>
                <a:cs typeface="Times New Roman" panose="02020603050405020304" pitchFamily="18" charset="0"/>
              </a:rPr>
              <a:t>.</a:t>
            </a:r>
          </a:p>
          <a:p>
            <a:pPr marL="176213" indent="-176213">
              <a:spcBef>
                <a:spcPct val="20000"/>
              </a:spcBef>
              <a:spcAft>
                <a:spcPts val="1200"/>
              </a:spcAft>
              <a:buSzPct val="10000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Data Analysis </a:t>
            </a:r>
            <a:endParaRPr lang="tr-TR" dirty="0">
              <a:latin typeface="Times New Roman" panose="02020603050405020304" pitchFamily="18" charset="0"/>
              <a:cs typeface="Times New Roman" panose="02020603050405020304" pitchFamily="18" charset="0"/>
            </a:endParaRPr>
          </a:p>
          <a:p>
            <a:pPr marL="34290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D</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S</a:t>
            </a:r>
            <a:r>
              <a:rPr lang="en-US" dirty="0" err="1">
                <a:latin typeface="Times New Roman" panose="02020603050405020304" pitchFamily="18" charset="0"/>
                <a:cs typeface="Times New Roman" panose="02020603050405020304" pitchFamily="18" charset="0"/>
              </a:rPr>
              <a:t>orting</a:t>
            </a:r>
            <a:endParaRPr lang="tr-TR" dirty="0">
              <a:latin typeface="Times New Roman" panose="02020603050405020304" pitchFamily="18" charset="0"/>
              <a:cs typeface="Times New Roman" panose="02020603050405020304" pitchFamily="18" charset="0"/>
            </a:endParaRPr>
          </a:p>
          <a:p>
            <a:pPr marL="34290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D</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F</a:t>
            </a:r>
            <a:r>
              <a:rPr lang="en-US" dirty="0" err="1">
                <a:latin typeface="Times New Roman" panose="02020603050405020304" pitchFamily="18" charset="0"/>
                <a:cs typeface="Times New Roman" panose="02020603050405020304" pitchFamily="18" charset="0"/>
              </a:rPr>
              <a:t>iltering</a:t>
            </a:r>
            <a:endParaRPr lang="tr-TR" dirty="0">
              <a:latin typeface="Times New Roman" panose="02020603050405020304" pitchFamily="18" charset="0"/>
              <a:cs typeface="Times New Roman" panose="02020603050405020304" pitchFamily="18" charset="0"/>
            </a:endParaRPr>
          </a:p>
          <a:p>
            <a:pPr marL="342900" indent="-166688">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C</a:t>
            </a:r>
            <a:r>
              <a:rPr lang="en-US" dirty="0" err="1">
                <a:latin typeface="Times New Roman" panose="02020603050405020304" pitchFamily="18" charset="0"/>
                <a:cs typeface="Times New Roman" panose="02020603050405020304" pitchFamily="18" charset="0"/>
              </a:rPr>
              <a:t>onditional</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F</a:t>
            </a:r>
            <a:r>
              <a:rPr lang="en-US" dirty="0" err="1">
                <a:latin typeface="Times New Roman" panose="02020603050405020304" pitchFamily="18" charset="0"/>
                <a:cs typeface="Times New Roman" panose="02020603050405020304" pitchFamily="18" charset="0"/>
              </a:rPr>
              <a:t>ormatting</a:t>
            </a:r>
            <a:endParaRPr lang="tr-TR" dirty="0">
              <a:latin typeface="Times New Roman" panose="02020603050405020304" pitchFamily="18" charset="0"/>
              <a:cs typeface="Times New Roman" panose="02020603050405020304" pitchFamily="18" charset="0"/>
            </a:endParaRPr>
          </a:p>
          <a:p>
            <a:pPr marL="342900" indent="-166688">
              <a:spcBef>
                <a:spcPct val="20000"/>
              </a:spcBef>
              <a:spcAft>
                <a:spcPts val="12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Charts</a:t>
            </a:r>
          </a:p>
          <a:p>
            <a:pPr marL="176213"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681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42416" y="1110678"/>
            <a:ext cx="8305800" cy="646331"/>
          </a:xfrm>
          <a:prstGeom prst="rect">
            <a:avLst/>
          </a:prstGeom>
        </p:spPr>
        <p:txBody>
          <a:bodyPr wrap="square">
            <a:spAutoFit/>
          </a:bodyPr>
          <a:lstStyle/>
          <a:p>
            <a:pPr>
              <a:spcAft>
                <a:spcPts val="1200"/>
              </a:spcAft>
            </a:pPr>
            <a:r>
              <a:rPr lang="en-US" b="1" dirty="0">
                <a:latin typeface="Times New Roman" panose="02020603050405020304" pitchFamily="18" charset="0"/>
                <a:cs typeface="Times New Roman" panose="02020603050405020304" pitchFamily="18" charset="0"/>
              </a:rPr>
              <a:t>By</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default</a:t>
            </a:r>
            <a:r>
              <a:rPr lang="en-US" dirty="0">
                <a:latin typeface="Times New Roman" panose="02020603050405020304" pitchFamily="18" charset="0"/>
                <a:cs typeface="Times New Roman" panose="02020603050405020304" pitchFamily="18" charset="0"/>
              </a:rPr>
              <a:t>, Excel uses </a:t>
            </a:r>
            <a:r>
              <a:rPr lang="en-US" b="1" dirty="0">
                <a:latin typeface="Times New Roman" panose="02020603050405020304" pitchFamily="18" charset="0"/>
                <a:cs typeface="Times New Roman" panose="02020603050405020304" pitchFamily="18" charset="0"/>
              </a:rPr>
              <a:t>relative reference</a:t>
            </a:r>
            <a:r>
              <a:rPr lang="en-US" dirty="0">
                <a:latin typeface="Times New Roman" panose="02020603050405020304" pitchFamily="18" charset="0"/>
                <a:cs typeface="Times New Roman" panose="02020603050405020304" pitchFamily="18" charset="0"/>
              </a:rPr>
              <a:t>. See the formula in cell D2 below. Cell D2 references (points to) cell B2 and cell C2. Both references are relative.</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Relative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155863" y="3335800"/>
            <a:ext cx="84547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Select cell D2, click on the lower right corner of cell D2 and drag it down to cell D5.</a:t>
            </a:r>
          </a:p>
        </p:txBody>
      </p:sp>
      <p:pic>
        <p:nvPicPr>
          <p:cNvPr id="1026" name="Picture 2" descr="Relative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6179"/>
          <a:stretch/>
        </p:blipFill>
        <p:spPr bwMode="auto">
          <a:xfrm>
            <a:off x="1066800" y="1764133"/>
            <a:ext cx="5753100" cy="151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258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42416" y="1110678"/>
            <a:ext cx="8305800" cy="646331"/>
          </a:xfrm>
          <a:prstGeom prst="rect">
            <a:avLst/>
          </a:prstGeom>
        </p:spPr>
        <p:txBody>
          <a:bodyPr wrap="square">
            <a:spAutoFit/>
          </a:bodyPr>
          <a:lstStyle/>
          <a:p>
            <a:pPr>
              <a:spcAft>
                <a:spcPts val="1200"/>
              </a:spcAft>
            </a:pPr>
            <a:r>
              <a:rPr lang="en-US" b="1" dirty="0">
                <a:latin typeface="Times New Roman" panose="02020603050405020304" pitchFamily="18" charset="0"/>
                <a:cs typeface="Times New Roman" panose="02020603050405020304" pitchFamily="18" charset="0"/>
              </a:rPr>
              <a:t>By</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default</a:t>
            </a:r>
            <a:r>
              <a:rPr lang="en-US" dirty="0">
                <a:latin typeface="Times New Roman" panose="02020603050405020304" pitchFamily="18" charset="0"/>
                <a:cs typeface="Times New Roman" panose="02020603050405020304" pitchFamily="18" charset="0"/>
              </a:rPr>
              <a:t>, Excel uses </a:t>
            </a:r>
            <a:r>
              <a:rPr lang="en-US" b="1" dirty="0">
                <a:latin typeface="Times New Roman" panose="02020603050405020304" pitchFamily="18" charset="0"/>
                <a:cs typeface="Times New Roman" panose="02020603050405020304" pitchFamily="18" charset="0"/>
              </a:rPr>
              <a:t>relative reference</a:t>
            </a:r>
            <a:r>
              <a:rPr lang="en-US" dirty="0">
                <a:latin typeface="Times New Roman" panose="02020603050405020304" pitchFamily="18" charset="0"/>
                <a:cs typeface="Times New Roman" panose="02020603050405020304" pitchFamily="18" charset="0"/>
              </a:rPr>
              <a:t>. See the formula in cell D2 below. Cell D2 references (points to) cell B2 and cell C2. Both references are relative.</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Relative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155863" y="3335800"/>
            <a:ext cx="84547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Select cell D2, click on the lower right corner of cell D2 and drag it down to cell D5.</a:t>
            </a:r>
          </a:p>
        </p:txBody>
      </p:sp>
      <p:pic>
        <p:nvPicPr>
          <p:cNvPr id="1026" name="Picture 2" descr="Relative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6179"/>
          <a:stretch/>
        </p:blipFill>
        <p:spPr bwMode="auto">
          <a:xfrm>
            <a:off x="1066800" y="1764133"/>
            <a:ext cx="5753100" cy="1516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ive Reference Result"/>
          <p:cNvPicPr>
            <a:picLocks noChangeAspect="1" noChangeArrowheads="1"/>
          </p:cNvPicPr>
          <p:nvPr/>
        </p:nvPicPr>
        <p:blipFill rotWithShape="1">
          <a:blip r:embed="rId5">
            <a:extLst>
              <a:ext uri="{28A0092B-C50C-407E-A947-70E740481C1C}">
                <a14:useLocalDpi xmlns:a14="http://schemas.microsoft.com/office/drawing/2010/main" val="0"/>
              </a:ext>
            </a:extLst>
          </a:blip>
          <a:srcRect b="12569"/>
          <a:stretch/>
        </p:blipFill>
        <p:spPr bwMode="auto">
          <a:xfrm>
            <a:off x="1066800" y="3810000"/>
            <a:ext cx="5753100" cy="1582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918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42416" y="1110678"/>
            <a:ext cx="8305800" cy="646331"/>
          </a:xfrm>
          <a:prstGeom prst="rect">
            <a:avLst/>
          </a:prstGeom>
        </p:spPr>
        <p:txBody>
          <a:bodyPr wrap="square">
            <a:spAutoFit/>
          </a:bodyPr>
          <a:lstStyle/>
          <a:p>
            <a:pPr>
              <a:spcAft>
                <a:spcPts val="1200"/>
              </a:spcAft>
            </a:pPr>
            <a:r>
              <a:rPr lang="en-US" b="1" dirty="0">
                <a:latin typeface="Times New Roman" panose="02020603050405020304" pitchFamily="18" charset="0"/>
                <a:cs typeface="Times New Roman" panose="02020603050405020304" pitchFamily="18" charset="0"/>
              </a:rPr>
              <a:t>By</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default</a:t>
            </a:r>
            <a:r>
              <a:rPr lang="en-US" dirty="0">
                <a:latin typeface="Times New Roman" panose="02020603050405020304" pitchFamily="18" charset="0"/>
                <a:cs typeface="Times New Roman" panose="02020603050405020304" pitchFamily="18" charset="0"/>
              </a:rPr>
              <a:t>, Excel uses </a:t>
            </a:r>
            <a:r>
              <a:rPr lang="en-US" b="1" dirty="0">
                <a:latin typeface="Times New Roman" panose="02020603050405020304" pitchFamily="18" charset="0"/>
                <a:cs typeface="Times New Roman" panose="02020603050405020304" pitchFamily="18" charset="0"/>
              </a:rPr>
              <a:t>relative reference</a:t>
            </a:r>
            <a:r>
              <a:rPr lang="en-US" dirty="0">
                <a:latin typeface="Times New Roman" panose="02020603050405020304" pitchFamily="18" charset="0"/>
                <a:cs typeface="Times New Roman" panose="02020603050405020304" pitchFamily="18" charset="0"/>
              </a:rPr>
              <a:t>. See the formula in cell D2 below. Cell D2 references (points to) cell B2 and cell C2. Both references are relative.</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Relative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155863" y="3335800"/>
            <a:ext cx="84547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Select cell D2, click on the lower right corner of cell D2 and drag it down to cell D5.</a:t>
            </a:r>
          </a:p>
        </p:txBody>
      </p:sp>
      <p:pic>
        <p:nvPicPr>
          <p:cNvPr id="1026" name="Picture 2" descr="Relative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6179"/>
          <a:stretch/>
        </p:blipFill>
        <p:spPr bwMode="auto">
          <a:xfrm>
            <a:off x="1066800" y="1764133"/>
            <a:ext cx="5753100" cy="1516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ive Reference Result"/>
          <p:cNvPicPr>
            <a:picLocks noChangeAspect="1" noChangeArrowheads="1"/>
          </p:cNvPicPr>
          <p:nvPr/>
        </p:nvPicPr>
        <p:blipFill rotWithShape="1">
          <a:blip r:embed="rId5">
            <a:extLst>
              <a:ext uri="{28A0092B-C50C-407E-A947-70E740481C1C}">
                <a14:useLocalDpi xmlns:a14="http://schemas.microsoft.com/office/drawing/2010/main" val="0"/>
              </a:ext>
            </a:extLst>
          </a:blip>
          <a:srcRect b="12569"/>
          <a:stretch/>
        </p:blipFill>
        <p:spPr bwMode="auto">
          <a:xfrm>
            <a:off x="1066800" y="3810000"/>
            <a:ext cx="5753100" cy="158227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3792" y="5486400"/>
            <a:ext cx="8292353"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Cell D3 references are cell B3 and cell C3. </a:t>
            </a:r>
          </a:p>
          <a:p>
            <a:r>
              <a:rPr lang="en-US" dirty="0">
                <a:latin typeface="Times New Roman" panose="02020603050405020304" pitchFamily="18" charset="0"/>
                <a:cs typeface="Times New Roman" panose="02020603050405020304" pitchFamily="18" charset="0"/>
              </a:rPr>
              <a:t>Cell D4 references are cell B4 and cell C4.</a:t>
            </a:r>
          </a:p>
          <a:p>
            <a:r>
              <a:rPr lang="en-US" dirty="0">
                <a:latin typeface="Times New Roman" panose="02020603050405020304" pitchFamily="18" charset="0"/>
                <a:cs typeface="Times New Roman" panose="02020603050405020304" pitchFamily="18" charset="0"/>
              </a:rPr>
              <a:t>Cell D5 references are cell B5 and cell C5.</a:t>
            </a:r>
          </a:p>
          <a:p>
            <a:r>
              <a:rPr lang="en-US" dirty="0">
                <a:latin typeface="Times New Roman" panose="02020603050405020304" pitchFamily="18" charset="0"/>
                <a:cs typeface="Times New Roman" panose="02020603050405020304" pitchFamily="18" charset="0"/>
              </a:rPr>
              <a:t>In other words: each cell references  are  </a:t>
            </a:r>
            <a:r>
              <a:rPr lang="en-US" b="1" dirty="0">
                <a:latin typeface="Times New Roman" panose="02020603050405020304" pitchFamily="18" charset="0"/>
                <a:cs typeface="Times New Roman" panose="02020603050405020304" pitchFamily="18" charset="0"/>
              </a:rPr>
              <a:t>its two neighbors on the left.</a:t>
            </a:r>
          </a:p>
        </p:txBody>
      </p:sp>
    </p:spTree>
    <p:extLst>
      <p:ext uri="{BB962C8B-B14F-4D97-AF65-F5344CB8AC3E}">
        <p14:creationId xmlns:p14="http://schemas.microsoft.com/office/powerpoint/2010/main" val="3921657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35692" y="1295400"/>
            <a:ext cx="8305800" cy="369332"/>
          </a:xfrm>
          <a:prstGeom prst="rect">
            <a:avLst/>
          </a:prstGeom>
        </p:spPr>
        <p:txBody>
          <a:bodyPr wrap="square">
            <a:spAutoFit/>
          </a:bodyPr>
          <a:lstStyle/>
          <a:p>
            <a:pPr>
              <a:spcAft>
                <a:spcPts val="1200"/>
              </a:spcAft>
            </a:pPr>
            <a:r>
              <a:rPr lang="en-US" dirty="0">
                <a:latin typeface="Times New Roman" panose="02020603050405020304" pitchFamily="18" charset="0"/>
                <a:cs typeface="Times New Roman" panose="02020603050405020304" pitchFamily="18" charset="0"/>
              </a:rPr>
              <a:t>See the formula in cell E3 below.</a:t>
            </a:r>
            <a:r>
              <a:rPr lang="tr-TR" dirty="0">
                <a:latin typeface="Times New Roman" panose="02020603050405020304" pitchFamily="18" charset="0"/>
                <a:cs typeface="Times New Roman" panose="02020603050405020304" pitchFamily="18" charset="0"/>
              </a:rPr>
              <a:t> Now drag to the other cells.</a:t>
            </a:r>
            <a:endParaRPr lang="en-US" dirty="0">
              <a:latin typeface="Times New Roman" panose="02020603050405020304" pitchFamily="18" charset="0"/>
              <a:cs typeface="Times New Roman" panose="02020603050405020304" pitchFamily="18" charset="0"/>
            </a:endParaRP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Absolute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508" y="1706295"/>
            <a:ext cx="4876799" cy="1921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9794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35692" y="1295400"/>
            <a:ext cx="8305800" cy="369332"/>
          </a:xfrm>
          <a:prstGeom prst="rect">
            <a:avLst/>
          </a:prstGeom>
        </p:spPr>
        <p:txBody>
          <a:bodyPr wrap="square">
            <a:spAutoFit/>
          </a:bodyPr>
          <a:lstStyle/>
          <a:p>
            <a:pPr>
              <a:spcAft>
                <a:spcPts val="1200"/>
              </a:spcAft>
            </a:pPr>
            <a:r>
              <a:rPr lang="en-US" dirty="0">
                <a:latin typeface="Times New Roman" panose="02020603050405020304" pitchFamily="18" charset="0"/>
                <a:cs typeface="Times New Roman" panose="02020603050405020304" pitchFamily="18" charset="0"/>
              </a:rPr>
              <a:t>See the formula in cell E3 below.</a:t>
            </a:r>
            <a:r>
              <a:rPr lang="tr-TR" dirty="0">
                <a:latin typeface="Times New Roman" panose="02020603050405020304" pitchFamily="18" charset="0"/>
                <a:cs typeface="Times New Roman" panose="02020603050405020304" pitchFamily="18" charset="0"/>
              </a:rPr>
              <a:t> Now drag to the other cells.</a:t>
            </a:r>
            <a:endParaRPr lang="en-US" dirty="0">
              <a:latin typeface="Times New Roman" panose="02020603050405020304" pitchFamily="18" charset="0"/>
              <a:cs typeface="Times New Roman" panose="02020603050405020304" pitchFamily="18" charset="0"/>
            </a:endParaRP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Absolute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508" y="1706295"/>
            <a:ext cx="4876799" cy="1921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872" y="3962400"/>
            <a:ext cx="4953000" cy="1858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21837" y="6019800"/>
            <a:ext cx="8292353" cy="369332"/>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You have got worng results, </a:t>
            </a:r>
            <a:r>
              <a:rPr lang="tr-TR" b="1" dirty="0">
                <a:latin typeface="Times New Roman" panose="02020603050405020304" pitchFamily="18" charset="0"/>
                <a:cs typeface="Times New Roman" panose="02020603050405020304" pitchFamily="18" charset="0"/>
              </a:rPr>
              <a:t>why</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10308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35692" y="1295400"/>
            <a:ext cx="8305800" cy="369332"/>
          </a:xfrm>
          <a:prstGeom prst="rect">
            <a:avLst/>
          </a:prstGeom>
        </p:spPr>
        <p:txBody>
          <a:bodyPr wrap="square">
            <a:spAutoFit/>
          </a:bodyPr>
          <a:lstStyle/>
          <a:p>
            <a:pPr>
              <a:spcAft>
                <a:spcPts val="1200"/>
              </a:spcAft>
            </a:pPr>
            <a:r>
              <a:rPr lang="en-US" dirty="0">
                <a:latin typeface="Times New Roman" panose="02020603050405020304" pitchFamily="18" charset="0"/>
                <a:cs typeface="Times New Roman" panose="02020603050405020304" pitchFamily="18" charset="0"/>
              </a:rPr>
              <a:t>See the formula in cell E3 below.</a:t>
            </a:r>
            <a:r>
              <a:rPr lang="tr-TR" dirty="0">
                <a:latin typeface="Times New Roman" panose="02020603050405020304" pitchFamily="18" charset="0"/>
                <a:cs typeface="Times New Roman" panose="02020603050405020304" pitchFamily="18" charset="0"/>
              </a:rPr>
              <a:t> Now drag to the other cells.</a:t>
            </a:r>
            <a:endParaRPr lang="en-US" dirty="0">
              <a:latin typeface="Times New Roman" panose="02020603050405020304" pitchFamily="18" charset="0"/>
              <a:cs typeface="Times New Roman" panose="02020603050405020304" pitchFamily="18" charset="0"/>
            </a:endParaRP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Absolute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508" y="1706295"/>
            <a:ext cx="4876799" cy="1921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872" y="3962400"/>
            <a:ext cx="4953000" cy="1858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21837" y="6019800"/>
            <a:ext cx="8292353" cy="646331"/>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You have got w</a:t>
            </a:r>
            <a:r>
              <a:rPr lang="de-DE" dirty="0">
                <a:latin typeface="Times New Roman" panose="02020603050405020304" pitchFamily="18" charset="0"/>
                <a:cs typeface="Times New Roman" panose="02020603050405020304" pitchFamily="18" charset="0"/>
              </a:rPr>
              <a:t>r</a:t>
            </a:r>
            <a:r>
              <a:rPr lang="tr-TR" dirty="0">
                <a:latin typeface="Times New Roman" panose="02020603050405020304" pitchFamily="18" charset="0"/>
                <a:cs typeface="Times New Roman" panose="02020603050405020304" pitchFamily="18" charset="0"/>
              </a:rPr>
              <a:t>ong results, </a:t>
            </a:r>
            <a:r>
              <a:rPr lang="tr-TR" b="1" dirty="0">
                <a:latin typeface="Times New Roman" panose="02020603050405020304" pitchFamily="18" charset="0"/>
                <a:cs typeface="Times New Roman" panose="02020603050405020304" pitchFamily="18" charset="0"/>
              </a:rPr>
              <a:t>why</a:t>
            </a:r>
            <a:r>
              <a:rPr lang="tr-TR" dirty="0">
                <a:latin typeface="Times New Roman" panose="02020603050405020304" pitchFamily="18" charset="0"/>
                <a:cs typeface="Times New Roman" panose="02020603050405020304" pitchFamily="18" charset="0"/>
              </a:rPr>
              <a:t>?</a:t>
            </a:r>
          </a:p>
          <a:p>
            <a:r>
              <a:rPr lang="tr-TR" b="1" dirty="0">
                <a:latin typeface="Times New Roman" panose="02020603050405020304" pitchFamily="18" charset="0"/>
                <a:cs typeface="Times New Roman" panose="02020603050405020304" pitchFamily="18" charset="0"/>
              </a:rPr>
              <a:t>Because</a:t>
            </a:r>
            <a:r>
              <a:rPr lang="tr-TR" dirty="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reference to cell H3 </a:t>
            </a:r>
            <a:r>
              <a:rPr lang="tr-TR" dirty="0">
                <a:latin typeface="Times New Roman" panose="02020603050405020304" pitchFamily="18" charset="0"/>
                <a:cs typeface="Times New Roman" panose="02020603050405020304" pitchFamily="18" charset="0"/>
              </a:rPr>
              <a:t>should be </a:t>
            </a:r>
            <a:r>
              <a:rPr lang="en-US" dirty="0">
                <a:latin typeface="Times New Roman" panose="02020603050405020304" pitchFamily="18" charset="0"/>
                <a:cs typeface="Times New Roman" panose="02020603050405020304" pitchFamily="18" charset="0"/>
              </a:rPr>
              <a:t>fixed</a:t>
            </a:r>
            <a:r>
              <a:rPr lang="tr-TR"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1543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42416" y="1110678"/>
            <a:ext cx="8305800" cy="1000274"/>
          </a:xfrm>
          <a:prstGeom prst="rect">
            <a:avLst/>
          </a:prstGeom>
        </p:spPr>
        <p:txBody>
          <a:bodyPr wrap="square">
            <a:spAutoFit/>
          </a:bodyPr>
          <a:lstStyle/>
          <a:p>
            <a:pPr>
              <a:spcAft>
                <a:spcPts val="600"/>
              </a:spcAft>
            </a:pPr>
            <a:r>
              <a:rPr lang="tr-TR" dirty="0">
                <a:latin typeface="Times New Roman" panose="02020603050405020304" pitchFamily="18" charset="0"/>
                <a:cs typeface="Times New Roman" panose="02020603050405020304" pitchFamily="18" charset="0"/>
              </a:rPr>
              <a:t>Solution: </a:t>
            </a:r>
            <a:endParaRPr lang="en-US" dirty="0">
              <a:latin typeface="Times New Roman" panose="02020603050405020304" pitchFamily="18" charset="0"/>
              <a:cs typeface="Times New Roman" panose="02020603050405020304" pitchFamily="18" charset="0"/>
            </a:endParaRPr>
          </a:p>
          <a:p>
            <a:pPr>
              <a:spcAft>
                <a:spcPts val="1200"/>
              </a:spcAft>
            </a:pPr>
            <a:r>
              <a:rPr lang="tr-TR" dirty="0">
                <a:latin typeface="Times New Roman" panose="02020603050405020304" pitchFamily="18" charset="0"/>
                <a:cs typeface="Times New Roman" panose="02020603050405020304" pitchFamily="18" charset="0"/>
              </a:rPr>
              <a:t>C</a:t>
            </a:r>
            <a:r>
              <a:rPr lang="en-US" dirty="0" err="1">
                <a:latin typeface="Times New Roman" panose="02020603050405020304" pitchFamily="18" charset="0"/>
                <a:cs typeface="Times New Roman" panose="02020603050405020304" pitchFamily="18" charset="0"/>
              </a:rPr>
              <a:t>reate</a:t>
            </a:r>
            <a:r>
              <a:rPr lang="en-US" dirty="0">
                <a:latin typeface="Times New Roman" panose="02020603050405020304" pitchFamily="18" charset="0"/>
                <a:cs typeface="Times New Roman" panose="02020603050405020304" pitchFamily="18" charset="0"/>
              </a:rPr>
              <a:t> an absolute reference to cell </a:t>
            </a:r>
            <a:r>
              <a:rPr lang="en-US" b="1" dirty="0">
                <a:latin typeface="Times New Roman" panose="02020603050405020304" pitchFamily="18" charset="0"/>
                <a:cs typeface="Times New Roman" panose="02020603050405020304" pitchFamily="18" charset="0"/>
              </a:rPr>
              <a:t>H3, </a:t>
            </a:r>
            <a:r>
              <a:rPr lang="tr-TR" dirty="0">
                <a:latin typeface="Times New Roman" panose="02020603050405020304" pitchFamily="18" charset="0"/>
                <a:cs typeface="Times New Roman" panose="02020603050405020304" pitchFamily="18" charset="0"/>
              </a:rPr>
              <a:t>by</a:t>
            </a:r>
            <a:r>
              <a:rPr lang="tr-TR"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plac</a:t>
            </a:r>
            <a:r>
              <a:rPr lang="tr-TR" dirty="0">
                <a:latin typeface="Times New Roman" panose="02020603050405020304" pitchFamily="18" charset="0"/>
                <a:cs typeface="Times New Roman" panose="02020603050405020304" pitchFamily="18" charset="0"/>
              </a:rPr>
              <a:t>ing</a:t>
            </a:r>
            <a:r>
              <a:rPr lang="en-US" dirty="0">
                <a:latin typeface="Times New Roman" panose="02020603050405020304" pitchFamily="18" charset="0"/>
                <a:cs typeface="Times New Roman" panose="02020603050405020304" pitchFamily="18" charset="0"/>
              </a:rPr>
              <a:t> a </a:t>
            </a:r>
            <a:r>
              <a:rPr lang="en-US" b="1" dirty="0">
                <a:solidFill>
                  <a:srgbClr val="FF0000"/>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symbol in front of the column letter and row number of cell H3 (</a:t>
            </a:r>
            <a:r>
              <a:rPr lang="en-US" b="1" dirty="0">
                <a:solidFill>
                  <a:srgbClr val="FF0000"/>
                </a:solidFill>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H</a:t>
            </a:r>
            <a:r>
              <a:rPr lang="en-US" b="1" dirty="0">
                <a:solidFill>
                  <a:srgbClr val="FF0000"/>
                </a:solidFill>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in the formula of cell E3.</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Absolute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2050" name="Picture 2" descr="Absolute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5684"/>
          <a:stretch/>
        </p:blipFill>
        <p:spPr bwMode="auto">
          <a:xfrm>
            <a:off x="990600" y="2204606"/>
            <a:ext cx="5753100" cy="1686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479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42416" y="1110678"/>
            <a:ext cx="8305800" cy="1000274"/>
          </a:xfrm>
          <a:prstGeom prst="rect">
            <a:avLst/>
          </a:prstGeom>
        </p:spPr>
        <p:txBody>
          <a:bodyPr wrap="square">
            <a:spAutoFit/>
          </a:bodyPr>
          <a:lstStyle/>
          <a:p>
            <a:pPr>
              <a:spcAft>
                <a:spcPts val="600"/>
              </a:spcAft>
            </a:pPr>
            <a:r>
              <a:rPr lang="tr-TR" dirty="0">
                <a:latin typeface="Times New Roman" panose="02020603050405020304" pitchFamily="18" charset="0"/>
                <a:cs typeface="Times New Roman" panose="02020603050405020304" pitchFamily="18" charset="0"/>
              </a:rPr>
              <a:t>Solution: </a:t>
            </a:r>
            <a:endParaRPr lang="en-US" dirty="0">
              <a:latin typeface="Times New Roman" panose="02020603050405020304" pitchFamily="18" charset="0"/>
              <a:cs typeface="Times New Roman" panose="02020603050405020304" pitchFamily="18" charset="0"/>
            </a:endParaRPr>
          </a:p>
          <a:p>
            <a:pPr>
              <a:spcAft>
                <a:spcPts val="1200"/>
              </a:spcAft>
            </a:pPr>
            <a:r>
              <a:rPr lang="tr-TR" dirty="0">
                <a:latin typeface="Times New Roman" panose="02020603050405020304" pitchFamily="18" charset="0"/>
                <a:cs typeface="Times New Roman" panose="02020603050405020304" pitchFamily="18" charset="0"/>
              </a:rPr>
              <a:t>C</a:t>
            </a:r>
            <a:r>
              <a:rPr lang="en-US" dirty="0" err="1">
                <a:latin typeface="Times New Roman" panose="02020603050405020304" pitchFamily="18" charset="0"/>
                <a:cs typeface="Times New Roman" panose="02020603050405020304" pitchFamily="18" charset="0"/>
              </a:rPr>
              <a:t>reate</a:t>
            </a:r>
            <a:r>
              <a:rPr lang="en-US" dirty="0">
                <a:latin typeface="Times New Roman" panose="02020603050405020304" pitchFamily="18" charset="0"/>
                <a:cs typeface="Times New Roman" panose="02020603050405020304" pitchFamily="18" charset="0"/>
              </a:rPr>
              <a:t> an absolute reference to cell </a:t>
            </a:r>
            <a:r>
              <a:rPr lang="en-US" b="1" dirty="0">
                <a:latin typeface="Times New Roman" panose="02020603050405020304" pitchFamily="18" charset="0"/>
                <a:cs typeface="Times New Roman" panose="02020603050405020304" pitchFamily="18" charset="0"/>
              </a:rPr>
              <a:t>H3, </a:t>
            </a:r>
            <a:r>
              <a:rPr lang="tr-TR" dirty="0">
                <a:latin typeface="Times New Roman" panose="02020603050405020304" pitchFamily="18" charset="0"/>
                <a:cs typeface="Times New Roman" panose="02020603050405020304" pitchFamily="18" charset="0"/>
              </a:rPr>
              <a:t>by</a:t>
            </a:r>
            <a:r>
              <a:rPr lang="tr-TR"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plac</a:t>
            </a:r>
            <a:r>
              <a:rPr lang="tr-TR" dirty="0">
                <a:latin typeface="Times New Roman" panose="02020603050405020304" pitchFamily="18" charset="0"/>
                <a:cs typeface="Times New Roman" panose="02020603050405020304" pitchFamily="18" charset="0"/>
              </a:rPr>
              <a:t>ing</a:t>
            </a:r>
            <a:r>
              <a:rPr lang="en-US" dirty="0">
                <a:latin typeface="Times New Roman" panose="02020603050405020304" pitchFamily="18" charset="0"/>
                <a:cs typeface="Times New Roman" panose="02020603050405020304" pitchFamily="18" charset="0"/>
              </a:rPr>
              <a:t> a </a:t>
            </a:r>
            <a:r>
              <a:rPr lang="en-US" b="1" dirty="0">
                <a:solidFill>
                  <a:srgbClr val="FF0000"/>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symbol in front of the column letter and row number of cell H3 (</a:t>
            </a:r>
            <a:r>
              <a:rPr lang="en-US" b="1" dirty="0">
                <a:solidFill>
                  <a:srgbClr val="FF0000"/>
                </a:solidFill>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H</a:t>
            </a:r>
            <a:r>
              <a:rPr lang="en-US" b="1" dirty="0">
                <a:solidFill>
                  <a:srgbClr val="FF0000"/>
                </a:solidFill>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in the formula of cell E3.</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Absolute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67947" y="3891119"/>
            <a:ext cx="84547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Now </a:t>
            </a:r>
            <a:r>
              <a:rPr lang="tr-TR" dirty="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can quickly drag this formula to the other cells.</a:t>
            </a:r>
          </a:p>
        </p:txBody>
      </p:sp>
      <p:sp>
        <p:nvSpPr>
          <p:cNvPr id="4" name="Rectangle 3"/>
          <p:cNvSpPr/>
          <p:nvPr/>
        </p:nvSpPr>
        <p:spPr>
          <a:xfrm>
            <a:off x="149139" y="6096000"/>
            <a:ext cx="8292353" cy="646331"/>
          </a:xfrm>
          <a:prstGeom prst="rect">
            <a:avLst/>
          </a:prstGeom>
        </p:spPr>
        <p:txBody>
          <a:bodyPr wrap="square">
            <a:spAutoFit/>
          </a:bodyPr>
          <a:lstStyle/>
          <a:p>
            <a:r>
              <a:rPr lang="tr-TR" b="1" dirty="0">
                <a:latin typeface="Times New Roman" panose="02020603050405020304" pitchFamily="18" charset="0"/>
                <a:cs typeface="Times New Roman" panose="02020603050405020304" pitchFamily="18" charset="0"/>
              </a:rPr>
              <a:t>T</a:t>
            </a:r>
            <a:r>
              <a:rPr lang="en-US" b="1" dirty="0">
                <a:latin typeface="Times New Roman" panose="02020603050405020304" pitchFamily="18" charset="0"/>
                <a:cs typeface="Times New Roman" panose="02020603050405020304" pitchFamily="18" charset="0"/>
              </a:rPr>
              <a:t>he reference to </a:t>
            </a:r>
            <a:r>
              <a:rPr lang="tr-TR" b="1"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cell H3 is</a:t>
            </a:r>
            <a:r>
              <a:rPr lang="tr-TR"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fixed </a:t>
            </a:r>
            <a:r>
              <a:rPr lang="en-US" dirty="0">
                <a:latin typeface="Times New Roman" panose="02020603050405020304" pitchFamily="18" charset="0"/>
                <a:cs typeface="Times New Roman" panose="02020603050405020304" pitchFamily="18" charset="0"/>
              </a:rPr>
              <a:t>(when we drag the formula down and across). As a result, the correct lengths and widths in inches are calculated.</a:t>
            </a:r>
            <a:endParaRPr lang="en-US" b="1" dirty="0">
              <a:latin typeface="Times New Roman" panose="02020603050405020304" pitchFamily="18" charset="0"/>
              <a:cs typeface="Times New Roman" panose="02020603050405020304" pitchFamily="18" charset="0"/>
            </a:endParaRPr>
          </a:p>
        </p:txBody>
      </p:sp>
      <p:pic>
        <p:nvPicPr>
          <p:cNvPr id="2050" name="Picture 2" descr="Absolute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5684"/>
          <a:stretch/>
        </p:blipFill>
        <p:spPr bwMode="auto">
          <a:xfrm>
            <a:off x="990600" y="2204606"/>
            <a:ext cx="5753100" cy="16865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bsolute Reference Result"/>
          <p:cNvPicPr>
            <a:picLocks noChangeAspect="1" noChangeArrowheads="1"/>
          </p:cNvPicPr>
          <p:nvPr/>
        </p:nvPicPr>
        <p:blipFill rotWithShape="1">
          <a:blip r:embed="rId5">
            <a:extLst>
              <a:ext uri="{28A0092B-C50C-407E-A947-70E740481C1C}">
                <a14:useLocalDpi xmlns:a14="http://schemas.microsoft.com/office/drawing/2010/main" val="0"/>
              </a:ext>
            </a:extLst>
          </a:blip>
          <a:srcRect b="13144"/>
          <a:stretch/>
        </p:blipFill>
        <p:spPr bwMode="auto">
          <a:xfrm>
            <a:off x="990600" y="4358666"/>
            <a:ext cx="5753100" cy="1737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585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1110678"/>
            <a:ext cx="8534400"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Sometimes we need a combination of relative and absolute reference</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(mixed reference).</a:t>
            </a:r>
          </a:p>
          <a:p>
            <a:pPr>
              <a:spcAft>
                <a:spcPts val="600"/>
              </a:spcAft>
            </a:pPr>
            <a:r>
              <a:rPr lang="en-US" dirty="0">
                <a:latin typeface="Times New Roman" panose="02020603050405020304" pitchFamily="18" charset="0"/>
                <a:cs typeface="Times New Roman" panose="02020603050405020304" pitchFamily="18" charset="0"/>
              </a:rPr>
              <a:t>See the formula in cell F2 below.</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0" y="1997797"/>
            <a:ext cx="3048000"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We want to copy this formula to the other cells quickly. Drag cell F2 across one cell, and look at the formula in cell G2.</a:t>
            </a:r>
          </a:p>
        </p:txBody>
      </p:sp>
      <p:pic>
        <p:nvPicPr>
          <p:cNvPr id="3074" name="Picture 2" descr="Mixed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3983"/>
          <a:stretch/>
        </p:blipFill>
        <p:spPr bwMode="auto">
          <a:xfrm>
            <a:off x="3117476" y="1472315"/>
            <a:ext cx="5753100" cy="1720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718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1110678"/>
            <a:ext cx="8534400"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Sometimes we need a combination of relative and absolute reference</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(mixed reference).</a:t>
            </a:r>
          </a:p>
          <a:p>
            <a:pPr>
              <a:spcAft>
                <a:spcPts val="600"/>
              </a:spcAft>
            </a:pPr>
            <a:r>
              <a:rPr lang="en-US" dirty="0">
                <a:latin typeface="Times New Roman" panose="02020603050405020304" pitchFamily="18" charset="0"/>
                <a:cs typeface="Times New Roman" panose="02020603050405020304" pitchFamily="18" charset="0"/>
              </a:rPr>
              <a:t>See the formula in cell F2 below.</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0" y="1997797"/>
            <a:ext cx="3048000"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We want to copy this formula to the other cells quickly. Drag cell F2 across one cell, and look at the formula in cell G2.</a:t>
            </a:r>
          </a:p>
        </p:txBody>
      </p:sp>
      <p:sp>
        <p:nvSpPr>
          <p:cNvPr id="4" name="Rectangle 3"/>
          <p:cNvSpPr/>
          <p:nvPr/>
        </p:nvSpPr>
        <p:spPr>
          <a:xfrm>
            <a:off x="17929" y="3449728"/>
            <a:ext cx="3135405" cy="646331"/>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got an incorrect result. </a:t>
            </a:r>
            <a:r>
              <a:rPr lang="en-US" b="1" dirty="0">
                <a:latin typeface="Times New Roman" panose="02020603050405020304" pitchFamily="18" charset="0"/>
                <a:cs typeface="Times New Roman" panose="02020603050405020304" pitchFamily="18" charset="0"/>
              </a:rPr>
              <a:t>Why</a:t>
            </a:r>
            <a:r>
              <a:rPr lang="en-US" dirty="0">
                <a:latin typeface="Times New Roman" panose="02020603050405020304" pitchFamily="18" charset="0"/>
                <a:cs typeface="Times New Roman" panose="02020603050405020304" pitchFamily="18" charset="0"/>
              </a:rPr>
              <a:t>?</a:t>
            </a:r>
          </a:p>
        </p:txBody>
      </p:sp>
      <p:pic>
        <p:nvPicPr>
          <p:cNvPr id="3074" name="Picture 2" descr="Mixed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3983"/>
          <a:stretch/>
        </p:blipFill>
        <p:spPr bwMode="auto">
          <a:xfrm>
            <a:off x="3117476" y="1472315"/>
            <a:ext cx="5753100" cy="17205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xed Reference Example"/>
          <p:cNvPicPr>
            <a:picLocks noChangeAspect="1" noChangeArrowheads="1"/>
          </p:cNvPicPr>
          <p:nvPr/>
        </p:nvPicPr>
        <p:blipFill rotWithShape="1">
          <a:blip r:embed="rId5">
            <a:extLst>
              <a:ext uri="{28A0092B-C50C-407E-A947-70E740481C1C}">
                <a14:useLocalDpi xmlns:a14="http://schemas.microsoft.com/office/drawing/2010/main" val="0"/>
              </a:ext>
            </a:extLst>
          </a:blip>
          <a:srcRect b="12997"/>
          <a:stretch/>
        </p:blipFill>
        <p:spPr bwMode="auto">
          <a:xfrm>
            <a:off x="3117476" y="3449728"/>
            <a:ext cx="5753100" cy="174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232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1110678"/>
            <a:ext cx="8534400"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Sometimes we need a combination of relative and absolute reference</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(mixed reference).</a:t>
            </a:r>
          </a:p>
          <a:p>
            <a:pPr>
              <a:spcAft>
                <a:spcPts val="600"/>
              </a:spcAft>
            </a:pPr>
            <a:r>
              <a:rPr lang="en-US" dirty="0">
                <a:latin typeface="Times New Roman" panose="02020603050405020304" pitchFamily="18" charset="0"/>
                <a:cs typeface="Times New Roman" panose="02020603050405020304" pitchFamily="18" charset="0"/>
              </a:rPr>
              <a:t>See the formula in cell F2 below.</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0" y="1997797"/>
            <a:ext cx="3048000"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We want to copy this formula to the other cells quickly. Drag cell F2 across one cell, and look at the formula in cell G2.</a:t>
            </a:r>
          </a:p>
        </p:txBody>
      </p:sp>
      <p:sp>
        <p:nvSpPr>
          <p:cNvPr id="4" name="Rectangle 3"/>
          <p:cNvSpPr/>
          <p:nvPr/>
        </p:nvSpPr>
        <p:spPr>
          <a:xfrm>
            <a:off x="17929" y="3449728"/>
            <a:ext cx="3182471" cy="1477328"/>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got an incorrect result. </a:t>
            </a:r>
            <a:r>
              <a:rPr lang="en-US" b="1" dirty="0">
                <a:latin typeface="Times New Roman" panose="02020603050405020304" pitchFamily="18" charset="0"/>
                <a:cs typeface="Times New Roman" panose="02020603050405020304" pitchFamily="18" charset="0"/>
              </a:rPr>
              <a:t>Why</a:t>
            </a:r>
            <a:r>
              <a:rPr lang="en-US" dirty="0">
                <a:latin typeface="Times New Roman" panose="02020603050405020304" pitchFamily="18" charset="0"/>
                <a:cs typeface="Times New Roman" panose="02020603050405020304" pitchFamily="18" charset="0"/>
              </a:rPr>
              <a:t>?</a:t>
            </a:r>
          </a:p>
          <a:p>
            <a:r>
              <a:rPr lang="en-US" b="1" dirty="0">
                <a:latin typeface="Times New Roman" panose="02020603050405020304" pitchFamily="18" charset="0"/>
                <a:cs typeface="Times New Roman" panose="02020603050405020304" pitchFamily="18" charset="0"/>
              </a:rPr>
              <a:t>Because</a:t>
            </a:r>
            <a:r>
              <a:rPr lang="en-US" dirty="0">
                <a:latin typeface="Times New Roman" panose="02020603050405020304" pitchFamily="18" charset="0"/>
                <a:cs typeface="Times New Roman" panose="02020603050405020304" pitchFamily="18" charset="0"/>
              </a:rPr>
              <a:t> the reference to the price should be</a:t>
            </a:r>
            <a:r>
              <a:rPr lang="tr-TR" dirty="0">
                <a:latin typeface="Times New Roman" panose="02020603050405020304" pitchFamily="18" charset="0"/>
                <a:cs typeface="Times New Roman" panose="02020603050405020304" pitchFamily="18" charset="0"/>
              </a:rPr>
              <a:t> a</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fixed</a:t>
            </a:r>
            <a:r>
              <a:rPr lang="en-US" dirty="0">
                <a:latin typeface="Times New Roman" panose="02020603050405020304" pitchFamily="18" charset="0"/>
                <a:cs typeface="Times New Roman" panose="02020603050405020304" pitchFamily="18" charset="0"/>
              </a:rPr>
              <a:t> reference to column </a:t>
            </a:r>
            <a:r>
              <a:rPr lang="en-US" u="sng"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p:txBody>
      </p:sp>
      <p:pic>
        <p:nvPicPr>
          <p:cNvPr id="3074" name="Picture 2" descr="Mixed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3983"/>
          <a:stretch/>
        </p:blipFill>
        <p:spPr bwMode="auto">
          <a:xfrm>
            <a:off x="3117476" y="1472315"/>
            <a:ext cx="5753100" cy="17205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xed Reference Example"/>
          <p:cNvPicPr>
            <a:picLocks noChangeAspect="1" noChangeArrowheads="1"/>
          </p:cNvPicPr>
          <p:nvPr/>
        </p:nvPicPr>
        <p:blipFill rotWithShape="1">
          <a:blip r:embed="rId5">
            <a:extLst>
              <a:ext uri="{28A0092B-C50C-407E-A947-70E740481C1C}">
                <a14:useLocalDpi xmlns:a14="http://schemas.microsoft.com/office/drawing/2010/main" val="0"/>
              </a:ext>
            </a:extLst>
          </a:blip>
          <a:srcRect b="12997"/>
          <a:stretch/>
        </p:blipFill>
        <p:spPr bwMode="auto">
          <a:xfrm>
            <a:off x="3117476" y="3449728"/>
            <a:ext cx="5753100" cy="174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491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0" y="1110678"/>
            <a:ext cx="8534400"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Sometimes we need a combination of relative and absolute reference</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(mixed reference).</a:t>
            </a:r>
          </a:p>
          <a:p>
            <a:pPr>
              <a:spcAft>
                <a:spcPts val="600"/>
              </a:spcAft>
            </a:pPr>
            <a:r>
              <a:rPr lang="en-US" dirty="0">
                <a:latin typeface="Times New Roman" panose="02020603050405020304" pitchFamily="18" charset="0"/>
                <a:cs typeface="Times New Roman" panose="02020603050405020304" pitchFamily="18" charset="0"/>
              </a:rPr>
              <a:t>See the formula in cell F2 below.</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0" y="1997797"/>
            <a:ext cx="3048000"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We want to copy this formula to the other cells quickly. Drag cell F2 across one cell, and look at the formula in cell G2.</a:t>
            </a:r>
          </a:p>
        </p:txBody>
      </p:sp>
      <p:pic>
        <p:nvPicPr>
          <p:cNvPr id="3074" name="Picture 2" descr="Mixed Reference Example"/>
          <p:cNvPicPr>
            <a:picLocks noChangeAspect="1" noChangeArrowheads="1"/>
          </p:cNvPicPr>
          <p:nvPr/>
        </p:nvPicPr>
        <p:blipFill rotWithShape="1">
          <a:blip r:embed="rId4">
            <a:extLst>
              <a:ext uri="{28A0092B-C50C-407E-A947-70E740481C1C}">
                <a14:useLocalDpi xmlns:a14="http://schemas.microsoft.com/office/drawing/2010/main" val="0"/>
              </a:ext>
            </a:extLst>
          </a:blip>
          <a:srcRect b="13983"/>
          <a:stretch/>
        </p:blipFill>
        <p:spPr bwMode="auto">
          <a:xfrm>
            <a:off x="3117476" y="1472315"/>
            <a:ext cx="5753100" cy="17205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xed Reference Example"/>
          <p:cNvPicPr>
            <a:picLocks noChangeAspect="1" noChangeArrowheads="1"/>
          </p:cNvPicPr>
          <p:nvPr/>
        </p:nvPicPr>
        <p:blipFill rotWithShape="1">
          <a:blip r:embed="rId5">
            <a:extLst>
              <a:ext uri="{28A0092B-C50C-407E-A947-70E740481C1C}">
                <a14:useLocalDpi xmlns:a14="http://schemas.microsoft.com/office/drawing/2010/main" val="0"/>
              </a:ext>
            </a:extLst>
          </a:blip>
          <a:srcRect b="12997"/>
          <a:stretch/>
        </p:blipFill>
        <p:spPr bwMode="auto">
          <a:xfrm>
            <a:off x="3117476" y="3449728"/>
            <a:ext cx="5753100" cy="17402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5103112"/>
            <a:ext cx="9226924" cy="1477328"/>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Solution</a:t>
            </a:r>
            <a:r>
              <a:rPr lang="en-US" dirty="0">
                <a:latin typeface="Times New Roman" panose="02020603050405020304" pitchFamily="18" charset="0"/>
                <a:cs typeface="Times New Roman" panose="02020603050405020304" pitchFamily="18" charset="0"/>
              </a:rPr>
              <a:t>: place a</a:t>
            </a:r>
            <a:r>
              <a:rPr lang="en-US" b="1" dirty="0">
                <a:solidFill>
                  <a:srgbClr val="FF0000"/>
                </a:solidFill>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symbol in front of the </a:t>
            </a:r>
            <a:r>
              <a:rPr lang="en-US" b="1" dirty="0">
                <a:latin typeface="Times New Roman" panose="02020603050405020304" pitchFamily="18" charset="0"/>
                <a:cs typeface="Times New Roman" panose="02020603050405020304" pitchFamily="18" charset="0"/>
              </a:rPr>
              <a:t>column letter </a:t>
            </a:r>
            <a:r>
              <a:rPr lang="en-US" dirty="0">
                <a:latin typeface="Times New Roman" panose="02020603050405020304" pitchFamily="18" charset="0"/>
                <a:cs typeface="Times New Roman" panose="02020603050405020304" pitchFamily="18" charset="0"/>
              </a:rPr>
              <a:t>of cell B2 (</a:t>
            </a:r>
            <a:r>
              <a:rPr lang="en-US" b="1" dirty="0">
                <a:solidFill>
                  <a:srgbClr val="FF0000"/>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B2) in the formula of cell F2. </a:t>
            </a:r>
          </a:p>
          <a:p>
            <a:r>
              <a:rPr lang="en-US" b="1" dirty="0">
                <a:latin typeface="Times New Roman" panose="02020603050405020304" pitchFamily="18" charset="0"/>
                <a:cs typeface="Times New Roman" panose="02020603050405020304" pitchFamily="18" charset="0"/>
              </a:rPr>
              <a:t>In a similar way, </a:t>
            </a:r>
            <a:r>
              <a:rPr lang="en-US" dirty="0">
                <a:latin typeface="Times New Roman" panose="02020603050405020304" pitchFamily="18" charset="0"/>
                <a:cs typeface="Times New Roman" panose="02020603050405020304" pitchFamily="18" charset="0"/>
              </a:rPr>
              <a:t>when we drag the cell F2 down, the reference to the reduction should be a </a:t>
            </a:r>
            <a:r>
              <a:rPr lang="en-US" u="sng" dirty="0">
                <a:latin typeface="Times New Roman" panose="02020603050405020304" pitchFamily="18" charset="0"/>
                <a:cs typeface="Times New Roman" panose="02020603050405020304" pitchFamily="18" charset="0"/>
              </a:rPr>
              <a:t>fixed</a:t>
            </a:r>
            <a:r>
              <a:rPr lang="en-US" dirty="0">
                <a:latin typeface="Times New Roman" panose="02020603050405020304" pitchFamily="18" charset="0"/>
                <a:cs typeface="Times New Roman" panose="02020603050405020304" pitchFamily="18" charset="0"/>
              </a:rPr>
              <a:t> reference to row </a:t>
            </a:r>
            <a:r>
              <a:rPr lang="en-US" u="sng"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Solution</a:t>
            </a:r>
            <a:r>
              <a:rPr lang="en-US" dirty="0">
                <a:latin typeface="Times New Roman" panose="02020603050405020304" pitchFamily="18" charset="0"/>
                <a:cs typeface="Times New Roman" panose="02020603050405020304" pitchFamily="18" charset="0"/>
              </a:rPr>
              <a:t>: place a</a:t>
            </a:r>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b="1" dirty="0">
                <a:solidFill>
                  <a:schemeClr val="accent1">
                    <a:lumMod val="50000"/>
                  </a:schemeClr>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symbol in front of the </a:t>
            </a:r>
            <a:r>
              <a:rPr lang="en-US" b="1" dirty="0">
                <a:latin typeface="Times New Roman" panose="02020603050405020304" pitchFamily="18" charset="0"/>
                <a:cs typeface="Times New Roman" panose="02020603050405020304" pitchFamily="18" charset="0"/>
              </a:rPr>
              <a:t>row number </a:t>
            </a:r>
            <a:r>
              <a:rPr lang="en-US" dirty="0">
                <a:latin typeface="Times New Roman" panose="02020603050405020304" pitchFamily="18" charset="0"/>
                <a:cs typeface="Times New Roman" panose="02020603050405020304" pitchFamily="18" charset="0"/>
              </a:rPr>
              <a:t>of cell B6 (B</a:t>
            </a:r>
            <a:r>
              <a:rPr lang="en-US" b="1" dirty="0">
                <a:solidFill>
                  <a:schemeClr val="accent1">
                    <a:lumMod val="50000"/>
                  </a:schemeClr>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6) in the formula of cell F2.</a:t>
            </a:r>
            <a:endParaRPr lang="en-US" b="1" dirty="0">
              <a:latin typeface="Times New Roman" panose="02020603050405020304" pitchFamily="18" charset="0"/>
              <a:cs typeface="Times New Roman" panose="02020603050405020304" pitchFamily="18" charset="0"/>
            </a:endParaRPr>
          </a:p>
        </p:txBody>
      </p:sp>
      <p:sp>
        <p:nvSpPr>
          <p:cNvPr id="10" name="Rectangle 9"/>
          <p:cNvSpPr/>
          <p:nvPr/>
        </p:nvSpPr>
        <p:spPr>
          <a:xfrm>
            <a:off x="17929" y="3449728"/>
            <a:ext cx="3182471" cy="1477328"/>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got an incorrect result. </a:t>
            </a:r>
            <a:r>
              <a:rPr lang="en-US" b="1" dirty="0">
                <a:latin typeface="Times New Roman" panose="02020603050405020304" pitchFamily="18" charset="0"/>
                <a:cs typeface="Times New Roman" panose="02020603050405020304" pitchFamily="18" charset="0"/>
              </a:rPr>
              <a:t>Why</a:t>
            </a:r>
            <a:r>
              <a:rPr lang="en-US" dirty="0">
                <a:latin typeface="Times New Roman" panose="02020603050405020304" pitchFamily="18" charset="0"/>
                <a:cs typeface="Times New Roman" panose="02020603050405020304" pitchFamily="18" charset="0"/>
              </a:rPr>
              <a:t>?</a:t>
            </a:r>
          </a:p>
          <a:p>
            <a:r>
              <a:rPr lang="en-US" b="1" dirty="0">
                <a:latin typeface="Times New Roman" panose="02020603050405020304" pitchFamily="18" charset="0"/>
                <a:cs typeface="Times New Roman" panose="02020603050405020304" pitchFamily="18" charset="0"/>
              </a:rPr>
              <a:t>Because</a:t>
            </a:r>
            <a:r>
              <a:rPr lang="en-US" dirty="0">
                <a:latin typeface="Times New Roman" panose="02020603050405020304" pitchFamily="18" charset="0"/>
                <a:cs typeface="Times New Roman" panose="02020603050405020304" pitchFamily="18" charset="0"/>
              </a:rPr>
              <a:t> the reference to the price should be</a:t>
            </a:r>
            <a:r>
              <a:rPr lang="tr-TR" dirty="0">
                <a:latin typeface="Times New Roman" panose="02020603050405020304" pitchFamily="18" charset="0"/>
                <a:cs typeface="Times New Roman" panose="02020603050405020304" pitchFamily="18" charset="0"/>
              </a:rPr>
              <a:t> a</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fixed</a:t>
            </a:r>
            <a:r>
              <a:rPr lang="en-US" dirty="0">
                <a:latin typeface="Times New Roman" panose="02020603050405020304" pitchFamily="18" charset="0"/>
                <a:cs typeface="Times New Roman" panose="02020603050405020304" pitchFamily="18" charset="0"/>
              </a:rPr>
              <a:t> reference to column </a:t>
            </a:r>
            <a:r>
              <a:rPr lang="en-US" u="sng"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745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4098" name="Picture 2" descr="Mixed Reference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219200"/>
            <a:ext cx="5753100" cy="20002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1219200"/>
            <a:ext cx="83869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spTree>
    <p:extLst>
      <p:ext uri="{BB962C8B-B14F-4D97-AF65-F5344CB8AC3E}">
        <p14:creationId xmlns:p14="http://schemas.microsoft.com/office/powerpoint/2010/main" val="2360673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Cell References - Mixed Reference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4098" name="Picture 2" descr="Mixed Reference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219200"/>
            <a:ext cx="5753100" cy="20002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1219200"/>
            <a:ext cx="83869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sp>
        <p:nvSpPr>
          <p:cNvPr id="7" name="Rectangle 6"/>
          <p:cNvSpPr/>
          <p:nvPr/>
        </p:nvSpPr>
        <p:spPr>
          <a:xfrm>
            <a:off x="13446" y="3353689"/>
            <a:ext cx="585395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Now we can quickly drag this formula to the other cells.</a:t>
            </a:r>
          </a:p>
        </p:txBody>
      </p:sp>
      <p:pic>
        <p:nvPicPr>
          <p:cNvPr id="4100" name="Picture 4" descr="Mixed Reference Resul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906797"/>
            <a:ext cx="5753100" cy="2000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3446" y="6019800"/>
            <a:ext cx="7377954"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The references to column B and row 6 are fixed.</a:t>
            </a:r>
          </a:p>
        </p:txBody>
      </p:sp>
    </p:spTree>
    <p:extLst>
      <p:ext uri="{BB962C8B-B14F-4D97-AF65-F5344CB8AC3E}">
        <p14:creationId xmlns:p14="http://schemas.microsoft.com/office/powerpoint/2010/main" val="337372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p:nvSpPr>
        <p:spPr>
          <a:xfrm>
            <a:off x="152400" y="1137049"/>
            <a:ext cx="8327265"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You can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 your Excel data on one column or multiple columns. </a:t>
            </a:r>
          </a:p>
          <a:p>
            <a:pPr>
              <a:spcAft>
                <a:spcPts val="600"/>
              </a:spcAft>
            </a:pPr>
            <a:r>
              <a:rPr lang="en-US" dirty="0">
                <a:latin typeface="Times New Roman" panose="02020603050405020304" pitchFamily="18" charset="0"/>
                <a:cs typeface="Times New Roman" panose="02020603050405020304" pitchFamily="18" charset="0"/>
              </a:rPr>
              <a:t>You can sort in ascending or descending order.</a:t>
            </a:r>
          </a:p>
        </p:txBody>
      </p:sp>
      <p:sp>
        <p:nvSpPr>
          <p:cNvPr id="2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Tree>
    <p:extLst>
      <p:ext uri="{BB962C8B-B14F-4D97-AF65-F5344CB8AC3E}">
        <p14:creationId xmlns:p14="http://schemas.microsoft.com/office/powerpoint/2010/main" val="3613312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9" descr="C:\Users\Mohamed\Desktop\New Bitmap Image.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47270"/>
            <a:ext cx="2628572" cy="33393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2400" y="1137049"/>
            <a:ext cx="8327265"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You can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 your Excel data on one column or multiple columns. </a:t>
            </a:r>
          </a:p>
          <a:p>
            <a:pPr>
              <a:spcAft>
                <a:spcPts val="600"/>
              </a:spcAft>
            </a:pPr>
            <a:r>
              <a:rPr lang="en-US" dirty="0">
                <a:latin typeface="Times New Roman" panose="02020603050405020304" pitchFamily="18" charset="0"/>
                <a:cs typeface="Times New Roman" panose="02020603050405020304" pitchFamily="18" charset="0"/>
              </a:rPr>
              <a:t>You can sort in ascending or descending order.</a:t>
            </a:r>
          </a:p>
        </p:txBody>
      </p:sp>
      <p:grpSp>
        <p:nvGrpSpPr>
          <p:cNvPr id="12" name="Group 11"/>
          <p:cNvGrpSpPr/>
          <p:nvPr/>
        </p:nvGrpSpPr>
        <p:grpSpPr>
          <a:xfrm>
            <a:off x="152400" y="2190610"/>
            <a:ext cx="3200400" cy="1695590"/>
            <a:chOff x="508715" y="2077551"/>
            <a:chExt cx="3200400" cy="1695590"/>
          </a:xfrm>
        </p:grpSpPr>
        <p:sp>
          <p:nvSpPr>
            <p:cNvPr id="13" name="Rectangle 12"/>
            <p:cNvSpPr/>
            <p:nvPr/>
          </p:nvSpPr>
          <p:spPr>
            <a:xfrm>
              <a:off x="508715" y="2077551"/>
              <a:ext cx="3200400" cy="646331"/>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 the column   you want to sort.</a:t>
              </a:r>
            </a:p>
          </p:txBody>
        </p:sp>
        <p:cxnSp>
          <p:nvCxnSpPr>
            <p:cNvPr id="14" name="Straight Arrow Connector 13"/>
            <p:cNvCxnSpPr>
              <a:stCxn id="13" idx="2"/>
            </p:cNvCxnSpPr>
            <p:nvPr/>
          </p:nvCxnSpPr>
          <p:spPr>
            <a:xfrm flipH="1">
              <a:off x="1219201" y="2723882"/>
              <a:ext cx="889714" cy="1049259"/>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152400" y="1783380"/>
            <a:ext cx="2612907" cy="369332"/>
          </a:xfrm>
          <a:prstGeom prst="rect">
            <a:avLst/>
          </a:prstGeom>
        </p:spPr>
        <p:txBody>
          <a:bodyPr wrap="squar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One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2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Tree>
    <p:extLst>
      <p:ext uri="{BB962C8B-B14F-4D97-AF65-F5344CB8AC3E}">
        <p14:creationId xmlns:p14="http://schemas.microsoft.com/office/powerpoint/2010/main" val="1467496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9" descr="C:\Users\Mohamed\Desktop\New Bitmap Image.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247270"/>
            <a:ext cx="2628572" cy="33393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2400" y="1137049"/>
            <a:ext cx="8327265"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You can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 your Excel data on one column or multiple columns. </a:t>
            </a:r>
          </a:p>
          <a:p>
            <a:pPr>
              <a:spcAft>
                <a:spcPts val="600"/>
              </a:spcAft>
            </a:pPr>
            <a:r>
              <a:rPr lang="en-US" dirty="0">
                <a:latin typeface="Times New Roman" panose="02020603050405020304" pitchFamily="18" charset="0"/>
                <a:cs typeface="Times New Roman" panose="02020603050405020304" pitchFamily="18" charset="0"/>
              </a:rPr>
              <a:t>You can sort in ascending or descending order.</a:t>
            </a:r>
          </a:p>
        </p:txBody>
      </p:sp>
      <p:grpSp>
        <p:nvGrpSpPr>
          <p:cNvPr id="12" name="Group 11"/>
          <p:cNvGrpSpPr/>
          <p:nvPr/>
        </p:nvGrpSpPr>
        <p:grpSpPr>
          <a:xfrm>
            <a:off x="152400" y="2190610"/>
            <a:ext cx="3200400" cy="1695590"/>
            <a:chOff x="508715" y="2077551"/>
            <a:chExt cx="3200400" cy="1695590"/>
          </a:xfrm>
        </p:grpSpPr>
        <p:sp>
          <p:nvSpPr>
            <p:cNvPr id="13" name="Rectangle 12"/>
            <p:cNvSpPr/>
            <p:nvPr/>
          </p:nvSpPr>
          <p:spPr>
            <a:xfrm>
              <a:off x="508715" y="2077551"/>
              <a:ext cx="3200400" cy="646331"/>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 the column   you want to sort.</a:t>
              </a:r>
            </a:p>
          </p:txBody>
        </p:sp>
        <p:cxnSp>
          <p:nvCxnSpPr>
            <p:cNvPr id="14" name="Straight Arrow Connector 13"/>
            <p:cNvCxnSpPr>
              <a:stCxn id="13" idx="2"/>
            </p:cNvCxnSpPr>
            <p:nvPr/>
          </p:nvCxnSpPr>
          <p:spPr>
            <a:xfrm flipH="1">
              <a:off x="1219201" y="2723882"/>
              <a:ext cx="889714" cy="1049259"/>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780972" y="4439375"/>
            <a:ext cx="3114675" cy="941593"/>
            <a:chOff x="2780972" y="4439375"/>
            <a:chExt cx="3114675" cy="941593"/>
          </a:xfrm>
        </p:grpSpPr>
        <p:pic>
          <p:nvPicPr>
            <p:cNvPr id="16" name="Picture 6" descr="Sort in Ascending Or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2683" y="4439375"/>
              <a:ext cx="2832964" cy="94159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2780972" y="4800600"/>
              <a:ext cx="29817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955084" y="3195935"/>
            <a:ext cx="2882409" cy="1604665"/>
            <a:chOff x="-558977" y="3410609"/>
            <a:chExt cx="5346093" cy="1604665"/>
          </a:xfrm>
        </p:grpSpPr>
        <p:sp>
          <p:nvSpPr>
            <p:cNvPr id="19" name="Rectangle 18"/>
            <p:cNvSpPr/>
            <p:nvPr/>
          </p:nvSpPr>
          <p:spPr>
            <a:xfrm>
              <a:off x="-558977" y="3410609"/>
              <a:ext cx="5346093" cy="646331"/>
            </a:xfrm>
            <a:prstGeom prst="rect">
              <a:avLst/>
            </a:prstGeom>
            <a:ln>
              <a:noFill/>
            </a:ln>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To sort in ascending order,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AZ</a:t>
              </a:r>
              <a:r>
                <a:rPr lang="en-US" dirty="0">
                  <a:latin typeface="Times New Roman" panose="02020603050405020304" pitchFamily="18" charset="0"/>
                  <a:cs typeface="Times New Roman" panose="02020603050405020304" pitchFamily="18" charset="0"/>
                </a:rPr>
                <a:t>.</a:t>
              </a:r>
            </a:p>
          </p:txBody>
        </p:sp>
        <p:cxnSp>
          <p:nvCxnSpPr>
            <p:cNvPr id="20" name="Straight Arrow Connector 19"/>
            <p:cNvCxnSpPr>
              <a:stCxn id="19" idx="2"/>
            </p:cNvCxnSpPr>
            <p:nvPr/>
          </p:nvCxnSpPr>
          <p:spPr>
            <a:xfrm flipH="1">
              <a:off x="2101840" y="4056940"/>
              <a:ext cx="12230" cy="958334"/>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152400" y="1783380"/>
            <a:ext cx="2612907" cy="369332"/>
          </a:xfrm>
          <a:prstGeom prst="rect">
            <a:avLst/>
          </a:prstGeom>
        </p:spPr>
        <p:txBody>
          <a:bodyPr wrap="squar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One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2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Tree>
    <p:extLst>
      <p:ext uri="{BB962C8B-B14F-4D97-AF65-F5344CB8AC3E}">
        <p14:creationId xmlns:p14="http://schemas.microsoft.com/office/powerpoint/2010/main" val="2308764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8" name="Group 27"/>
          <p:cNvGrpSpPr/>
          <p:nvPr/>
        </p:nvGrpSpPr>
        <p:grpSpPr>
          <a:xfrm>
            <a:off x="2780972" y="4439375"/>
            <a:ext cx="3467428" cy="941593"/>
            <a:chOff x="2780972" y="4439375"/>
            <a:chExt cx="3467428" cy="941593"/>
          </a:xfrm>
        </p:grpSpPr>
        <p:pic>
          <p:nvPicPr>
            <p:cNvPr id="29" name="Picture 6" descr="Sort in Ascending Or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2683" y="4439375"/>
              <a:ext cx="2832964" cy="941593"/>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a:off x="2780972" y="4800600"/>
              <a:ext cx="29817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950222" y="4910171"/>
              <a:ext cx="29817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pic>
        <p:nvPicPr>
          <p:cNvPr id="8" name="Picture 9" descr="C:\Users\Mohamed\Desktop\New Bitmap Image.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247270"/>
            <a:ext cx="2628572" cy="33393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2400" y="1137049"/>
            <a:ext cx="8327265"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You can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 your Excel data on one column or multiple columns. </a:t>
            </a:r>
          </a:p>
          <a:p>
            <a:pPr>
              <a:spcAft>
                <a:spcPts val="600"/>
              </a:spcAft>
            </a:pPr>
            <a:r>
              <a:rPr lang="en-US" dirty="0">
                <a:latin typeface="Times New Roman" panose="02020603050405020304" pitchFamily="18" charset="0"/>
                <a:cs typeface="Times New Roman" panose="02020603050405020304" pitchFamily="18" charset="0"/>
              </a:rPr>
              <a:t>You can sort in ascending or descending order.</a:t>
            </a:r>
          </a:p>
        </p:txBody>
      </p:sp>
      <p:grpSp>
        <p:nvGrpSpPr>
          <p:cNvPr id="12" name="Group 11"/>
          <p:cNvGrpSpPr/>
          <p:nvPr/>
        </p:nvGrpSpPr>
        <p:grpSpPr>
          <a:xfrm>
            <a:off x="152400" y="2190610"/>
            <a:ext cx="3200400" cy="1695590"/>
            <a:chOff x="508715" y="2077551"/>
            <a:chExt cx="3200400" cy="1695590"/>
          </a:xfrm>
        </p:grpSpPr>
        <p:sp>
          <p:nvSpPr>
            <p:cNvPr id="13" name="Rectangle 12"/>
            <p:cNvSpPr/>
            <p:nvPr/>
          </p:nvSpPr>
          <p:spPr>
            <a:xfrm>
              <a:off x="508715" y="2077551"/>
              <a:ext cx="3200400" cy="646331"/>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 the column   you want to sort.</a:t>
              </a:r>
            </a:p>
          </p:txBody>
        </p:sp>
        <p:cxnSp>
          <p:nvCxnSpPr>
            <p:cNvPr id="14" name="Straight Arrow Connector 13"/>
            <p:cNvCxnSpPr>
              <a:stCxn id="13" idx="2"/>
            </p:cNvCxnSpPr>
            <p:nvPr/>
          </p:nvCxnSpPr>
          <p:spPr>
            <a:xfrm flipH="1">
              <a:off x="1219201" y="2723882"/>
              <a:ext cx="889714" cy="1049259"/>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955084" y="3195935"/>
            <a:ext cx="2882409" cy="1604665"/>
            <a:chOff x="-558977" y="3410609"/>
            <a:chExt cx="5346093" cy="1604665"/>
          </a:xfrm>
        </p:grpSpPr>
        <p:sp>
          <p:nvSpPr>
            <p:cNvPr id="19" name="Rectangle 18"/>
            <p:cNvSpPr/>
            <p:nvPr/>
          </p:nvSpPr>
          <p:spPr>
            <a:xfrm>
              <a:off x="-558977" y="3410609"/>
              <a:ext cx="5346093" cy="646331"/>
            </a:xfrm>
            <a:prstGeom prst="rect">
              <a:avLst/>
            </a:prstGeom>
            <a:ln>
              <a:noFill/>
            </a:ln>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To sort in ascending order,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AZ</a:t>
              </a:r>
              <a:r>
                <a:rPr lang="en-US" dirty="0">
                  <a:latin typeface="Times New Roman" panose="02020603050405020304" pitchFamily="18" charset="0"/>
                  <a:cs typeface="Times New Roman" panose="02020603050405020304" pitchFamily="18" charset="0"/>
                </a:rPr>
                <a:t>.</a:t>
              </a:r>
            </a:p>
          </p:txBody>
        </p:sp>
        <p:cxnSp>
          <p:nvCxnSpPr>
            <p:cNvPr id="20" name="Straight Arrow Connector 19"/>
            <p:cNvCxnSpPr>
              <a:stCxn id="19" idx="2"/>
            </p:cNvCxnSpPr>
            <p:nvPr/>
          </p:nvCxnSpPr>
          <p:spPr>
            <a:xfrm flipH="1">
              <a:off x="2101840" y="4056940"/>
              <a:ext cx="12230" cy="958334"/>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152400" y="1783380"/>
            <a:ext cx="2612907" cy="369332"/>
          </a:xfrm>
          <a:prstGeom prst="rect">
            <a:avLst/>
          </a:prstGeom>
        </p:spPr>
        <p:txBody>
          <a:bodyPr wrap="squar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One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grpSp>
        <p:nvGrpSpPr>
          <p:cNvPr id="22" name="Group 21"/>
          <p:cNvGrpSpPr/>
          <p:nvPr/>
        </p:nvGrpSpPr>
        <p:grpSpPr>
          <a:xfrm>
            <a:off x="6248400" y="2826603"/>
            <a:ext cx="2628900" cy="3759969"/>
            <a:chOff x="6248400" y="2826603"/>
            <a:chExt cx="2628900" cy="3759969"/>
          </a:xfrm>
        </p:grpSpPr>
        <p:pic>
          <p:nvPicPr>
            <p:cNvPr id="25" name="Picture 10" descr="C:\Users\Mohamed\Desktop\New Bitmap Image.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3233772"/>
              <a:ext cx="2628900" cy="335280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7060881" y="2826603"/>
              <a:ext cx="914399" cy="369332"/>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Result</a:t>
              </a:r>
            </a:p>
          </p:txBody>
        </p:sp>
      </p:grpSp>
      <p:sp>
        <p:nvSpPr>
          <p:cNvPr id="2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Tree>
    <p:extLst>
      <p:ext uri="{BB962C8B-B14F-4D97-AF65-F5344CB8AC3E}">
        <p14:creationId xmlns:p14="http://schemas.microsoft.com/office/powerpoint/2010/main" val="19588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8" name="Group 27"/>
          <p:cNvGrpSpPr/>
          <p:nvPr/>
        </p:nvGrpSpPr>
        <p:grpSpPr>
          <a:xfrm>
            <a:off x="2780972" y="4439375"/>
            <a:ext cx="3467428" cy="941593"/>
            <a:chOff x="2780972" y="4439375"/>
            <a:chExt cx="3467428" cy="941593"/>
          </a:xfrm>
        </p:grpSpPr>
        <p:pic>
          <p:nvPicPr>
            <p:cNvPr id="29" name="Picture 6" descr="Sort in Ascending Or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2683" y="4439375"/>
              <a:ext cx="2832964" cy="941593"/>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a:off x="2780972" y="4800600"/>
              <a:ext cx="29817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950222" y="4910171"/>
              <a:ext cx="29817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pic>
        <p:nvPicPr>
          <p:cNvPr id="8" name="Picture 9" descr="C:\Users\Mohamed\Desktop\New Bitmap Image.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247270"/>
            <a:ext cx="2628572" cy="33393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2400" y="1137049"/>
            <a:ext cx="8327265" cy="723275"/>
          </a:xfrm>
          <a:prstGeom prst="rect">
            <a:avLst/>
          </a:prstGeom>
        </p:spPr>
        <p:txBody>
          <a:bodyPr wrap="square">
            <a:spAutoFit/>
          </a:bodyPr>
          <a:lstStyle/>
          <a:p>
            <a:pPr>
              <a:spcAft>
                <a:spcPts val="600"/>
              </a:spcAft>
            </a:pPr>
            <a:r>
              <a:rPr lang="en-US" dirty="0">
                <a:latin typeface="Times New Roman" panose="02020603050405020304" pitchFamily="18" charset="0"/>
                <a:cs typeface="Times New Roman" panose="02020603050405020304" pitchFamily="18" charset="0"/>
              </a:rPr>
              <a:t>You can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 your Excel data on one column or multiple columns. </a:t>
            </a:r>
          </a:p>
          <a:p>
            <a:pPr>
              <a:spcAft>
                <a:spcPts val="600"/>
              </a:spcAft>
            </a:pPr>
            <a:r>
              <a:rPr lang="en-US" dirty="0">
                <a:latin typeface="Times New Roman" panose="02020603050405020304" pitchFamily="18" charset="0"/>
                <a:cs typeface="Times New Roman" panose="02020603050405020304" pitchFamily="18" charset="0"/>
              </a:rPr>
              <a:t>You can sort in ascending or descending order.</a:t>
            </a:r>
          </a:p>
        </p:txBody>
      </p:sp>
      <p:grpSp>
        <p:nvGrpSpPr>
          <p:cNvPr id="12" name="Group 11"/>
          <p:cNvGrpSpPr/>
          <p:nvPr/>
        </p:nvGrpSpPr>
        <p:grpSpPr>
          <a:xfrm>
            <a:off x="152400" y="2190610"/>
            <a:ext cx="3200400" cy="1695590"/>
            <a:chOff x="508715" y="2077551"/>
            <a:chExt cx="3200400" cy="1695590"/>
          </a:xfrm>
        </p:grpSpPr>
        <p:sp>
          <p:nvSpPr>
            <p:cNvPr id="13" name="Rectangle 12"/>
            <p:cNvSpPr/>
            <p:nvPr/>
          </p:nvSpPr>
          <p:spPr>
            <a:xfrm>
              <a:off x="508715" y="2077551"/>
              <a:ext cx="3200400" cy="646331"/>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 the column   you want to sort.</a:t>
              </a:r>
            </a:p>
          </p:txBody>
        </p:sp>
        <p:cxnSp>
          <p:nvCxnSpPr>
            <p:cNvPr id="14" name="Straight Arrow Connector 13"/>
            <p:cNvCxnSpPr>
              <a:stCxn id="13" idx="2"/>
            </p:cNvCxnSpPr>
            <p:nvPr/>
          </p:nvCxnSpPr>
          <p:spPr>
            <a:xfrm flipH="1">
              <a:off x="1219201" y="2723882"/>
              <a:ext cx="889714" cy="1049259"/>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955084" y="3195935"/>
            <a:ext cx="2882409" cy="1604665"/>
            <a:chOff x="-558977" y="3410609"/>
            <a:chExt cx="5346093" cy="1604665"/>
          </a:xfrm>
        </p:grpSpPr>
        <p:sp>
          <p:nvSpPr>
            <p:cNvPr id="19" name="Rectangle 18"/>
            <p:cNvSpPr/>
            <p:nvPr/>
          </p:nvSpPr>
          <p:spPr>
            <a:xfrm>
              <a:off x="-558977" y="3410609"/>
              <a:ext cx="5346093" cy="646331"/>
            </a:xfrm>
            <a:prstGeom prst="rect">
              <a:avLst/>
            </a:prstGeom>
            <a:ln>
              <a:noFill/>
            </a:ln>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To sort in ascending order,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AZ</a:t>
              </a:r>
              <a:r>
                <a:rPr lang="en-US" dirty="0">
                  <a:latin typeface="Times New Roman" panose="02020603050405020304" pitchFamily="18" charset="0"/>
                  <a:cs typeface="Times New Roman" panose="02020603050405020304" pitchFamily="18" charset="0"/>
                </a:rPr>
                <a:t>.</a:t>
              </a:r>
            </a:p>
          </p:txBody>
        </p:sp>
        <p:cxnSp>
          <p:nvCxnSpPr>
            <p:cNvPr id="20" name="Straight Arrow Connector 19"/>
            <p:cNvCxnSpPr>
              <a:stCxn id="19" idx="2"/>
            </p:cNvCxnSpPr>
            <p:nvPr/>
          </p:nvCxnSpPr>
          <p:spPr>
            <a:xfrm flipH="1">
              <a:off x="2101840" y="4056940"/>
              <a:ext cx="12230" cy="958334"/>
            </a:xfrm>
            <a:prstGeom prst="straightConnector1">
              <a:avLst/>
            </a:prstGeom>
            <a:ln>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152400" y="1783380"/>
            <a:ext cx="2612907" cy="369332"/>
          </a:xfrm>
          <a:prstGeom prst="rect">
            <a:avLst/>
          </a:prstGeom>
        </p:spPr>
        <p:txBody>
          <a:bodyPr wrap="squar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One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grpSp>
        <p:nvGrpSpPr>
          <p:cNvPr id="22" name="Group 21"/>
          <p:cNvGrpSpPr/>
          <p:nvPr/>
        </p:nvGrpSpPr>
        <p:grpSpPr>
          <a:xfrm>
            <a:off x="6248400" y="2826603"/>
            <a:ext cx="2628900" cy="3759969"/>
            <a:chOff x="6248400" y="2826603"/>
            <a:chExt cx="2628900" cy="3759969"/>
          </a:xfrm>
        </p:grpSpPr>
        <p:pic>
          <p:nvPicPr>
            <p:cNvPr id="25" name="Picture 10" descr="C:\Users\Mohamed\Desktop\New Bitmap Image.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3233772"/>
              <a:ext cx="2628900" cy="335280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7060881" y="2826603"/>
              <a:ext cx="914399" cy="369332"/>
            </a:xfrm>
            <a:prstGeom prst="rect">
              <a:avLst/>
            </a:prstGeom>
            <a:ln w="3175">
              <a:noFill/>
            </a:ln>
          </p:spPr>
          <p:txBody>
            <a:bodyPr wrap="square">
              <a:spAutoFit/>
            </a:bodyPr>
            <a:lstStyle/>
            <a:p>
              <a:r>
                <a:rPr lang="en-US" dirty="0">
                  <a:latin typeface="Times New Roman" panose="02020603050405020304" pitchFamily="18" charset="0"/>
                  <a:cs typeface="Times New Roman" panose="02020603050405020304" pitchFamily="18" charset="0"/>
                </a:rPr>
                <a:t>Result</a:t>
              </a:r>
            </a:p>
          </p:txBody>
        </p:sp>
      </p:grpSp>
      <p:sp>
        <p:nvSpPr>
          <p:cNvPr id="2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
        <p:nvSpPr>
          <p:cNvPr id="23" name="TextBox 22"/>
          <p:cNvSpPr txBox="1"/>
          <p:nvPr/>
        </p:nvSpPr>
        <p:spPr>
          <a:xfrm>
            <a:off x="2826022" y="5791200"/>
            <a:ext cx="3193778" cy="923330"/>
          </a:xfrm>
          <a:prstGeom prst="rect">
            <a:avLst/>
          </a:prstGeom>
          <a:noFill/>
        </p:spPr>
        <p:txBody>
          <a:bodyPr wrap="square" rtlCol="0">
            <a:spAutoFit/>
          </a:bodyPr>
          <a:lstStyle/>
          <a:p>
            <a:pPr algn="just"/>
            <a:r>
              <a:rPr lang="en-US" b="1" dirty="0">
                <a:latin typeface="Times New Roman" panose="02020603050405020304" pitchFamily="18" charset="0"/>
                <a:cs typeface="Times New Roman" panose="02020603050405020304" pitchFamily="18" charset="0"/>
              </a:rPr>
              <a:t>Be careful, don't select the entire column or the cells that are inside it.</a:t>
            </a:r>
          </a:p>
        </p:txBody>
      </p:sp>
    </p:spTree>
    <p:extLst>
      <p:ext uri="{BB962C8B-B14F-4D97-AF65-F5344CB8AC3E}">
        <p14:creationId xmlns:p14="http://schemas.microsoft.com/office/powerpoint/2010/main" val="1271622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8" name="Group 27"/>
          <p:cNvGrpSpPr/>
          <p:nvPr/>
        </p:nvGrpSpPr>
        <p:grpSpPr>
          <a:xfrm>
            <a:off x="139641" y="1202316"/>
            <a:ext cx="3393661" cy="1428105"/>
            <a:chOff x="179378" y="1741732"/>
            <a:chExt cx="3252787" cy="1428105"/>
          </a:xfrm>
        </p:grpSpPr>
        <p:pic>
          <p:nvPicPr>
            <p:cNvPr id="29" name="Picture 2" descr="Click S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78" y="2130210"/>
              <a:ext cx="3136960" cy="103962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31765" y="1741732"/>
              <a:ext cx="3200400" cy="369332"/>
            </a:xfrm>
            <a:prstGeom prst="rect">
              <a:avLst/>
            </a:prstGeom>
            <a:ln w="3175">
              <a:noFill/>
            </a:ln>
          </p:spPr>
          <p:txBody>
            <a:bodyPr wrap="square">
              <a:spAutoFit/>
            </a:bodyPr>
            <a:lstStyle/>
            <a:p>
              <a:pPr marL="342900" indent="-342900">
                <a:spcAft>
                  <a:spcPts val="600"/>
                </a:spcAft>
                <a:buAutoNum type="arabicPeriod"/>
              </a:pPr>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a:t>
              </a:r>
            </a:p>
          </p:txBody>
        </p:sp>
      </p:grpSp>
      <p:sp>
        <p:nvSpPr>
          <p:cNvPr id="33" name="Rectangle 32"/>
          <p:cNvSpPr/>
          <p:nvPr/>
        </p:nvSpPr>
        <p:spPr>
          <a:xfrm>
            <a:off x="208354" y="867109"/>
            <a:ext cx="2736647" cy="369332"/>
          </a:xfrm>
          <a:prstGeom prst="rect">
            <a:avLst/>
          </a:prstGeom>
        </p:spPr>
        <p:txBody>
          <a:bodyPr wrap="non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Multiple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5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Tree>
    <p:extLst>
      <p:ext uri="{BB962C8B-B14F-4D97-AF65-F5344CB8AC3E}">
        <p14:creationId xmlns:p14="http://schemas.microsoft.com/office/powerpoint/2010/main" val="3792076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8" name="Group 27"/>
          <p:cNvGrpSpPr/>
          <p:nvPr/>
        </p:nvGrpSpPr>
        <p:grpSpPr>
          <a:xfrm>
            <a:off x="139641" y="1202316"/>
            <a:ext cx="3393661" cy="1428105"/>
            <a:chOff x="179378" y="1741732"/>
            <a:chExt cx="3252787" cy="1428105"/>
          </a:xfrm>
        </p:grpSpPr>
        <p:pic>
          <p:nvPicPr>
            <p:cNvPr id="29" name="Picture 2" descr="Click S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78" y="2130210"/>
              <a:ext cx="3136960" cy="103962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31765" y="1741732"/>
              <a:ext cx="3200400" cy="369332"/>
            </a:xfrm>
            <a:prstGeom prst="rect">
              <a:avLst/>
            </a:prstGeom>
            <a:ln w="3175">
              <a:noFill/>
            </a:ln>
          </p:spPr>
          <p:txBody>
            <a:bodyPr wrap="square">
              <a:spAutoFit/>
            </a:bodyPr>
            <a:lstStyle/>
            <a:p>
              <a:pPr marL="342900" indent="-342900">
                <a:spcAft>
                  <a:spcPts val="600"/>
                </a:spcAft>
                <a:buAutoNum type="arabicPeriod"/>
              </a:pPr>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a:t>
              </a:r>
            </a:p>
          </p:txBody>
        </p:sp>
      </p:grpSp>
      <p:sp>
        <p:nvSpPr>
          <p:cNvPr id="33" name="Rectangle 32"/>
          <p:cNvSpPr/>
          <p:nvPr/>
        </p:nvSpPr>
        <p:spPr>
          <a:xfrm>
            <a:off x="208354" y="867109"/>
            <a:ext cx="2736647" cy="369332"/>
          </a:xfrm>
          <a:prstGeom prst="rect">
            <a:avLst/>
          </a:prstGeom>
        </p:spPr>
        <p:txBody>
          <a:bodyPr wrap="non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Multiple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5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grpSp>
        <p:nvGrpSpPr>
          <p:cNvPr id="54" name="Group 53"/>
          <p:cNvGrpSpPr/>
          <p:nvPr/>
        </p:nvGrpSpPr>
        <p:grpSpPr>
          <a:xfrm>
            <a:off x="127837" y="2630421"/>
            <a:ext cx="4297690" cy="2051579"/>
            <a:chOff x="127836" y="2630421"/>
            <a:chExt cx="4321935" cy="2051579"/>
          </a:xfrm>
        </p:grpSpPr>
        <p:pic>
          <p:nvPicPr>
            <p:cNvPr id="56" name="Picture 4" descr="Sort b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836" y="2701113"/>
              <a:ext cx="4321935" cy="1980887"/>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Straight Arrow Connector 56"/>
            <p:cNvCxnSpPr/>
            <p:nvPr/>
          </p:nvCxnSpPr>
          <p:spPr>
            <a:xfrm>
              <a:off x="1776050" y="2630421"/>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a:xfrm>
            <a:off x="3412459" y="1175907"/>
            <a:ext cx="4153438" cy="646331"/>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2. Select Last Name from the </a:t>
            </a:r>
            <a:r>
              <a:rPr lang="en-US" b="1" dirty="0">
                <a:latin typeface="Times New Roman" panose="02020603050405020304" pitchFamily="18" charset="0"/>
                <a:cs typeface="Times New Roman" panose="02020603050405020304" pitchFamily="18" charset="0"/>
              </a:rPr>
              <a:t>'Sort by' </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drop-down list.</a:t>
            </a:r>
          </a:p>
        </p:txBody>
      </p:sp>
    </p:spTree>
    <p:extLst>
      <p:ext uri="{BB962C8B-B14F-4D97-AF65-F5344CB8AC3E}">
        <p14:creationId xmlns:p14="http://schemas.microsoft.com/office/powerpoint/2010/main" val="4029010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8" name="Group 27"/>
          <p:cNvGrpSpPr/>
          <p:nvPr/>
        </p:nvGrpSpPr>
        <p:grpSpPr>
          <a:xfrm>
            <a:off x="139641" y="1202316"/>
            <a:ext cx="3393661" cy="1428105"/>
            <a:chOff x="179378" y="1741732"/>
            <a:chExt cx="3252787" cy="1428105"/>
          </a:xfrm>
        </p:grpSpPr>
        <p:pic>
          <p:nvPicPr>
            <p:cNvPr id="29" name="Picture 2" descr="Click S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78" y="2130210"/>
              <a:ext cx="3136960" cy="103962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31765" y="1741732"/>
              <a:ext cx="3200400" cy="369332"/>
            </a:xfrm>
            <a:prstGeom prst="rect">
              <a:avLst/>
            </a:prstGeom>
            <a:ln w="3175">
              <a:noFill/>
            </a:ln>
          </p:spPr>
          <p:txBody>
            <a:bodyPr wrap="square">
              <a:spAutoFit/>
            </a:bodyPr>
            <a:lstStyle/>
            <a:p>
              <a:pPr marL="342900" indent="-342900">
                <a:spcAft>
                  <a:spcPts val="600"/>
                </a:spcAft>
                <a:buAutoNum type="arabicPeriod"/>
              </a:pPr>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a:t>
              </a:r>
            </a:p>
          </p:txBody>
        </p:sp>
      </p:grpSp>
      <p:sp>
        <p:nvSpPr>
          <p:cNvPr id="33" name="Rectangle 32"/>
          <p:cNvSpPr/>
          <p:nvPr/>
        </p:nvSpPr>
        <p:spPr>
          <a:xfrm>
            <a:off x="208354" y="867109"/>
            <a:ext cx="2736647" cy="369332"/>
          </a:xfrm>
          <a:prstGeom prst="rect">
            <a:avLst/>
          </a:prstGeom>
        </p:spPr>
        <p:txBody>
          <a:bodyPr wrap="non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Multiple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grpSp>
        <p:nvGrpSpPr>
          <p:cNvPr id="34" name="Group 33"/>
          <p:cNvGrpSpPr/>
          <p:nvPr/>
        </p:nvGrpSpPr>
        <p:grpSpPr>
          <a:xfrm>
            <a:off x="127837" y="2630421"/>
            <a:ext cx="4297690" cy="2051579"/>
            <a:chOff x="127836" y="2630421"/>
            <a:chExt cx="4321935" cy="2051579"/>
          </a:xfrm>
        </p:grpSpPr>
        <p:pic>
          <p:nvPicPr>
            <p:cNvPr id="35" name="Picture 4" descr="Sort b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836" y="2701113"/>
              <a:ext cx="4321935" cy="1980887"/>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Straight Arrow Connector 35"/>
            <p:cNvCxnSpPr>
              <a:stCxn id="29" idx="2"/>
            </p:cNvCxnSpPr>
            <p:nvPr/>
          </p:nvCxnSpPr>
          <p:spPr>
            <a:xfrm>
              <a:off x="1776050" y="2630421"/>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5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
        <p:nvSpPr>
          <p:cNvPr id="10" name="Rectangle 9"/>
          <p:cNvSpPr/>
          <p:nvPr/>
        </p:nvSpPr>
        <p:spPr>
          <a:xfrm>
            <a:off x="3412459" y="1175907"/>
            <a:ext cx="4153438" cy="646331"/>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2. Select Last Name from the </a:t>
            </a:r>
            <a:r>
              <a:rPr lang="en-US" b="1" dirty="0">
                <a:latin typeface="Times New Roman" panose="02020603050405020304" pitchFamily="18" charset="0"/>
                <a:cs typeface="Times New Roman" panose="02020603050405020304" pitchFamily="18" charset="0"/>
              </a:rPr>
              <a:t>'Sort by' </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drop-down list.</a:t>
            </a:r>
          </a:p>
        </p:txBody>
      </p:sp>
      <p:sp>
        <p:nvSpPr>
          <p:cNvPr id="11" name="Rectangle 10"/>
          <p:cNvSpPr/>
          <p:nvPr/>
        </p:nvSpPr>
        <p:spPr>
          <a:xfrm>
            <a:off x="3726582" y="1905637"/>
            <a:ext cx="2339102"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3. Click on </a:t>
            </a:r>
            <a:r>
              <a:rPr lang="en-US" b="1" dirty="0">
                <a:latin typeface="Times New Roman" panose="02020603050405020304" pitchFamily="18" charset="0"/>
                <a:cs typeface="Times New Roman" panose="02020603050405020304" pitchFamily="18" charset="0"/>
              </a:rPr>
              <a:t>Add Level</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208354" y="2971800"/>
            <a:ext cx="629846" cy="152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443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9" descr="Then b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80" y="4800600"/>
            <a:ext cx="4322618" cy="198120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p:cNvGrpSpPr/>
          <p:nvPr/>
        </p:nvGrpSpPr>
        <p:grpSpPr>
          <a:xfrm>
            <a:off x="139641" y="1202316"/>
            <a:ext cx="3393661" cy="1428105"/>
            <a:chOff x="179378" y="1741732"/>
            <a:chExt cx="3252787" cy="1428105"/>
          </a:xfrm>
        </p:grpSpPr>
        <p:pic>
          <p:nvPicPr>
            <p:cNvPr id="29" name="Picture 2" descr="Click So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78" y="2130210"/>
              <a:ext cx="3136960" cy="103962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31765" y="1741732"/>
              <a:ext cx="3200400" cy="369332"/>
            </a:xfrm>
            <a:prstGeom prst="rect">
              <a:avLst/>
            </a:prstGeom>
            <a:ln w="3175">
              <a:noFill/>
            </a:ln>
          </p:spPr>
          <p:txBody>
            <a:bodyPr wrap="square">
              <a:spAutoFit/>
            </a:bodyPr>
            <a:lstStyle/>
            <a:p>
              <a:pPr marL="342900" indent="-342900">
                <a:spcAft>
                  <a:spcPts val="600"/>
                </a:spcAft>
                <a:buAutoNum type="arabicPeriod"/>
              </a:pPr>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a:t>
              </a:r>
            </a:p>
          </p:txBody>
        </p:sp>
      </p:grpSp>
      <p:sp>
        <p:nvSpPr>
          <p:cNvPr id="33" name="Rectangle 32"/>
          <p:cNvSpPr/>
          <p:nvPr/>
        </p:nvSpPr>
        <p:spPr>
          <a:xfrm>
            <a:off x="208354" y="867109"/>
            <a:ext cx="2736647" cy="369332"/>
          </a:xfrm>
          <a:prstGeom prst="rect">
            <a:avLst/>
          </a:prstGeom>
        </p:spPr>
        <p:txBody>
          <a:bodyPr wrap="non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Multiple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grpSp>
        <p:nvGrpSpPr>
          <p:cNvPr id="34" name="Group 33"/>
          <p:cNvGrpSpPr/>
          <p:nvPr/>
        </p:nvGrpSpPr>
        <p:grpSpPr>
          <a:xfrm>
            <a:off x="127837" y="2630421"/>
            <a:ext cx="4297690" cy="2225596"/>
            <a:chOff x="127836" y="2630421"/>
            <a:chExt cx="4321935" cy="2225596"/>
          </a:xfrm>
        </p:grpSpPr>
        <p:pic>
          <p:nvPicPr>
            <p:cNvPr id="35" name="Picture 4" descr="Sort b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836" y="2701113"/>
              <a:ext cx="4321935" cy="1980887"/>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Straight Arrow Connector 35"/>
            <p:cNvCxnSpPr>
              <a:stCxn id="29" idx="2"/>
            </p:cNvCxnSpPr>
            <p:nvPr/>
          </p:nvCxnSpPr>
          <p:spPr>
            <a:xfrm>
              <a:off x="1776050" y="2630421"/>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754473" y="4667038"/>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5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
        <p:nvSpPr>
          <p:cNvPr id="10" name="Rectangle 9"/>
          <p:cNvSpPr/>
          <p:nvPr/>
        </p:nvSpPr>
        <p:spPr>
          <a:xfrm>
            <a:off x="3412459" y="1175907"/>
            <a:ext cx="4153438" cy="646331"/>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2. Select Last Name from the </a:t>
            </a:r>
            <a:r>
              <a:rPr lang="en-US" b="1" dirty="0">
                <a:latin typeface="Times New Roman" panose="02020603050405020304" pitchFamily="18" charset="0"/>
                <a:cs typeface="Times New Roman" panose="02020603050405020304" pitchFamily="18" charset="0"/>
              </a:rPr>
              <a:t>'Sort by' </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drop-down list.</a:t>
            </a:r>
          </a:p>
        </p:txBody>
      </p:sp>
      <p:sp>
        <p:nvSpPr>
          <p:cNvPr id="14" name="Rectangle 13"/>
          <p:cNvSpPr/>
          <p:nvPr/>
        </p:nvSpPr>
        <p:spPr>
          <a:xfrm>
            <a:off x="4028389" y="2307255"/>
            <a:ext cx="481081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4. Select Sales from the </a:t>
            </a:r>
            <a:r>
              <a:rPr lang="en-US" b="1" dirty="0">
                <a:latin typeface="Times New Roman" panose="02020603050405020304" pitchFamily="18" charset="0"/>
                <a:cs typeface="Times New Roman" panose="02020603050405020304" pitchFamily="18" charset="0"/>
              </a:rPr>
              <a:t>'Then by' </a:t>
            </a:r>
            <a:r>
              <a:rPr lang="en-US" dirty="0">
                <a:latin typeface="Times New Roman" panose="02020603050405020304" pitchFamily="18" charset="0"/>
                <a:cs typeface="Times New Roman" panose="02020603050405020304" pitchFamily="18" charset="0"/>
              </a:rPr>
              <a:t>drop-down list.</a:t>
            </a:r>
          </a:p>
        </p:txBody>
      </p:sp>
      <p:sp>
        <p:nvSpPr>
          <p:cNvPr id="15" name="Rectangle 14"/>
          <p:cNvSpPr/>
          <p:nvPr/>
        </p:nvSpPr>
        <p:spPr>
          <a:xfrm>
            <a:off x="3726582" y="1905637"/>
            <a:ext cx="2339102"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3. Click on </a:t>
            </a:r>
            <a:r>
              <a:rPr lang="en-US" b="1" dirty="0">
                <a:latin typeface="Times New Roman" panose="02020603050405020304" pitchFamily="18" charset="0"/>
                <a:cs typeface="Times New Roman" panose="02020603050405020304" pitchFamily="18" charset="0"/>
              </a:rPr>
              <a:t>Add Level</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0123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9" descr="Then b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80" y="4800600"/>
            <a:ext cx="4322618" cy="198120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p:cNvGrpSpPr/>
          <p:nvPr/>
        </p:nvGrpSpPr>
        <p:grpSpPr>
          <a:xfrm>
            <a:off x="139641" y="1202316"/>
            <a:ext cx="3393661" cy="1428105"/>
            <a:chOff x="179378" y="1741732"/>
            <a:chExt cx="3252787" cy="1428105"/>
          </a:xfrm>
        </p:grpSpPr>
        <p:pic>
          <p:nvPicPr>
            <p:cNvPr id="29" name="Picture 2" descr="Click So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78" y="2130210"/>
              <a:ext cx="3136960" cy="103962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231765" y="1741732"/>
              <a:ext cx="3200400" cy="369332"/>
            </a:xfrm>
            <a:prstGeom prst="rect">
              <a:avLst/>
            </a:prstGeom>
            <a:ln w="3175">
              <a:noFill/>
            </a:ln>
          </p:spPr>
          <p:txBody>
            <a:bodyPr wrap="square">
              <a:spAutoFit/>
            </a:bodyPr>
            <a:lstStyle/>
            <a:p>
              <a:pPr marL="342900" indent="-342900">
                <a:spcAft>
                  <a:spcPts val="600"/>
                </a:spcAft>
                <a:buAutoNum type="arabicPeriod"/>
              </a:pPr>
              <a:r>
                <a:rPr lang="en-US" dirty="0">
                  <a:latin typeface="Times New Roman" panose="02020603050405020304" pitchFamily="18" charset="0"/>
                  <a:cs typeface="Times New Roman" panose="02020603050405020304" pitchFamily="18" charset="0"/>
                </a:rPr>
                <a:t>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Sort</a:t>
              </a:r>
              <a:r>
                <a:rPr lang="en-US" dirty="0">
                  <a:latin typeface="Times New Roman" panose="02020603050405020304" pitchFamily="18" charset="0"/>
                  <a:cs typeface="Times New Roman" panose="02020603050405020304" pitchFamily="18" charset="0"/>
                </a:rPr>
                <a:t>.</a:t>
              </a:r>
            </a:p>
          </p:txBody>
        </p:sp>
      </p:grpSp>
      <p:sp>
        <p:nvSpPr>
          <p:cNvPr id="33" name="Rectangle 32"/>
          <p:cNvSpPr/>
          <p:nvPr/>
        </p:nvSpPr>
        <p:spPr>
          <a:xfrm>
            <a:off x="208354" y="867109"/>
            <a:ext cx="2736647" cy="369332"/>
          </a:xfrm>
          <a:prstGeom prst="rect">
            <a:avLst/>
          </a:prstGeom>
        </p:spPr>
        <p:txBody>
          <a:bodyPr wrap="none">
            <a:spAutoFit/>
          </a:bodyPr>
          <a:lstStyle/>
          <a:p>
            <a:pPr>
              <a:spcAft>
                <a:spcPts val="600"/>
              </a:spcAft>
            </a:pPr>
            <a:r>
              <a:rPr lang="en-US" b="1" u="sng" dirty="0">
                <a:solidFill>
                  <a:srgbClr val="FF0000"/>
                </a:solidFill>
                <a:latin typeface="Times New Roman" panose="02020603050405020304" pitchFamily="18" charset="0"/>
                <a:cs typeface="Times New Roman" panose="02020603050405020304" pitchFamily="18" charset="0"/>
              </a:rPr>
              <a:t>Multiple Column </a:t>
            </a:r>
            <a:r>
              <a:rPr lang="tr-TR" b="1" u="sng" dirty="0">
                <a:solidFill>
                  <a:srgbClr val="FF0000"/>
                </a:solidFill>
                <a:latin typeface="Times New Roman" panose="02020603050405020304" pitchFamily="18" charset="0"/>
                <a:cs typeface="Times New Roman" panose="02020603050405020304" pitchFamily="18" charset="0"/>
              </a:rPr>
              <a:t>S</a:t>
            </a:r>
            <a:r>
              <a:rPr lang="en-US" b="1" u="sng" dirty="0" err="1">
                <a:solidFill>
                  <a:srgbClr val="FF0000"/>
                </a:solidFill>
                <a:latin typeface="Times New Roman" panose="02020603050405020304" pitchFamily="18" charset="0"/>
                <a:cs typeface="Times New Roman" panose="02020603050405020304" pitchFamily="18" charset="0"/>
              </a:rPr>
              <a:t>orting</a:t>
            </a:r>
            <a:r>
              <a:rPr lang="en-US" u="sng" dirty="0">
                <a:solidFill>
                  <a:srgbClr val="FF0000"/>
                </a:solidFill>
                <a:latin typeface="Times New Roman" panose="02020603050405020304" pitchFamily="18" charset="0"/>
                <a:cs typeface="Times New Roman" panose="02020603050405020304" pitchFamily="18" charset="0"/>
              </a:rPr>
              <a:t>:</a:t>
            </a:r>
          </a:p>
        </p:txBody>
      </p:sp>
      <p:grpSp>
        <p:nvGrpSpPr>
          <p:cNvPr id="34" name="Group 33"/>
          <p:cNvGrpSpPr/>
          <p:nvPr/>
        </p:nvGrpSpPr>
        <p:grpSpPr>
          <a:xfrm>
            <a:off x="127837" y="2630421"/>
            <a:ext cx="4297690" cy="2225596"/>
            <a:chOff x="127836" y="2630421"/>
            <a:chExt cx="4321935" cy="2225596"/>
          </a:xfrm>
        </p:grpSpPr>
        <p:pic>
          <p:nvPicPr>
            <p:cNvPr id="35" name="Picture 4" descr="Sort b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836" y="2701113"/>
              <a:ext cx="4321935" cy="1980887"/>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Straight Arrow Connector 35"/>
            <p:cNvCxnSpPr>
              <a:stCxn id="29" idx="2"/>
            </p:cNvCxnSpPr>
            <p:nvPr/>
          </p:nvCxnSpPr>
          <p:spPr>
            <a:xfrm>
              <a:off x="1776050" y="2630421"/>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754473" y="4667038"/>
              <a:ext cx="0" cy="188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5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Sorting Data</a:t>
            </a:r>
          </a:p>
        </p:txBody>
      </p:sp>
      <p:sp>
        <p:nvSpPr>
          <p:cNvPr id="10" name="Rectangle 9"/>
          <p:cNvSpPr/>
          <p:nvPr/>
        </p:nvSpPr>
        <p:spPr>
          <a:xfrm>
            <a:off x="3412459" y="1175907"/>
            <a:ext cx="4153438" cy="646331"/>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2. Select Last Name from the </a:t>
            </a:r>
            <a:r>
              <a:rPr lang="en-US" b="1" dirty="0">
                <a:latin typeface="Times New Roman" panose="02020603050405020304" pitchFamily="18" charset="0"/>
                <a:cs typeface="Times New Roman" panose="02020603050405020304" pitchFamily="18" charset="0"/>
              </a:rPr>
              <a:t>'Sort by' </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drop-down list.</a:t>
            </a:r>
          </a:p>
        </p:txBody>
      </p:sp>
      <p:sp>
        <p:nvSpPr>
          <p:cNvPr id="14" name="Rectangle 13"/>
          <p:cNvSpPr/>
          <p:nvPr/>
        </p:nvSpPr>
        <p:spPr>
          <a:xfrm>
            <a:off x="4028389" y="2307255"/>
            <a:ext cx="488701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4. Select Sales from the </a:t>
            </a:r>
            <a:r>
              <a:rPr lang="en-US" b="1" dirty="0">
                <a:latin typeface="Times New Roman" panose="02020603050405020304" pitchFamily="18" charset="0"/>
                <a:cs typeface="Times New Roman" panose="02020603050405020304" pitchFamily="18" charset="0"/>
              </a:rPr>
              <a:t>'Then by' </a:t>
            </a:r>
            <a:r>
              <a:rPr lang="en-US" dirty="0">
                <a:latin typeface="Times New Roman" panose="02020603050405020304" pitchFamily="18" charset="0"/>
                <a:cs typeface="Times New Roman" panose="02020603050405020304" pitchFamily="18" charset="0"/>
              </a:rPr>
              <a:t>drop-down list.</a:t>
            </a:r>
          </a:p>
        </p:txBody>
      </p:sp>
      <p:sp>
        <p:nvSpPr>
          <p:cNvPr id="15" name="Rectangle 14"/>
          <p:cNvSpPr/>
          <p:nvPr/>
        </p:nvSpPr>
        <p:spPr>
          <a:xfrm>
            <a:off x="4575562" y="2737270"/>
            <a:ext cx="1390124"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5. Click </a:t>
            </a:r>
            <a:r>
              <a:rPr lang="en-US" b="1" dirty="0">
                <a:latin typeface="Times New Roman" panose="02020603050405020304" pitchFamily="18" charset="0"/>
                <a:cs typeface="Times New Roman" panose="02020603050405020304" pitchFamily="18" charset="0"/>
              </a:rPr>
              <a:t>OK</a:t>
            </a:r>
            <a:r>
              <a:rPr lang="en-US" dirty="0">
                <a:latin typeface="Times New Roman" panose="02020603050405020304" pitchFamily="18" charset="0"/>
                <a:cs typeface="Times New Roman" panose="02020603050405020304" pitchFamily="18" charset="0"/>
              </a:rPr>
              <a:t>.</a:t>
            </a:r>
          </a:p>
        </p:txBody>
      </p:sp>
      <p:grpSp>
        <p:nvGrpSpPr>
          <p:cNvPr id="16" name="Group 15"/>
          <p:cNvGrpSpPr/>
          <p:nvPr/>
        </p:nvGrpSpPr>
        <p:grpSpPr>
          <a:xfrm>
            <a:off x="4425526" y="2945917"/>
            <a:ext cx="3953602" cy="3806485"/>
            <a:chOff x="4425526" y="2945917"/>
            <a:chExt cx="3953602" cy="3806485"/>
          </a:xfrm>
        </p:grpSpPr>
        <p:pic>
          <p:nvPicPr>
            <p:cNvPr id="1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7502" y="3316734"/>
              <a:ext cx="3021626" cy="3435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385894" y="2945917"/>
              <a:ext cx="96484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Result</a:t>
              </a:r>
            </a:p>
          </p:txBody>
        </p:sp>
        <p:cxnSp>
          <p:nvCxnSpPr>
            <p:cNvPr id="19" name="Straight Arrow Connector 18"/>
            <p:cNvCxnSpPr/>
            <p:nvPr/>
          </p:nvCxnSpPr>
          <p:spPr>
            <a:xfrm flipV="1">
              <a:off x="4425526" y="5758692"/>
              <a:ext cx="832274" cy="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3726582" y="1905637"/>
            <a:ext cx="2339102"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3. Click on </a:t>
            </a:r>
            <a:r>
              <a:rPr lang="en-US" b="1" dirty="0">
                <a:latin typeface="Times New Roman" panose="02020603050405020304" pitchFamily="18" charset="0"/>
                <a:cs typeface="Times New Roman" panose="02020603050405020304" pitchFamily="18" charset="0"/>
              </a:rPr>
              <a:t>Add Level</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5180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5" name="Rectangle 54"/>
          <p:cNvSpPr/>
          <p:nvPr/>
        </p:nvSpPr>
        <p:spPr>
          <a:xfrm>
            <a:off x="152400" y="1066800"/>
            <a:ext cx="8686800"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 your Excel data if you only want to display records that meet certain criteria.</a:t>
            </a:r>
          </a:p>
        </p:txBody>
      </p:sp>
      <p:sp>
        <p:nvSpPr>
          <p:cNvPr id="7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Tree>
    <p:extLst>
      <p:ext uri="{BB962C8B-B14F-4D97-AF65-F5344CB8AC3E}">
        <p14:creationId xmlns:p14="http://schemas.microsoft.com/office/powerpoint/2010/main" val="3752402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5" name="Rectangle 54"/>
          <p:cNvSpPr/>
          <p:nvPr/>
        </p:nvSpPr>
        <p:spPr>
          <a:xfrm>
            <a:off x="152400" y="1066800"/>
            <a:ext cx="8686800"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 your Excel data if you only want to display records that meet certain criteria.</a:t>
            </a:r>
          </a:p>
        </p:txBody>
      </p:sp>
      <p:sp>
        <p:nvSpPr>
          <p:cNvPr id="56" name="Rectangle 55"/>
          <p:cNvSpPr/>
          <p:nvPr/>
        </p:nvSpPr>
        <p:spPr>
          <a:xfrm>
            <a:off x="152400" y="1893332"/>
            <a:ext cx="4800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inside a data set.</a:t>
            </a:r>
          </a:p>
        </p:txBody>
      </p:sp>
      <p:sp>
        <p:nvSpPr>
          <p:cNvPr id="69" name="Rectangle 68"/>
          <p:cNvSpPr/>
          <p:nvPr/>
        </p:nvSpPr>
        <p:spPr>
          <a:xfrm>
            <a:off x="152400" y="1436132"/>
            <a:ext cx="4834944"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Filtering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7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Tree>
    <p:extLst>
      <p:ext uri="{BB962C8B-B14F-4D97-AF65-F5344CB8AC3E}">
        <p14:creationId xmlns:p14="http://schemas.microsoft.com/office/powerpoint/2010/main" val="1068919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5" name="Rectangle 54"/>
          <p:cNvSpPr/>
          <p:nvPr/>
        </p:nvSpPr>
        <p:spPr>
          <a:xfrm>
            <a:off x="152400" y="1066800"/>
            <a:ext cx="8686800"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 your Excel data if you only want to display records that meet certain criteria.</a:t>
            </a:r>
          </a:p>
        </p:txBody>
      </p:sp>
      <p:sp>
        <p:nvSpPr>
          <p:cNvPr id="56" name="Rectangle 55"/>
          <p:cNvSpPr/>
          <p:nvPr/>
        </p:nvSpPr>
        <p:spPr>
          <a:xfrm>
            <a:off x="152400" y="1893332"/>
            <a:ext cx="4800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inside a data set.</a:t>
            </a:r>
          </a:p>
        </p:txBody>
      </p:sp>
      <p:sp>
        <p:nvSpPr>
          <p:cNvPr id="57" name="Rectangle 56"/>
          <p:cNvSpPr/>
          <p:nvPr/>
        </p:nvSpPr>
        <p:spPr>
          <a:xfrm>
            <a:off x="152400" y="2287280"/>
            <a:ext cx="3463895"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a:t>
            </a:r>
          </a:p>
        </p:txBody>
      </p:sp>
      <p:pic>
        <p:nvPicPr>
          <p:cNvPr id="58" name="Picture 2" descr="Excel Filter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84" y="2691023"/>
            <a:ext cx="3286125" cy="1085850"/>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152400" y="1436132"/>
            <a:ext cx="4834944"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Filtering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7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Tree>
    <p:extLst>
      <p:ext uri="{BB962C8B-B14F-4D97-AF65-F5344CB8AC3E}">
        <p14:creationId xmlns:p14="http://schemas.microsoft.com/office/powerpoint/2010/main" val="4149435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5" name="Rectangle 54"/>
          <p:cNvSpPr/>
          <p:nvPr/>
        </p:nvSpPr>
        <p:spPr>
          <a:xfrm>
            <a:off x="152400" y="1066800"/>
            <a:ext cx="8686800"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 your Excel data if you only want to display records that meet certain criteria.</a:t>
            </a:r>
          </a:p>
        </p:txBody>
      </p:sp>
      <p:sp>
        <p:nvSpPr>
          <p:cNvPr id="56" name="Rectangle 55"/>
          <p:cNvSpPr/>
          <p:nvPr/>
        </p:nvSpPr>
        <p:spPr>
          <a:xfrm>
            <a:off x="152400" y="1893332"/>
            <a:ext cx="4800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inside a data set.</a:t>
            </a:r>
          </a:p>
        </p:txBody>
      </p:sp>
      <p:sp>
        <p:nvSpPr>
          <p:cNvPr id="57" name="Rectangle 56"/>
          <p:cNvSpPr/>
          <p:nvPr/>
        </p:nvSpPr>
        <p:spPr>
          <a:xfrm>
            <a:off x="152400" y="2287280"/>
            <a:ext cx="3463895"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a:t>
            </a:r>
          </a:p>
        </p:txBody>
      </p:sp>
      <p:pic>
        <p:nvPicPr>
          <p:cNvPr id="58" name="Picture 2" descr="Excel Filter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84" y="2691023"/>
            <a:ext cx="3286125" cy="1085850"/>
          </a:xfrm>
          <a:prstGeom prst="rect">
            <a:avLst/>
          </a:prstGeom>
          <a:noFill/>
          <a:extLst>
            <a:ext uri="{909E8E84-426E-40DD-AFC4-6F175D3DCCD1}">
              <a14:hiddenFill xmlns:a14="http://schemas.microsoft.com/office/drawing/2010/main">
                <a:solidFill>
                  <a:srgbClr val="FFFFFF"/>
                </a:solidFill>
              </a14:hiddenFill>
            </a:ext>
          </a:extLst>
        </p:spPr>
      </p:pic>
      <p:sp>
        <p:nvSpPr>
          <p:cNvPr id="59" name="Rectangle 58"/>
          <p:cNvSpPr/>
          <p:nvPr/>
        </p:nvSpPr>
        <p:spPr>
          <a:xfrm>
            <a:off x="241284" y="3974533"/>
            <a:ext cx="3286126"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Arrows</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appear in the column headers.</a:t>
            </a:r>
          </a:p>
        </p:txBody>
      </p:sp>
      <p:pic>
        <p:nvPicPr>
          <p:cNvPr id="60" name="Picture 4" descr="Filter Arrrow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978" y="3069061"/>
            <a:ext cx="3267075" cy="3714751"/>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152400" y="1436132"/>
            <a:ext cx="4834944"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Filtering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7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
        <p:nvSpPr>
          <p:cNvPr id="2" name="Rectangle 1"/>
          <p:cNvSpPr/>
          <p:nvPr/>
        </p:nvSpPr>
        <p:spPr>
          <a:xfrm>
            <a:off x="5702474" y="3520858"/>
            <a:ext cx="228600" cy="2552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435952" y="3504476"/>
            <a:ext cx="228600" cy="2716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908104" y="3520858"/>
            <a:ext cx="228600" cy="2552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386915" y="3515592"/>
            <a:ext cx="228600" cy="260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0973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5" name="Rectangle 54"/>
          <p:cNvSpPr/>
          <p:nvPr/>
        </p:nvSpPr>
        <p:spPr>
          <a:xfrm>
            <a:off x="152400" y="1066800"/>
            <a:ext cx="8686800"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 your Excel data if you only want to display records that meet certain criteria.</a:t>
            </a:r>
          </a:p>
        </p:txBody>
      </p:sp>
      <p:sp>
        <p:nvSpPr>
          <p:cNvPr id="56" name="Rectangle 55"/>
          <p:cNvSpPr/>
          <p:nvPr/>
        </p:nvSpPr>
        <p:spPr>
          <a:xfrm>
            <a:off x="152400" y="1893332"/>
            <a:ext cx="4800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Click </a:t>
            </a:r>
            <a:r>
              <a:rPr lang="en-US" u="sng" dirty="0">
                <a:latin typeface="Times New Roman" panose="02020603050405020304" pitchFamily="18" charset="0"/>
                <a:cs typeface="Times New Roman" panose="02020603050405020304" pitchFamily="18" charset="0"/>
              </a:rPr>
              <a:t>any cell </a:t>
            </a:r>
            <a:r>
              <a:rPr lang="en-US" dirty="0">
                <a:latin typeface="Times New Roman" panose="02020603050405020304" pitchFamily="18" charset="0"/>
                <a:cs typeface="Times New Roman" panose="02020603050405020304" pitchFamily="18" charset="0"/>
              </a:rPr>
              <a:t>inside a data set.</a:t>
            </a:r>
          </a:p>
        </p:txBody>
      </p:sp>
      <p:sp>
        <p:nvSpPr>
          <p:cNvPr id="57" name="Rectangle 56"/>
          <p:cNvSpPr/>
          <p:nvPr/>
        </p:nvSpPr>
        <p:spPr>
          <a:xfrm>
            <a:off x="152400" y="2287280"/>
            <a:ext cx="3463895"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Data</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Filter</a:t>
            </a:r>
            <a:r>
              <a:rPr lang="en-US" dirty="0">
                <a:latin typeface="Times New Roman" panose="02020603050405020304" pitchFamily="18" charset="0"/>
                <a:cs typeface="Times New Roman" panose="02020603050405020304" pitchFamily="18" charset="0"/>
              </a:rPr>
              <a:t>.</a:t>
            </a:r>
          </a:p>
        </p:txBody>
      </p:sp>
      <p:pic>
        <p:nvPicPr>
          <p:cNvPr id="58" name="Picture 2" descr="Excel Filter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284" y="2691023"/>
            <a:ext cx="3286125" cy="1085850"/>
          </a:xfrm>
          <a:prstGeom prst="rect">
            <a:avLst/>
          </a:prstGeom>
          <a:noFill/>
          <a:extLst>
            <a:ext uri="{909E8E84-426E-40DD-AFC4-6F175D3DCCD1}">
              <a14:hiddenFill xmlns:a14="http://schemas.microsoft.com/office/drawing/2010/main">
                <a:solidFill>
                  <a:srgbClr val="FFFFFF"/>
                </a:solidFill>
              </a14:hiddenFill>
            </a:ext>
          </a:extLst>
        </p:spPr>
      </p:pic>
      <p:sp>
        <p:nvSpPr>
          <p:cNvPr id="59" name="Rectangle 58"/>
          <p:cNvSpPr/>
          <p:nvPr/>
        </p:nvSpPr>
        <p:spPr>
          <a:xfrm>
            <a:off x="241284" y="3974533"/>
            <a:ext cx="3286126"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Arrows</a:t>
            </a:r>
            <a:r>
              <a:rPr lang="tr-T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appear in the column headers.</a:t>
            </a:r>
          </a:p>
        </p:txBody>
      </p:sp>
      <p:pic>
        <p:nvPicPr>
          <p:cNvPr id="60" name="Picture 4" descr="Filter Arrrow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978" y="3069061"/>
            <a:ext cx="3267075" cy="3714751"/>
          </a:xfrm>
          <a:prstGeom prst="rect">
            <a:avLst/>
          </a:prstGeom>
          <a:noFill/>
          <a:extLst>
            <a:ext uri="{909E8E84-426E-40DD-AFC4-6F175D3DCCD1}">
              <a14:hiddenFill xmlns:a14="http://schemas.microsoft.com/office/drawing/2010/main">
                <a:solidFill>
                  <a:srgbClr val="FFFFFF"/>
                </a:solidFill>
              </a14:hiddenFill>
            </a:ext>
          </a:extLst>
        </p:spPr>
      </p:pic>
      <p:sp>
        <p:nvSpPr>
          <p:cNvPr id="69" name="Rectangle 68"/>
          <p:cNvSpPr/>
          <p:nvPr/>
        </p:nvSpPr>
        <p:spPr>
          <a:xfrm>
            <a:off x="152400" y="1436132"/>
            <a:ext cx="4834944"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Filtering</a:t>
            </a:r>
            <a:r>
              <a:rPr lang="en-US" u="sng" dirty="0">
                <a:solidFill>
                  <a:srgbClr val="FF0000"/>
                </a:solidFill>
                <a:latin typeface="Times New Roman" panose="02020603050405020304" pitchFamily="18" charset="0"/>
                <a:cs typeface="Times New Roman" panose="02020603050405020304" pitchFamily="18" charset="0"/>
              </a:rPr>
              <a:t>:</a:t>
            </a:r>
          </a:p>
        </p:txBody>
      </p:sp>
      <p:sp>
        <p:nvSpPr>
          <p:cNvPr id="7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
        <p:nvSpPr>
          <p:cNvPr id="19" name="Rectangle 18"/>
          <p:cNvSpPr/>
          <p:nvPr/>
        </p:nvSpPr>
        <p:spPr>
          <a:xfrm>
            <a:off x="7435952" y="3504476"/>
            <a:ext cx="228600" cy="2716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41284" y="4781503"/>
            <a:ext cx="3496470" cy="369332"/>
          </a:xfrm>
          <a:prstGeom prst="rect">
            <a:avLst/>
          </a:prstGeom>
        </p:spPr>
        <p:txBody>
          <a:bodyPr wrap="none">
            <a:spAutoFit/>
          </a:bodyPr>
          <a:lstStyle/>
          <a:p>
            <a:r>
              <a:rPr lang="en-US" dirty="0">
                <a:solidFill>
                  <a:prstClr val="black"/>
                </a:solidFill>
                <a:latin typeface="Times New Roman" panose="02020603050405020304" pitchFamily="18" charset="0"/>
                <a:cs typeface="Times New Roman" panose="02020603050405020304" pitchFamily="18" charset="0"/>
              </a:rPr>
              <a:t>3. Click the </a:t>
            </a:r>
            <a:r>
              <a:rPr lang="en-US" b="1" dirty="0">
                <a:solidFill>
                  <a:prstClr val="black"/>
                </a:solidFill>
                <a:latin typeface="Times New Roman" panose="02020603050405020304" pitchFamily="18" charset="0"/>
                <a:cs typeface="Times New Roman" panose="02020603050405020304" pitchFamily="18" charset="0"/>
              </a:rPr>
              <a:t>arrow</a:t>
            </a:r>
            <a:r>
              <a:rPr lang="en-US" dirty="0">
                <a:solidFill>
                  <a:prstClr val="black"/>
                </a:solidFill>
                <a:latin typeface="Times New Roman" panose="02020603050405020304" pitchFamily="18" charset="0"/>
                <a:cs typeface="Times New Roman" panose="02020603050405020304" pitchFamily="18" charset="0"/>
              </a:rPr>
              <a:t> next to Country.</a:t>
            </a:r>
          </a:p>
        </p:txBody>
      </p:sp>
    </p:spTree>
    <p:extLst>
      <p:ext uri="{BB962C8B-B14F-4D97-AF65-F5344CB8AC3E}">
        <p14:creationId xmlns:p14="http://schemas.microsoft.com/office/powerpoint/2010/main" val="887050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618" y="2057399"/>
            <a:ext cx="26289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1219199"/>
            <a:ext cx="3026518"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4. Click on </a:t>
            </a:r>
            <a:r>
              <a:rPr lang="en-US" b="1" dirty="0">
                <a:latin typeface="Times New Roman" panose="02020603050405020304" pitchFamily="18" charset="0"/>
                <a:cs typeface="Times New Roman" panose="02020603050405020304" pitchFamily="18" charset="0"/>
              </a:rPr>
              <a:t>Select All </a:t>
            </a:r>
            <a:r>
              <a:rPr lang="en-US" dirty="0">
                <a:latin typeface="Times New Roman" panose="02020603050405020304" pitchFamily="18" charset="0"/>
                <a:cs typeface="Times New Roman" panose="02020603050405020304" pitchFamily="18" charset="0"/>
              </a:rPr>
              <a:t>to clear all the check boxes</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1007218" y="1752599"/>
            <a:ext cx="0" cy="2347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Tree>
    <p:extLst>
      <p:ext uri="{BB962C8B-B14F-4D97-AF65-F5344CB8AC3E}">
        <p14:creationId xmlns:p14="http://schemas.microsoft.com/office/powerpoint/2010/main" val="546988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618" y="2057399"/>
            <a:ext cx="26289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1219199"/>
            <a:ext cx="3026518"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4. Click on </a:t>
            </a:r>
            <a:r>
              <a:rPr lang="en-US" b="1" dirty="0">
                <a:latin typeface="Times New Roman" panose="02020603050405020304" pitchFamily="18" charset="0"/>
                <a:cs typeface="Times New Roman" panose="02020603050405020304" pitchFamily="18" charset="0"/>
              </a:rPr>
              <a:t>Select All </a:t>
            </a:r>
            <a:r>
              <a:rPr lang="en-US" dirty="0">
                <a:latin typeface="Times New Roman" panose="02020603050405020304" pitchFamily="18" charset="0"/>
                <a:cs typeface="Times New Roman" panose="02020603050405020304" pitchFamily="18" charset="0"/>
              </a:rPr>
              <a:t>to clear all the check boxes</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5" name="Picture 2" descr="Click U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7018" y="2057399"/>
            <a:ext cx="2571750" cy="408622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1007218" y="1752599"/>
            <a:ext cx="0" cy="2347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903849" y="1596079"/>
            <a:ext cx="1" cy="259541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17018" y="1226747"/>
            <a:ext cx="4114800" cy="369332"/>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5. C</a:t>
            </a:r>
            <a:r>
              <a:rPr lang="en-US" dirty="0">
                <a:latin typeface="Times New Roman" panose="02020603050405020304" pitchFamily="18" charset="0"/>
                <a:cs typeface="Times New Roman" panose="02020603050405020304" pitchFamily="18" charset="0"/>
              </a:rPr>
              <a:t>lick the check box next to USA.</a:t>
            </a:r>
          </a:p>
        </p:txBody>
      </p: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spTree>
    <p:extLst>
      <p:ext uri="{BB962C8B-B14F-4D97-AF65-F5344CB8AC3E}">
        <p14:creationId xmlns:p14="http://schemas.microsoft.com/office/powerpoint/2010/main" val="1569620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618" y="2057399"/>
            <a:ext cx="26289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1219199"/>
            <a:ext cx="3026518"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4. Click on </a:t>
            </a:r>
            <a:r>
              <a:rPr lang="en-US" b="1" dirty="0">
                <a:latin typeface="Times New Roman" panose="02020603050405020304" pitchFamily="18" charset="0"/>
                <a:cs typeface="Times New Roman" panose="02020603050405020304" pitchFamily="18" charset="0"/>
              </a:rPr>
              <a:t>Select All </a:t>
            </a:r>
            <a:r>
              <a:rPr lang="en-US" dirty="0">
                <a:latin typeface="Times New Roman" panose="02020603050405020304" pitchFamily="18" charset="0"/>
                <a:cs typeface="Times New Roman" panose="02020603050405020304" pitchFamily="18" charset="0"/>
              </a:rPr>
              <a:t>to clear all the check boxes</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5" name="Picture 2" descr="Click U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7018" y="2057399"/>
            <a:ext cx="2571750" cy="408622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1007218" y="1752599"/>
            <a:ext cx="0" cy="2347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666690" y="1219199"/>
            <a:ext cx="4572000" cy="646331"/>
          </a:xfrm>
          <a:prstGeom prst="rect">
            <a:avLst/>
          </a:prstGeom>
        </p:spPr>
        <p:txBody>
          <a:bodyPr>
            <a:spAutoFit/>
          </a:bodyPr>
          <a:lstStyle/>
          <a:p>
            <a:r>
              <a:rPr lang="tr-TR"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 Click </a:t>
            </a:r>
            <a:r>
              <a:rPr lang="en-US" b="1" dirty="0">
                <a:latin typeface="Times New Roman" panose="02020603050405020304" pitchFamily="18" charset="0"/>
                <a:cs typeface="Times New Roman" panose="02020603050405020304" pitchFamily="18" charset="0"/>
              </a:rPr>
              <a:t>OK</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pic>
        <p:nvPicPr>
          <p:cNvPr id="9" name="Picture 4" descr="Filter Result"/>
          <p:cNvPicPr>
            <a:picLocks noChangeAspect="1" noChangeArrowheads="1"/>
          </p:cNvPicPr>
          <p:nvPr/>
        </p:nvPicPr>
        <p:blipFill rotWithShape="1">
          <a:blip r:embed="rId6">
            <a:extLst>
              <a:ext uri="{28A0092B-C50C-407E-A947-70E740481C1C}">
                <a14:useLocalDpi xmlns:a14="http://schemas.microsoft.com/office/drawing/2010/main" val="0"/>
              </a:ext>
            </a:extLst>
          </a:blip>
          <a:srcRect r="18163"/>
          <a:stretch/>
        </p:blipFill>
        <p:spPr bwMode="auto">
          <a:xfrm>
            <a:off x="5930428" y="3015303"/>
            <a:ext cx="2673688" cy="257175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a:off x="3903849" y="1596079"/>
            <a:ext cx="1" cy="259541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17018" y="1226747"/>
            <a:ext cx="4114800" cy="369332"/>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5</a:t>
            </a:r>
            <a:r>
              <a:rPr lang="tr-TR">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C</a:t>
            </a:r>
            <a:r>
              <a:rPr lang="en-US">
                <a:latin typeface="Times New Roman" panose="02020603050405020304" pitchFamily="18" charset="0"/>
                <a:cs typeface="Times New Roman" panose="02020603050405020304" pitchFamily="18" charset="0"/>
              </a:rPr>
              <a:t>lick </a:t>
            </a:r>
            <a:r>
              <a:rPr lang="en-US" dirty="0">
                <a:latin typeface="Times New Roman" panose="02020603050405020304" pitchFamily="18" charset="0"/>
                <a:cs typeface="Times New Roman" panose="02020603050405020304" pitchFamily="18" charset="0"/>
              </a:rPr>
              <a:t>the check box next to USA.</a:t>
            </a:r>
          </a:p>
        </p:txBody>
      </p: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Data Filtering</a:t>
            </a:r>
          </a:p>
        </p:txBody>
      </p:sp>
      <p:cxnSp>
        <p:nvCxnSpPr>
          <p:cNvPr id="22" name="Straight Arrow Connector 21"/>
          <p:cNvCxnSpPr/>
          <p:nvPr/>
        </p:nvCxnSpPr>
        <p:spPr>
          <a:xfrm>
            <a:off x="7408020" y="1543769"/>
            <a:ext cx="1" cy="138278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617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1219200"/>
            <a:ext cx="7772400"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Conditional formatting</a:t>
            </a:r>
            <a:r>
              <a:rPr lang="en-US" dirty="0">
                <a:latin typeface="Times New Roman" panose="02020603050405020304" pitchFamily="18" charset="0"/>
                <a:cs typeface="Times New Roman" panose="02020603050405020304" pitchFamily="18" charset="0"/>
              </a:rPr>
              <a:t> in Excel enables you to highlight cells with a certain color, depending on the cell's value.</a:t>
            </a:r>
          </a:p>
        </p:txBody>
      </p:sp>
      <p:sp>
        <p:nvSpPr>
          <p:cNvPr id="11"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Conditional Formatting</a:t>
            </a:r>
          </a:p>
        </p:txBody>
      </p:sp>
    </p:spTree>
    <p:extLst>
      <p:ext uri="{BB962C8B-B14F-4D97-AF65-F5344CB8AC3E}">
        <p14:creationId xmlns:p14="http://schemas.microsoft.com/office/powerpoint/2010/main" val="3124963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1219200"/>
            <a:ext cx="7772400"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Conditional formatting</a:t>
            </a:r>
            <a:r>
              <a:rPr lang="en-US" dirty="0">
                <a:latin typeface="Times New Roman" panose="02020603050405020304" pitchFamily="18" charset="0"/>
                <a:cs typeface="Times New Roman" panose="02020603050405020304" pitchFamily="18" charset="0"/>
              </a:rPr>
              <a:t> in Excel enables you to highlight cells with a certain color, depending on the cell's value.</a:t>
            </a:r>
          </a:p>
        </p:txBody>
      </p:sp>
      <p:sp>
        <p:nvSpPr>
          <p:cNvPr id="5" name="Rectangle 4"/>
          <p:cNvSpPr/>
          <p:nvPr/>
        </p:nvSpPr>
        <p:spPr>
          <a:xfrm>
            <a:off x="152400" y="1865531"/>
            <a:ext cx="2056460"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Highlight Cells:</a:t>
            </a:r>
          </a:p>
        </p:txBody>
      </p:sp>
      <p:sp>
        <p:nvSpPr>
          <p:cNvPr id="6" name="Rectangle 5"/>
          <p:cNvSpPr/>
          <p:nvPr/>
        </p:nvSpPr>
        <p:spPr>
          <a:xfrm>
            <a:off x="223339" y="2253734"/>
            <a:ext cx="273671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1. Select the range A1:A10.</a:t>
            </a:r>
          </a:p>
        </p:txBody>
      </p:sp>
      <p:pic>
        <p:nvPicPr>
          <p:cNvPr id="7" name="Picture 4" descr="Excel Conditional Formatting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649960"/>
            <a:ext cx="2076450" cy="2762251"/>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Conditional Formatting</a:t>
            </a:r>
          </a:p>
        </p:txBody>
      </p:sp>
    </p:spTree>
    <p:extLst>
      <p:ext uri="{BB962C8B-B14F-4D97-AF65-F5344CB8AC3E}">
        <p14:creationId xmlns:p14="http://schemas.microsoft.com/office/powerpoint/2010/main" val="4213569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1219200"/>
            <a:ext cx="7772400" cy="646331"/>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Conditional formatting</a:t>
            </a:r>
            <a:r>
              <a:rPr lang="en-US" dirty="0">
                <a:latin typeface="Times New Roman" panose="02020603050405020304" pitchFamily="18" charset="0"/>
                <a:cs typeface="Times New Roman" panose="02020603050405020304" pitchFamily="18" charset="0"/>
              </a:rPr>
              <a:t> in Excel enables you to highlight cells with a certain color, depending on the cell's value.</a:t>
            </a:r>
          </a:p>
        </p:txBody>
      </p:sp>
      <p:sp>
        <p:nvSpPr>
          <p:cNvPr id="5" name="Rectangle 4"/>
          <p:cNvSpPr/>
          <p:nvPr/>
        </p:nvSpPr>
        <p:spPr>
          <a:xfrm>
            <a:off x="152400" y="1865531"/>
            <a:ext cx="2056460" cy="369332"/>
          </a:xfrm>
          <a:prstGeom prst="rect">
            <a:avLst/>
          </a:prstGeom>
        </p:spPr>
        <p:txBody>
          <a:bodyPr wrap="square">
            <a:spAutoFit/>
          </a:bodyPr>
          <a:lstStyle/>
          <a:p>
            <a:r>
              <a:rPr lang="en-US" b="1" u="sng" dirty="0">
                <a:solidFill>
                  <a:srgbClr val="FF0000"/>
                </a:solidFill>
                <a:latin typeface="Times New Roman" panose="02020603050405020304" pitchFamily="18" charset="0"/>
                <a:cs typeface="Times New Roman" panose="02020603050405020304" pitchFamily="18" charset="0"/>
              </a:rPr>
              <a:t>Highlight Cells:</a:t>
            </a:r>
          </a:p>
        </p:txBody>
      </p:sp>
      <p:sp>
        <p:nvSpPr>
          <p:cNvPr id="6" name="Rectangle 5"/>
          <p:cNvSpPr/>
          <p:nvPr/>
        </p:nvSpPr>
        <p:spPr>
          <a:xfrm>
            <a:off x="223339" y="2253734"/>
            <a:ext cx="273671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1. Select the range A1:A10.</a:t>
            </a:r>
          </a:p>
        </p:txBody>
      </p:sp>
      <p:pic>
        <p:nvPicPr>
          <p:cNvPr id="7" name="Picture 4" descr="Excel Conditional Formatting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649960"/>
            <a:ext cx="2076450" cy="2762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827929" y="2206207"/>
            <a:ext cx="544830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Home</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Conditional Formatting</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Highlight Cells Rules</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Greater Than</a:t>
            </a:r>
            <a:r>
              <a:rPr lang="tr-TR"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pic>
        <p:nvPicPr>
          <p:cNvPr id="9" name="Picture 6" descr="Highlight Cells Ru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871357"/>
            <a:ext cx="4398107" cy="398664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a:off x="2653211" y="4289415"/>
            <a:ext cx="117471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Conditional Formatting</a:t>
            </a:r>
          </a:p>
        </p:txBody>
      </p:sp>
    </p:spTree>
    <p:extLst>
      <p:ext uri="{BB962C8B-B14F-4D97-AF65-F5344CB8AC3E}">
        <p14:creationId xmlns:p14="http://schemas.microsoft.com/office/powerpoint/2010/main" val="2012117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1278247"/>
            <a:ext cx="533400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3. Enter the value 80</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select a formatting style</a:t>
            </a:r>
            <a:r>
              <a:rPr lang="tr-TR" dirty="0">
                <a:latin typeface="Times New Roman" panose="02020603050405020304" pitchFamily="18" charset="0"/>
                <a:cs typeface="Times New Roman" panose="02020603050405020304" pitchFamily="18" charset="0"/>
              </a:rPr>
              <a:t>, and then click </a:t>
            </a:r>
            <a:r>
              <a:rPr lang="tr-TR" b="1" dirty="0">
                <a:latin typeface="Times New Roman" panose="02020603050405020304" pitchFamily="18" charset="0"/>
                <a:cs typeface="Times New Roman" panose="02020603050405020304" pitchFamily="18" charset="0"/>
              </a:rPr>
              <a:t>OK</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5" name="Picture 2" descr="Greater T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80" y="2022794"/>
            <a:ext cx="4391025" cy="122872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533400" y="1924578"/>
            <a:ext cx="0" cy="74242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Conditional Formatting</a:t>
            </a:r>
          </a:p>
        </p:txBody>
      </p:sp>
    </p:spTree>
    <p:extLst>
      <p:ext uri="{BB962C8B-B14F-4D97-AF65-F5344CB8AC3E}">
        <p14:creationId xmlns:p14="http://schemas.microsoft.com/office/powerpoint/2010/main" val="648198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1278247"/>
            <a:ext cx="533400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3. Enter the value 80</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select a formatting style</a:t>
            </a:r>
            <a:r>
              <a:rPr lang="tr-TR" dirty="0">
                <a:latin typeface="Times New Roman" panose="02020603050405020304" pitchFamily="18" charset="0"/>
                <a:cs typeface="Times New Roman" panose="02020603050405020304" pitchFamily="18" charset="0"/>
              </a:rPr>
              <a:t>, and then click </a:t>
            </a:r>
            <a:r>
              <a:rPr lang="tr-TR" b="1" dirty="0">
                <a:latin typeface="Times New Roman" panose="02020603050405020304" pitchFamily="18" charset="0"/>
                <a:cs typeface="Times New Roman" panose="02020603050405020304" pitchFamily="18" charset="0"/>
              </a:rPr>
              <a:t>OK</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5" name="Picture 2" descr="Greater T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80" y="2022794"/>
            <a:ext cx="4391025" cy="122872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533400" y="1924578"/>
            <a:ext cx="0" cy="74242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7" name="Picture 4" descr="Greater Than Resul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873335"/>
            <a:ext cx="2076450" cy="2762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072802" y="3476547"/>
            <a:ext cx="5619750" cy="369332"/>
          </a:xfrm>
          <a:prstGeom prst="rect">
            <a:avLst/>
          </a:prstGeom>
        </p:spPr>
        <p:txBody>
          <a:bodyPr wrap="square">
            <a:spAutoFit/>
          </a:bodyPr>
          <a:lstStyle/>
          <a:p>
            <a:pPr marL="796925" indent="-796925"/>
            <a:r>
              <a:rPr lang="en-US" dirty="0">
                <a:latin typeface="Times New Roman" panose="02020603050405020304" pitchFamily="18" charset="0"/>
                <a:cs typeface="Times New Roman" panose="02020603050405020304" pitchFamily="18" charset="0"/>
              </a:rPr>
              <a:t> Result</a:t>
            </a:r>
            <a:r>
              <a:rPr lang="en-US" b="1"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Excel highlights the cells that are greater than 80</a:t>
            </a:r>
          </a:p>
        </p:txBody>
      </p:sp>
      <p:cxnSp>
        <p:nvCxnSpPr>
          <p:cNvPr id="12" name="Straight Arrow Connector 11"/>
          <p:cNvCxnSpPr/>
          <p:nvPr/>
        </p:nvCxnSpPr>
        <p:spPr>
          <a:xfrm>
            <a:off x="2072802" y="3251520"/>
            <a:ext cx="0" cy="62181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Conditional Formatting</a:t>
            </a:r>
          </a:p>
        </p:txBody>
      </p:sp>
    </p:spTree>
    <p:extLst>
      <p:ext uri="{BB962C8B-B14F-4D97-AF65-F5344CB8AC3E}">
        <p14:creationId xmlns:p14="http://schemas.microsoft.com/office/powerpoint/2010/main" val="396080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3153" y="1143000"/>
            <a:ext cx="755752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simple </a:t>
            </a:r>
            <a:r>
              <a:rPr lang="en-US" b="1" dirty="0">
                <a:latin typeface="Times New Roman" panose="02020603050405020304" pitchFamily="18" charset="0"/>
                <a:cs typeface="Times New Roman" panose="02020603050405020304" pitchFamily="18" charset="0"/>
              </a:rPr>
              <a:t>chart</a:t>
            </a:r>
            <a:r>
              <a:rPr lang="en-US" dirty="0">
                <a:latin typeface="Times New Roman" panose="02020603050405020304" pitchFamily="18" charset="0"/>
                <a:cs typeface="Times New Roman" panose="02020603050405020304" pitchFamily="18" charset="0"/>
              </a:rPr>
              <a:t> in Excel can say more than a sheet full of numbers.</a:t>
            </a:r>
          </a:p>
        </p:txBody>
      </p: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1579589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3153" y="1143000"/>
            <a:ext cx="755752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simple </a:t>
            </a:r>
            <a:r>
              <a:rPr lang="en-US" b="1" dirty="0">
                <a:latin typeface="Times New Roman" panose="02020603050405020304" pitchFamily="18" charset="0"/>
                <a:cs typeface="Times New Roman" panose="02020603050405020304" pitchFamily="18" charset="0"/>
              </a:rPr>
              <a:t>chart</a:t>
            </a:r>
            <a:r>
              <a:rPr lang="en-US" dirty="0">
                <a:latin typeface="Times New Roman" panose="02020603050405020304" pitchFamily="18" charset="0"/>
                <a:cs typeface="Times New Roman" panose="02020603050405020304" pitchFamily="18" charset="0"/>
              </a:rPr>
              <a:t> in Excel can say more than a sheet full of numbers.</a:t>
            </a:r>
          </a:p>
        </p:txBody>
      </p:sp>
      <p:sp>
        <p:nvSpPr>
          <p:cNvPr id="5" name="Rectangle 4"/>
          <p:cNvSpPr/>
          <p:nvPr/>
        </p:nvSpPr>
        <p:spPr>
          <a:xfrm>
            <a:off x="143153" y="1512332"/>
            <a:ext cx="2142847" cy="369332"/>
          </a:xfrm>
          <a:prstGeom prst="rect">
            <a:avLst/>
          </a:prstGeom>
        </p:spPr>
        <p:txBody>
          <a:bodyPr wrap="square">
            <a:spAutoFit/>
          </a:bodyPr>
          <a:lstStyle/>
          <a:p>
            <a:r>
              <a:rPr lang="tr-TR" b="1" u="sng" dirty="0">
                <a:solidFill>
                  <a:srgbClr val="FF0000"/>
                </a:solidFill>
                <a:latin typeface="Times New Roman" panose="02020603050405020304" pitchFamily="18" charset="0"/>
                <a:cs typeface="Times New Roman" panose="02020603050405020304" pitchFamily="18" charset="0"/>
              </a:rPr>
              <a:t>C</a:t>
            </a:r>
            <a:r>
              <a:rPr lang="en-US" b="1" u="sng" dirty="0" err="1">
                <a:solidFill>
                  <a:srgbClr val="FF0000"/>
                </a:solidFill>
                <a:latin typeface="Times New Roman" panose="02020603050405020304" pitchFamily="18" charset="0"/>
                <a:cs typeface="Times New Roman" panose="02020603050405020304" pitchFamily="18" charset="0"/>
              </a:rPr>
              <a:t>reating</a:t>
            </a:r>
            <a:r>
              <a:rPr lang="en-US" b="1" u="sng" dirty="0">
                <a:solidFill>
                  <a:srgbClr val="FF0000"/>
                </a:solidFill>
                <a:latin typeface="Times New Roman" panose="02020603050405020304" pitchFamily="18" charset="0"/>
                <a:cs typeface="Times New Roman" panose="02020603050405020304" pitchFamily="18" charset="0"/>
              </a:rPr>
              <a:t> a </a:t>
            </a:r>
            <a:r>
              <a:rPr lang="tr-TR" b="1" u="sng" dirty="0">
                <a:solidFill>
                  <a:srgbClr val="FF0000"/>
                </a:solidFill>
                <a:latin typeface="Times New Roman" panose="02020603050405020304" pitchFamily="18" charset="0"/>
                <a:cs typeface="Times New Roman" panose="02020603050405020304" pitchFamily="18" charset="0"/>
              </a:rPr>
              <a:t>C</a:t>
            </a:r>
            <a:r>
              <a:rPr lang="en-US" b="1" u="sng" dirty="0">
                <a:solidFill>
                  <a:srgbClr val="FF0000"/>
                </a:solidFill>
                <a:latin typeface="Times New Roman" panose="02020603050405020304" pitchFamily="18" charset="0"/>
                <a:cs typeface="Times New Roman" panose="02020603050405020304" pitchFamily="18" charset="0"/>
              </a:rPr>
              <a:t>hart:</a:t>
            </a:r>
          </a:p>
        </p:txBody>
      </p:sp>
      <p:sp>
        <p:nvSpPr>
          <p:cNvPr id="6" name="Rectangle 5"/>
          <p:cNvSpPr/>
          <p:nvPr/>
        </p:nvSpPr>
        <p:spPr>
          <a:xfrm>
            <a:off x="143153" y="1881664"/>
            <a:ext cx="272389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range A1:D7.</a:t>
            </a:r>
          </a:p>
        </p:txBody>
      </p: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pic>
        <p:nvPicPr>
          <p:cNvPr id="7" name="Picture 2" descr="Create a Line Chart in Excel"/>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2971801" y="1549621"/>
            <a:ext cx="2565438" cy="304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936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3153" y="1143000"/>
            <a:ext cx="755752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simple </a:t>
            </a:r>
            <a:r>
              <a:rPr lang="en-US" b="1" dirty="0">
                <a:latin typeface="Times New Roman" panose="02020603050405020304" pitchFamily="18" charset="0"/>
                <a:cs typeface="Times New Roman" panose="02020603050405020304" pitchFamily="18" charset="0"/>
              </a:rPr>
              <a:t>chart</a:t>
            </a:r>
            <a:r>
              <a:rPr lang="en-US" dirty="0">
                <a:latin typeface="Times New Roman" panose="02020603050405020304" pitchFamily="18" charset="0"/>
                <a:cs typeface="Times New Roman" panose="02020603050405020304" pitchFamily="18" charset="0"/>
              </a:rPr>
              <a:t> in Excel can say more than a sheet full of numbers.</a:t>
            </a:r>
          </a:p>
        </p:txBody>
      </p:sp>
      <p:sp>
        <p:nvSpPr>
          <p:cNvPr id="5" name="Rectangle 4"/>
          <p:cNvSpPr/>
          <p:nvPr/>
        </p:nvSpPr>
        <p:spPr>
          <a:xfrm>
            <a:off x="143153" y="1512332"/>
            <a:ext cx="2219047" cy="369332"/>
          </a:xfrm>
          <a:prstGeom prst="rect">
            <a:avLst/>
          </a:prstGeom>
        </p:spPr>
        <p:txBody>
          <a:bodyPr wrap="square">
            <a:spAutoFit/>
          </a:bodyPr>
          <a:lstStyle/>
          <a:p>
            <a:r>
              <a:rPr lang="tr-TR" b="1" u="sng" dirty="0">
                <a:solidFill>
                  <a:srgbClr val="FF0000"/>
                </a:solidFill>
                <a:latin typeface="Times New Roman" panose="02020603050405020304" pitchFamily="18" charset="0"/>
                <a:cs typeface="Times New Roman" panose="02020603050405020304" pitchFamily="18" charset="0"/>
              </a:rPr>
              <a:t>C</a:t>
            </a:r>
            <a:r>
              <a:rPr lang="en-US" b="1" u="sng" dirty="0" err="1">
                <a:solidFill>
                  <a:srgbClr val="FF0000"/>
                </a:solidFill>
                <a:latin typeface="Times New Roman" panose="02020603050405020304" pitchFamily="18" charset="0"/>
                <a:cs typeface="Times New Roman" panose="02020603050405020304" pitchFamily="18" charset="0"/>
              </a:rPr>
              <a:t>reating</a:t>
            </a:r>
            <a:r>
              <a:rPr lang="en-US" b="1" u="sng" dirty="0">
                <a:solidFill>
                  <a:srgbClr val="FF0000"/>
                </a:solidFill>
                <a:latin typeface="Times New Roman" panose="02020603050405020304" pitchFamily="18" charset="0"/>
                <a:cs typeface="Times New Roman" panose="02020603050405020304" pitchFamily="18" charset="0"/>
              </a:rPr>
              <a:t> a </a:t>
            </a:r>
            <a:r>
              <a:rPr lang="tr-TR" b="1" u="sng" dirty="0">
                <a:solidFill>
                  <a:srgbClr val="FF0000"/>
                </a:solidFill>
                <a:latin typeface="Times New Roman" panose="02020603050405020304" pitchFamily="18" charset="0"/>
                <a:cs typeface="Times New Roman" panose="02020603050405020304" pitchFamily="18" charset="0"/>
              </a:rPr>
              <a:t>C</a:t>
            </a:r>
            <a:r>
              <a:rPr lang="en-US" b="1" u="sng" dirty="0">
                <a:solidFill>
                  <a:srgbClr val="FF0000"/>
                </a:solidFill>
                <a:latin typeface="Times New Roman" panose="02020603050405020304" pitchFamily="18" charset="0"/>
                <a:cs typeface="Times New Roman" panose="02020603050405020304" pitchFamily="18" charset="0"/>
              </a:rPr>
              <a:t>hart:</a:t>
            </a:r>
          </a:p>
        </p:txBody>
      </p:sp>
      <p:sp>
        <p:nvSpPr>
          <p:cNvPr id="6" name="Rectangle 5"/>
          <p:cNvSpPr/>
          <p:nvPr/>
        </p:nvSpPr>
        <p:spPr>
          <a:xfrm>
            <a:off x="143153" y="1881664"/>
            <a:ext cx="272389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range A1:D7.</a:t>
            </a:r>
          </a:p>
        </p:txBody>
      </p:sp>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7" name="Rectangle 6"/>
          <p:cNvSpPr/>
          <p:nvPr/>
        </p:nvSpPr>
        <p:spPr>
          <a:xfrm>
            <a:off x="143153" y="2274836"/>
            <a:ext cx="2666999"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2.On the </a:t>
            </a:r>
            <a:r>
              <a:rPr lang="en-US" b="1" dirty="0">
                <a:latin typeface="Times New Roman" panose="02020603050405020304" pitchFamily="18" charset="0"/>
                <a:cs typeface="Times New Roman" panose="02020603050405020304" pitchFamily="18" charset="0"/>
              </a:rPr>
              <a:t>Insert</a:t>
            </a:r>
            <a:r>
              <a:rPr lang="en-US" dirty="0">
                <a:latin typeface="Times New Roman" panose="02020603050405020304" pitchFamily="18" charset="0"/>
                <a:cs typeface="Times New Roman" panose="02020603050405020304" pitchFamily="18" charset="0"/>
              </a:rPr>
              <a:t> tab, in the </a:t>
            </a:r>
            <a:r>
              <a:rPr lang="en-US" b="1" dirty="0">
                <a:latin typeface="Times New Roman" panose="02020603050405020304" pitchFamily="18" charset="0"/>
                <a:cs typeface="Times New Roman" panose="02020603050405020304" pitchFamily="18" charset="0"/>
              </a:rPr>
              <a:t>Charts</a:t>
            </a:r>
            <a:r>
              <a:rPr lang="en-US" dirty="0">
                <a:latin typeface="Times New Roman" panose="02020603050405020304" pitchFamily="18" charset="0"/>
                <a:cs typeface="Times New Roman" panose="02020603050405020304" pitchFamily="18" charset="0"/>
              </a:rPr>
              <a:t> group, choose </a:t>
            </a:r>
            <a:r>
              <a:rPr lang="en-US" b="1" dirty="0">
                <a:latin typeface="Times New Roman" panose="02020603050405020304" pitchFamily="18" charset="0"/>
                <a:cs typeface="Times New Roman" panose="02020603050405020304" pitchFamily="18" charset="0"/>
              </a:rPr>
              <a:t>Line</a:t>
            </a:r>
            <a:r>
              <a:rPr lang="en-US" dirty="0">
                <a:latin typeface="Times New Roman" panose="02020603050405020304" pitchFamily="18" charset="0"/>
                <a:cs typeface="Times New Roman" panose="02020603050405020304" pitchFamily="18" charset="0"/>
              </a:rPr>
              <a:t>, and select </a:t>
            </a:r>
            <a:r>
              <a:rPr lang="en-US" b="1" dirty="0">
                <a:latin typeface="Times New Roman" panose="02020603050405020304" pitchFamily="18" charset="0"/>
                <a:cs typeface="Times New Roman" panose="02020603050405020304" pitchFamily="18" charset="0"/>
              </a:rPr>
              <a:t>Line with Markers</a:t>
            </a:r>
            <a:r>
              <a:rPr lang="tr-TR"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pic>
        <p:nvPicPr>
          <p:cNvPr id="11" name="Picture 2" descr="Create a Line Chart in Excel"/>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a:stretch/>
        </p:blipFill>
        <p:spPr bwMode="auto">
          <a:xfrm>
            <a:off x="2971801" y="1549621"/>
            <a:ext cx="2565438" cy="304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6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3153" y="1143000"/>
            <a:ext cx="755752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simple </a:t>
            </a:r>
            <a:r>
              <a:rPr lang="en-US" b="1" dirty="0">
                <a:latin typeface="Times New Roman" panose="02020603050405020304" pitchFamily="18" charset="0"/>
                <a:cs typeface="Times New Roman" panose="02020603050405020304" pitchFamily="18" charset="0"/>
              </a:rPr>
              <a:t>chart</a:t>
            </a:r>
            <a:r>
              <a:rPr lang="en-US" dirty="0">
                <a:latin typeface="Times New Roman" panose="02020603050405020304" pitchFamily="18" charset="0"/>
                <a:cs typeface="Times New Roman" panose="02020603050405020304" pitchFamily="18" charset="0"/>
              </a:rPr>
              <a:t> in Excel can say more than a sheet full of numbers.</a:t>
            </a:r>
          </a:p>
        </p:txBody>
      </p:sp>
      <p:sp>
        <p:nvSpPr>
          <p:cNvPr id="5" name="Rectangle 4"/>
          <p:cNvSpPr/>
          <p:nvPr/>
        </p:nvSpPr>
        <p:spPr>
          <a:xfrm>
            <a:off x="143153" y="1512332"/>
            <a:ext cx="2142847" cy="369332"/>
          </a:xfrm>
          <a:prstGeom prst="rect">
            <a:avLst/>
          </a:prstGeom>
        </p:spPr>
        <p:txBody>
          <a:bodyPr wrap="square">
            <a:spAutoFit/>
          </a:bodyPr>
          <a:lstStyle/>
          <a:p>
            <a:r>
              <a:rPr lang="tr-TR" b="1" u="sng" dirty="0">
                <a:solidFill>
                  <a:srgbClr val="FF0000"/>
                </a:solidFill>
                <a:latin typeface="Times New Roman" panose="02020603050405020304" pitchFamily="18" charset="0"/>
                <a:cs typeface="Times New Roman" panose="02020603050405020304" pitchFamily="18" charset="0"/>
              </a:rPr>
              <a:t>C</a:t>
            </a:r>
            <a:r>
              <a:rPr lang="en-US" b="1" u="sng" dirty="0" err="1">
                <a:solidFill>
                  <a:srgbClr val="FF0000"/>
                </a:solidFill>
                <a:latin typeface="Times New Roman" panose="02020603050405020304" pitchFamily="18" charset="0"/>
                <a:cs typeface="Times New Roman" panose="02020603050405020304" pitchFamily="18" charset="0"/>
              </a:rPr>
              <a:t>reating</a:t>
            </a:r>
            <a:r>
              <a:rPr lang="en-US" b="1" u="sng" dirty="0">
                <a:solidFill>
                  <a:srgbClr val="FF0000"/>
                </a:solidFill>
                <a:latin typeface="Times New Roman" panose="02020603050405020304" pitchFamily="18" charset="0"/>
                <a:cs typeface="Times New Roman" panose="02020603050405020304" pitchFamily="18" charset="0"/>
              </a:rPr>
              <a:t> a </a:t>
            </a:r>
            <a:r>
              <a:rPr lang="tr-TR" b="1" u="sng" dirty="0">
                <a:solidFill>
                  <a:srgbClr val="FF0000"/>
                </a:solidFill>
                <a:latin typeface="Times New Roman" panose="02020603050405020304" pitchFamily="18" charset="0"/>
                <a:cs typeface="Times New Roman" panose="02020603050405020304" pitchFamily="18" charset="0"/>
              </a:rPr>
              <a:t>C</a:t>
            </a:r>
            <a:r>
              <a:rPr lang="en-US" b="1" u="sng" dirty="0">
                <a:solidFill>
                  <a:srgbClr val="FF0000"/>
                </a:solidFill>
                <a:latin typeface="Times New Roman" panose="02020603050405020304" pitchFamily="18" charset="0"/>
                <a:cs typeface="Times New Roman" panose="02020603050405020304" pitchFamily="18" charset="0"/>
              </a:rPr>
              <a:t>hart:</a:t>
            </a:r>
          </a:p>
        </p:txBody>
      </p:sp>
      <p:sp>
        <p:nvSpPr>
          <p:cNvPr id="6" name="Rectangle 5"/>
          <p:cNvSpPr/>
          <p:nvPr/>
        </p:nvSpPr>
        <p:spPr>
          <a:xfrm>
            <a:off x="143153" y="1881664"/>
            <a:ext cx="272389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range A1:D7.</a:t>
            </a:r>
          </a:p>
        </p:txBody>
      </p:sp>
      <p:pic>
        <p:nvPicPr>
          <p:cNvPr id="8" name="Picture 2" descr="Create a Line Chart in Exc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49621"/>
            <a:ext cx="5130877" cy="304964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7" name="Rectangle 6"/>
          <p:cNvSpPr/>
          <p:nvPr/>
        </p:nvSpPr>
        <p:spPr>
          <a:xfrm>
            <a:off x="143153" y="2274836"/>
            <a:ext cx="2666999"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2.On the </a:t>
            </a:r>
            <a:r>
              <a:rPr lang="en-US" b="1" dirty="0">
                <a:latin typeface="Times New Roman" panose="02020603050405020304" pitchFamily="18" charset="0"/>
                <a:cs typeface="Times New Roman" panose="02020603050405020304" pitchFamily="18" charset="0"/>
              </a:rPr>
              <a:t>Insert</a:t>
            </a:r>
            <a:r>
              <a:rPr lang="en-US" dirty="0">
                <a:latin typeface="Times New Roman" panose="02020603050405020304" pitchFamily="18" charset="0"/>
                <a:cs typeface="Times New Roman" panose="02020603050405020304" pitchFamily="18" charset="0"/>
              </a:rPr>
              <a:t> tab, in the </a:t>
            </a:r>
            <a:r>
              <a:rPr lang="en-US" b="1" dirty="0">
                <a:latin typeface="Times New Roman" panose="02020603050405020304" pitchFamily="18" charset="0"/>
                <a:cs typeface="Times New Roman" panose="02020603050405020304" pitchFamily="18" charset="0"/>
              </a:rPr>
              <a:t>Charts</a:t>
            </a:r>
            <a:r>
              <a:rPr lang="en-US" dirty="0">
                <a:latin typeface="Times New Roman" panose="02020603050405020304" pitchFamily="18" charset="0"/>
                <a:cs typeface="Times New Roman" panose="02020603050405020304" pitchFamily="18" charset="0"/>
              </a:rPr>
              <a:t> group, choose </a:t>
            </a:r>
            <a:r>
              <a:rPr lang="en-US" b="1" dirty="0">
                <a:latin typeface="Times New Roman" panose="02020603050405020304" pitchFamily="18" charset="0"/>
                <a:cs typeface="Times New Roman" panose="02020603050405020304" pitchFamily="18" charset="0"/>
              </a:rPr>
              <a:t>Line</a:t>
            </a:r>
            <a:r>
              <a:rPr lang="en-US" dirty="0">
                <a:latin typeface="Times New Roman" panose="02020603050405020304" pitchFamily="18" charset="0"/>
                <a:cs typeface="Times New Roman" panose="02020603050405020304" pitchFamily="18" charset="0"/>
              </a:rPr>
              <a:t>, and select </a:t>
            </a:r>
            <a:r>
              <a:rPr lang="en-US" b="1" dirty="0">
                <a:latin typeface="Times New Roman" panose="02020603050405020304" pitchFamily="18" charset="0"/>
                <a:cs typeface="Times New Roman" panose="02020603050405020304" pitchFamily="18" charset="0"/>
              </a:rPr>
              <a:t>Line with Markers</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712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43153" y="1143000"/>
            <a:ext cx="755752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A simple </a:t>
            </a:r>
            <a:r>
              <a:rPr lang="en-US" b="1" dirty="0">
                <a:latin typeface="Times New Roman" panose="02020603050405020304" pitchFamily="18" charset="0"/>
                <a:cs typeface="Times New Roman" panose="02020603050405020304" pitchFamily="18" charset="0"/>
              </a:rPr>
              <a:t>chart</a:t>
            </a:r>
            <a:r>
              <a:rPr lang="en-US" dirty="0">
                <a:latin typeface="Times New Roman" panose="02020603050405020304" pitchFamily="18" charset="0"/>
                <a:cs typeface="Times New Roman" panose="02020603050405020304" pitchFamily="18" charset="0"/>
              </a:rPr>
              <a:t> in Excel can say more than a sheet full of numbers.</a:t>
            </a:r>
          </a:p>
        </p:txBody>
      </p:sp>
      <p:sp>
        <p:nvSpPr>
          <p:cNvPr id="5" name="Rectangle 4"/>
          <p:cNvSpPr/>
          <p:nvPr/>
        </p:nvSpPr>
        <p:spPr>
          <a:xfrm>
            <a:off x="143153" y="1512332"/>
            <a:ext cx="2295727" cy="369332"/>
          </a:xfrm>
          <a:prstGeom prst="rect">
            <a:avLst/>
          </a:prstGeom>
        </p:spPr>
        <p:txBody>
          <a:bodyPr wrap="square">
            <a:spAutoFit/>
          </a:bodyPr>
          <a:lstStyle/>
          <a:p>
            <a:r>
              <a:rPr lang="tr-TR" b="1" u="sng" dirty="0">
                <a:solidFill>
                  <a:srgbClr val="FF0000"/>
                </a:solidFill>
                <a:latin typeface="Times New Roman" panose="02020603050405020304" pitchFamily="18" charset="0"/>
                <a:cs typeface="Times New Roman" panose="02020603050405020304" pitchFamily="18" charset="0"/>
              </a:rPr>
              <a:t>C</a:t>
            </a:r>
            <a:r>
              <a:rPr lang="en-US" b="1" u="sng" dirty="0" err="1">
                <a:solidFill>
                  <a:srgbClr val="FF0000"/>
                </a:solidFill>
                <a:latin typeface="Times New Roman" panose="02020603050405020304" pitchFamily="18" charset="0"/>
                <a:cs typeface="Times New Roman" panose="02020603050405020304" pitchFamily="18" charset="0"/>
              </a:rPr>
              <a:t>reating</a:t>
            </a:r>
            <a:r>
              <a:rPr lang="en-US" b="1" u="sng" dirty="0">
                <a:solidFill>
                  <a:srgbClr val="FF0000"/>
                </a:solidFill>
                <a:latin typeface="Times New Roman" panose="02020603050405020304" pitchFamily="18" charset="0"/>
                <a:cs typeface="Times New Roman" panose="02020603050405020304" pitchFamily="18" charset="0"/>
              </a:rPr>
              <a:t> a </a:t>
            </a:r>
            <a:r>
              <a:rPr lang="tr-TR" b="1" u="sng" dirty="0">
                <a:solidFill>
                  <a:srgbClr val="FF0000"/>
                </a:solidFill>
                <a:latin typeface="Times New Roman" panose="02020603050405020304" pitchFamily="18" charset="0"/>
                <a:cs typeface="Times New Roman" panose="02020603050405020304" pitchFamily="18" charset="0"/>
              </a:rPr>
              <a:t>C</a:t>
            </a:r>
            <a:r>
              <a:rPr lang="en-US" b="1" u="sng" dirty="0">
                <a:solidFill>
                  <a:srgbClr val="FF0000"/>
                </a:solidFill>
                <a:latin typeface="Times New Roman" panose="02020603050405020304" pitchFamily="18" charset="0"/>
                <a:cs typeface="Times New Roman" panose="02020603050405020304" pitchFamily="18" charset="0"/>
              </a:rPr>
              <a:t>hart:</a:t>
            </a:r>
          </a:p>
        </p:txBody>
      </p:sp>
      <p:sp>
        <p:nvSpPr>
          <p:cNvPr id="6" name="Rectangle 5"/>
          <p:cNvSpPr/>
          <p:nvPr/>
        </p:nvSpPr>
        <p:spPr>
          <a:xfrm>
            <a:off x="143153" y="1881664"/>
            <a:ext cx="272389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range A1:D7.</a:t>
            </a:r>
          </a:p>
        </p:txBody>
      </p:sp>
      <p:pic>
        <p:nvPicPr>
          <p:cNvPr id="8" name="Picture 2" descr="Create a Line Chart in Exc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49621"/>
            <a:ext cx="5130877" cy="304964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7" name="Rectangle 6"/>
          <p:cNvSpPr/>
          <p:nvPr/>
        </p:nvSpPr>
        <p:spPr>
          <a:xfrm>
            <a:off x="143153" y="2274836"/>
            <a:ext cx="2666999"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2.On the </a:t>
            </a:r>
            <a:r>
              <a:rPr lang="en-US" b="1" dirty="0">
                <a:latin typeface="Times New Roman" panose="02020603050405020304" pitchFamily="18" charset="0"/>
                <a:cs typeface="Times New Roman" panose="02020603050405020304" pitchFamily="18" charset="0"/>
              </a:rPr>
              <a:t>Insert</a:t>
            </a:r>
            <a:r>
              <a:rPr lang="en-US" dirty="0">
                <a:latin typeface="Times New Roman" panose="02020603050405020304" pitchFamily="18" charset="0"/>
                <a:cs typeface="Times New Roman" panose="02020603050405020304" pitchFamily="18" charset="0"/>
              </a:rPr>
              <a:t> tab, in the </a:t>
            </a:r>
            <a:r>
              <a:rPr lang="en-US" b="1" dirty="0">
                <a:latin typeface="Times New Roman" panose="02020603050405020304" pitchFamily="18" charset="0"/>
                <a:cs typeface="Times New Roman" panose="02020603050405020304" pitchFamily="18" charset="0"/>
              </a:rPr>
              <a:t>Charts</a:t>
            </a:r>
            <a:r>
              <a:rPr lang="en-US" dirty="0">
                <a:latin typeface="Times New Roman" panose="02020603050405020304" pitchFamily="18" charset="0"/>
                <a:cs typeface="Times New Roman" panose="02020603050405020304" pitchFamily="18" charset="0"/>
              </a:rPr>
              <a:t> group, choose </a:t>
            </a:r>
            <a:r>
              <a:rPr lang="en-US" b="1" dirty="0">
                <a:latin typeface="Times New Roman" panose="02020603050405020304" pitchFamily="18" charset="0"/>
                <a:cs typeface="Times New Roman" panose="02020603050405020304" pitchFamily="18" charset="0"/>
              </a:rPr>
              <a:t>Line</a:t>
            </a:r>
            <a:r>
              <a:rPr lang="en-US" dirty="0">
                <a:latin typeface="Times New Roman" panose="02020603050405020304" pitchFamily="18" charset="0"/>
                <a:cs typeface="Times New Roman" panose="02020603050405020304" pitchFamily="18" charset="0"/>
              </a:rPr>
              <a:t>, and select </a:t>
            </a:r>
            <a:r>
              <a:rPr lang="en-US" b="1" dirty="0">
                <a:latin typeface="Times New Roman" panose="02020603050405020304" pitchFamily="18" charset="0"/>
                <a:cs typeface="Times New Roman" panose="02020603050405020304" pitchFamily="18" charset="0"/>
              </a:rPr>
              <a:t>Line with Markers</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9" name="Picture 2" descr="Line Chart in Exc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4728945"/>
            <a:ext cx="3424254" cy="20574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438880" y="4775962"/>
            <a:ext cx="856325" cy="369332"/>
          </a:xfrm>
          <a:prstGeom prst="rect">
            <a:avLst/>
          </a:prstGeom>
        </p:spPr>
        <p:txBody>
          <a:bodyPr wrap="none">
            <a:spAutoFit/>
          </a:bodyPr>
          <a:lstStyle/>
          <a:p>
            <a:r>
              <a:rPr lang="en-US" dirty="0"/>
              <a:t>Result:</a:t>
            </a:r>
          </a:p>
        </p:txBody>
      </p:sp>
    </p:spTree>
    <p:extLst>
      <p:ext uri="{BB962C8B-B14F-4D97-AF65-F5344CB8AC3E}">
        <p14:creationId xmlns:p14="http://schemas.microsoft.com/office/powerpoint/2010/main" val="178512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231400" y="1109257"/>
            <a:ext cx="6248400" cy="400110"/>
          </a:xfrm>
          <a:prstGeom prst="rect">
            <a:avLst/>
          </a:prstGeom>
        </p:spPr>
        <p:txBody>
          <a:bodyPr wrap="square">
            <a:spAutoFit/>
          </a:bodyPr>
          <a:lstStyle/>
          <a:p>
            <a:pPr>
              <a:spcAft>
                <a:spcPts val="1200"/>
              </a:spcAft>
            </a:pPr>
            <a:r>
              <a:rPr lang="en-US" sz="2000" b="1" dirty="0">
                <a:solidFill>
                  <a:srgbClr val="FF0000"/>
                </a:solidFill>
                <a:latin typeface="Times New Roman" panose="02020603050405020304" pitchFamily="18" charset="0"/>
                <a:cs typeface="Times New Roman" panose="02020603050405020304" pitchFamily="18" charset="0"/>
              </a:rPr>
              <a:t>Changing the Chart Type:</a:t>
            </a:r>
          </a:p>
        </p:txBody>
      </p:sp>
      <p:sp>
        <p:nvSpPr>
          <p:cNvPr id="5" name="Rectangle 4"/>
          <p:cNvSpPr/>
          <p:nvPr/>
        </p:nvSpPr>
        <p:spPr>
          <a:xfrm>
            <a:off x="200108" y="1600200"/>
            <a:ext cx="387275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 (just click on it).</a:t>
            </a:r>
          </a:p>
        </p:txBody>
      </p:sp>
      <p:sp>
        <p:nvSpPr>
          <p:cNvPr id="13"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2461648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231400" y="1109257"/>
            <a:ext cx="6248400" cy="400110"/>
          </a:xfrm>
          <a:prstGeom prst="rect">
            <a:avLst/>
          </a:prstGeom>
        </p:spPr>
        <p:txBody>
          <a:bodyPr wrap="square">
            <a:spAutoFit/>
          </a:bodyPr>
          <a:lstStyle/>
          <a:p>
            <a:pPr>
              <a:spcAft>
                <a:spcPts val="1200"/>
              </a:spcAft>
            </a:pPr>
            <a:r>
              <a:rPr lang="en-US" sz="2000" b="1" dirty="0">
                <a:solidFill>
                  <a:srgbClr val="FF0000"/>
                </a:solidFill>
                <a:latin typeface="Times New Roman" panose="02020603050405020304" pitchFamily="18" charset="0"/>
                <a:cs typeface="Times New Roman" panose="02020603050405020304" pitchFamily="18" charset="0"/>
              </a:rPr>
              <a:t>Changing the Chart Type:</a:t>
            </a:r>
          </a:p>
        </p:txBody>
      </p:sp>
      <p:sp>
        <p:nvSpPr>
          <p:cNvPr id="5" name="Rectangle 4"/>
          <p:cNvSpPr/>
          <p:nvPr/>
        </p:nvSpPr>
        <p:spPr>
          <a:xfrm>
            <a:off x="200108" y="1600200"/>
            <a:ext cx="387275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 (just click on it).</a:t>
            </a:r>
          </a:p>
        </p:txBody>
      </p:sp>
      <p:sp>
        <p:nvSpPr>
          <p:cNvPr id="6" name="Rectangle 5"/>
          <p:cNvSpPr/>
          <p:nvPr/>
        </p:nvSpPr>
        <p:spPr>
          <a:xfrm>
            <a:off x="187138" y="2066644"/>
            <a:ext cx="8575862"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Insert</a:t>
            </a:r>
            <a:r>
              <a:rPr lang="en-US" dirty="0">
                <a:latin typeface="Times New Roman" panose="02020603050405020304" pitchFamily="18" charset="0"/>
                <a:cs typeface="Times New Roman" panose="02020603050405020304" pitchFamily="18" charset="0"/>
              </a:rPr>
              <a:t> tab, in the </a:t>
            </a:r>
            <a:r>
              <a:rPr lang="en-US" b="1" dirty="0">
                <a:latin typeface="Times New Roman" panose="02020603050405020304" pitchFamily="18" charset="0"/>
                <a:cs typeface="Times New Roman" panose="02020603050405020304" pitchFamily="18" charset="0"/>
              </a:rPr>
              <a:t>Charts</a:t>
            </a:r>
            <a:r>
              <a:rPr lang="en-US" dirty="0">
                <a:latin typeface="Times New Roman" panose="02020603050405020304" pitchFamily="18" charset="0"/>
                <a:cs typeface="Times New Roman" panose="02020603050405020304" pitchFamily="18" charset="0"/>
              </a:rPr>
              <a:t> group, choose </a:t>
            </a:r>
            <a:r>
              <a:rPr lang="en-US" b="1" dirty="0">
                <a:latin typeface="Times New Roman" panose="02020603050405020304" pitchFamily="18" charset="0"/>
                <a:cs typeface="Times New Roman" panose="02020603050405020304" pitchFamily="18" charset="0"/>
              </a:rPr>
              <a:t>Column</a:t>
            </a:r>
            <a:r>
              <a:rPr lang="en-US" dirty="0">
                <a:latin typeface="Times New Roman" panose="02020603050405020304" pitchFamily="18" charset="0"/>
                <a:cs typeface="Times New Roman" panose="02020603050405020304" pitchFamily="18" charset="0"/>
              </a:rPr>
              <a:t>, and select </a:t>
            </a:r>
            <a:r>
              <a:rPr lang="en-US" b="1" dirty="0">
                <a:latin typeface="Times New Roman" panose="02020603050405020304" pitchFamily="18" charset="0"/>
                <a:cs typeface="Times New Roman" panose="02020603050405020304" pitchFamily="18" charset="0"/>
              </a:rPr>
              <a:t>Clustered Column</a:t>
            </a:r>
            <a:r>
              <a:rPr lang="en-US" dirty="0">
                <a:latin typeface="Times New Roman" panose="02020603050405020304" pitchFamily="18" charset="0"/>
                <a:cs typeface="Times New Roman" panose="02020603050405020304" pitchFamily="18" charset="0"/>
              </a:rPr>
              <a:t>.</a:t>
            </a:r>
          </a:p>
        </p:txBody>
      </p:sp>
      <p:pic>
        <p:nvPicPr>
          <p:cNvPr id="7" name="Picture 2" descr="Change Chart Ty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400" y="2671999"/>
            <a:ext cx="4550149" cy="3909814"/>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1703078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231400" y="1109257"/>
            <a:ext cx="6248400" cy="400110"/>
          </a:xfrm>
          <a:prstGeom prst="rect">
            <a:avLst/>
          </a:prstGeom>
        </p:spPr>
        <p:txBody>
          <a:bodyPr wrap="square">
            <a:spAutoFit/>
          </a:bodyPr>
          <a:lstStyle/>
          <a:p>
            <a:pPr>
              <a:spcAft>
                <a:spcPts val="1200"/>
              </a:spcAft>
            </a:pPr>
            <a:r>
              <a:rPr lang="en-US" sz="2000" b="1" dirty="0">
                <a:solidFill>
                  <a:srgbClr val="FF0000"/>
                </a:solidFill>
                <a:latin typeface="Times New Roman" panose="02020603050405020304" pitchFamily="18" charset="0"/>
                <a:cs typeface="Times New Roman" panose="02020603050405020304" pitchFamily="18" charset="0"/>
              </a:rPr>
              <a:t>Changing the Chart Type:</a:t>
            </a:r>
          </a:p>
        </p:txBody>
      </p:sp>
      <p:sp>
        <p:nvSpPr>
          <p:cNvPr id="5" name="Rectangle 4"/>
          <p:cNvSpPr/>
          <p:nvPr/>
        </p:nvSpPr>
        <p:spPr>
          <a:xfrm>
            <a:off x="200108" y="1600200"/>
            <a:ext cx="387275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 (just click on it).</a:t>
            </a:r>
          </a:p>
        </p:txBody>
      </p:sp>
      <p:sp>
        <p:nvSpPr>
          <p:cNvPr id="6" name="Rectangle 5"/>
          <p:cNvSpPr/>
          <p:nvPr/>
        </p:nvSpPr>
        <p:spPr>
          <a:xfrm>
            <a:off x="187138" y="2066644"/>
            <a:ext cx="8575862"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Insert</a:t>
            </a:r>
            <a:r>
              <a:rPr lang="en-US" dirty="0">
                <a:latin typeface="Times New Roman" panose="02020603050405020304" pitchFamily="18" charset="0"/>
                <a:cs typeface="Times New Roman" panose="02020603050405020304" pitchFamily="18" charset="0"/>
              </a:rPr>
              <a:t> tab, in the </a:t>
            </a:r>
            <a:r>
              <a:rPr lang="en-US" b="1" dirty="0">
                <a:latin typeface="Times New Roman" panose="02020603050405020304" pitchFamily="18" charset="0"/>
                <a:cs typeface="Times New Roman" panose="02020603050405020304" pitchFamily="18" charset="0"/>
              </a:rPr>
              <a:t>Charts</a:t>
            </a:r>
            <a:r>
              <a:rPr lang="en-US" dirty="0">
                <a:latin typeface="Times New Roman" panose="02020603050405020304" pitchFamily="18" charset="0"/>
                <a:cs typeface="Times New Roman" panose="02020603050405020304" pitchFamily="18" charset="0"/>
              </a:rPr>
              <a:t> group, choose </a:t>
            </a:r>
            <a:r>
              <a:rPr lang="en-US" b="1" dirty="0">
                <a:latin typeface="Times New Roman" panose="02020603050405020304" pitchFamily="18" charset="0"/>
                <a:cs typeface="Times New Roman" panose="02020603050405020304" pitchFamily="18" charset="0"/>
              </a:rPr>
              <a:t>Column</a:t>
            </a:r>
            <a:r>
              <a:rPr lang="en-US" dirty="0">
                <a:latin typeface="Times New Roman" panose="02020603050405020304" pitchFamily="18" charset="0"/>
                <a:cs typeface="Times New Roman" panose="02020603050405020304" pitchFamily="18" charset="0"/>
              </a:rPr>
              <a:t>, and select </a:t>
            </a:r>
            <a:r>
              <a:rPr lang="en-US" b="1" dirty="0">
                <a:latin typeface="Times New Roman" panose="02020603050405020304" pitchFamily="18" charset="0"/>
                <a:cs typeface="Times New Roman" panose="02020603050405020304" pitchFamily="18" charset="0"/>
              </a:rPr>
              <a:t>Clustered Column</a:t>
            </a:r>
            <a:r>
              <a:rPr lang="en-US" dirty="0">
                <a:latin typeface="Times New Roman" panose="02020603050405020304" pitchFamily="18" charset="0"/>
                <a:cs typeface="Times New Roman" panose="02020603050405020304" pitchFamily="18" charset="0"/>
              </a:rPr>
              <a:t>.</a:t>
            </a:r>
          </a:p>
        </p:txBody>
      </p:sp>
      <p:pic>
        <p:nvPicPr>
          <p:cNvPr id="7" name="Picture 2" descr="Change Chart Ty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400" y="2671999"/>
            <a:ext cx="4550149" cy="390981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a:off x="4781550" y="4267200"/>
            <a:ext cx="1905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10" name="Picture 4" descr="Column Chart in Exc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2050" y="3428999"/>
            <a:ext cx="3823706" cy="22974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5740" y="2934586"/>
            <a:ext cx="85632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sp>
        <p:nvSpPr>
          <p:cNvPr id="13"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168747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52400" y="1047690"/>
            <a:ext cx="3182846"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Switching Row/Column:</a:t>
            </a:r>
          </a:p>
        </p:txBody>
      </p:sp>
      <p:sp>
        <p:nvSpPr>
          <p:cNvPr id="5" name="Rectangle 4"/>
          <p:cNvSpPr/>
          <p:nvPr/>
        </p:nvSpPr>
        <p:spPr>
          <a:xfrm>
            <a:off x="228600" y="1447800"/>
            <a:ext cx="2209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6" name="Rectangle 5"/>
          <p:cNvSpPr/>
          <p:nvPr/>
        </p:nvSpPr>
        <p:spPr>
          <a:xfrm>
            <a:off x="228600" y="1831015"/>
            <a:ext cx="30480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Click </a:t>
            </a:r>
            <a:r>
              <a:rPr lang="tr-TR" dirty="0">
                <a:latin typeface="Times New Roman" panose="02020603050405020304" pitchFamily="18" charset="0"/>
                <a:cs typeface="Times New Roman" panose="02020603050405020304" pitchFamily="18" charset="0"/>
              </a:rPr>
              <a:t>o</a:t>
            </a:r>
            <a:r>
              <a:rPr lang="en-US" dirty="0">
                <a:latin typeface="Times New Roman" panose="02020603050405020304" pitchFamily="18" charset="0"/>
                <a:cs typeface="Times New Roman" panose="02020603050405020304" pitchFamily="18" charset="0"/>
              </a:rPr>
              <a:t>n the </a:t>
            </a:r>
            <a:r>
              <a:rPr lang="en-US" b="1" dirty="0">
                <a:latin typeface="Times New Roman" panose="02020603050405020304" pitchFamily="18" charset="0"/>
                <a:cs typeface="Times New Roman" panose="02020603050405020304" pitchFamily="18" charset="0"/>
              </a:rPr>
              <a:t>Design</a:t>
            </a:r>
            <a:r>
              <a:rPr lang="en-US" dirty="0">
                <a:latin typeface="Times New Roman" panose="02020603050405020304" pitchFamily="18" charset="0"/>
                <a:cs typeface="Times New Roman" panose="02020603050405020304" pitchFamily="18" charset="0"/>
              </a:rPr>
              <a:t> tab, </a:t>
            </a:r>
          </a:p>
        </p:txBody>
      </p:sp>
      <p:pic>
        <p:nvPicPr>
          <p:cNvPr id="7" name="Picture 4" descr="Switch Row/Colum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02" y="2200347"/>
            <a:ext cx="5753100" cy="138112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981201" y="1447800"/>
            <a:ext cx="560322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12" name="Rectangle 11"/>
          <p:cNvSpPr/>
          <p:nvPr/>
        </p:nvSpPr>
        <p:spPr>
          <a:xfrm>
            <a:off x="2819400" y="1833230"/>
            <a:ext cx="333973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then click </a:t>
            </a:r>
            <a:r>
              <a:rPr lang="en-US" b="1" dirty="0">
                <a:latin typeface="Times New Roman" panose="02020603050405020304" pitchFamily="18" charset="0"/>
                <a:cs typeface="Times New Roman" panose="02020603050405020304" pitchFamily="18" charset="0"/>
              </a:rPr>
              <a:t>Switch Row/Column</a:t>
            </a:r>
            <a:r>
              <a:rPr lang="en-US" dirty="0">
                <a:latin typeface="Times New Roman" panose="02020603050405020304" pitchFamily="18" charset="0"/>
                <a:cs typeface="Times New Roman" panose="02020603050405020304" pitchFamily="18" charset="0"/>
              </a:rPr>
              <a:t>.</a:t>
            </a:r>
          </a:p>
        </p:txBody>
      </p:sp>
      <p:sp>
        <p:nvSpPr>
          <p:cNvPr id="16"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950985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52400" y="1047690"/>
            <a:ext cx="3182846"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Switching Row/Column:</a:t>
            </a:r>
          </a:p>
        </p:txBody>
      </p:sp>
      <p:sp>
        <p:nvSpPr>
          <p:cNvPr id="5" name="Rectangle 4"/>
          <p:cNvSpPr/>
          <p:nvPr/>
        </p:nvSpPr>
        <p:spPr>
          <a:xfrm>
            <a:off x="228600" y="1447800"/>
            <a:ext cx="2209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6" name="Rectangle 5"/>
          <p:cNvSpPr/>
          <p:nvPr/>
        </p:nvSpPr>
        <p:spPr>
          <a:xfrm>
            <a:off x="228600" y="1831015"/>
            <a:ext cx="30480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Click </a:t>
            </a:r>
            <a:r>
              <a:rPr lang="tr-TR" dirty="0">
                <a:latin typeface="Times New Roman" panose="02020603050405020304" pitchFamily="18" charset="0"/>
                <a:cs typeface="Times New Roman" panose="02020603050405020304" pitchFamily="18" charset="0"/>
              </a:rPr>
              <a:t>o</a:t>
            </a:r>
            <a:r>
              <a:rPr lang="en-US" dirty="0">
                <a:latin typeface="Times New Roman" panose="02020603050405020304" pitchFamily="18" charset="0"/>
                <a:cs typeface="Times New Roman" panose="02020603050405020304" pitchFamily="18" charset="0"/>
              </a:rPr>
              <a:t>n the </a:t>
            </a:r>
            <a:r>
              <a:rPr lang="en-US" b="1" dirty="0">
                <a:latin typeface="Times New Roman" panose="02020603050405020304" pitchFamily="18" charset="0"/>
                <a:cs typeface="Times New Roman" panose="02020603050405020304" pitchFamily="18" charset="0"/>
              </a:rPr>
              <a:t>Design</a:t>
            </a:r>
            <a:r>
              <a:rPr lang="en-US" dirty="0">
                <a:latin typeface="Times New Roman" panose="02020603050405020304" pitchFamily="18" charset="0"/>
                <a:cs typeface="Times New Roman" panose="02020603050405020304" pitchFamily="18" charset="0"/>
              </a:rPr>
              <a:t> tab, </a:t>
            </a:r>
          </a:p>
        </p:txBody>
      </p:sp>
      <p:pic>
        <p:nvPicPr>
          <p:cNvPr id="7" name="Picture 4" descr="Switch Row/Colum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02" y="2200347"/>
            <a:ext cx="5753100" cy="138112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25824" y="3733800"/>
            <a:ext cx="889987"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Result:</a:t>
            </a:r>
          </a:p>
        </p:txBody>
      </p:sp>
      <p:pic>
        <p:nvPicPr>
          <p:cNvPr id="9" name="Picture 6" descr="Switched Column Ch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3406" y="3918466"/>
            <a:ext cx="4581525" cy="27527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819400" y="1833230"/>
            <a:ext cx="333973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then click </a:t>
            </a:r>
            <a:r>
              <a:rPr lang="en-US" b="1" dirty="0">
                <a:latin typeface="Times New Roman" panose="02020603050405020304" pitchFamily="18" charset="0"/>
                <a:cs typeface="Times New Roman" panose="02020603050405020304" pitchFamily="18" charset="0"/>
              </a:rPr>
              <a:t>Switch Row/Column</a:t>
            </a:r>
            <a:r>
              <a:rPr lang="en-US" dirty="0">
                <a:latin typeface="Times New Roman" panose="02020603050405020304" pitchFamily="18" charset="0"/>
                <a:cs typeface="Times New Roman" panose="02020603050405020304" pitchFamily="18" charset="0"/>
              </a:rPr>
              <a:t>.</a:t>
            </a:r>
          </a:p>
        </p:txBody>
      </p:sp>
      <p:cxnSp>
        <p:nvCxnSpPr>
          <p:cNvPr id="15" name="Straight Arrow Connector 14"/>
          <p:cNvCxnSpPr>
            <a:endCxn id="9" idx="0"/>
          </p:cNvCxnSpPr>
          <p:nvPr/>
        </p:nvCxnSpPr>
        <p:spPr>
          <a:xfrm>
            <a:off x="3524168" y="3581473"/>
            <a:ext cx="1" cy="33699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13" name="Rectangle 12"/>
          <p:cNvSpPr/>
          <p:nvPr/>
        </p:nvSpPr>
        <p:spPr>
          <a:xfrm>
            <a:off x="1981201" y="1447800"/>
            <a:ext cx="560322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198428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17" name="Rectangle 16"/>
          <p:cNvSpPr/>
          <p:nvPr/>
        </p:nvSpPr>
        <p:spPr>
          <a:xfrm>
            <a:off x="76200" y="1110734"/>
            <a:ext cx="2601123"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Adding Chart Title:</a:t>
            </a:r>
          </a:p>
        </p:txBody>
      </p:sp>
      <p:sp>
        <p:nvSpPr>
          <p:cNvPr id="18" name="Rectangle 17"/>
          <p:cNvSpPr/>
          <p:nvPr/>
        </p:nvSpPr>
        <p:spPr>
          <a:xfrm>
            <a:off x="0" y="1519809"/>
            <a:ext cx="78485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27" name="Rectangle 26"/>
          <p:cNvSpPr/>
          <p:nvPr/>
        </p:nvSpPr>
        <p:spPr>
          <a:xfrm>
            <a:off x="1752600" y="1525277"/>
            <a:ext cx="575534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28"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39623174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17" name="Rectangle 16"/>
          <p:cNvSpPr/>
          <p:nvPr/>
        </p:nvSpPr>
        <p:spPr>
          <a:xfrm>
            <a:off x="76200" y="1110734"/>
            <a:ext cx="2601123"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Adding Chart Title:</a:t>
            </a:r>
          </a:p>
        </p:txBody>
      </p:sp>
      <p:sp>
        <p:nvSpPr>
          <p:cNvPr id="18" name="Rectangle 17"/>
          <p:cNvSpPr/>
          <p:nvPr/>
        </p:nvSpPr>
        <p:spPr>
          <a:xfrm>
            <a:off x="0" y="1519809"/>
            <a:ext cx="78485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19" name="Rectangle 18"/>
          <p:cNvSpPr/>
          <p:nvPr/>
        </p:nvSpPr>
        <p:spPr>
          <a:xfrm>
            <a:off x="1143000" y="1981200"/>
            <a:ext cx="6019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Chart Title </a:t>
            </a:r>
            <a:r>
              <a:rPr lang="en-US" dirty="0">
                <a:latin typeface="Times New Roman" panose="02020603050405020304" pitchFamily="18" charset="0"/>
                <a:cs typeface="Times New Roman" panose="02020603050405020304" pitchFamily="18" charset="0"/>
              </a:rPr>
              <a:t>then </a:t>
            </a:r>
            <a:r>
              <a:rPr lang="en-US" b="1" dirty="0">
                <a:latin typeface="Times New Roman" panose="02020603050405020304" pitchFamily="18" charset="0"/>
                <a:cs typeface="Times New Roman" panose="02020603050405020304" pitchFamily="18" charset="0"/>
              </a:rPr>
              <a:t>Above Chart</a:t>
            </a:r>
            <a:r>
              <a:rPr lang="en-US" dirty="0">
                <a:latin typeface="Times New Roman" panose="02020603050405020304" pitchFamily="18" charset="0"/>
                <a:cs typeface="Times New Roman" panose="02020603050405020304" pitchFamily="18" charset="0"/>
              </a:rPr>
              <a:t>.</a:t>
            </a:r>
          </a:p>
        </p:txBody>
      </p:sp>
      <p:pic>
        <p:nvPicPr>
          <p:cNvPr id="20" name="Picture 2" descr="Add Chart Title"/>
          <p:cNvPicPr>
            <a:picLocks noChangeAspect="1" noChangeArrowheads="1"/>
          </p:cNvPicPr>
          <p:nvPr/>
        </p:nvPicPr>
        <p:blipFill rotWithShape="1">
          <a:blip r:embed="rId4">
            <a:extLst>
              <a:ext uri="{28A0092B-C50C-407E-A947-70E740481C1C}">
                <a14:useLocalDpi xmlns:a14="http://schemas.microsoft.com/office/drawing/2010/main" val="0"/>
              </a:ext>
            </a:extLst>
          </a:blip>
          <a:srcRect r="17254"/>
          <a:stretch/>
        </p:blipFill>
        <p:spPr bwMode="auto">
          <a:xfrm>
            <a:off x="262896" y="2609875"/>
            <a:ext cx="4578045" cy="2775489"/>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1752600" y="1525277"/>
            <a:ext cx="575534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28"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4189416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17" name="Rectangle 16"/>
          <p:cNvSpPr/>
          <p:nvPr/>
        </p:nvSpPr>
        <p:spPr>
          <a:xfrm>
            <a:off x="76200" y="1110734"/>
            <a:ext cx="2601123"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Adding Chart Title:</a:t>
            </a:r>
          </a:p>
        </p:txBody>
      </p:sp>
      <p:sp>
        <p:nvSpPr>
          <p:cNvPr id="18" name="Rectangle 17"/>
          <p:cNvSpPr/>
          <p:nvPr/>
        </p:nvSpPr>
        <p:spPr>
          <a:xfrm>
            <a:off x="0" y="1519809"/>
            <a:ext cx="78485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19" name="Rectangle 18"/>
          <p:cNvSpPr/>
          <p:nvPr/>
        </p:nvSpPr>
        <p:spPr>
          <a:xfrm>
            <a:off x="1143000" y="1981200"/>
            <a:ext cx="6019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Chart Title </a:t>
            </a:r>
            <a:r>
              <a:rPr lang="en-US" dirty="0">
                <a:latin typeface="Times New Roman" panose="02020603050405020304" pitchFamily="18" charset="0"/>
                <a:cs typeface="Times New Roman" panose="02020603050405020304" pitchFamily="18" charset="0"/>
              </a:rPr>
              <a:t>then </a:t>
            </a:r>
            <a:r>
              <a:rPr lang="en-US" b="1" dirty="0">
                <a:latin typeface="Times New Roman" panose="02020603050405020304" pitchFamily="18" charset="0"/>
                <a:cs typeface="Times New Roman" panose="02020603050405020304" pitchFamily="18" charset="0"/>
              </a:rPr>
              <a:t>Above Chart</a:t>
            </a:r>
            <a:r>
              <a:rPr lang="en-US" dirty="0">
                <a:latin typeface="Times New Roman" panose="02020603050405020304" pitchFamily="18" charset="0"/>
                <a:cs typeface="Times New Roman" panose="02020603050405020304" pitchFamily="18" charset="0"/>
              </a:rPr>
              <a:t>.</a:t>
            </a:r>
          </a:p>
        </p:txBody>
      </p:sp>
      <p:pic>
        <p:nvPicPr>
          <p:cNvPr id="20" name="Picture 2" descr="Add Chart Title"/>
          <p:cNvPicPr>
            <a:picLocks noChangeAspect="1" noChangeArrowheads="1"/>
          </p:cNvPicPr>
          <p:nvPr/>
        </p:nvPicPr>
        <p:blipFill rotWithShape="1">
          <a:blip r:embed="rId4">
            <a:extLst>
              <a:ext uri="{28A0092B-C50C-407E-A947-70E740481C1C}">
                <a14:useLocalDpi xmlns:a14="http://schemas.microsoft.com/office/drawing/2010/main" val="0"/>
              </a:ext>
            </a:extLst>
          </a:blip>
          <a:srcRect r="17254"/>
          <a:stretch/>
        </p:blipFill>
        <p:spPr bwMode="auto">
          <a:xfrm>
            <a:off x="262896" y="2609875"/>
            <a:ext cx="4578045" cy="277548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4868503" y="2593618"/>
            <a:ext cx="407836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3. Enter a title. For example, Population.</a:t>
            </a:r>
          </a:p>
        </p:txBody>
      </p:sp>
      <p:sp>
        <p:nvSpPr>
          <p:cNvPr id="27" name="Rectangle 26"/>
          <p:cNvSpPr/>
          <p:nvPr/>
        </p:nvSpPr>
        <p:spPr>
          <a:xfrm>
            <a:off x="1752600" y="1525277"/>
            <a:ext cx="575534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28"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4194167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17" name="Rectangle 16"/>
          <p:cNvSpPr/>
          <p:nvPr/>
        </p:nvSpPr>
        <p:spPr>
          <a:xfrm>
            <a:off x="76200" y="1110734"/>
            <a:ext cx="2601123"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Adding Chart Title:</a:t>
            </a:r>
          </a:p>
        </p:txBody>
      </p:sp>
      <p:sp>
        <p:nvSpPr>
          <p:cNvPr id="18" name="Rectangle 17"/>
          <p:cNvSpPr/>
          <p:nvPr/>
        </p:nvSpPr>
        <p:spPr>
          <a:xfrm>
            <a:off x="0" y="1519809"/>
            <a:ext cx="78485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a:t>
            </a:r>
          </a:p>
        </p:txBody>
      </p:sp>
      <p:sp>
        <p:nvSpPr>
          <p:cNvPr id="19" name="Rectangle 18"/>
          <p:cNvSpPr/>
          <p:nvPr/>
        </p:nvSpPr>
        <p:spPr>
          <a:xfrm>
            <a:off x="1143000" y="1981200"/>
            <a:ext cx="6019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Chart Title </a:t>
            </a:r>
            <a:r>
              <a:rPr lang="en-US" dirty="0">
                <a:latin typeface="Times New Roman" panose="02020603050405020304" pitchFamily="18" charset="0"/>
                <a:cs typeface="Times New Roman" panose="02020603050405020304" pitchFamily="18" charset="0"/>
              </a:rPr>
              <a:t>then </a:t>
            </a:r>
            <a:r>
              <a:rPr lang="en-US" b="1" dirty="0">
                <a:latin typeface="Times New Roman" panose="02020603050405020304" pitchFamily="18" charset="0"/>
                <a:cs typeface="Times New Roman" panose="02020603050405020304" pitchFamily="18" charset="0"/>
              </a:rPr>
              <a:t>Above Chart</a:t>
            </a:r>
            <a:r>
              <a:rPr lang="en-US" dirty="0">
                <a:latin typeface="Times New Roman" panose="02020603050405020304" pitchFamily="18" charset="0"/>
                <a:cs typeface="Times New Roman" panose="02020603050405020304" pitchFamily="18" charset="0"/>
              </a:rPr>
              <a:t>.</a:t>
            </a:r>
          </a:p>
        </p:txBody>
      </p:sp>
      <p:pic>
        <p:nvPicPr>
          <p:cNvPr id="20" name="Picture 2" descr="Add Chart Title"/>
          <p:cNvPicPr>
            <a:picLocks noChangeAspect="1" noChangeArrowheads="1"/>
          </p:cNvPicPr>
          <p:nvPr/>
        </p:nvPicPr>
        <p:blipFill rotWithShape="1">
          <a:blip r:embed="rId4">
            <a:extLst>
              <a:ext uri="{28A0092B-C50C-407E-A947-70E740481C1C}">
                <a14:useLocalDpi xmlns:a14="http://schemas.microsoft.com/office/drawing/2010/main" val="0"/>
              </a:ext>
            </a:extLst>
          </a:blip>
          <a:srcRect r="17254"/>
          <a:stretch/>
        </p:blipFill>
        <p:spPr bwMode="auto">
          <a:xfrm>
            <a:off x="262896" y="2609875"/>
            <a:ext cx="4578045" cy="277548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4868503" y="2593618"/>
            <a:ext cx="407836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3. Enter a title. For example, Population.</a:t>
            </a:r>
          </a:p>
        </p:txBody>
      </p:sp>
      <p:pic>
        <p:nvPicPr>
          <p:cNvPr id="22" name="Picture 4" descr="Chart Tit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6106" y="4103132"/>
            <a:ext cx="3263153" cy="196060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5276106" y="3665576"/>
            <a:ext cx="85632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cxnSp>
        <p:nvCxnSpPr>
          <p:cNvPr id="24" name="Straight Arrow Connector 23"/>
          <p:cNvCxnSpPr/>
          <p:nvPr/>
        </p:nvCxnSpPr>
        <p:spPr>
          <a:xfrm>
            <a:off x="6453920" y="2962950"/>
            <a:ext cx="0" cy="109037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752600" y="1525277"/>
            <a:ext cx="5755341"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28"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23071543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3" name="Rectangle 2"/>
          <p:cNvSpPr/>
          <p:nvPr/>
        </p:nvSpPr>
        <p:spPr>
          <a:xfrm>
            <a:off x="0" y="1088992"/>
            <a:ext cx="3630568"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Changing the </a:t>
            </a:r>
            <a:r>
              <a:rPr lang="tr-TR" sz="2000" b="1" dirty="0">
                <a:solidFill>
                  <a:srgbClr val="FF0000"/>
                </a:solidFill>
                <a:latin typeface="Times New Roman" panose="02020603050405020304" pitchFamily="18" charset="0"/>
                <a:cs typeface="Times New Roman" panose="02020603050405020304" pitchFamily="18" charset="0"/>
              </a:rPr>
              <a:t>L</a:t>
            </a:r>
            <a:r>
              <a:rPr lang="en-US" sz="2000" b="1" dirty="0" err="1">
                <a:solidFill>
                  <a:srgbClr val="FF0000"/>
                </a:solidFill>
                <a:latin typeface="Times New Roman" panose="02020603050405020304" pitchFamily="18" charset="0"/>
                <a:cs typeface="Times New Roman" panose="02020603050405020304" pitchFamily="18" charset="0"/>
              </a:rPr>
              <a:t>egend</a:t>
            </a:r>
            <a:r>
              <a:rPr lang="en-US" sz="2000" b="1" dirty="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P</a:t>
            </a:r>
            <a:r>
              <a:rPr lang="en-US" sz="2000" b="1" dirty="0" err="1">
                <a:solidFill>
                  <a:srgbClr val="FF0000"/>
                </a:solidFill>
                <a:latin typeface="Times New Roman" panose="02020603050405020304" pitchFamily="18" charset="0"/>
                <a:cs typeface="Times New Roman" panose="02020603050405020304" pitchFamily="18" charset="0"/>
              </a:rPr>
              <a:t>osition</a:t>
            </a:r>
            <a:r>
              <a:rPr lang="tr-TR" sz="2000" b="1" dirty="0">
                <a:solidFill>
                  <a:srgbClr val="FF0000"/>
                </a:solidFill>
                <a:latin typeface="Times New Roman" panose="02020603050405020304" pitchFamily="18" charset="0"/>
                <a:cs typeface="Times New Roman" panose="02020603050405020304" pitchFamily="18" charset="0"/>
              </a:rPr>
              <a:t>:</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1489102"/>
            <a:ext cx="75437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pic>
        <p:nvPicPr>
          <p:cNvPr id="5" name="Picture 2" descr="Change Legend Position"/>
          <p:cNvPicPr>
            <a:picLocks noChangeAspect="1" noChangeArrowheads="1"/>
          </p:cNvPicPr>
          <p:nvPr/>
        </p:nvPicPr>
        <p:blipFill rotWithShape="1">
          <a:blip r:embed="rId4">
            <a:extLst>
              <a:ext uri="{28A0092B-C50C-407E-A947-70E740481C1C}">
                <a14:useLocalDpi xmlns:a14="http://schemas.microsoft.com/office/drawing/2010/main" val="0"/>
              </a:ext>
            </a:extLst>
          </a:blip>
          <a:srcRect r="17684"/>
          <a:stretch/>
        </p:blipFill>
        <p:spPr bwMode="auto">
          <a:xfrm>
            <a:off x="175541" y="2498493"/>
            <a:ext cx="4053560" cy="393789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1935909"/>
            <a:ext cx="726113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Legend</a:t>
            </a:r>
            <a:r>
              <a:rPr lang="en-US" dirty="0">
                <a:latin typeface="Times New Roman" panose="02020603050405020304" pitchFamily="18" charset="0"/>
                <a:cs typeface="Times New Roman" panose="02020603050405020304" pitchFamily="18" charset="0"/>
              </a:rPr>
              <a:t> then </a:t>
            </a:r>
            <a:r>
              <a:rPr lang="en-US" b="1" dirty="0">
                <a:latin typeface="Times New Roman" panose="02020603050405020304" pitchFamily="18" charset="0"/>
                <a:cs typeface="Times New Roman" panose="02020603050405020304" pitchFamily="18" charset="0"/>
              </a:rPr>
              <a:t>Show Legend at Bottom</a:t>
            </a:r>
            <a:r>
              <a:rPr lang="en-US" dirty="0">
                <a:latin typeface="Times New Roman" panose="02020603050405020304" pitchFamily="18" charset="0"/>
                <a:cs typeface="Times New Roman" panose="02020603050405020304" pitchFamily="18" charset="0"/>
              </a:rPr>
              <a:t>.</a:t>
            </a:r>
          </a:p>
        </p:txBody>
      </p:sp>
      <p:sp>
        <p:nvSpPr>
          <p:cNvPr id="12"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7936331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2"/>
          <p:cNvSpPr txBox="1">
            <a:spLocks/>
          </p:cNvSpPr>
          <p:nvPr/>
        </p:nvSpPr>
        <p:spPr>
          <a:xfrm>
            <a:off x="457200" y="338328"/>
            <a:ext cx="8229600" cy="95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0" y="1489102"/>
            <a:ext cx="754379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pic>
        <p:nvPicPr>
          <p:cNvPr id="5" name="Picture 2" descr="Change Legend Position"/>
          <p:cNvPicPr>
            <a:picLocks noChangeAspect="1" noChangeArrowheads="1"/>
          </p:cNvPicPr>
          <p:nvPr/>
        </p:nvPicPr>
        <p:blipFill rotWithShape="1">
          <a:blip r:embed="rId4">
            <a:extLst>
              <a:ext uri="{28A0092B-C50C-407E-A947-70E740481C1C}">
                <a14:useLocalDpi xmlns:a14="http://schemas.microsoft.com/office/drawing/2010/main" val="0"/>
              </a:ext>
            </a:extLst>
          </a:blip>
          <a:srcRect r="17684"/>
          <a:stretch/>
        </p:blipFill>
        <p:spPr bwMode="auto">
          <a:xfrm>
            <a:off x="175541" y="2498493"/>
            <a:ext cx="4053560" cy="39378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460787" y="3041196"/>
            <a:ext cx="889987"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Result:</a:t>
            </a:r>
          </a:p>
        </p:txBody>
      </p:sp>
      <p:cxnSp>
        <p:nvCxnSpPr>
          <p:cNvPr id="7" name="Straight Arrow Connector 6"/>
          <p:cNvCxnSpPr/>
          <p:nvPr/>
        </p:nvCxnSpPr>
        <p:spPr>
          <a:xfrm>
            <a:off x="4229101" y="4677128"/>
            <a:ext cx="72375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1935909"/>
            <a:ext cx="726113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2.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Legend</a:t>
            </a:r>
            <a:r>
              <a:rPr lang="en-US" dirty="0">
                <a:latin typeface="Times New Roman" panose="02020603050405020304" pitchFamily="18" charset="0"/>
                <a:cs typeface="Times New Roman" panose="02020603050405020304" pitchFamily="18" charset="0"/>
              </a:rPr>
              <a:t> then </a:t>
            </a:r>
            <a:r>
              <a:rPr lang="en-US" b="1" dirty="0">
                <a:latin typeface="Times New Roman" panose="02020603050405020304" pitchFamily="18" charset="0"/>
                <a:cs typeface="Times New Roman" panose="02020603050405020304" pitchFamily="18" charset="0"/>
              </a:rPr>
              <a:t>Show Legend at Bottom</a:t>
            </a:r>
            <a:r>
              <a:rPr lang="en-US" dirty="0">
                <a:latin typeface="Times New Roman" panose="02020603050405020304" pitchFamily="18" charset="0"/>
                <a:cs typeface="Times New Roman" panose="02020603050405020304" pitchFamily="18" charset="0"/>
              </a:rPr>
              <a:t>.</a:t>
            </a:r>
          </a:p>
        </p:txBody>
      </p:sp>
      <p:pic>
        <p:nvPicPr>
          <p:cNvPr id="11" name="Picture 6" descr="Legend at Bott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4335" y="3505200"/>
            <a:ext cx="3917234" cy="2353598"/>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13" name="Rectangle 12"/>
          <p:cNvSpPr/>
          <p:nvPr/>
        </p:nvSpPr>
        <p:spPr>
          <a:xfrm>
            <a:off x="0" y="1088992"/>
            <a:ext cx="3630568" cy="400110"/>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Changing the </a:t>
            </a:r>
            <a:r>
              <a:rPr lang="tr-TR" sz="2000" b="1" dirty="0">
                <a:solidFill>
                  <a:srgbClr val="FF0000"/>
                </a:solidFill>
                <a:latin typeface="Times New Roman" panose="02020603050405020304" pitchFamily="18" charset="0"/>
                <a:cs typeface="Times New Roman" panose="02020603050405020304" pitchFamily="18" charset="0"/>
              </a:rPr>
              <a:t>L</a:t>
            </a:r>
            <a:r>
              <a:rPr lang="en-US" sz="2000" b="1" dirty="0" err="1">
                <a:solidFill>
                  <a:srgbClr val="FF0000"/>
                </a:solidFill>
                <a:latin typeface="Times New Roman" panose="02020603050405020304" pitchFamily="18" charset="0"/>
                <a:cs typeface="Times New Roman" panose="02020603050405020304" pitchFamily="18" charset="0"/>
              </a:rPr>
              <a:t>egend</a:t>
            </a:r>
            <a:r>
              <a:rPr lang="en-US" sz="2000" b="1" dirty="0">
                <a:solidFill>
                  <a:srgbClr val="FF0000"/>
                </a:solidFill>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P</a:t>
            </a:r>
            <a:r>
              <a:rPr lang="en-US" sz="2000" b="1" dirty="0" err="1">
                <a:solidFill>
                  <a:srgbClr val="FF0000"/>
                </a:solidFill>
                <a:latin typeface="Times New Roman" panose="02020603050405020304" pitchFamily="18" charset="0"/>
                <a:cs typeface="Times New Roman" panose="02020603050405020304" pitchFamily="18" charset="0"/>
              </a:rPr>
              <a:t>osition</a:t>
            </a:r>
            <a:r>
              <a:rPr lang="tr-TR" sz="2000" b="1" dirty="0">
                <a:solidFill>
                  <a:srgbClr val="FF0000"/>
                </a:solidFill>
                <a:latin typeface="Times New Roman" panose="02020603050405020304" pitchFamily="18" charset="0"/>
                <a:cs typeface="Times New Roman" panose="02020603050405020304" pitchFamily="18" charset="0"/>
              </a:rPr>
              <a:t>:</a:t>
            </a:r>
            <a:endParaRPr lang="en-US"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0102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066800"/>
            <a:ext cx="8712556" cy="707886"/>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Data Labels:</a:t>
            </a:r>
          </a:p>
          <a:p>
            <a:r>
              <a:rPr lang="en-US" sz="2000" dirty="0">
                <a:latin typeface="Times New Roman" panose="02020603050405020304" pitchFamily="18" charset="0"/>
                <a:cs typeface="Times New Roman" panose="02020603050405020304" pitchFamily="18" charset="0"/>
              </a:rPr>
              <a:t>Use them to get the reader’s attention on a single data series or data point.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txBox="1">
            <a:spLocks/>
          </p:cNvSpPr>
          <p:nvPr/>
        </p:nvSpPr>
        <p:spPr>
          <a:xfrm>
            <a:off x="457200" y="338328"/>
            <a:ext cx="8229600" cy="72847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1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2695125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066800"/>
            <a:ext cx="8712556" cy="707886"/>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Data Labels:</a:t>
            </a:r>
          </a:p>
          <a:p>
            <a:r>
              <a:rPr lang="en-US" sz="2000" dirty="0">
                <a:latin typeface="Times New Roman" panose="02020603050405020304" pitchFamily="18" charset="0"/>
                <a:cs typeface="Times New Roman" panose="02020603050405020304" pitchFamily="18" charset="0"/>
              </a:rPr>
              <a:t>Use them to get the reader’s attention on a single data series or data point.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txBox="1">
            <a:spLocks/>
          </p:cNvSpPr>
          <p:nvPr/>
        </p:nvSpPr>
        <p:spPr>
          <a:xfrm>
            <a:off x="457200" y="338328"/>
            <a:ext cx="8229600" cy="72847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47537" y="2183159"/>
            <a:ext cx="425915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6" name="Rectangle 5"/>
          <p:cNvSpPr/>
          <p:nvPr/>
        </p:nvSpPr>
        <p:spPr>
          <a:xfrm>
            <a:off x="76200" y="1805908"/>
            <a:ext cx="6202249" cy="369332"/>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Steps for </a:t>
            </a:r>
            <a:r>
              <a:rPr lang="tr-TR" dirty="0">
                <a:solidFill>
                  <a:srgbClr val="FF0000"/>
                </a:solidFill>
                <a:latin typeface="Times New Roman" panose="02020603050405020304" pitchFamily="18" charset="0"/>
                <a:cs typeface="Times New Roman" panose="02020603050405020304" pitchFamily="18" charset="0"/>
              </a:rPr>
              <a:t>a</a:t>
            </a:r>
            <a:r>
              <a:rPr lang="en-US" dirty="0" err="1">
                <a:solidFill>
                  <a:srgbClr val="FF0000"/>
                </a:solidFill>
                <a:latin typeface="Times New Roman" panose="02020603050405020304" pitchFamily="18" charset="0"/>
                <a:cs typeface="Times New Roman" panose="02020603050405020304" pitchFamily="18" charset="0"/>
              </a:rPr>
              <a:t>dding</a:t>
            </a:r>
            <a:r>
              <a:rPr lang="en-US" dirty="0">
                <a:solidFill>
                  <a:srgbClr val="FF0000"/>
                </a:solidFill>
                <a:latin typeface="Times New Roman" panose="02020603050405020304" pitchFamily="18" charset="0"/>
                <a:cs typeface="Times New Roman" panose="02020603050405020304" pitchFamily="18" charset="0"/>
              </a:rPr>
              <a:t> data labels:</a:t>
            </a:r>
          </a:p>
        </p:txBody>
      </p:sp>
      <p:sp>
        <p:nvSpPr>
          <p:cNvPr id="1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Tree>
    <p:extLst>
      <p:ext uri="{BB962C8B-B14F-4D97-AF65-F5344CB8AC3E}">
        <p14:creationId xmlns:p14="http://schemas.microsoft.com/office/powerpoint/2010/main" val="944192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066800"/>
            <a:ext cx="8712556" cy="707886"/>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Data Labels:</a:t>
            </a:r>
          </a:p>
          <a:p>
            <a:r>
              <a:rPr lang="en-US" sz="2000" dirty="0">
                <a:latin typeface="Times New Roman" panose="02020603050405020304" pitchFamily="18" charset="0"/>
                <a:cs typeface="Times New Roman" panose="02020603050405020304" pitchFamily="18" charset="0"/>
              </a:rPr>
              <a:t>Use them to get the reader’s attention on a single data series or data point.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txBox="1">
            <a:spLocks/>
          </p:cNvSpPr>
          <p:nvPr/>
        </p:nvSpPr>
        <p:spPr>
          <a:xfrm>
            <a:off x="457200" y="338328"/>
            <a:ext cx="8229600" cy="72847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47537" y="2183159"/>
            <a:ext cx="425915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5" name="Rectangle 4"/>
          <p:cNvSpPr/>
          <p:nvPr/>
        </p:nvSpPr>
        <p:spPr>
          <a:xfrm>
            <a:off x="152401" y="2829490"/>
            <a:ext cx="4580048" cy="923330"/>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Click an orange bar to select the Jun data series. Click again on an orange bar to select a single data point.</a:t>
            </a:r>
          </a:p>
        </p:txBody>
      </p:sp>
      <p:sp>
        <p:nvSpPr>
          <p:cNvPr id="6" name="Rectangle 5"/>
          <p:cNvSpPr/>
          <p:nvPr/>
        </p:nvSpPr>
        <p:spPr>
          <a:xfrm>
            <a:off x="76200" y="1805908"/>
            <a:ext cx="6202249" cy="369332"/>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Steps for </a:t>
            </a:r>
            <a:r>
              <a:rPr lang="tr-TR" dirty="0">
                <a:solidFill>
                  <a:srgbClr val="FF0000"/>
                </a:solidFill>
                <a:latin typeface="Times New Roman" panose="02020603050405020304" pitchFamily="18" charset="0"/>
                <a:cs typeface="Times New Roman" panose="02020603050405020304" pitchFamily="18" charset="0"/>
              </a:rPr>
              <a:t>a</a:t>
            </a:r>
            <a:r>
              <a:rPr lang="en-US" dirty="0" err="1">
                <a:solidFill>
                  <a:srgbClr val="FF0000"/>
                </a:solidFill>
                <a:latin typeface="Times New Roman" panose="02020603050405020304" pitchFamily="18" charset="0"/>
                <a:cs typeface="Times New Roman" panose="02020603050405020304" pitchFamily="18" charset="0"/>
              </a:rPr>
              <a:t>dding</a:t>
            </a:r>
            <a:r>
              <a:rPr lang="en-US" dirty="0">
                <a:solidFill>
                  <a:srgbClr val="FF0000"/>
                </a:solidFill>
                <a:latin typeface="Times New Roman" panose="02020603050405020304" pitchFamily="18" charset="0"/>
                <a:cs typeface="Times New Roman" panose="02020603050405020304" pitchFamily="18" charset="0"/>
              </a:rPr>
              <a:t> data labels:</a:t>
            </a:r>
          </a:p>
        </p:txBody>
      </p:sp>
      <p:pic>
        <p:nvPicPr>
          <p:cNvPr id="7" name="Picture 2" descr="Add Data Label"/>
          <p:cNvPicPr>
            <a:picLocks noChangeAspect="1" noChangeArrowheads="1"/>
          </p:cNvPicPr>
          <p:nvPr/>
        </p:nvPicPr>
        <p:blipFill rotWithShape="1">
          <a:blip r:embed="rId4">
            <a:extLst>
              <a:ext uri="{28A0092B-C50C-407E-A947-70E740481C1C}">
                <a14:useLocalDpi xmlns:a14="http://schemas.microsoft.com/office/drawing/2010/main" val="0"/>
              </a:ext>
            </a:extLst>
          </a:blip>
          <a:srcRect t="59398"/>
          <a:stretch/>
        </p:blipFill>
        <p:spPr bwMode="auto">
          <a:xfrm>
            <a:off x="4706155" y="4562272"/>
            <a:ext cx="4191000" cy="1755142"/>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19" name="Rectangle 18"/>
          <p:cNvSpPr/>
          <p:nvPr/>
        </p:nvSpPr>
        <p:spPr>
          <a:xfrm>
            <a:off x="6934200" y="5562600"/>
            <a:ext cx="228600" cy="22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515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066800"/>
            <a:ext cx="8712556" cy="707886"/>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Data Labels:</a:t>
            </a:r>
          </a:p>
          <a:p>
            <a:r>
              <a:rPr lang="en-US" sz="2000" dirty="0">
                <a:latin typeface="Times New Roman" panose="02020603050405020304" pitchFamily="18" charset="0"/>
                <a:cs typeface="Times New Roman" panose="02020603050405020304" pitchFamily="18" charset="0"/>
              </a:rPr>
              <a:t>Use them to get the reader’s attention on a single data series or data point.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txBox="1">
            <a:spLocks/>
          </p:cNvSpPr>
          <p:nvPr/>
        </p:nvSpPr>
        <p:spPr>
          <a:xfrm>
            <a:off x="457200" y="338328"/>
            <a:ext cx="8229600" cy="72847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47537" y="2183159"/>
            <a:ext cx="425915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5" name="Rectangle 4"/>
          <p:cNvSpPr/>
          <p:nvPr/>
        </p:nvSpPr>
        <p:spPr>
          <a:xfrm>
            <a:off x="152401" y="2829490"/>
            <a:ext cx="4580048" cy="923330"/>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Click an orange bar to select the Jun data series. Click again on an orange bar to select a single data point.</a:t>
            </a:r>
          </a:p>
        </p:txBody>
      </p:sp>
      <p:sp>
        <p:nvSpPr>
          <p:cNvPr id="6" name="Rectangle 5"/>
          <p:cNvSpPr/>
          <p:nvPr/>
        </p:nvSpPr>
        <p:spPr>
          <a:xfrm>
            <a:off x="76200" y="1805908"/>
            <a:ext cx="6202249" cy="369332"/>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Steps for </a:t>
            </a:r>
            <a:r>
              <a:rPr lang="tr-TR" dirty="0">
                <a:solidFill>
                  <a:srgbClr val="FF0000"/>
                </a:solidFill>
                <a:latin typeface="Times New Roman" panose="02020603050405020304" pitchFamily="18" charset="0"/>
                <a:cs typeface="Times New Roman" panose="02020603050405020304" pitchFamily="18" charset="0"/>
              </a:rPr>
              <a:t>a</a:t>
            </a:r>
            <a:r>
              <a:rPr lang="en-US" dirty="0" err="1">
                <a:solidFill>
                  <a:srgbClr val="FF0000"/>
                </a:solidFill>
                <a:latin typeface="Times New Roman" panose="02020603050405020304" pitchFamily="18" charset="0"/>
                <a:cs typeface="Times New Roman" panose="02020603050405020304" pitchFamily="18" charset="0"/>
              </a:rPr>
              <a:t>dding</a:t>
            </a:r>
            <a:r>
              <a:rPr lang="en-US" dirty="0">
                <a:solidFill>
                  <a:srgbClr val="FF0000"/>
                </a:solidFill>
                <a:latin typeface="Times New Roman" panose="02020603050405020304" pitchFamily="18" charset="0"/>
                <a:cs typeface="Times New Roman" panose="02020603050405020304" pitchFamily="18" charset="0"/>
              </a:rPr>
              <a:t> data labels:</a:t>
            </a:r>
          </a:p>
        </p:txBody>
      </p:sp>
      <p:pic>
        <p:nvPicPr>
          <p:cNvPr id="7" name="Picture 2" descr="Add Data La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155" y="1994578"/>
            <a:ext cx="4191000" cy="4322836"/>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19" name="Rectangle 18"/>
          <p:cNvSpPr/>
          <p:nvPr/>
        </p:nvSpPr>
        <p:spPr>
          <a:xfrm>
            <a:off x="152401" y="3841541"/>
            <a:ext cx="4656249"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3.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Data Labels</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then select </a:t>
            </a:r>
            <a:r>
              <a:rPr lang="en-US" b="1" dirty="0">
                <a:latin typeface="Times New Roman" panose="02020603050405020304" pitchFamily="18" charset="0"/>
                <a:cs typeface="Times New Roman" panose="02020603050405020304" pitchFamily="18" charset="0"/>
              </a:rPr>
              <a:t>Outside End</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78703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066800"/>
            <a:ext cx="8712556" cy="707886"/>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Data Labels:</a:t>
            </a:r>
          </a:p>
          <a:p>
            <a:r>
              <a:rPr lang="en-US" sz="2000" dirty="0">
                <a:latin typeface="Times New Roman" panose="02020603050405020304" pitchFamily="18" charset="0"/>
                <a:cs typeface="Times New Roman" panose="02020603050405020304" pitchFamily="18" charset="0"/>
              </a:rPr>
              <a:t>Use them to get the reader’s attention on a single data series or data point.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3" name="Title 2"/>
          <p:cNvSpPr txBox="1">
            <a:spLocks/>
          </p:cNvSpPr>
          <p:nvPr/>
        </p:nvSpPr>
        <p:spPr>
          <a:xfrm>
            <a:off x="457200" y="338328"/>
            <a:ext cx="8229600" cy="728472"/>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latin typeface="Times New Roman" panose="02020603050405020304" pitchFamily="18" charset="0"/>
                <a:cs typeface="Times New Roman" panose="02020603050405020304" pitchFamily="18" charset="0"/>
              </a:rPr>
              <a:t>Charts</a:t>
            </a:r>
          </a:p>
        </p:txBody>
      </p:sp>
      <p:sp>
        <p:nvSpPr>
          <p:cNvPr id="4" name="Rectangle 3"/>
          <p:cNvSpPr/>
          <p:nvPr/>
        </p:nvSpPr>
        <p:spPr>
          <a:xfrm>
            <a:off x="147537" y="2183159"/>
            <a:ext cx="4259150"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1. Select the chart. The </a:t>
            </a:r>
            <a:r>
              <a:rPr lang="en-US" b="1" dirty="0">
                <a:latin typeface="Times New Roman" panose="02020603050405020304" pitchFamily="18" charset="0"/>
                <a:cs typeface="Times New Roman" panose="02020603050405020304" pitchFamily="18" charset="0"/>
              </a:rPr>
              <a:t>Chart Tools </a:t>
            </a:r>
            <a:r>
              <a:rPr lang="en-US" dirty="0">
                <a:latin typeface="Times New Roman" panose="02020603050405020304" pitchFamily="18" charset="0"/>
                <a:cs typeface="Times New Roman" panose="02020603050405020304" pitchFamily="18" charset="0"/>
              </a:rPr>
              <a:t>contextual tab appear</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a:t>
            </a:r>
          </a:p>
        </p:txBody>
      </p:sp>
      <p:sp>
        <p:nvSpPr>
          <p:cNvPr id="5" name="Rectangle 4"/>
          <p:cNvSpPr/>
          <p:nvPr/>
        </p:nvSpPr>
        <p:spPr>
          <a:xfrm>
            <a:off x="152401" y="2829490"/>
            <a:ext cx="4580048" cy="923330"/>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2. Click an orange bar to select the Jun data series. Click again on an orange bar to select a single data point.</a:t>
            </a:r>
          </a:p>
        </p:txBody>
      </p:sp>
      <p:sp>
        <p:nvSpPr>
          <p:cNvPr id="6" name="Rectangle 5"/>
          <p:cNvSpPr/>
          <p:nvPr/>
        </p:nvSpPr>
        <p:spPr>
          <a:xfrm>
            <a:off x="76200" y="1805908"/>
            <a:ext cx="6202249" cy="369332"/>
          </a:xfrm>
          <a:prstGeom prst="rect">
            <a:avLst/>
          </a:prstGeom>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Steps for </a:t>
            </a:r>
            <a:r>
              <a:rPr lang="tr-TR" dirty="0">
                <a:solidFill>
                  <a:srgbClr val="FF0000"/>
                </a:solidFill>
                <a:latin typeface="Times New Roman" panose="02020603050405020304" pitchFamily="18" charset="0"/>
                <a:cs typeface="Times New Roman" panose="02020603050405020304" pitchFamily="18" charset="0"/>
              </a:rPr>
              <a:t>a</a:t>
            </a:r>
            <a:r>
              <a:rPr lang="en-US" dirty="0" err="1">
                <a:solidFill>
                  <a:srgbClr val="FF0000"/>
                </a:solidFill>
                <a:latin typeface="Times New Roman" panose="02020603050405020304" pitchFamily="18" charset="0"/>
                <a:cs typeface="Times New Roman" panose="02020603050405020304" pitchFamily="18" charset="0"/>
              </a:rPr>
              <a:t>dding</a:t>
            </a:r>
            <a:r>
              <a:rPr lang="en-US" dirty="0">
                <a:solidFill>
                  <a:srgbClr val="FF0000"/>
                </a:solidFill>
                <a:latin typeface="Times New Roman" panose="02020603050405020304" pitchFamily="18" charset="0"/>
                <a:cs typeface="Times New Roman" panose="02020603050405020304" pitchFamily="18" charset="0"/>
              </a:rPr>
              <a:t> data labels:</a:t>
            </a:r>
          </a:p>
        </p:txBody>
      </p:sp>
      <p:pic>
        <p:nvPicPr>
          <p:cNvPr id="7" name="Picture 2" descr="Add Data La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155" y="1994578"/>
            <a:ext cx="4191000" cy="432283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442711" y="4507196"/>
            <a:ext cx="3094552" cy="2266908"/>
            <a:chOff x="442711" y="4507196"/>
            <a:chExt cx="3094552" cy="2266908"/>
          </a:xfrm>
        </p:grpSpPr>
        <p:pic>
          <p:nvPicPr>
            <p:cNvPr id="15" name="Picture 4" descr="Data Lab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11" y="4914799"/>
              <a:ext cx="3094552" cy="185930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658810" y="4507196"/>
              <a:ext cx="889987"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Result:</a:t>
              </a:r>
            </a:p>
          </p:txBody>
        </p:sp>
      </p:grpSp>
      <p:sp>
        <p:nvSpPr>
          <p:cNvPr id="17"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a:t>
            </a:r>
          </a:p>
        </p:txBody>
      </p:sp>
      <p:sp>
        <p:nvSpPr>
          <p:cNvPr id="19" name="Rectangle 18"/>
          <p:cNvSpPr/>
          <p:nvPr/>
        </p:nvSpPr>
        <p:spPr>
          <a:xfrm>
            <a:off x="152401" y="3841541"/>
            <a:ext cx="4656249" cy="646331"/>
          </a:xfrm>
          <a:prstGeom prst="rect">
            <a:avLst/>
          </a:prstGeom>
        </p:spPr>
        <p:txBody>
          <a:bodyPr wrap="square">
            <a:spAutoFit/>
          </a:bodyPr>
          <a:lstStyle/>
          <a:p>
            <a:pPr marL="233363" indent="-233363"/>
            <a:r>
              <a:rPr lang="en-US" dirty="0">
                <a:latin typeface="Times New Roman" panose="02020603050405020304" pitchFamily="18" charset="0"/>
                <a:cs typeface="Times New Roman" panose="02020603050405020304" pitchFamily="18" charset="0"/>
              </a:rPr>
              <a:t>3. On the </a:t>
            </a:r>
            <a:r>
              <a:rPr lang="en-US" b="1" dirty="0">
                <a:latin typeface="Times New Roman" panose="02020603050405020304" pitchFamily="18" charset="0"/>
                <a:cs typeface="Times New Roman" panose="02020603050405020304" pitchFamily="18" charset="0"/>
              </a:rPr>
              <a:t>Layout</a:t>
            </a:r>
            <a:r>
              <a:rPr lang="en-US" dirty="0">
                <a:latin typeface="Times New Roman" panose="02020603050405020304" pitchFamily="18" charset="0"/>
                <a:cs typeface="Times New Roman" panose="02020603050405020304" pitchFamily="18" charset="0"/>
              </a:rPr>
              <a:t> tab, click </a:t>
            </a:r>
            <a:r>
              <a:rPr lang="en-US" b="1" dirty="0">
                <a:latin typeface="Times New Roman" panose="02020603050405020304" pitchFamily="18" charset="0"/>
                <a:cs typeface="Times New Roman" panose="02020603050405020304" pitchFamily="18" charset="0"/>
              </a:rPr>
              <a:t>Data Labels</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then select </a:t>
            </a:r>
            <a:r>
              <a:rPr lang="en-US" b="1" dirty="0">
                <a:latin typeface="Times New Roman" panose="02020603050405020304" pitchFamily="18" charset="0"/>
                <a:cs typeface="Times New Roman" panose="02020603050405020304" pitchFamily="18" charset="0"/>
              </a:rPr>
              <a:t>Outside End</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48429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85217"/>
            <a:ext cx="8534400" cy="5486400"/>
          </a:xfrm>
        </p:spPr>
        <p:txBody>
          <a:bodyPr>
            <a:normAutofit/>
          </a:bodyPr>
          <a:lstStyle/>
          <a:p>
            <a:r>
              <a:rPr lang="tr-TR" sz="1800" dirty="0">
                <a:latin typeface="Times New Roman" panose="02020603050405020304" pitchFamily="18" charset="0"/>
                <a:cs typeface="Times New Roman" panose="02020603050405020304" pitchFamily="18" charset="0"/>
              </a:rPr>
              <a:t>In the follwing table,</a:t>
            </a:r>
            <a:r>
              <a:rPr lang="en-US" sz="1800" dirty="0">
                <a:latin typeface="Times New Roman" panose="02020603050405020304" pitchFamily="18" charset="0"/>
                <a:cs typeface="Times New Roman" panose="02020603050405020304" pitchFamily="18" charset="0"/>
              </a:rPr>
              <a:t>column A contains angles</a:t>
            </a:r>
            <a:r>
              <a:rPr lang="tr-TR" sz="1800" dirty="0">
                <a:latin typeface="Times New Roman" panose="02020603050405020304" pitchFamily="18" charset="0"/>
                <a:cs typeface="Times New Roman" panose="02020603050405020304" pitchFamily="18" charset="0"/>
              </a:rPr>
              <a:t> values</a:t>
            </a:r>
            <a:r>
              <a:rPr lang="en-US" sz="1800" dirty="0">
                <a:latin typeface="Times New Roman" panose="02020603050405020304" pitchFamily="18" charset="0"/>
                <a:cs typeface="Times New Roman" panose="02020603050405020304" pitchFamily="18" charset="0"/>
              </a:rPr>
              <a:t>, </a:t>
            </a:r>
            <a:r>
              <a:rPr lang="tr-TR" sz="1800" dirty="0">
                <a:latin typeface="Times New Roman" panose="02020603050405020304" pitchFamily="18" charset="0"/>
                <a:cs typeface="Times New Roman" panose="02020603050405020304" pitchFamily="18" charset="0"/>
              </a:rPr>
              <a:t>that </a:t>
            </a:r>
            <a:r>
              <a:rPr lang="en-US" sz="1800" dirty="0">
                <a:latin typeface="Times New Roman" panose="02020603050405020304" pitchFamily="18" charset="0"/>
                <a:cs typeface="Times New Roman" panose="02020603050405020304" pitchFamily="18" charset="0"/>
              </a:rPr>
              <a:t>start</a:t>
            </a:r>
            <a:r>
              <a:rPr lang="tr-TR" sz="1800" dirty="0">
                <a:latin typeface="Times New Roman" panose="02020603050405020304" pitchFamily="18" charset="0"/>
                <a:cs typeface="Times New Roman" panose="02020603050405020304" pitchFamily="18" charset="0"/>
              </a:rPr>
              <a:t> from 0</a:t>
            </a:r>
            <a:r>
              <a:rPr lang="en-US" sz="1800" dirty="0">
                <a:latin typeface="Times New Roman" panose="02020603050405020304" pitchFamily="18" charset="0"/>
                <a:cs typeface="Times New Roman" panose="02020603050405020304" pitchFamily="18" charset="0"/>
              </a:rPr>
              <a:t> in cell A</a:t>
            </a:r>
            <a:r>
              <a:rPr lang="tr-TR" sz="1800" dirty="0">
                <a:latin typeface="Times New Roman" panose="02020603050405020304" pitchFamily="18" charset="0"/>
                <a:cs typeface="Times New Roman" panose="02020603050405020304" pitchFamily="18" charset="0"/>
              </a:rPr>
              <a:t>2 and end at 540 in cell  A 38</a:t>
            </a:r>
            <a:r>
              <a:rPr lang="en-US" sz="1800" dirty="0">
                <a:latin typeface="Times New Roman" panose="02020603050405020304" pitchFamily="18" charset="0"/>
                <a:cs typeface="Times New Roman" panose="02020603050405020304" pitchFamily="18" charset="0"/>
              </a:rPr>
              <a:t>. column </a:t>
            </a:r>
            <a:r>
              <a:rPr lang="tr-TR" sz="1800" dirty="0">
                <a:latin typeface="Times New Roman" panose="02020603050405020304" pitchFamily="18" charset="0"/>
                <a:cs typeface="Times New Roman" panose="02020603050405020304" pitchFamily="18" charset="0"/>
              </a:rPr>
              <a:t>B </a:t>
            </a:r>
            <a:r>
              <a:rPr lang="en-US" sz="1800" dirty="0">
                <a:latin typeface="Times New Roman" panose="02020603050405020304" pitchFamily="18" charset="0"/>
                <a:cs typeface="Times New Roman" panose="02020603050405020304" pitchFamily="18" charset="0"/>
              </a:rPr>
              <a:t>contains the</a:t>
            </a:r>
            <a:r>
              <a:rPr lang="tr-TR"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following formula</a:t>
            </a:r>
            <a:r>
              <a:rPr lang="tr-TR"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=SIN(A*PI()/180) </a:t>
            </a:r>
            <a:r>
              <a:rPr lang="tr-TR" sz="1800" dirty="0">
                <a:latin typeface="Times New Roman" panose="02020603050405020304" pitchFamily="18" charset="0"/>
                <a:cs typeface="Times New Roman" panose="02020603050405020304" pitchFamily="18" charset="0"/>
              </a:rPr>
              <a:t>that</a:t>
            </a:r>
            <a:r>
              <a:rPr lang="en-US" sz="1800" dirty="0">
                <a:latin typeface="Times New Roman" panose="02020603050405020304" pitchFamily="18" charset="0"/>
                <a:cs typeface="Times New Roman" panose="02020603050405020304" pitchFamily="18" charset="0"/>
              </a:rPr>
              <a:t> converts the angle</a:t>
            </a:r>
            <a:r>
              <a:rPr lang="tr-TR" sz="1800" dirty="0">
                <a:latin typeface="Times New Roman" panose="02020603050405020304" pitchFamily="18" charset="0"/>
                <a:cs typeface="Times New Roman" panose="02020603050405020304" pitchFamily="18" charset="0"/>
              </a:rPr>
              <a:t>s</a:t>
            </a:r>
            <a:r>
              <a:rPr lang="en-US" sz="1800" dirty="0">
                <a:latin typeface="Times New Roman" panose="02020603050405020304" pitchFamily="18" charset="0"/>
                <a:cs typeface="Times New Roman" panose="02020603050405020304" pitchFamily="18" charset="0"/>
              </a:rPr>
              <a:t> from degrees to radians, then calculates the sine</a:t>
            </a:r>
            <a:r>
              <a:rPr lang="tr-TR" sz="1800" dirty="0">
                <a:latin typeface="Times New Roman" panose="02020603050405020304" pitchFamily="18" charset="0"/>
                <a:cs typeface="Times New Roman" panose="02020603050405020304" pitchFamily="18" charset="0"/>
              </a:rPr>
              <a:t>s</a:t>
            </a:r>
            <a:r>
              <a:rPr lang="en-US" sz="1800" dirty="0">
                <a:latin typeface="Times New Roman" panose="02020603050405020304" pitchFamily="18" charset="0"/>
                <a:cs typeface="Times New Roman" panose="02020603050405020304" pitchFamily="18" charset="0"/>
              </a:rPr>
              <a:t> of the angle</a:t>
            </a:r>
            <a:r>
              <a:rPr lang="tr-TR" sz="1800" dirty="0">
                <a:latin typeface="Times New Roman" panose="02020603050405020304" pitchFamily="18" charset="0"/>
                <a:cs typeface="Times New Roman" panose="02020603050405020304" pitchFamily="18" charset="0"/>
              </a:rPr>
              <a:t>s.</a:t>
            </a:r>
          </a:p>
          <a:p>
            <a:r>
              <a:rPr lang="tr-TR" sz="1800" dirty="0">
                <a:latin typeface="Times New Roman" panose="02020603050405020304" pitchFamily="18" charset="0"/>
                <a:cs typeface="Times New Roman" panose="02020603050405020304" pitchFamily="18" charset="0"/>
              </a:rPr>
              <a:t>Plot the relation between </a:t>
            </a:r>
            <a:r>
              <a:rPr lang="tr-TR" sz="1800" b="1" dirty="0">
                <a:latin typeface="Times New Roman" panose="02020603050405020304" pitchFamily="18" charset="0"/>
                <a:cs typeface="Times New Roman" panose="02020603050405020304" pitchFamily="18" charset="0"/>
              </a:rPr>
              <a:t>Theta</a:t>
            </a:r>
            <a:r>
              <a:rPr lang="tr-TR" sz="1800" dirty="0">
                <a:latin typeface="Times New Roman" panose="02020603050405020304" pitchFamily="18" charset="0"/>
                <a:cs typeface="Times New Roman" panose="02020603050405020304" pitchFamily="18" charset="0"/>
              </a:rPr>
              <a:t> and </a:t>
            </a:r>
            <a:r>
              <a:rPr lang="tr-TR" sz="1800" b="1" dirty="0">
                <a:latin typeface="Times New Roman" panose="02020603050405020304" pitchFamily="18" charset="0"/>
                <a:cs typeface="Times New Roman" panose="02020603050405020304" pitchFamily="18" charset="0"/>
              </a:rPr>
              <a:t>Sin(Theta).</a:t>
            </a:r>
            <a:endParaRPr lang="en-US" sz="1800" b="1"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7891" r="91117" b="29797"/>
          <a:stretch/>
        </p:blipFill>
        <p:spPr bwMode="auto">
          <a:xfrm>
            <a:off x="685800" y="2209800"/>
            <a:ext cx="1353766" cy="4179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453802" y="6389451"/>
            <a:ext cx="5791200" cy="307777"/>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hlinkClick r:id="rId4"/>
              </a:rPr>
              <a:t>http://peltiertech.com/Excel/ChartsHowTo/PlotEquation.html</a:t>
            </a:r>
            <a:r>
              <a:rPr lang="tr-TR" sz="1400" dirty="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59678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85217"/>
            <a:ext cx="8534400" cy="5486400"/>
          </a:xfrm>
        </p:spPr>
        <p:txBody>
          <a:bodyPr>
            <a:normAutofit/>
          </a:bodyPr>
          <a:lstStyle/>
          <a:p>
            <a:pPr marL="342900" indent="-342900">
              <a:buClrTx/>
              <a:buFont typeface="+mj-lt"/>
              <a:buAutoNum type="arabicPeriod"/>
            </a:pPr>
            <a:r>
              <a:rPr lang="tr-TR" sz="1800" dirty="0">
                <a:latin typeface="Times New Roman" panose="02020603050405020304" pitchFamily="18" charset="0"/>
                <a:cs typeface="Times New Roman" panose="02020603050405020304" pitchFamily="18" charset="0"/>
              </a:rPr>
              <a:t>Select the range A2:B38</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17703" r="89541" b="25295"/>
          <a:stretch/>
        </p:blipFill>
        <p:spPr bwMode="auto">
          <a:xfrm>
            <a:off x="685800" y="1447800"/>
            <a:ext cx="1593715" cy="488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70703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885217"/>
            <a:ext cx="2898843" cy="5486400"/>
          </a:xfrm>
        </p:spPr>
        <p:txBody>
          <a:bodyPr>
            <a:normAutofit/>
          </a:bodyPr>
          <a:lstStyle/>
          <a:p>
            <a:pPr marL="342900" indent="-342900">
              <a:buClrTx/>
              <a:buFont typeface="+mj-lt"/>
              <a:buAutoNum type="arabicPeriod"/>
            </a:pPr>
            <a:r>
              <a:rPr lang="tr-TR" sz="1800" dirty="0">
                <a:latin typeface="Times New Roman" panose="02020603050405020304" pitchFamily="18" charset="0"/>
                <a:cs typeface="Times New Roman" panose="02020603050405020304" pitchFamily="18" charset="0"/>
              </a:rPr>
              <a:t>Select the range A2:B38</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17703" r="89541" b="25295"/>
          <a:stretch/>
        </p:blipFill>
        <p:spPr bwMode="auto">
          <a:xfrm>
            <a:off x="685800" y="1447800"/>
            <a:ext cx="1593715" cy="488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39924" r="33681" b="26180"/>
          <a:stretch/>
        </p:blipFill>
        <p:spPr bwMode="auto">
          <a:xfrm>
            <a:off x="3310647" y="2667000"/>
            <a:ext cx="4708187" cy="2905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429000" y="2057400"/>
            <a:ext cx="2217274" cy="369332"/>
          </a:xfrm>
          <a:prstGeom prst="rect">
            <a:avLst/>
          </a:prstGeom>
        </p:spPr>
        <p:txBody>
          <a:bodyPr wrap="none">
            <a:spAutoFit/>
          </a:bodyPr>
          <a:lstStyle/>
          <a:p>
            <a:pPr marL="342900" indent="-342900">
              <a:buClrTx/>
              <a:buFont typeface="+mj-lt"/>
              <a:buAutoNum type="arabicPeriod" startAt="2"/>
            </a:pPr>
            <a:r>
              <a:rPr lang="tr-TR" dirty="0">
                <a:latin typeface="Times New Roman" panose="02020603050405020304" pitchFamily="18" charset="0"/>
                <a:cs typeface="Times New Roman" panose="02020603050405020304" pitchFamily="18" charset="0"/>
              </a:rPr>
              <a:t>Insert a Line chart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97474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885217"/>
            <a:ext cx="2898843" cy="5486400"/>
          </a:xfrm>
        </p:spPr>
        <p:txBody>
          <a:bodyPr>
            <a:normAutofit/>
          </a:bodyPr>
          <a:lstStyle/>
          <a:p>
            <a:pPr marL="342900" indent="-342900">
              <a:buClrTx/>
              <a:buFont typeface="+mj-lt"/>
              <a:buAutoNum type="arabicPeriod"/>
            </a:pPr>
            <a:r>
              <a:rPr lang="tr-TR" sz="1800" dirty="0">
                <a:latin typeface="Times New Roman" panose="02020603050405020304" pitchFamily="18" charset="0"/>
                <a:cs typeface="Times New Roman" panose="02020603050405020304" pitchFamily="18" charset="0"/>
              </a:rPr>
              <a:t>Select the range A2:B38</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17703" r="89541" b="25295"/>
          <a:stretch/>
        </p:blipFill>
        <p:spPr bwMode="auto">
          <a:xfrm>
            <a:off x="685800" y="1447800"/>
            <a:ext cx="1593715" cy="488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39924" r="33681" b="26180"/>
          <a:stretch/>
        </p:blipFill>
        <p:spPr bwMode="auto">
          <a:xfrm>
            <a:off x="3310647" y="2667000"/>
            <a:ext cx="4708187" cy="2905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429000" y="2057400"/>
            <a:ext cx="2217274" cy="369332"/>
          </a:xfrm>
          <a:prstGeom prst="rect">
            <a:avLst/>
          </a:prstGeom>
        </p:spPr>
        <p:txBody>
          <a:bodyPr wrap="none">
            <a:spAutoFit/>
          </a:bodyPr>
          <a:lstStyle/>
          <a:p>
            <a:pPr marL="342900" indent="-342900">
              <a:buClrTx/>
              <a:buFont typeface="+mj-lt"/>
              <a:buAutoNum type="arabicPeriod" startAt="2"/>
            </a:pPr>
            <a:r>
              <a:rPr lang="tr-TR" dirty="0">
                <a:latin typeface="Times New Roman" panose="02020603050405020304" pitchFamily="18" charset="0"/>
                <a:cs typeface="Times New Roman" panose="02020603050405020304" pitchFamily="18" charset="0"/>
              </a:rPr>
              <a:t>Insert a Line chart</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309026" y="5820836"/>
            <a:ext cx="4537953" cy="523220"/>
          </a:xfrm>
          <a:prstGeom prst="rect">
            <a:avLst/>
          </a:prstGeom>
          <a:noFill/>
        </p:spPr>
        <p:txBody>
          <a:bodyPr wrap="square" rtlCol="0">
            <a:spAutoFit/>
          </a:bodyPr>
          <a:lstStyle/>
          <a:p>
            <a:r>
              <a:rPr lang="tr-TR" sz="2800" dirty="0">
                <a:latin typeface="Times New Roman" panose="02020603050405020304" pitchFamily="18" charset="0"/>
                <a:cs typeface="Times New Roman" panose="02020603050405020304" pitchFamily="18" charset="0"/>
              </a:rPr>
              <a:t>Are we done?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1880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885217"/>
            <a:ext cx="2898843" cy="5486400"/>
          </a:xfrm>
        </p:spPr>
        <p:txBody>
          <a:bodyPr>
            <a:normAutofit/>
          </a:bodyPr>
          <a:lstStyle/>
          <a:p>
            <a:pPr marL="342900" indent="-342900">
              <a:buClrTx/>
              <a:buFont typeface="+mj-lt"/>
              <a:buAutoNum type="arabicPeriod"/>
            </a:pPr>
            <a:r>
              <a:rPr lang="tr-TR" sz="1800" dirty="0">
                <a:latin typeface="Times New Roman" panose="02020603050405020304" pitchFamily="18" charset="0"/>
                <a:cs typeface="Times New Roman" panose="02020603050405020304" pitchFamily="18" charset="0"/>
              </a:rPr>
              <a:t>Select the range A2:B38</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17703" r="89541" b="25295"/>
          <a:stretch/>
        </p:blipFill>
        <p:spPr bwMode="auto">
          <a:xfrm>
            <a:off x="685800" y="1447800"/>
            <a:ext cx="1593715" cy="488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39924" r="33681" b="26180"/>
          <a:stretch/>
        </p:blipFill>
        <p:spPr bwMode="auto">
          <a:xfrm>
            <a:off x="3310647" y="2667000"/>
            <a:ext cx="4708187" cy="2905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429000" y="2057400"/>
            <a:ext cx="2217274" cy="369332"/>
          </a:xfrm>
          <a:prstGeom prst="rect">
            <a:avLst/>
          </a:prstGeom>
        </p:spPr>
        <p:txBody>
          <a:bodyPr wrap="none">
            <a:spAutoFit/>
          </a:bodyPr>
          <a:lstStyle/>
          <a:p>
            <a:pPr marL="342900" indent="-342900">
              <a:buClrTx/>
              <a:buFont typeface="+mj-lt"/>
              <a:buAutoNum type="arabicPeriod" startAt="2"/>
            </a:pPr>
            <a:r>
              <a:rPr lang="tr-TR" dirty="0">
                <a:latin typeface="Times New Roman" panose="02020603050405020304" pitchFamily="18" charset="0"/>
                <a:cs typeface="Times New Roman" panose="02020603050405020304" pitchFamily="18" charset="0"/>
              </a:rPr>
              <a:t>Insert a Line chart</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309026" y="5820836"/>
            <a:ext cx="4537953" cy="523220"/>
          </a:xfrm>
          <a:prstGeom prst="rect">
            <a:avLst/>
          </a:prstGeom>
          <a:noFill/>
        </p:spPr>
        <p:txBody>
          <a:bodyPr wrap="square" rtlCol="0">
            <a:spAutoFit/>
          </a:bodyPr>
          <a:lstStyle/>
          <a:p>
            <a:r>
              <a:rPr lang="tr-TR" sz="2800" dirty="0">
                <a:latin typeface="Times New Roman" panose="02020603050405020304" pitchFamily="18" charset="0"/>
                <a:cs typeface="Times New Roman" panose="02020603050405020304" pitchFamily="18" charset="0"/>
              </a:rPr>
              <a:t>Are we done? Of course not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1380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5613" r="40426" b="10639"/>
          <a:stretch/>
        </p:blipFill>
        <p:spPr bwMode="auto">
          <a:xfrm>
            <a:off x="-29183" y="1371600"/>
            <a:ext cx="9079149" cy="4607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2994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1164" r="20457" b="10216"/>
          <a:stretch/>
        </p:blipFill>
        <p:spPr bwMode="auto">
          <a:xfrm>
            <a:off x="228601" y="1066800"/>
            <a:ext cx="8929292" cy="433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64512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1164" r="20457" b="10216"/>
          <a:stretch/>
        </p:blipFill>
        <p:spPr bwMode="auto">
          <a:xfrm>
            <a:off x="228601" y="1066800"/>
            <a:ext cx="8929292" cy="433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096000" y="2114145"/>
            <a:ext cx="533400" cy="152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2154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385445" cy="4268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682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385445" cy="4268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324600" y="3048000"/>
            <a:ext cx="5334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55595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981" r="47053" b="27792"/>
          <a:stretch/>
        </p:blipFill>
        <p:spPr bwMode="auto">
          <a:xfrm>
            <a:off x="457200" y="1676400"/>
            <a:ext cx="8069094" cy="413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40821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1195388"/>
            <a:ext cx="9077325"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46987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8" y="1195388"/>
            <a:ext cx="9077325"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248400" y="2895600"/>
            <a:ext cx="804153"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7754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620001" y="4114800"/>
            <a:ext cx="499354" cy="1386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123950"/>
            <a:ext cx="9134475"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3841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620001" y="4114800"/>
            <a:ext cx="499354" cy="1386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9" y="1138542"/>
            <a:ext cx="9134475"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480572" y="3895929"/>
            <a:ext cx="706877" cy="2285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3965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51" r="49032" b="22704"/>
          <a:stretch/>
        </p:blipFill>
        <p:spPr bwMode="auto">
          <a:xfrm>
            <a:off x="609600" y="1447800"/>
            <a:ext cx="7767536" cy="512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86549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7864"/>
            <a:ext cx="8534400" cy="5486400"/>
          </a:xfrm>
        </p:spPr>
        <p:txBody>
          <a:bodyPr>
            <a:normAutofit/>
          </a:bodyPr>
          <a:lstStyle/>
          <a:p>
            <a:pPr marL="342900" indent="-342900">
              <a:buClrTx/>
              <a:buFont typeface="+mj-lt"/>
              <a:buAutoNum type="arabicPeriod"/>
            </a:pPr>
            <a:r>
              <a:rPr lang="tr-TR" sz="1800" dirty="0">
                <a:latin typeface="Times New Roman" panose="02020603050405020304" pitchFamily="18" charset="0"/>
                <a:cs typeface="Times New Roman" panose="02020603050405020304" pitchFamily="18" charset="0"/>
              </a:rPr>
              <a:t>Select the range A2:B38</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17703" r="89541" b="25295"/>
          <a:stretch/>
        </p:blipFill>
        <p:spPr bwMode="auto">
          <a:xfrm>
            <a:off x="685800" y="1676400"/>
            <a:ext cx="1593715" cy="488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3857" t="38861" r="32287" b="26004"/>
          <a:stretch/>
        </p:blipFill>
        <p:spPr bwMode="auto">
          <a:xfrm>
            <a:off x="3048000" y="2971800"/>
            <a:ext cx="5159713" cy="3011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463363" y="2438400"/>
            <a:ext cx="2435282" cy="369332"/>
          </a:xfrm>
          <a:prstGeom prst="rect">
            <a:avLst/>
          </a:prstGeom>
        </p:spPr>
        <p:txBody>
          <a:bodyPr wrap="none">
            <a:spAutoFit/>
          </a:bodyPr>
          <a:lstStyle/>
          <a:p>
            <a:pPr marL="342900" indent="-342900">
              <a:buClrTx/>
              <a:buFont typeface="+mj-lt"/>
              <a:buAutoNum type="arabicPeriod" startAt="2"/>
            </a:pPr>
            <a:r>
              <a:rPr lang="tr-TR" dirty="0">
                <a:latin typeface="Times New Roman" panose="02020603050405020304" pitchFamily="18" charset="0"/>
                <a:cs typeface="Times New Roman" panose="02020603050405020304" pitchFamily="18" charset="0"/>
              </a:rPr>
              <a:t>Insert a Scatter chart</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52400" y="762000"/>
            <a:ext cx="5943600" cy="369332"/>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Or you could simply follow the foll</a:t>
            </a:r>
            <a:r>
              <a:rPr lang="de-DE" dirty="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wing method: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8418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52400" y="762000"/>
            <a:ext cx="8686800" cy="369332"/>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You can plot another graph easily on the same chart: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70444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7864"/>
            <a:ext cx="8534400" cy="5486400"/>
          </a:xfrm>
        </p:spPr>
        <p:txBody>
          <a:bodyPr>
            <a:normAutofit/>
          </a:bodyPr>
          <a:lstStyle/>
          <a:p>
            <a:pPr marL="0" indent="0">
              <a:buClrTx/>
              <a:buNone/>
            </a:pPr>
            <a:r>
              <a:rPr lang="tr-TR" sz="1800" dirty="0">
                <a:latin typeface="Times New Roman" panose="02020603050405020304" pitchFamily="18" charset="0"/>
                <a:cs typeface="Times New Roman" panose="02020603050405020304" pitchFamily="18" charset="0"/>
              </a:rPr>
              <a:t>First, Add the new data, for example, cosines of the same angles. </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52400" y="762000"/>
            <a:ext cx="8686800" cy="369332"/>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You can plot another graph easily on the same chart:</a:t>
            </a:r>
            <a:endParaRPr lang="en-US" dirty="0">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2370"/>
          <a:stretch/>
        </p:blipFill>
        <p:spPr bwMode="auto">
          <a:xfrm>
            <a:off x="210766" y="1524000"/>
            <a:ext cx="8677275" cy="4949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46659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0900" b="7779"/>
          <a:stretch/>
        </p:blipFill>
        <p:spPr bwMode="auto">
          <a:xfrm>
            <a:off x="228600" y="1447800"/>
            <a:ext cx="8658225" cy="4562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55682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1614488"/>
            <a:ext cx="9115425"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77078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910070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55973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47216"/>
            <a:ext cx="8652709" cy="380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0696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728788"/>
            <a:ext cx="5905500"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6839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7864"/>
            <a:ext cx="8534400" cy="5486400"/>
          </a:xfrm>
        </p:spPr>
        <p:txBody>
          <a:bodyPr>
            <a:normAutofit/>
          </a:bodyPr>
          <a:lstStyle/>
          <a:p>
            <a:pPr marL="342900" indent="-342900">
              <a:buClrTx/>
              <a:buFont typeface="+mj-lt"/>
              <a:buAutoNum type="arabicPeriod"/>
            </a:pPr>
            <a:r>
              <a:rPr lang="tr-TR" sz="1800">
                <a:latin typeface="Times New Roman" panose="02020603050405020304" pitchFamily="18" charset="0"/>
                <a:cs typeface="Times New Roman" panose="02020603050405020304" pitchFamily="18" charset="0"/>
              </a:rPr>
              <a:t>Select </a:t>
            </a:r>
            <a:r>
              <a:rPr lang="tr-TR" sz="1800" dirty="0">
                <a:latin typeface="Times New Roman" panose="02020603050405020304" pitchFamily="18" charset="0"/>
                <a:cs typeface="Times New Roman" panose="02020603050405020304" pitchFamily="18" charset="0"/>
              </a:rPr>
              <a:t>the data.</a:t>
            </a:r>
            <a:endParaRPr lang="en-US" sz="1800" dirty="0">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457200" y="0"/>
            <a:ext cx="7543800" cy="6096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a:solidFill>
                  <a:schemeClr val="tx1"/>
                </a:solidFill>
                <a:latin typeface="Times New Roman" panose="02020603050405020304" pitchFamily="18" charset="0"/>
                <a:cs typeface="Times New Roman" panose="02020603050405020304" pitchFamily="18" charset="0"/>
              </a:rPr>
              <a:t>Data Analysis – Charts – </a:t>
            </a:r>
            <a:r>
              <a:rPr lang="tr-TR" sz="3200" dirty="0">
                <a:solidFill>
                  <a:schemeClr val="tx1"/>
                </a:solidFill>
                <a:latin typeface="Times New Roman" panose="02020603050405020304" pitchFamily="18" charset="0"/>
                <a:cs typeface="Times New Roman" panose="02020603050405020304" pitchFamily="18" charset="0"/>
              </a:rPr>
              <a:t>Extra Example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2" name="Rectangle 1"/>
          <p:cNvSpPr/>
          <p:nvPr/>
        </p:nvSpPr>
        <p:spPr>
          <a:xfrm>
            <a:off x="3463363" y="2438400"/>
            <a:ext cx="2435282" cy="369332"/>
          </a:xfrm>
          <a:prstGeom prst="rect">
            <a:avLst/>
          </a:prstGeom>
        </p:spPr>
        <p:txBody>
          <a:bodyPr wrap="none">
            <a:spAutoFit/>
          </a:bodyPr>
          <a:lstStyle/>
          <a:p>
            <a:pPr marL="342900" indent="-342900">
              <a:buClrTx/>
              <a:buFont typeface="+mj-lt"/>
              <a:buAutoNum type="arabicPeriod" startAt="2"/>
            </a:pPr>
            <a:r>
              <a:rPr lang="tr-TR" dirty="0">
                <a:latin typeface="Times New Roman" panose="02020603050405020304" pitchFamily="18" charset="0"/>
                <a:cs typeface="Times New Roman" panose="02020603050405020304" pitchFamily="18" charset="0"/>
              </a:rPr>
              <a:t>Insert a Scatter chart</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52400" y="762000"/>
            <a:ext cx="8686800" cy="369332"/>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Or after adding the new data set </a:t>
            </a:r>
            <a:r>
              <a:rPr lang="tr-TR">
                <a:latin typeface="Times New Roman" panose="02020603050405020304" pitchFamily="18" charset="0"/>
                <a:cs typeface="Times New Roman" panose="02020603050405020304" pitchFamily="18" charset="0"/>
              </a:rPr>
              <a:t>Cos(Theta), </a:t>
            </a:r>
            <a:r>
              <a:rPr lang="tr-TR" dirty="0">
                <a:latin typeface="Times New Roman" panose="02020603050405020304" pitchFamily="18" charset="0"/>
                <a:cs typeface="Times New Roman" panose="02020603050405020304" pitchFamily="18" charset="0"/>
              </a:rPr>
              <a:t>you can simply  follow the following method:</a:t>
            </a:r>
            <a:endParaRPr lang="en-US"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1790054" cy="440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971800"/>
            <a:ext cx="4953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3306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7"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2" name="Title 1"/>
          <p:cNvSpPr txBox="1">
            <a:spLocks/>
          </p:cNvSpPr>
          <p:nvPr/>
        </p:nvSpPr>
        <p:spPr>
          <a:xfrm>
            <a:off x="460375" y="160338"/>
            <a:ext cx="7543800" cy="677862"/>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4800" dirty="0">
                <a:solidFill>
                  <a:prstClr val="black">
                    <a:lumMod val="85000"/>
                    <a:lumOff val="15000"/>
                  </a:prstClr>
                </a:solidFill>
                <a:effectLst/>
                <a:latin typeface="Times New Roman" panose="02020603050405020304" pitchFamily="18" charset="0"/>
                <a:cs typeface="Times New Roman" panose="02020603050405020304" pitchFamily="18" charset="0"/>
              </a:rPr>
              <a:t>References</a:t>
            </a:r>
          </a:p>
        </p:txBody>
      </p:sp>
      <p:sp>
        <p:nvSpPr>
          <p:cNvPr id="13" name="Rectangle 12"/>
          <p:cNvSpPr/>
          <p:nvPr/>
        </p:nvSpPr>
        <p:spPr>
          <a:xfrm>
            <a:off x="-225425" y="1508120"/>
            <a:ext cx="8915400" cy="969496"/>
          </a:xfrm>
          <a:prstGeom prst="rect">
            <a:avLst/>
          </a:prstGeom>
        </p:spPr>
        <p:txBody>
          <a:bodyPr wrap="square">
            <a:spAutoFit/>
          </a:bodyPr>
          <a:lstStyle/>
          <a:p>
            <a:pPr>
              <a:spcAft>
                <a:spcPts val="600"/>
              </a:spcAft>
            </a:pPr>
            <a:endParaRPr lang="tr-TR" sz="2000" dirty="0">
              <a:solidFill>
                <a:prstClr val="black">
                  <a:lumMod val="95000"/>
                  <a:lumOff val="5000"/>
                </a:prstClr>
              </a:solidFill>
              <a:latin typeface="Times New Roman" panose="02020603050405020304" pitchFamily="18" charset="0"/>
              <a:cs typeface="Times New Roman" panose="02020603050405020304" pitchFamily="18" charset="0"/>
              <a:hlinkClick r:id="rId4"/>
            </a:endParaRPr>
          </a:p>
          <a:p>
            <a:pPr algn="ctr">
              <a:spcAft>
                <a:spcPts val="600"/>
              </a:spcAft>
            </a:pPr>
            <a:r>
              <a:rPr lang="en-US" sz="3200" dirty="0">
                <a:solidFill>
                  <a:prstClr val="black">
                    <a:lumMod val="95000"/>
                    <a:lumOff val="5000"/>
                  </a:prstClr>
                </a:solidFill>
                <a:latin typeface="Times New Roman" panose="02020603050405020304" pitchFamily="18" charset="0"/>
                <a:cs typeface="Times New Roman" panose="02020603050405020304" pitchFamily="18" charset="0"/>
                <a:hlinkClick r:id="rId4"/>
              </a:rPr>
              <a:t>http://www.excel-easy.com</a:t>
            </a:r>
            <a:r>
              <a:rPr lang="tr-TR" sz="3200" dirty="0">
                <a:solidFill>
                  <a:prstClr val="black">
                    <a:lumMod val="95000"/>
                    <a:lumOff val="5000"/>
                  </a:prst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3250693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3238</Words>
  <Application>Microsoft Office PowerPoint</Application>
  <PresentationFormat>Bildschirmpräsentation (4:3)</PresentationFormat>
  <Paragraphs>462</Paragraphs>
  <Slides>88</Slides>
  <Notes>78</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88</vt:i4>
      </vt:variant>
    </vt:vector>
  </HeadingPairs>
  <TitlesOfParts>
    <vt:vector size="97" baseType="lpstr">
      <vt:lpstr>Arial</vt:lpstr>
      <vt:lpstr>Calibri</vt:lpstr>
      <vt:lpstr>Constantia</vt:lpstr>
      <vt:lpstr>Times New Roman</vt:lpstr>
      <vt:lpstr>Wingdings</vt:lpstr>
      <vt:lpstr>Wingdings 2</vt:lpstr>
      <vt:lpstr>Custom Design</vt:lpstr>
      <vt:lpstr>Office Theme</vt:lpstr>
      <vt:lpstr>Flow</vt:lpstr>
      <vt:lpstr>PowerPoint-Präsentation</vt:lpstr>
      <vt:lpstr>Summary of the Last week</vt:lpstr>
      <vt:lpstr>Learning Objectives</vt:lpstr>
      <vt:lpstr>Outlines</vt:lpstr>
      <vt:lpstr>Cell References - Relative Reference</vt:lpstr>
      <vt:lpstr>Cell References - Relative Reference</vt:lpstr>
      <vt:lpstr>Cell References - Relative Reference</vt:lpstr>
      <vt:lpstr>Cell References - Absolute Reference</vt:lpstr>
      <vt:lpstr>Cell References - Absolute Reference</vt:lpstr>
      <vt:lpstr>Cell References - Absolute Reference</vt:lpstr>
      <vt:lpstr>Cell References - Absolute Reference</vt:lpstr>
      <vt:lpstr>Cell References - Absolute Reference</vt:lpstr>
      <vt:lpstr>Cell References - Mixed Reference</vt:lpstr>
      <vt:lpstr>Cell References - Mixed Reference</vt:lpstr>
      <vt:lpstr>Cell References - Mixed Reference</vt:lpstr>
      <vt:lpstr>Cell References - Mixed Reference</vt:lpstr>
      <vt:lpstr>Cell References - Mixed Reference</vt:lpstr>
      <vt:lpstr>Cell References - Mixed Reference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dc:creator>
  <cp:lastModifiedBy>Samsun</cp:lastModifiedBy>
  <cp:revision>248</cp:revision>
  <dcterms:created xsi:type="dcterms:W3CDTF">2006-08-16T00:00:00Z</dcterms:created>
  <dcterms:modified xsi:type="dcterms:W3CDTF">2016-11-15T12:22:03Z</dcterms:modified>
</cp:coreProperties>
</file>