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  <p:sldMasterId id="2147483708" r:id="rId3"/>
  </p:sldMasterIdLst>
  <p:notesMasterIdLst>
    <p:notesMasterId r:id="rId92"/>
  </p:notesMasterIdLst>
  <p:sldIdLst>
    <p:sldId id="283" r:id="rId4"/>
    <p:sldId id="281" r:id="rId5"/>
    <p:sldId id="266" r:id="rId6"/>
    <p:sldId id="267" r:id="rId7"/>
    <p:sldId id="280" r:id="rId8"/>
    <p:sldId id="268" r:id="rId9"/>
    <p:sldId id="274" r:id="rId10"/>
    <p:sldId id="278" r:id="rId11"/>
    <p:sldId id="277" r:id="rId12"/>
    <p:sldId id="286" r:id="rId13"/>
    <p:sldId id="287" r:id="rId14"/>
    <p:sldId id="276" r:id="rId15"/>
    <p:sldId id="275" r:id="rId16"/>
    <p:sldId id="279" r:id="rId17"/>
    <p:sldId id="285" r:id="rId18"/>
    <p:sldId id="284" r:id="rId19"/>
    <p:sldId id="288" r:id="rId20"/>
    <p:sldId id="289" r:id="rId21"/>
    <p:sldId id="290" r:id="rId22"/>
    <p:sldId id="292" r:id="rId23"/>
    <p:sldId id="293" r:id="rId24"/>
    <p:sldId id="291" r:id="rId25"/>
    <p:sldId id="295" r:id="rId26"/>
    <p:sldId id="294" r:id="rId27"/>
    <p:sldId id="296" r:id="rId28"/>
    <p:sldId id="297" r:id="rId29"/>
    <p:sldId id="303" r:id="rId30"/>
    <p:sldId id="306" r:id="rId31"/>
    <p:sldId id="348" r:id="rId32"/>
    <p:sldId id="305" r:id="rId33"/>
    <p:sldId id="349" r:id="rId34"/>
    <p:sldId id="350" r:id="rId35"/>
    <p:sldId id="304" r:id="rId36"/>
    <p:sldId id="308" r:id="rId37"/>
    <p:sldId id="309" r:id="rId38"/>
    <p:sldId id="310" r:id="rId39"/>
    <p:sldId id="311" r:id="rId40"/>
    <p:sldId id="307" r:id="rId41"/>
    <p:sldId id="312" r:id="rId42"/>
    <p:sldId id="313" r:id="rId43"/>
    <p:sldId id="314" r:id="rId44"/>
    <p:sldId id="315" r:id="rId45"/>
    <p:sldId id="317" r:id="rId46"/>
    <p:sldId id="318" r:id="rId47"/>
    <p:sldId id="316" r:id="rId48"/>
    <p:sldId id="319" r:id="rId49"/>
    <p:sldId id="323" r:id="rId50"/>
    <p:sldId id="322" r:id="rId51"/>
    <p:sldId id="321" r:id="rId52"/>
    <p:sldId id="320" r:id="rId53"/>
    <p:sldId id="355" r:id="rId54"/>
    <p:sldId id="324" r:id="rId55"/>
    <p:sldId id="356" r:id="rId56"/>
    <p:sldId id="354" r:id="rId57"/>
    <p:sldId id="353" r:id="rId58"/>
    <p:sldId id="352" r:id="rId59"/>
    <p:sldId id="351" r:id="rId60"/>
    <p:sldId id="325" r:id="rId61"/>
    <p:sldId id="358" r:id="rId62"/>
    <p:sldId id="357" r:id="rId63"/>
    <p:sldId id="359" r:id="rId64"/>
    <p:sldId id="326" r:id="rId65"/>
    <p:sldId id="368" r:id="rId66"/>
    <p:sldId id="360" r:id="rId67"/>
    <p:sldId id="327" r:id="rId68"/>
    <p:sldId id="363" r:id="rId69"/>
    <p:sldId id="362" r:id="rId70"/>
    <p:sldId id="361" r:id="rId71"/>
    <p:sldId id="329" r:id="rId72"/>
    <p:sldId id="365" r:id="rId73"/>
    <p:sldId id="366" r:id="rId74"/>
    <p:sldId id="367" r:id="rId75"/>
    <p:sldId id="328" r:id="rId76"/>
    <p:sldId id="330" r:id="rId77"/>
    <p:sldId id="331" r:id="rId78"/>
    <p:sldId id="332" r:id="rId79"/>
    <p:sldId id="333" r:id="rId80"/>
    <p:sldId id="337" r:id="rId81"/>
    <p:sldId id="341" r:id="rId82"/>
    <p:sldId id="340" r:id="rId83"/>
    <p:sldId id="334" r:id="rId84"/>
    <p:sldId id="335" r:id="rId85"/>
    <p:sldId id="343" r:id="rId86"/>
    <p:sldId id="346" r:id="rId87"/>
    <p:sldId id="345" r:id="rId88"/>
    <p:sldId id="347" r:id="rId89"/>
    <p:sldId id="336" r:id="rId90"/>
    <p:sldId id="299" r:id="rId9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629" autoAdjust="0"/>
  </p:normalViewPr>
  <p:slideViewPr>
    <p:cSldViewPr>
      <p:cViewPr varScale="1">
        <p:scale>
          <a:sx n="91" d="100"/>
          <a:sy n="91" d="100"/>
        </p:scale>
        <p:origin x="210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theme" Target="theme/theme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A3D405-DC57-4690-BD88-C64F75A632DC}" type="datetimeFigureOut">
              <a:rPr lang="en-US" smtClean="0"/>
              <a:t>11/6/2016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67754-10BA-4605-A6D2-AE15F54EC20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416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086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 workbook contains many worksheets, all the worksheet tabs may not be visible. You can use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 scrolling buttons located at the bottom of the workbook window to display hidden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You can choose to freeze just the top row, just the left column, or multiple rows and columns of a worksheet. Excel displays thin black lines to indicate frozen rows and/or columns.</a:t>
            </a:r>
          </a:p>
          <a:p>
            <a:r>
              <a:rPr lang="en-US" dirty="0"/>
              <a:t>NOTE: You can freeze only rows at the top and columns on the left side of the worksheet; you cannot freeze rows and columns in the middle of the worksheet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You can choose to freeze just the top row, just the left column, or multiple rows and columns of a worksheet. Excel displays thin black lines to indicate frozen rows and/or columns.</a:t>
            </a:r>
          </a:p>
          <a:p>
            <a:r>
              <a:rPr lang="en-US" dirty="0"/>
              <a:t>NOTE: You can freeze only rows at the top and columns on the left side of the worksheet; you cannot freeze rows and columns in the middle of the worksheet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You can choose to freeze just the top row, just the left column, or multiple rows and columns of a worksheet. Excel displays thin black lines to indicate frozen rows and/or columns.</a:t>
            </a:r>
          </a:p>
          <a:p>
            <a:r>
              <a:rPr lang="en-US" dirty="0"/>
              <a:t>NOTE: You can freeze only rows at the top and columns on the left side of the worksheet; you cannot freeze rows and columns in the middle of the worksheet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You can choose to freeze just the top row, just the left column, or multiple rows and columns of a worksheet. Excel displays thin black lines to indicate frozen rows and/or columns.</a:t>
            </a:r>
          </a:p>
          <a:p>
            <a:r>
              <a:rPr lang="en-US" dirty="0"/>
              <a:t>NOTE: You can freeze only rows at the top and columns on the left side of the worksheet; you cannot freeze rows and columns in the middle of the worksheet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You can choose to freeze just the top row, just the left column, or multiple rows and columns of a worksheet. Excel displays thin black lines to indicate frozen rows and/or columns.</a:t>
            </a:r>
          </a:p>
          <a:p>
            <a:r>
              <a:rPr lang="en-US" dirty="0"/>
              <a:t>NOTE: You can freeze only rows at the top and columns on the left side of the worksheet; you cannot freeze rows and columns in the middle of the worksheet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Templates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 predefined layouts and styles, as well as labels, graphics, formulas, or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content that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modify to meet your needs.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67754-10BA-4605-A6D2-AE15F54EC208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4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6FD2-22F3-4308-A167-F3C21FCD6588}" type="datetimeFigureOut">
              <a:rPr lang="en-US" smtClean="0"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CD31-78EE-423E-9935-84E0E0597BA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533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6FD2-22F3-4308-A167-F3C21FCD6588}" type="datetimeFigureOut">
              <a:rPr lang="en-US" smtClean="0"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CD31-78EE-423E-9935-84E0E0597BA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66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6FD2-22F3-4308-A167-F3C21FCD6588}" type="datetimeFigureOut">
              <a:rPr lang="en-US" smtClean="0"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CD31-78EE-423E-9935-84E0E0597BA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34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6FD2-22F3-4308-A167-F3C21FCD6588}" type="datetimeFigureOut">
              <a:rPr lang="en-US" smtClean="0"/>
              <a:t>11/6/2016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CD31-78EE-423E-9935-84E0E0597BA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33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6FD2-22F3-4308-A167-F3C21FCD6588}" type="datetimeFigureOut">
              <a:rPr lang="en-US" smtClean="0"/>
              <a:t>11/6/2016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CD31-78EE-423E-9935-84E0E0597BA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24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6FD2-22F3-4308-A167-F3C21FCD6588}" type="datetimeFigureOut">
              <a:rPr lang="en-US" smtClean="0"/>
              <a:t>11/6/2016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CD31-78EE-423E-9935-84E0E0597BA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573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6FD2-22F3-4308-A167-F3C21FCD6588}" type="datetimeFigureOut">
              <a:rPr lang="en-US" smtClean="0"/>
              <a:t>11/6/2016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CD31-78EE-423E-9935-84E0E0597BA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76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6FD2-22F3-4308-A167-F3C21FCD6588}" type="datetimeFigureOut">
              <a:rPr lang="en-US" smtClean="0"/>
              <a:t>11/6/2016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CD31-78EE-423E-9935-84E0E0597BA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61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6FD2-22F3-4308-A167-F3C21FCD6588}" type="datetimeFigureOut">
              <a:rPr lang="en-US" smtClean="0"/>
              <a:t>11/6/2016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CD31-78EE-423E-9935-84E0E0597BA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515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6FD2-22F3-4308-A167-F3C21FCD6588}" type="datetimeFigureOut">
              <a:rPr lang="en-US" smtClean="0"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CD31-78EE-423E-9935-84E0E0597BA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560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6FD2-22F3-4308-A167-F3C21FCD6588}" type="datetimeFigureOut">
              <a:rPr lang="en-US" smtClean="0"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CD31-78EE-423E-9935-84E0E0597BA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004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11/6/2016</a:t>
            </a:fld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0936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11/6/2016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687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11/6/2016</a:t>
            </a:fld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28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11/6/2016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8528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11/6/2016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7785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11/6/2016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239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11/6/2016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6742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11/6/2016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16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11/6/2016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4155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11/6/2016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8513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11/6/2016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540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91966FD2-22F3-4308-A167-F3C21FCD6588}" type="datetimeFigureOut">
              <a:rPr lang="en-US" smtClean="0"/>
              <a:pPr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3EDECD31-78EE-423E-9935-84E0E0597BA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37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11/6/2016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‹Nr.›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670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5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5.png"/><Relationship Id="rId5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6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4.xml"/><Relationship Id="rId5" Type="http://schemas.openxmlformats.org/officeDocument/2006/relationships/hyperlink" Target="http://www.calstatela.edu/sites/default/files/groups/Information%20Technology%20Services/training/pdf/excel2010p2.pdf" TargetMode="External"/><Relationship Id="rId4" Type="http://schemas.openxmlformats.org/officeDocument/2006/relationships/hyperlink" Target="http://www.calstatela.edu/sites/default/files/groups/Information%20Technology%20Services/training/pdf/excel2010p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609600" y="1752600"/>
            <a:ext cx="8153400" cy="18297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CSE111  Introduction to Computer Applications</a:t>
            </a:r>
            <a:endParaRPr lang="tr-TR" sz="41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MS Excel 2010</a:t>
            </a: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-Part </a:t>
            </a: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838200" y="3886200"/>
            <a:ext cx="7467600" cy="1123336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Mohamed KURDI</a:t>
            </a:r>
          </a:p>
          <a:p>
            <a:pPr marL="0" indent="0">
              <a:buNone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Revised and presented by Asst. Prof. Dr. Samsun M. BAŞARICI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2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543800" cy="309693"/>
          </a:xfrm>
        </p:spPr>
        <p:txBody>
          <a:bodyPr>
            <a:noAutofit/>
          </a:bodyPr>
          <a:lstStyle/>
          <a:p>
            <a:pPr algn="ctr"/>
            <a:r>
              <a:rPr lang="en-A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Summary of The Last </a:t>
            </a:r>
            <a:r>
              <a:rPr lang="tr-TR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week</a:t>
            </a:r>
            <a:endParaRPr lang="en-US" sz="3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1600200"/>
            <a:ext cx="8305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Distiguish between the different PowerPoint views.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and apply how to add slide transitions.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and apply how to add animation schemes.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and apply how to add a header/footer, date, or slide number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and apply how to modify the master slide.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and apply how to 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rint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lides,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andouts, and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otes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tr-TR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020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1391" y="795310"/>
            <a:ext cx="7696200" cy="604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spcAft>
                <a:spcPts val="500"/>
              </a:spcAft>
              <a:buSzPct val="100000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and apply the following skills:</a:t>
            </a:r>
          </a:p>
          <a:p>
            <a:pPr marL="290513" lvl="0" indent="-176213">
              <a:spcBef>
                <a:spcPct val="20000"/>
              </a:spcBef>
              <a:spcAft>
                <a:spcPts val="5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Explore and identify MS Excel user interface elements.</a:t>
            </a:r>
          </a:p>
          <a:p>
            <a:pPr marL="290513" lvl="0" indent="-176213">
              <a:spcBef>
                <a:spcPct val="20000"/>
              </a:spcBef>
              <a:spcAft>
                <a:spcPts val="5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Moving around worksheets.</a:t>
            </a:r>
          </a:p>
          <a:p>
            <a:pPr marL="290513" lvl="0" indent="-176213">
              <a:spcBef>
                <a:spcPct val="20000"/>
              </a:spcBef>
              <a:spcAft>
                <a:spcPts val="5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Selecting cells, rows, and columns.</a:t>
            </a:r>
          </a:p>
          <a:p>
            <a:pPr marL="290513" lvl="0" indent="-176213">
              <a:spcBef>
                <a:spcPct val="20000"/>
              </a:spcBef>
              <a:spcAft>
                <a:spcPts val="5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Editing &amp; formatting worksheets.</a:t>
            </a:r>
          </a:p>
          <a:p>
            <a:pPr marL="290513" indent="-176213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Inserting &amp; deleting rows and columns.</a:t>
            </a:r>
          </a:p>
          <a:p>
            <a:pPr marL="290513" indent="-176213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Deleting rows &amp; columns.</a:t>
            </a:r>
          </a:p>
          <a:p>
            <a:pPr marL="290513" indent="-176213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Changing row heights &amp; column widths. </a:t>
            </a:r>
          </a:p>
          <a:p>
            <a:pPr marL="290513" indent="-176213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Hiding and unhiding rows and columns.</a:t>
            </a:r>
          </a:p>
          <a:p>
            <a:pPr marL="290513" indent="-176213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Selecting worksheets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90513" indent="-176213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Navigating between worksheets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Renaming worksheets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Inserting &amp; deleting worksheets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Moving &amp; copying worksheets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90513" indent="-176213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Switching between MS Excel  views. </a:t>
            </a:r>
          </a:p>
          <a:p>
            <a:pPr marL="290513" indent="-176213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Freezing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unf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reezing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anes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templates.</a:t>
            </a:r>
          </a:p>
        </p:txBody>
      </p:sp>
    </p:spTree>
    <p:extLst>
      <p:ext uri="{BB962C8B-B14F-4D97-AF65-F5344CB8AC3E}">
        <p14:creationId xmlns:p14="http://schemas.microsoft.com/office/powerpoint/2010/main" val="1663967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Outlines</a:t>
            </a:r>
            <a:endParaRPr lang="en-US" sz="3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5863" y="1221041"/>
            <a:ext cx="4191000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 PowerPoint 2010  Interface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Moving Around Worksheets 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Selecting Cells, Rows, and Columns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Editing  &amp;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Formatting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Worksheets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Formatting Numbers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Inserting Rows and Columns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Deleting Rows and Columns 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Changing Row Heights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Changing Column Widths 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Hiding and Unhiding Rows and Columns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Selecting Worksheets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Navigating Between Worksheets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24400" y="1179522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04813" indent="-17621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Renaming Worksheets </a:t>
            </a:r>
          </a:p>
          <a:p>
            <a:pPr marL="404813" indent="-17621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Inserting Worksheets</a:t>
            </a:r>
          </a:p>
          <a:p>
            <a:pPr marL="404813" indent="-17621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Deleting Worksheets</a:t>
            </a:r>
          </a:p>
          <a:p>
            <a:pPr marL="404813" indent="-17621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Moving Worksheets</a:t>
            </a:r>
          </a:p>
          <a:p>
            <a:pPr marL="404813" indent="-17621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Copying Worksheets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4813" indent="-17621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 Excel Views</a:t>
            </a:r>
          </a:p>
          <a:p>
            <a:pPr marL="571500" indent="-166688">
              <a:spcAft>
                <a:spcPts val="800"/>
              </a:spcAft>
              <a:buSzPct val="58000"/>
              <a:buFont typeface="Courier New" panose="02070309020205020404" pitchFamily="49" charset="0"/>
              <a:buChar char="o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Normal View</a:t>
            </a:r>
          </a:p>
          <a:p>
            <a:pPr marL="571500" indent="-166688">
              <a:spcAft>
                <a:spcPts val="800"/>
              </a:spcAft>
              <a:buSzPct val="58000"/>
              <a:buFont typeface="Courier New" panose="02070309020205020404" pitchFamily="49" charset="0"/>
              <a:buChar char="o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Layout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View</a:t>
            </a:r>
          </a:p>
          <a:p>
            <a:pPr marL="571500" indent="-166688">
              <a:spcAft>
                <a:spcPts val="800"/>
              </a:spcAft>
              <a:buSzPct val="58000"/>
              <a:buFont typeface="Courier New" panose="02070309020205020404" pitchFamily="49" charset="0"/>
              <a:buChar char="o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Break Preview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View</a:t>
            </a:r>
          </a:p>
          <a:p>
            <a:pPr marL="571500" indent="-166688">
              <a:spcAft>
                <a:spcPts val="800"/>
              </a:spcAft>
              <a:buSzPct val="58000"/>
              <a:buFont typeface="Courier New" panose="02070309020205020404" pitchFamily="49" charset="0"/>
              <a:buChar char="o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 Views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166688">
              <a:spcAft>
                <a:spcPts val="800"/>
              </a:spcAft>
              <a:buSzPct val="58000"/>
              <a:buFont typeface="Courier New" panose="02070309020205020404" pitchFamily="49" charset="0"/>
              <a:buChar char="o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Screen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View</a:t>
            </a:r>
          </a:p>
          <a:p>
            <a:pPr marL="404813" indent="-17621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Freezing Panes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4813" indent="-17621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Templates</a:t>
            </a:r>
          </a:p>
        </p:txBody>
      </p:sp>
    </p:spTree>
    <p:extLst>
      <p:ext uri="{BB962C8B-B14F-4D97-AF65-F5344CB8AC3E}">
        <p14:creationId xmlns:p14="http://schemas.microsoft.com/office/powerpoint/2010/main" val="4046813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000999" cy="2133600"/>
          </a:xfrm>
        </p:spPr>
        <p:txBody>
          <a:bodyPr>
            <a:normAutofit/>
          </a:bodyPr>
          <a:lstStyle/>
          <a:p>
            <a:pPr marL="1652588" indent="-1543050">
              <a:spcAft>
                <a:spcPts val="1200"/>
              </a:spcAft>
              <a:buClr>
                <a:schemeClr val="tx1"/>
              </a:buClr>
              <a:buNone/>
              <a:defRPr/>
            </a:pPr>
            <a:r>
              <a:rPr lang="tr-T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preadsheet: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is a table of values arranged in rows and columns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;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the intersection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of a Row &amp; Column is called a Cell. </a:t>
            </a:r>
          </a:p>
          <a:p>
            <a:pPr marL="285750" lvl="1" indent="-171450">
              <a:spcAft>
                <a:spcPts val="1200"/>
              </a:spcAft>
              <a:buClr>
                <a:schemeClr val="tx1"/>
              </a:buClr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Each cell can have a predefined relationship to the other cells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  <a:sym typeface="Symbol" pitchFamily="18" charset="2"/>
            </a:endParaRPr>
          </a:p>
          <a:p>
            <a:pPr marL="285750" lvl="1" indent="-171450">
              <a:spcAft>
                <a:spcPts val="1200"/>
              </a:spcAft>
              <a:buClr>
                <a:schemeClr val="tx1"/>
              </a:buClr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If you change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the value of one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cell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the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values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in the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other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cells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may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also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 be changed according to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their relationships with that cell.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  <a:sym typeface="Symbol" pitchFamily="18" charset="2"/>
            </a:endParaRPr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9000"/>
            <a:ext cx="6867525" cy="2495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812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 fontScale="90000"/>
          </a:bodyPr>
          <a:lstStyle/>
          <a:p>
            <a:pPr algn="ctr"/>
            <a:b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1676400"/>
            <a:ext cx="7467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 is the MS-Office Application program used for creating spreadsheets.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use Excel to enter all sorts of data and perform financial, mathematical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statistical calculations.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 operates like other MS Office programs and has many of the same functions and shortcuts as MS Word &amp; MS PowerPoint.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 can do most (not all) of the common (i.e. useful &amp; popular) tasks done in MATLAB or similar software.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MATLAB is more powerful, but it’s also SPECIALIZED and EXPENSIVE.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 is more widespread, quick, and easy.</a:t>
            </a:r>
          </a:p>
        </p:txBody>
      </p:sp>
      <p:pic>
        <p:nvPicPr>
          <p:cNvPr id="9" name="Picture 8" descr="Excel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13320" y="1371599"/>
            <a:ext cx="1335851" cy="13358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639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" y="1276350"/>
            <a:ext cx="8400288" cy="525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576072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2010 Interface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867400" y="2195513"/>
            <a:ext cx="0" cy="158888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81000" y="1295400"/>
            <a:ext cx="8400288" cy="495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81200" y="4876800"/>
            <a:ext cx="5982616" cy="7124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Excel file or a </a:t>
            </a:r>
            <a:r>
              <a:rPr lang="tr-T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composed of a number of  worksheets (could be more than 200)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733800" y="5535456"/>
            <a:ext cx="0" cy="7129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421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" y="1276350"/>
            <a:ext cx="8400288" cy="525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576072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2010 Interface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867400" y="2195513"/>
            <a:ext cx="0" cy="158888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81000" y="1295400"/>
            <a:ext cx="8400288" cy="495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81200" y="4876800"/>
            <a:ext cx="5982616" cy="7124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Excel file or a </a:t>
            </a:r>
            <a:r>
              <a:rPr lang="tr-T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composed of a number of  worksheets (could be more than 200)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295400" y="4778214"/>
            <a:ext cx="0" cy="1245397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115411" y="4408882"/>
            <a:ext cx="6848405" cy="369332"/>
          </a:xfrm>
          <a:prstGeom prst="rect">
            <a:avLst/>
          </a:prstGeom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Sheet tabs: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tab represents a different worksheet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58190" y="6023611"/>
            <a:ext cx="1070610" cy="13811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733800" y="5535456"/>
            <a:ext cx="0" cy="7129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694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" y="1276350"/>
            <a:ext cx="8400288" cy="525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576072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2010 Interface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1000" y="1295400"/>
            <a:ext cx="8400288" cy="495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81200" y="4876800"/>
            <a:ext cx="5982616" cy="7124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Excel file or a </a:t>
            </a:r>
            <a:r>
              <a:rPr lang="tr-T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composed of a number of  worksheets (could be more than 200)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295400" y="4778214"/>
            <a:ext cx="0" cy="1245397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115411" y="4408882"/>
            <a:ext cx="6848405" cy="369332"/>
          </a:xfrm>
          <a:prstGeom prst="rect">
            <a:avLst/>
          </a:prstGeom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Sheet tabs: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tab represents a different worksheet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58190" y="6023611"/>
            <a:ext cx="1070610" cy="13811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733800" y="5535456"/>
            <a:ext cx="0" cy="7129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38702" y="3901440"/>
            <a:ext cx="2104498" cy="4015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Worksheet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914400" y="4302950"/>
            <a:ext cx="0" cy="18265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26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" y="1276350"/>
            <a:ext cx="8400288" cy="525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576072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2010 Interface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1000" y="1295400"/>
            <a:ext cx="8400288" cy="495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81200" y="4876800"/>
            <a:ext cx="5982616" cy="7124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Excel file or a </a:t>
            </a:r>
            <a:r>
              <a:rPr lang="tr-T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composed of a number of  worksheets (could be more than 200)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295400" y="4778214"/>
            <a:ext cx="0" cy="1245397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115411" y="4408882"/>
            <a:ext cx="6848405" cy="369332"/>
          </a:xfrm>
          <a:prstGeom prst="rect">
            <a:avLst/>
          </a:prstGeom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Sheet tabs: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tab represents a different worksheet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workbook.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58190" y="6023611"/>
            <a:ext cx="1070610" cy="13811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733800" y="5535456"/>
            <a:ext cx="0" cy="7129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38702" y="3901440"/>
            <a:ext cx="2104498" cy="4015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Worksheet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914400" y="4302950"/>
            <a:ext cx="0" cy="18265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 rot="16200000">
            <a:off x="-545662" y="3606497"/>
            <a:ext cx="1460656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headers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4335" y="2362201"/>
            <a:ext cx="152400" cy="36614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1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" y="1276350"/>
            <a:ext cx="8400288" cy="525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576072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2010 Interface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1000" y="1295400"/>
            <a:ext cx="8400288" cy="495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81200" y="4876800"/>
            <a:ext cx="5982616" cy="7124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Excel file or a </a:t>
            </a:r>
            <a:r>
              <a:rPr lang="tr-T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composed of a number of  worksheets (could be more than 200)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295400" y="4778214"/>
            <a:ext cx="0" cy="1245397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115411" y="4408882"/>
            <a:ext cx="6848405" cy="369332"/>
          </a:xfrm>
          <a:prstGeom prst="rect">
            <a:avLst/>
          </a:prstGeom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Sheet tabs: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tab represents a different worksheet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58190" y="6023611"/>
            <a:ext cx="1070610" cy="13811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733800" y="5535456"/>
            <a:ext cx="0" cy="7129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38702" y="3901440"/>
            <a:ext cx="2104498" cy="4015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Worksheet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914400" y="4302950"/>
            <a:ext cx="0" cy="18265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 rot="16200000">
            <a:off x="-545662" y="3606497"/>
            <a:ext cx="1460656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headers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6735" y="2238259"/>
            <a:ext cx="8140065" cy="123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94335" y="2362201"/>
            <a:ext cx="152400" cy="36614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858000" y="2362201"/>
            <a:ext cx="1828800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 headers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7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" y="1276350"/>
            <a:ext cx="8400288" cy="525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576072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2010 Interface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38702" y="2478614"/>
            <a:ext cx="0" cy="621861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81000" y="1295400"/>
            <a:ext cx="8400288" cy="495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81200" y="4876800"/>
            <a:ext cx="5982616" cy="7124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Excel file or a </a:t>
            </a:r>
            <a:r>
              <a:rPr lang="tr-T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composed of a number of  worksheets (could be more than 200)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295400" y="4778214"/>
            <a:ext cx="0" cy="1245397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115411" y="4408882"/>
            <a:ext cx="6848405" cy="369332"/>
          </a:xfrm>
          <a:prstGeom prst="rect">
            <a:avLst/>
          </a:prstGeom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Sheet tabs: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tab represents a different worksheet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58190" y="6023611"/>
            <a:ext cx="1070610" cy="13811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8702" y="3100475"/>
            <a:ext cx="5914498" cy="646331"/>
          </a:xfrm>
          <a:prstGeom prst="rect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Active Cell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selected cell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has 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thicker black border around it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733800" y="5535456"/>
            <a:ext cx="0" cy="7129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38702" y="3901440"/>
            <a:ext cx="2104498" cy="4015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Worksheet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914400" y="4302950"/>
            <a:ext cx="0" cy="18265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 rot="16200000">
            <a:off x="-545662" y="3606497"/>
            <a:ext cx="1460656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headers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6735" y="2238259"/>
            <a:ext cx="8140065" cy="123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94335" y="2362201"/>
            <a:ext cx="152400" cy="36614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858000" y="2362201"/>
            <a:ext cx="1828800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 headers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521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" y="1276350"/>
            <a:ext cx="8400288" cy="525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576072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2010 Interface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000" y="853440"/>
            <a:ext cx="8317230" cy="381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Name Box: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displays the active cell address or the name of the selected cell, range, or object.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09600" y="1219200"/>
            <a:ext cx="0" cy="91440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38702" y="2478614"/>
            <a:ext cx="0" cy="621861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81000" y="1295400"/>
            <a:ext cx="8400288" cy="495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81200" y="4876800"/>
            <a:ext cx="5982616" cy="7124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Excel file or a </a:t>
            </a:r>
            <a:r>
              <a:rPr lang="tr-T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composed of a number of  worksheets (could be more than 200)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295400" y="4778214"/>
            <a:ext cx="0" cy="1245397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115411" y="4408882"/>
            <a:ext cx="6848405" cy="369332"/>
          </a:xfrm>
          <a:prstGeom prst="rect">
            <a:avLst/>
          </a:prstGeom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Sheet tabs: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tab represents a different worksheet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58190" y="6023611"/>
            <a:ext cx="1070610" cy="13811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733800" y="5535456"/>
            <a:ext cx="0" cy="7129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38702" y="3901440"/>
            <a:ext cx="2104498" cy="4015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Worksheet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914400" y="4302950"/>
            <a:ext cx="0" cy="18265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38702" y="3100475"/>
            <a:ext cx="5914498" cy="646331"/>
          </a:xfrm>
          <a:prstGeom prst="rect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Active Cell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selected cell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has 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thicker black border around it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 rot="16200000">
            <a:off x="-545662" y="3606497"/>
            <a:ext cx="1460656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headers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6735" y="2238259"/>
            <a:ext cx="8140065" cy="123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94335" y="2362201"/>
            <a:ext cx="152400" cy="36614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858000" y="2362201"/>
            <a:ext cx="1828800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 headers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466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" y="1276350"/>
            <a:ext cx="8400288" cy="525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828800" y="2057400"/>
            <a:ext cx="6952488" cy="138113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576072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2010 Interface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000" y="853440"/>
            <a:ext cx="8317230" cy="381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Name Box: 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displays the active cell address or the name of the selected cell, range, or object.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09600" y="1219200"/>
            <a:ext cx="0" cy="91440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38702" y="2478614"/>
            <a:ext cx="0" cy="621861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066003" y="2408367"/>
            <a:ext cx="5639597" cy="646331"/>
          </a:xfrm>
          <a:prstGeom prst="rect">
            <a:avLst/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Formula Bar: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displays the data or formula stored in the active cell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981200" y="2141342"/>
            <a:ext cx="0" cy="267025"/>
          </a:xfrm>
          <a:prstGeom prst="straightConnector1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81000" y="1295400"/>
            <a:ext cx="8400288" cy="495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81200" y="4876800"/>
            <a:ext cx="5982616" cy="7124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Excel file or a </a:t>
            </a:r>
            <a:r>
              <a:rPr lang="tr-T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composed of a number of  worksheets (could be more than 200)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295400" y="4778214"/>
            <a:ext cx="0" cy="1245397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115411" y="4408882"/>
            <a:ext cx="6848405" cy="369332"/>
          </a:xfrm>
          <a:prstGeom prst="rect">
            <a:avLst/>
          </a:prstGeom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Sheet tabs: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tab represents a different worksheet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workbook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58190" y="6023611"/>
            <a:ext cx="1070610" cy="13811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733800" y="5535456"/>
            <a:ext cx="0" cy="7129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38702" y="3901440"/>
            <a:ext cx="2104498" cy="4015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Worksheet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914400" y="4302950"/>
            <a:ext cx="0" cy="18265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38702" y="3100475"/>
            <a:ext cx="5914498" cy="646331"/>
          </a:xfrm>
          <a:prstGeom prst="rect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Active Cell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selected cell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has 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thicker black border around it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 rot="16200000">
            <a:off x="-545662" y="3606497"/>
            <a:ext cx="1460656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headers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4335" y="2295739"/>
            <a:ext cx="152400" cy="37278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 rot="16200000">
            <a:off x="-545662" y="3606497"/>
            <a:ext cx="1460656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headers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6735" y="2238259"/>
            <a:ext cx="8140065" cy="123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94335" y="2362201"/>
            <a:ext cx="152400" cy="36614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858000" y="2362201"/>
            <a:ext cx="1828800" cy="369332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 headers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905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8153400" cy="48006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5000"/>
              <a:buNone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various ways to navigate through a worksheet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90513" indent="-176213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5000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mouse and the scroll bars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scroll through the worksheet in any direction. 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5000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navigational keys on the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keyboard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11430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Down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 or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active cell one cell down.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11430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 or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Shift+ Enter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active cell one cell up.</a:t>
            </a:r>
          </a:p>
          <a:p>
            <a:pPr marL="457200" indent="-11430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 or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active cell one cell to the right.</a:t>
            </a:r>
          </a:p>
          <a:p>
            <a:pPr marL="457200" indent="-11430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 or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Shift+Tab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active cell one cell to the left.</a:t>
            </a:r>
          </a:p>
          <a:p>
            <a:pPr marL="457200" indent="-11430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Down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active cell down one page.</a:t>
            </a:r>
          </a:p>
          <a:p>
            <a:pPr marL="457200" indent="-11430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Up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active cell up one page.</a:t>
            </a:r>
          </a:p>
          <a:p>
            <a:pPr marL="457200" indent="-11430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Alt+Page Down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active cell right one page.</a:t>
            </a:r>
          </a:p>
          <a:p>
            <a:pPr marL="457200" indent="-11430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Alt+Page Up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active cell left one page.</a:t>
            </a:r>
          </a:p>
          <a:p>
            <a:pPr marL="457200" indent="-11430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Ctrl+Home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active cell to cell A1.</a:t>
            </a:r>
          </a:p>
          <a:p>
            <a:pPr marL="457200" indent="-114300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Ctrl+End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active cell to the last used cell in the worksheet.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5000"/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also navigate to a specific cell in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worksheet by entering its address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box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then pressing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Enter.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Moving Around Worksheets</a:t>
            </a:r>
            <a:endParaRPr lang="en-US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641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Selecting Cells, Rows, and Columns</a:t>
            </a:r>
            <a:endParaRPr lang="en-US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4" y="1066800"/>
            <a:ext cx="14573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914400"/>
            <a:ext cx="5715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a single cell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just click on it.</a:t>
            </a:r>
          </a:p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894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Selecting Cells, Rows, and Columns</a:t>
            </a:r>
            <a:endParaRPr lang="en-US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4" y="1066800"/>
            <a:ext cx="14573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914400"/>
            <a:ext cx="571500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a single cell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just click on it.</a:t>
            </a:r>
          </a:p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a range of cells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first cell that you want to include in the range, hold down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key, and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click the last cell in the range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Or, drag from the first cell in 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 to the last cell.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114300" algn="just">
              <a:spcAft>
                <a:spcPts val="600"/>
              </a:spcAft>
              <a:buSzPct val="62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range is selected, every cell in the range is highlighted, except for the active cell.</a:t>
            </a:r>
          </a:p>
          <a:p>
            <a:pPr marL="457200" indent="-114300" algn="just">
              <a:spcAft>
                <a:spcPts val="600"/>
              </a:spcAft>
              <a:buSzPct val="62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deselect a range by pressing any arrow key or by clicking any cell in the worksheet.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271" y="2509405"/>
            <a:ext cx="20859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9254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Selecting Cells, Rows, and Columns</a:t>
            </a:r>
            <a:endParaRPr lang="en-US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4" y="1066800"/>
            <a:ext cx="14573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914400"/>
            <a:ext cx="5715000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a single cell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just click on it.</a:t>
            </a:r>
          </a:p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a range of cells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first cell that you want to include in the range, hold down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key, and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click the last cell in the range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Or, drag from the first cell in 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 to the last cell.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114300" algn="just">
              <a:spcAft>
                <a:spcPts val="600"/>
              </a:spcAft>
              <a:buSzPct val="62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range is selected, every cell in the range is highlighted, except for the active cell.</a:t>
            </a:r>
          </a:p>
          <a:p>
            <a:pPr marL="457200" indent="-114300" algn="just">
              <a:spcAft>
                <a:spcPts val="600"/>
              </a:spcAft>
              <a:buSzPct val="62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deselect a range by pressing any arrow key or by clicking any cell in the worksheet.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nonadjacent cells or ranges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 the first cell or range, hold down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key, and then select the other cells or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271" y="2509405"/>
            <a:ext cx="20859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23" y="4419600"/>
            <a:ext cx="267652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138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Selecting Cells, Rows, and Columns</a:t>
            </a:r>
            <a:endParaRPr lang="en-US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636" y="1133978"/>
            <a:ext cx="8705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a single row or column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header of the row or column that you want to select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17907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924050"/>
            <a:ext cx="29146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3962400"/>
            <a:ext cx="870585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multiple adjacent rows or columns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header of the first row or column that you want to select, hold down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key, and then click the header of the last row or column. Or, drag across the headers of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rows or columns that you want to select.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-1143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multiple nonadjacent rows or columns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 down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key, and then click the headers of the rows or columns that you want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-1143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all cells in a worksheet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All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in the upper-left corner of the worksheet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Or,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Ctrl+A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442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Editing &amp; Formatting Worksheets</a:t>
            </a:r>
            <a:endParaRPr lang="en-US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636" y="1447800"/>
            <a:ext cx="87058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simplest way to add data to a worksheet is to select a cell and enter data. 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-1143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cell can contain a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maximum of 32,767 characters and can hold any of three basic types of data: text, numbers, or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formulas.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24200"/>
            <a:ext cx="397192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6532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Editing &amp; Formatting Worksheets</a:t>
            </a:r>
          </a:p>
        </p:txBody>
      </p:sp>
      <p:sp>
        <p:nvSpPr>
          <p:cNvPr id="2" name="Rectangle 1"/>
          <p:cNvSpPr/>
          <p:nvPr/>
        </p:nvSpPr>
        <p:spPr>
          <a:xfrm>
            <a:off x="34636" y="1133978"/>
            <a:ext cx="870585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 Excel shares a lot of features with MS Word and PowerPoint.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-1143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Moving and copying cells, and copying cell formats can be done using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Copy, Cut, Paste, Format Painter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buttons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Clipboard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on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tab.</a:t>
            </a:r>
          </a:p>
          <a:p>
            <a:pPr marL="114300" indent="-1143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Formating cells and cells contents can be done using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 Toolbar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Paragraph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on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tab.</a:t>
            </a:r>
          </a:p>
          <a:p>
            <a:pPr marL="114300" indent="-1143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Aligning, indenting, wrapping, rotating, and merging can be done using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Aligmnet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on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tab.</a:t>
            </a:r>
          </a:p>
          <a:p>
            <a:pPr marL="114300" indent="-1143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Style changing can be done, using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Styles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on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tab.</a:t>
            </a:r>
          </a:p>
          <a:p>
            <a:pPr marL="114300" indent="-1143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955" y="4267200"/>
            <a:ext cx="375285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128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Formatting Numbers</a:t>
            </a:r>
            <a:endParaRPr lang="en-US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636" y="1133978"/>
            <a:ext cx="697576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spcAft>
                <a:spcPts val="18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format numbers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 the cell that you want to format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do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following:</a:t>
            </a:r>
          </a:p>
          <a:p>
            <a:pPr marL="114300" indent="-1143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 Number Format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 display the number with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dollar sign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algn="justLow">
              <a:spcAft>
                <a:spcPts val="18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select a different currency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 by clicking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Format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selecting the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desired symbol from the menu.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052" y="1133978"/>
            <a:ext cx="13525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103052" y="1371600"/>
            <a:ext cx="364548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0641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Formatting Numbers</a:t>
            </a:r>
            <a:endParaRPr lang="en-US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636" y="1133978"/>
            <a:ext cx="697576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spcAft>
                <a:spcPts val="18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format numbers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 the cell that you want to format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do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following :</a:t>
            </a:r>
          </a:p>
          <a:p>
            <a:pPr marL="114300" indent="-1143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 Number Format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 display the number with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dollar sign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algn="justLow">
              <a:spcAft>
                <a:spcPts val="18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select a different currency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 by clicking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Format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selecting the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desired symbol from the menu.</a:t>
            </a:r>
          </a:p>
          <a:p>
            <a:pPr marL="114300" indent="-114300" algn="justLow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 Style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the number to a percentage and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 it with a percent sign.</a:t>
            </a:r>
          </a:p>
          <a:p>
            <a:pPr marL="114300" indent="-1143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052" y="1133978"/>
            <a:ext cx="13525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414779" y="1345762"/>
            <a:ext cx="316057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962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Formatting Numbers</a:t>
            </a:r>
            <a:endParaRPr lang="en-US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636" y="1133978"/>
            <a:ext cx="6975764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spcAft>
                <a:spcPts val="18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format numbers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 the cell that you want to format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do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following :</a:t>
            </a:r>
          </a:p>
          <a:p>
            <a:pPr marL="114300" indent="-1143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 Number Format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 display the number with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dollar sign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algn="justLow">
              <a:spcAft>
                <a:spcPts val="18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select a different currency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 by clicking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Format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 and selecting the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desired symbol from the menu.</a:t>
            </a:r>
          </a:p>
          <a:p>
            <a:pPr marL="114300" indent="-114300" algn="justLow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 Style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the number to a percentage and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 it with a percent sign.</a:t>
            </a:r>
          </a:p>
          <a:p>
            <a:pPr marL="114300" indent="-1143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Comma Style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 the number with comma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separators and two decimal places.</a:t>
            </a:r>
          </a:p>
          <a:p>
            <a:pPr marL="114300" indent="-114300" algn="justLow">
              <a:spcAft>
                <a:spcPts val="1800"/>
              </a:spcAft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052" y="1133978"/>
            <a:ext cx="13525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1298" y="1348290"/>
            <a:ext cx="316057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2307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Formatting Numbers</a:t>
            </a:r>
            <a:endParaRPr lang="en-US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636" y="1133978"/>
            <a:ext cx="6975764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spcAft>
                <a:spcPts val="18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format numbers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 the cell that you want to format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do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following :</a:t>
            </a:r>
          </a:p>
          <a:p>
            <a:pPr marL="114300" indent="-1143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 Number Format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 display the number with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dollar sign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algn="justLow">
              <a:spcAft>
                <a:spcPts val="18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select a different currency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 by clicking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Format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selecting the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desired symbol from the menu.</a:t>
            </a:r>
          </a:p>
          <a:p>
            <a:pPr marL="114300" indent="-114300" algn="justLow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 Style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the number to a percentage and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 it with a percent sign.</a:t>
            </a:r>
          </a:p>
          <a:p>
            <a:pPr marL="114300" indent="-1143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Comma Style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 the number with comma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separators and two decimal places.</a:t>
            </a:r>
          </a:p>
          <a:p>
            <a:pPr marL="114300" indent="-114300" algn="justLow">
              <a:spcAft>
                <a:spcPts val="1800"/>
              </a:spcAft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access additional number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formats from the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Format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menu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052" y="1133978"/>
            <a:ext cx="13525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550" y="2057400"/>
            <a:ext cx="1628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132926" y="1133978"/>
            <a:ext cx="1292801" cy="152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576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381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Formatting Numbers</a:t>
            </a:r>
            <a:endParaRPr lang="en-US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636" y="1133978"/>
            <a:ext cx="6975764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spcAft>
                <a:spcPts val="18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format numbers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 the cell that you want to format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do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following :</a:t>
            </a:r>
          </a:p>
          <a:p>
            <a:pPr marL="114300" indent="-1143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 Number Format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 display the number with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dollar sign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algn="justLow">
              <a:spcAft>
                <a:spcPts val="18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select a different currency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 by clicking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Format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selecting the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desired symbol from the menu.</a:t>
            </a:r>
          </a:p>
          <a:p>
            <a:pPr marL="114300" indent="-114300" algn="justLow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 Style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the number to a percentage and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 it with a percent sign.</a:t>
            </a:r>
          </a:p>
          <a:p>
            <a:pPr marL="114300" indent="-1143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Comma Style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 the number with comma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separators and two decimal places.</a:t>
            </a:r>
          </a:p>
          <a:p>
            <a:pPr marL="114300" indent="-114300" algn="justLow">
              <a:spcAft>
                <a:spcPts val="1800"/>
              </a:spcAft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access additional number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formats from the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Format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menu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-114300" algn="justLow"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change the number of decimal places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 the cell that you want to format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then 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do one of the following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-114300" algn="justLow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Decimal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 increase the number of decimal places.</a:t>
            </a:r>
          </a:p>
          <a:p>
            <a:pPr marL="114300" indent="-114300" algn="justLow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Decrease Decimal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to decrease the number of decimal places.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052" y="1133978"/>
            <a:ext cx="13525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550" y="2057400"/>
            <a:ext cx="1628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935190" y="1345762"/>
            <a:ext cx="520412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7110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009" y="1524000"/>
            <a:ext cx="161925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-51321" y="1188098"/>
            <a:ext cx="7151330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insert a row:</a:t>
            </a: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row 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you want to insert a new row.</a:t>
            </a: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arrow, and then click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 Sheet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7338" indent="-174625">
              <a:spcAft>
                <a:spcPts val="600"/>
              </a:spcAft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insert a row by right-clicking the header of the row above which you want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insert the new row, and then clicking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the shortcut menu.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6229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66875" y="3234812"/>
            <a:ext cx="8821901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insert a column:</a:t>
            </a:r>
          </a:p>
          <a:p>
            <a:pPr marL="342900" indent="-230188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column to the 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which you want to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 a new column.</a:t>
            </a:r>
          </a:p>
          <a:p>
            <a:pPr marL="342900" indent="-230188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arrow, and then click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 Sheet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insert a column by right-clicking the header of the column to the left of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you want to insert the new column, and then clicking Insert on the shortcut menu.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009" y="1524000"/>
            <a:ext cx="161925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-51321" y="1188098"/>
            <a:ext cx="7151330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insert a row:</a:t>
            </a: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row 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you want to insert a new row.</a:t>
            </a: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arrow, and then click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 Sheet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7338" indent="-174625">
              <a:spcAft>
                <a:spcPts val="600"/>
              </a:spcAft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insert a row by right-clicking the header of the row above which you want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insert the new row, and then clicking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the shortcut menu.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899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66875" y="3234812"/>
            <a:ext cx="8821901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insert a column:</a:t>
            </a:r>
          </a:p>
          <a:p>
            <a:pPr marL="342900" indent="-230188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column to the 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which you want to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 a new column.</a:t>
            </a:r>
          </a:p>
          <a:p>
            <a:pPr marL="342900" indent="-230188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arrow, and then click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 Sheet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insert a column by right-clicking the header of the column to the left of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you want to insert the new column, and then clicking Insert on the shortcut menu.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009" y="1524000"/>
            <a:ext cx="161925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-51321" y="1188098"/>
            <a:ext cx="7151330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insert a row:</a:t>
            </a: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row 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you want to insert a new row.</a:t>
            </a: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arrow, and then click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 Sheet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7338" indent="-174625">
              <a:spcAft>
                <a:spcPts val="600"/>
              </a:spcAft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insert a row by right-clicking the header of the row above which you want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insert the new row, and then clicking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the shortcut menu.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4816613"/>
            <a:ext cx="4114800" cy="192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1899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51321" y="1188098"/>
            <a:ext cx="715133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row:</a:t>
            </a: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row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want to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arrow, and then click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Sheet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7338" indent="-174625">
              <a:spcAft>
                <a:spcPts val="600"/>
              </a:spcAft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delete a row by right-clicking the row header, and then clicking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shortcut menu.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009" y="1634612"/>
            <a:ext cx="16478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1588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66875" y="3234812"/>
            <a:ext cx="8821901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column:</a:t>
            </a: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 that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want to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30188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arrow, and then click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Sheet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delete a column by right-clicking the column header, and then clicking</a:t>
            </a:r>
          </a:p>
          <a:p>
            <a:pPr marL="342900"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on the shortcut menu.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51321" y="1188098"/>
            <a:ext cx="715133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row:</a:t>
            </a: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row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want to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arrow, and then click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Sheet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7338" indent="-174625">
              <a:spcAft>
                <a:spcPts val="600"/>
              </a:spcAft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delete a row by right-clicking the row header, and then clicking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shortcut menu.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009" y="1634612"/>
            <a:ext cx="16478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56054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66875" y="3234812"/>
            <a:ext cx="8821901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column:</a:t>
            </a: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 that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want to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230188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arrow, and then click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Sheet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delete a column by right-clicking the column header, and then clicking</a:t>
            </a:r>
          </a:p>
          <a:p>
            <a:pPr marL="342900"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on the shortcut menu.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51321" y="1188098"/>
            <a:ext cx="715133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row:</a:t>
            </a: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row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want to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7338" indent="-174625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arrow, and then click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Sheet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7338" indent="-174625">
              <a:spcAft>
                <a:spcPts val="600"/>
              </a:spcAft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delete a row by right-clicking the row header, and then clicking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shortcut menu.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009" y="1634612"/>
            <a:ext cx="16478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711398"/>
            <a:ext cx="3628350" cy="18418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0787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Changing Column Widths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243445"/>
            <a:ext cx="7086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change a column width: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Select the column that you want to resize.</a:t>
            </a:r>
          </a:p>
          <a:p>
            <a:pPr marL="228600" indent="-228600"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and then click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Width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917" y="1243445"/>
            <a:ext cx="160972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232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Changing Column Widths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243445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change a column width: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Select the column that you want to resize.</a:t>
            </a:r>
          </a:p>
          <a:p>
            <a:pPr marL="228600" indent="-228600"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and then click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Width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Or, right-click the column header, and then click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 Width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917" y="1243445"/>
            <a:ext cx="160972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567" y="3505200"/>
            <a:ext cx="13620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8174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Changing Column Widths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243445"/>
            <a:ext cx="70866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change a column width: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Select the column that you want to resize.</a:t>
            </a:r>
          </a:p>
          <a:p>
            <a:pPr marL="228600" indent="-228600"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and then click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Width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Or, right-click the column header, and then click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 Width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menu.</a:t>
            </a:r>
          </a:p>
          <a:p>
            <a:pPr marL="228600" indent="-228600"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 Width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 box, type a value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 width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box, and then click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917" y="1243445"/>
            <a:ext cx="160972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567" y="3505200"/>
            <a:ext cx="13620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214" y="3590264"/>
            <a:ext cx="17716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98727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042" y="6053137"/>
            <a:ext cx="14954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Changing Column Widths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243445"/>
            <a:ext cx="70866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change a column width: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Select the column that you want to resize.</a:t>
            </a:r>
          </a:p>
          <a:p>
            <a:pPr marL="228600" indent="-228600"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and then click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Width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Or, right-click the column header, and then click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 Width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menu.</a:t>
            </a:r>
          </a:p>
          <a:p>
            <a:pPr marL="228600" indent="-228600"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 Width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 box, type a value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width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box, and then click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917" y="1243445"/>
            <a:ext cx="160972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567" y="3505200"/>
            <a:ext cx="13620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214" y="3590264"/>
            <a:ext cx="17716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7552" y="4561814"/>
            <a:ext cx="68337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also resize a column by dragging the right edge of the column header right to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or left to decrease the column width.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Double-clicking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right edge of the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 header changes the column width to 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automatically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its contents.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743" y="6081713"/>
            <a:ext cx="2000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8863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1"/>
          <a:stretch/>
        </p:blipFill>
        <p:spPr bwMode="auto">
          <a:xfrm>
            <a:off x="3838575" y="5957888"/>
            <a:ext cx="25405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Changing Row Heights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243445"/>
            <a:ext cx="708660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change a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height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Select the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you want to resize.</a:t>
            </a:r>
          </a:p>
          <a:p>
            <a:pPr marL="228600" indent="-228600"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On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and then click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Height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Or, right-click the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header, and then click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Height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menu.</a:t>
            </a:r>
          </a:p>
          <a:p>
            <a:pPr marL="228600" indent="-228600">
              <a:spcAft>
                <a:spcPts val="12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In the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Height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 box, type a value in the </a:t>
            </a: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height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box, and then click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167552" y="4561814"/>
            <a:ext cx="68337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also resize a row by dragging the bottom edge of the row header down to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or up to decrease the row height.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Double-clicking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bottom edge of the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header changes the row height to 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automatically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its contents.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3834677" y="6281738"/>
            <a:ext cx="257949" cy="257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308" y="1371600"/>
            <a:ext cx="16192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045" y="3237839"/>
            <a:ext cx="124777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20992"/>
            <a:ext cx="17240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7971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199"/>
            <a:ext cx="5181600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hide a row or column:</a:t>
            </a:r>
          </a:p>
          <a:p>
            <a:pPr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Select the row or column that you want to hide.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53" y="1208547"/>
            <a:ext cx="3650353" cy="1707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1464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199"/>
            <a:ext cx="5181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hide a row or column:</a:t>
            </a:r>
          </a:p>
          <a:p>
            <a:pPr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Select the row or column that you want to hide.</a:t>
            </a:r>
          </a:p>
          <a:p>
            <a:pPr marL="228600" indent="-228600"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point to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 &amp; Unhide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 Rows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 Columns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53" y="1208547"/>
            <a:ext cx="3650353" cy="1707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146997"/>
            <a:ext cx="2667000" cy="358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7239000" y="2863572"/>
            <a:ext cx="0" cy="31246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9199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199"/>
            <a:ext cx="5181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hide a row or column:</a:t>
            </a:r>
          </a:p>
          <a:p>
            <a:pPr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Select the row or column that you want to hide.</a:t>
            </a:r>
          </a:p>
          <a:p>
            <a:pPr marL="228600" indent="-228600"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point to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 &amp; Unhide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 Rows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 Columns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53" y="1208547"/>
            <a:ext cx="3650353" cy="1707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146997"/>
            <a:ext cx="2667000" cy="358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" y="3810000"/>
            <a:ext cx="349567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7239000" y="2863572"/>
            <a:ext cx="0" cy="31246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495800" y="4638957"/>
            <a:ext cx="1241612" cy="44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3908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199"/>
            <a:ext cx="5181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hide a row or column:</a:t>
            </a:r>
          </a:p>
          <a:p>
            <a:pPr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Select the row or column that you want to hide.</a:t>
            </a:r>
          </a:p>
          <a:p>
            <a:pPr marL="228600" indent="-228600"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point to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 &amp; Unhide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 Rows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 Columns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53" y="1208547"/>
            <a:ext cx="3650353" cy="1707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146997"/>
            <a:ext cx="2667000" cy="358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" y="3810000"/>
            <a:ext cx="349567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5715000"/>
            <a:ext cx="5715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hide a row or column by right-clicking the row or column header, and then clicking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menu.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239000" y="2863572"/>
            <a:ext cx="0" cy="31246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495800" y="4638957"/>
            <a:ext cx="1241612" cy="44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08127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Unhiding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199"/>
            <a:ext cx="51816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hide a row or column:</a:t>
            </a:r>
          </a:p>
          <a:p>
            <a:pPr marL="228600" indent="-228600"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Select the rows above and below the hidden row, or select the columns to the left and right of the hidden column.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357" y="1170107"/>
            <a:ext cx="3338967" cy="157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0447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Unhiding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199"/>
            <a:ext cx="518160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hide a row or column:</a:t>
            </a:r>
          </a:p>
          <a:p>
            <a:pPr marL="228600" indent="-228600"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Select the rows above and below the hidden row, or select the columns to the left and right of the hidden column.</a:t>
            </a:r>
          </a:p>
          <a:p>
            <a:pPr marL="228600" indent="-228600"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point to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 &amp; Unhide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Unhide Rows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Unhide Columns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203141" y="2743200"/>
            <a:ext cx="0" cy="31246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357" y="1170107"/>
            <a:ext cx="3338967" cy="157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317" y="3073591"/>
            <a:ext cx="2653701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8996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Unhiding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199"/>
            <a:ext cx="518160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hide a row or column:</a:t>
            </a:r>
          </a:p>
          <a:p>
            <a:pPr marL="228600" indent="-228600"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Select the rows above and below the hidden row, or select the columns to the left and right of the hidden column.</a:t>
            </a:r>
          </a:p>
          <a:p>
            <a:pPr marL="228600" indent="-228600"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point to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 &amp; Unhide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Unhide Rows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Unhide Columns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203141" y="2743200"/>
            <a:ext cx="0" cy="31246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502524" y="4826191"/>
            <a:ext cx="1241612" cy="44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357" y="1170107"/>
            <a:ext cx="3338967" cy="157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317" y="3073591"/>
            <a:ext cx="2653701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66077"/>
            <a:ext cx="3448050" cy="165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5317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Unhiding Rows and Columns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9199"/>
            <a:ext cx="518160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hide a row or column:</a:t>
            </a:r>
          </a:p>
          <a:p>
            <a:pPr marL="228600" indent="-228600"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Select the rows above and below the hidden row, or select the columns to the left and right of the hidden column.</a:t>
            </a:r>
          </a:p>
          <a:p>
            <a:pPr marL="228600" indent="-228600"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point to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Hide &amp; Unhide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Unhide Rows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Unhide Columns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399" y="5657671"/>
            <a:ext cx="58409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unhide a row or column by selecting the rows or columns that surround the hidden row or column, right-clicking the selection, and then clicking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Unhide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the shortcut menu.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203141" y="2743200"/>
            <a:ext cx="0" cy="31246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502524" y="4826191"/>
            <a:ext cx="1241612" cy="44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357" y="1170107"/>
            <a:ext cx="3338967" cy="157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317" y="3073591"/>
            <a:ext cx="2653701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66077"/>
            <a:ext cx="3448050" cy="165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3935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76200" y="1220547"/>
            <a:ext cx="6256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a worksheet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tab of the worksheet that you want to select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845" y="1349134"/>
            <a:ext cx="20288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4617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76200" y="1220547"/>
            <a:ext cx="625677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a worksheet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tab of the worksheet that you want to select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multiple adjacent worksheets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tab of the first worksheet that you want to select, hold down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key, and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click the tab of the last worksheet that you want to select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845" y="1349134"/>
            <a:ext cx="20288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571" y="2171700"/>
            <a:ext cx="26479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7709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76200" y="1220547"/>
            <a:ext cx="6256771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a worksheet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tab of the worksheet that you want to select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multiple adjacent worksheets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tab of the first worksheet that you want to select, hold down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key, and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click the tab of the last worksheet that you want to select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justLow"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cancel the selection of multiple worksheets, click the tab of any unselected worksheet,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right-click the tab of any selected worksheet,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Ungroup Sheets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menu.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845" y="1349134"/>
            <a:ext cx="20288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90800"/>
            <a:ext cx="2503921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571" y="2171700"/>
            <a:ext cx="26479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7378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76200" y="1220547"/>
            <a:ext cx="625677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a worksheet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tab of the worksheet that you want to select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multiple adjacent worksheets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tab of the first worksheet that you want to select, hold down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key, and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click the tab of the last worksheet that you want to select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justLow"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cancel the selection of multiple worksheets, click the tab of any unselected worksheet,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right-click the tab of any selected worksheet,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Ungroup Sheets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menu.</a:t>
            </a:r>
          </a:p>
          <a:p>
            <a:pPr marL="176213" indent="-176213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multiple nonadjacent worksheets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tab of the first worksheet that you want to select, hold down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key, and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click the tabs of additional worksheets that you want to select.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845" y="1349134"/>
            <a:ext cx="20288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481" y="4648200"/>
            <a:ext cx="2305049" cy="15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90800"/>
            <a:ext cx="2503921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571" y="2171700"/>
            <a:ext cx="26479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8261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76200" y="1220547"/>
            <a:ext cx="6256771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a worksheet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tab of the worksheet that you want to select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multiple adjacent worksheets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tab of the first worksheet that you want to select, hold down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key, and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click the tab of the last worksheet that you want to select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justLow">
              <a:spcAft>
                <a:spcPts val="24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cancel the selection of multiple worksheets, click the tab of any unselected worksheet,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right-click the tab of any selected worksheet,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Ungroup Sheets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menu.</a:t>
            </a:r>
          </a:p>
          <a:p>
            <a:pPr marL="176213" indent="-176213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multiple nonadjacent worksheets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 the tab of the first worksheet that you want to select, hold down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key, and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click the tabs of additional worksheets that you want to select.</a:t>
            </a:r>
          </a:p>
          <a:p>
            <a:pPr marL="176213" indent="-176213" algn="justLow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select all worksheets in a workbook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ight-click a worksheet tab,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All Sheets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481" y="4648200"/>
            <a:ext cx="2305049" cy="15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90800"/>
            <a:ext cx="2503921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571" y="2171700"/>
            <a:ext cx="26479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994861"/>
            <a:ext cx="22955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845" y="1349134"/>
            <a:ext cx="20288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3556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Navigating Between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04801" y="1194137"/>
            <a:ext cx="8153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workbook contains many worksheets, all the worksheet tabs may not be visible.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6050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Navigating Between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2991314"/>
            <a:ext cx="599172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304801" y="1194137"/>
            <a:ext cx="8153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workbook contains many worksheets, all the worksheet tabs may not be visible.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use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tab scrolling buttons located at the bottom of the workbook window to display hidden tabs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299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Navigating Between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2991314"/>
            <a:ext cx="599172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6701" y="3861176"/>
            <a:ext cx="220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isplays the first worksheet tab in the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orkbook.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323110" y="3219914"/>
            <a:ext cx="762000" cy="60528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04801" y="1194137"/>
            <a:ext cx="8153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workbook contains many worksheets, all the worksheet tabs may not be visible.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use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tab scrolling buttons located at the bottom of the workbook window to display hidden tabs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6427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Navigating Between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2991314"/>
            <a:ext cx="599172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6701" y="3861176"/>
            <a:ext cx="220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isplays the first worksheet tab in the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orkbook.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323110" y="3219914"/>
            <a:ext cx="762000" cy="60528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476501" y="3807879"/>
            <a:ext cx="281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Displays the previous worksheet tab to the left.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452255" y="3219914"/>
            <a:ext cx="595745" cy="5900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04801" y="1194137"/>
            <a:ext cx="8153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workbook contains many worksheets, all the worksheet tabs may not be visible.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use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tab scrolling buttons located at the bottom of the workbook window to display hidden tabs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785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Navigating Between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2991314"/>
            <a:ext cx="599172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6701" y="3861176"/>
            <a:ext cx="220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isplays the first worksheet tab in the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orkbook.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323110" y="3219914"/>
            <a:ext cx="762000" cy="60528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476501" y="3807879"/>
            <a:ext cx="281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Displays the previous worksheet tab to the left.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452255" y="3219914"/>
            <a:ext cx="595745" cy="5900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781300" y="2705201"/>
            <a:ext cx="533400" cy="457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3314700" y="1924514"/>
            <a:ext cx="213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displays the next worksheet tab to the right.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04801" y="1194137"/>
            <a:ext cx="8153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workbook contains many worksheets, all the worksheet tabs may not be visible.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use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tab scrolling buttons located at the bottom of the workbook window to display hidden tabs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1941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Navigating Between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2991314"/>
            <a:ext cx="599172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6701" y="3861176"/>
            <a:ext cx="220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isplays the first worksheet tab in the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orkbook.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323110" y="3219914"/>
            <a:ext cx="762000" cy="60528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476501" y="3807879"/>
            <a:ext cx="281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Displays the previous worksheet tab to the left.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452255" y="3219914"/>
            <a:ext cx="595745" cy="5900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781300" y="2705201"/>
            <a:ext cx="533400" cy="457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3314700" y="1924514"/>
            <a:ext cx="213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displays the next worksheet tab to the right.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105150" y="3219914"/>
            <a:ext cx="2609850" cy="5900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715000" y="3861176"/>
            <a:ext cx="2514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Last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Displays the last worksheet tab in the workbook.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04801" y="1194137"/>
            <a:ext cx="8153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workbook contains many worksheets, all the worksheet tabs may not be visible.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use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tab scrolling buttons located at the bottom of the workbook window to display hidden tabs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7649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Navigating Between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2991314"/>
            <a:ext cx="599172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6701" y="3861176"/>
            <a:ext cx="220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isplays the first worksheet tab in the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orkbook.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323110" y="3219914"/>
            <a:ext cx="762000" cy="60528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476501" y="3807879"/>
            <a:ext cx="281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Displays the previous worksheet tab to the left.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452255" y="3219914"/>
            <a:ext cx="595745" cy="5900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781300" y="2705201"/>
            <a:ext cx="533400" cy="457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3314700" y="1924514"/>
            <a:ext cx="213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displays the next worksheet tab to the right.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105150" y="3219914"/>
            <a:ext cx="2609850" cy="5900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715000" y="3861176"/>
            <a:ext cx="2514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Last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Displays the last worksheet tab in the workbook.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04801" y="1194137"/>
            <a:ext cx="8153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workbook contains many worksheets, all the worksheet tabs may not be visible.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use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tab scrolling buttons located at the bottom of the workbook window to display hidden tabs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6701" y="4968262"/>
            <a:ext cx="81914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When you right-click any of the tab scrolling buttons, Excel displays a list of all the worksheets 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workbook. You can quickly activate a sheet by selecting it from the list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5791200"/>
            <a:ext cx="20002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4159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Renaming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3627" y="1222604"/>
            <a:ext cx="80581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rename a worksheet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ouble-click the tab of the worksheet that you want to rename.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Or, right-click 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worksheet tab,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</a:t>
            </a:r>
          </a:p>
        </p:txBody>
      </p:sp>
    </p:spTree>
    <p:extLst>
      <p:ext uri="{BB962C8B-B14F-4D97-AF65-F5344CB8AC3E}">
        <p14:creationId xmlns:p14="http://schemas.microsoft.com/office/powerpoint/2010/main" val="15477315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Renaming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743200"/>
            <a:ext cx="20288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3627" y="1222604"/>
            <a:ext cx="805814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rename a worksheet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ouble-click the tab of the worksheet that you want to rename.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Or, right-click 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worksheet tab,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menu. The worksheet name is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selected on the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1707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Renaming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070592"/>
            <a:ext cx="79248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a new name, and then press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worksheet tab size adjusts to fit 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743200"/>
            <a:ext cx="20288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2" y="3801773"/>
            <a:ext cx="28194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3627" y="1222604"/>
            <a:ext cx="805814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rename a worksheet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ouble-click the tab of the worksheet that you want to rename.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Or, right-click 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worksheet tab,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menu. The worksheet name is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selected on the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0909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Renaming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070592"/>
            <a:ext cx="7924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a new name, and then press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worksheet tab size adjusts to fit 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Worksheet names can have up to 31 characters and can include letters,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numbers, symbols,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spaces. Each worksheet name in a workbook must be unique.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743200"/>
            <a:ext cx="20288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2" y="3801773"/>
            <a:ext cx="28194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3627" y="1222604"/>
            <a:ext cx="805814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rename a worksheet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ouble-click the tab of the worksheet that you want to rename.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Or, right-click 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worksheet tab,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menu. The worksheet name is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selected on the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7692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3627" y="1222604"/>
            <a:ext cx="55937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insert a worksheet: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tab of the worksheet to the left of which you want to insert a new worksheet.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083" y="1326886"/>
            <a:ext cx="28194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4766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3627" y="1222604"/>
            <a:ext cx="559377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insert a worksheet: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tab of the worksheet to the left of which you want to insert a new worksheet.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arrow,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 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454" y="1744658"/>
            <a:ext cx="20859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376" y="3999606"/>
            <a:ext cx="34004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6932029" y="3718036"/>
            <a:ext cx="1" cy="28927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083" y="1326886"/>
            <a:ext cx="28194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Arrow Connector 18"/>
          <p:cNvCxnSpPr/>
          <p:nvPr/>
        </p:nvCxnSpPr>
        <p:spPr>
          <a:xfrm flipH="1">
            <a:off x="6991782" y="1455385"/>
            <a:ext cx="1" cy="28927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4147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692" y="5310186"/>
            <a:ext cx="34004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3627" y="1222604"/>
            <a:ext cx="559377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insert a worksheet: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tab of the worksheet to the left of which you want to insert a new worksheet.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arrow,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 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454" y="1744658"/>
            <a:ext cx="20859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376" y="3999606"/>
            <a:ext cx="34004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6932029" y="3718036"/>
            <a:ext cx="1" cy="28927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27288" y="4392296"/>
            <a:ext cx="83369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insert a worksheet by clicking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 Worksheet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located on 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side of the last worksheet tab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inserts a new worksheet after the last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worksheet in the workbook.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806905" y="5593503"/>
            <a:ext cx="2" cy="39112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826" y="6019800"/>
            <a:ext cx="39909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8249732" y="5342602"/>
            <a:ext cx="338137" cy="17940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083" y="1326886"/>
            <a:ext cx="28194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Arrow Connector 18"/>
          <p:cNvCxnSpPr/>
          <p:nvPr/>
        </p:nvCxnSpPr>
        <p:spPr>
          <a:xfrm flipH="1">
            <a:off x="6991782" y="1455385"/>
            <a:ext cx="1" cy="28927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7283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444436"/>
            <a:ext cx="6019799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delete a worksheet: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tab of the worksheet that you want to delete.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91"/>
          <a:stretch/>
        </p:blipFill>
        <p:spPr bwMode="auto">
          <a:xfrm>
            <a:off x="5715000" y="1541318"/>
            <a:ext cx="29337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0019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444436"/>
            <a:ext cx="6019799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delete a worksheet: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tab of the worksheet that you want to delete.</a:t>
            </a:r>
          </a:p>
          <a:p>
            <a:pPr marL="290513" indent="-176213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arrow,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Sheet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226014" y="1828800"/>
            <a:ext cx="0" cy="4105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91"/>
          <a:stretch/>
        </p:blipFill>
        <p:spPr bwMode="auto">
          <a:xfrm>
            <a:off x="5715000" y="1541318"/>
            <a:ext cx="29337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101" y="2239300"/>
            <a:ext cx="16478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5739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444436"/>
            <a:ext cx="6019799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delete a worksheet: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tab of the worksheet that you want to delete.</a:t>
            </a:r>
          </a:p>
          <a:p>
            <a:pPr marL="290513" indent="-176213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arrow,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Sheet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worksheet contains data, a dialog box opens asking you to confirm. Click 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226014" y="1828800"/>
            <a:ext cx="0" cy="4105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7140720" y="3891590"/>
            <a:ext cx="2" cy="39112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91"/>
          <a:stretch/>
        </p:blipFill>
        <p:spPr bwMode="auto">
          <a:xfrm>
            <a:off x="5715000" y="1541318"/>
            <a:ext cx="29337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101" y="2239300"/>
            <a:ext cx="16478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395" y="4352925"/>
            <a:ext cx="29146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56758"/>
            <a:ext cx="54292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3572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Deleting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444436"/>
            <a:ext cx="6019799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delete a worksheet: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tab of the worksheet that you want to delete.</a:t>
            </a:r>
          </a:p>
          <a:p>
            <a:pPr marL="290513" indent="-176213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arrow,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Sheet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worksheet contains data, a dialog box opens asking you to confirm. Click 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226014" y="1828800"/>
            <a:ext cx="0" cy="4105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52400" y="5791200"/>
            <a:ext cx="84456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worksheet by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clicking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it, then clicking on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the shortcut menu.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7140720" y="3891590"/>
            <a:ext cx="2" cy="39112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91"/>
          <a:stretch/>
        </p:blipFill>
        <p:spPr bwMode="auto">
          <a:xfrm>
            <a:off x="5715000" y="1541318"/>
            <a:ext cx="29337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101" y="2239300"/>
            <a:ext cx="16478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395" y="4352925"/>
            <a:ext cx="29146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56758"/>
            <a:ext cx="54292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7301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27" y="11430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move a worksheet to another location in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workbook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even to another location in another workbook.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8036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27" y="1143000"/>
            <a:ext cx="86868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move a worksheet to another location in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workbook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even to another location in another workbook.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move a worksheet:</a:t>
            </a:r>
          </a:p>
          <a:p>
            <a:pPr marL="34290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Right-click the tab of the worksheet that you want to move,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 or</a:t>
            </a:r>
          </a:p>
          <a:p>
            <a:pPr marL="342900">
              <a:spcAft>
                <a:spcPts val="600"/>
              </a:spcAft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menu.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 or Copy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 box opens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457" y="2928104"/>
            <a:ext cx="290512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6349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27" y="1143000"/>
            <a:ext cx="86868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move a worksheet to another location in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workbook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even to another location in another workbook.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move a worksheet:</a:t>
            </a:r>
          </a:p>
          <a:p>
            <a:pPr marL="34290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Right-click the tab of the worksheet that you want to move,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 or</a:t>
            </a:r>
          </a:p>
          <a:p>
            <a:pPr marL="342900">
              <a:spcAft>
                <a:spcPts val="600"/>
              </a:spcAft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menu.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 or Copy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 box opens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457" y="2928104"/>
            <a:ext cx="290512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9664" y="2590800"/>
            <a:ext cx="5698547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Book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menu select the name of the destination workbook.</a:t>
            </a:r>
          </a:p>
          <a:p>
            <a:pPr marL="290513" indent="-1762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sheet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box, click the name of the worksheet to the left of which you want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selected worksheet to be moved.</a:t>
            </a:r>
          </a:p>
          <a:p>
            <a:pPr marL="290513" indent="-176213"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8428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27" y="1143000"/>
            <a:ext cx="86868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move a worksheet to another location in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workbook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even to another location in another workbook.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move a worksheet:</a:t>
            </a:r>
          </a:p>
          <a:p>
            <a:pPr marL="34290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Right-click the tab of the worksheet that you want to move,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 or</a:t>
            </a:r>
          </a:p>
          <a:p>
            <a:pPr marL="342900">
              <a:spcAft>
                <a:spcPts val="600"/>
              </a:spcAft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menu.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 or Copy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 box opens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457" y="2928104"/>
            <a:ext cx="290512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9664" y="2590800"/>
            <a:ext cx="5698547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513" indent="-17621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Book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menu select the name of the destination workbook.</a:t>
            </a:r>
          </a:p>
          <a:p>
            <a:pPr marL="290513" indent="-1762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sheet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box, click the name of the worksheet to the left of which you want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selected worksheet to be moved.</a:t>
            </a:r>
          </a:p>
          <a:p>
            <a:pPr marL="290513" indent="-176213"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1430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move a worksheet by dragging its tab to the desired location. As you drag,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mouse pointer changes to a small sheet and a small black arrow indicates where the worksheet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be moved when you release the mouse button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9991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543800" cy="609600"/>
          </a:xfrm>
        </p:spPr>
        <p:txBody>
          <a:bodyPr>
            <a:normAutofit/>
          </a:bodyPr>
          <a:lstStyle/>
          <a:p>
            <a:pPr algn="ctr"/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Copying Worksheets</a:t>
            </a:r>
            <a:endParaRPr lang="en-US" sz="29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27" y="1143000"/>
            <a:ext cx="86868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worksheet to another location in a workbook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even to another location in another workbook.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worksheet:</a:t>
            </a:r>
          </a:p>
          <a:p>
            <a:pPr marL="342900" indent="-166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Right-click the tab of the worksheet that you want to move,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 or</a:t>
            </a:r>
          </a:p>
          <a:p>
            <a:pPr marL="342900">
              <a:spcAft>
                <a:spcPts val="600"/>
              </a:spcAft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shortcut menu.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Move or Copy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 box opens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0446" y="2667000"/>
            <a:ext cx="5698547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3838" indent="-1619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Book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menu select the name of the destination workbook.</a:t>
            </a:r>
          </a:p>
          <a:p>
            <a:pPr marL="223838" indent="-1619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sheet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box, click the name of the worksheet to the left of which you want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selected worksheet to be moved.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3838" indent="-1619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 a copy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 box.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3838" indent="-161925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852" y="2931568"/>
            <a:ext cx="28098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927" y="5598567"/>
            <a:ext cx="8787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copy a worksheet by holding down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key and dragging its tab to 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desired location. As you drag, the mouse pointer changes to a small sheet with a plus sign on it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 small black arrow indicates where the worksheet will be copied when you release 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mouse button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507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543800" cy="60960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Views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Normal View</a:t>
            </a:r>
            <a:endParaRPr lang="en-US" sz="3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0391" y="1101436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default view. If you switch to another view and return to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Excel displays page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/>
              <a:t>breaks.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3" t="7298" r="12466" b="5122"/>
          <a:stretch/>
        </p:blipFill>
        <p:spPr bwMode="auto">
          <a:xfrm>
            <a:off x="775731" y="1747768"/>
            <a:ext cx="6975888" cy="4849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71284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6" t="6331" r="12311" b="4444"/>
          <a:stretch/>
        </p:blipFill>
        <p:spPr bwMode="auto">
          <a:xfrm>
            <a:off x="1108364" y="1820504"/>
            <a:ext cx="6856627" cy="48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1" y="76200"/>
            <a:ext cx="7543800" cy="609600"/>
          </a:xfrm>
        </p:spPr>
        <p:txBody>
          <a:bodyPr>
            <a:noAutofit/>
          </a:bodyPr>
          <a:lstStyle/>
          <a:p>
            <a:pPr algn="ctr"/>
            <a:b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Views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 Layout View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0668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Displays the worksheet as it will appear when printed. Use this view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see where pages begin and end, and to add headers and footers.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2592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45" y="76200"/>
            <a:ext cx="7543800" cy="609600"/>
          </a:xfrm>
        </p:spPr>
        <p:txBody>
          <a:bodyPr>
            <a:noAutofit/>
          </a:bodyPr>
          <a:lstStyle/>
          <a:p>
            <a:pPr algn="ctr"/>
            <a:b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Views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 Break Preview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View </a:t>
            </a:r>
            <a:endParaRPr lang="en-US" sz="3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1430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Displays a preview of where pages will break when the worksheet is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printed. Use this view to easily adjust page breaks.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3" t="7083" r="12806" b="4788"/>
          <a:stretch/>
        </p:blipFill>
        <p:spPr bwMode="auto">
          <a:xfrm>
            <a:off x="990600" y="1799722"/>
            <a:ext cx="6920345" cy="4875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7014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391" y="79663"/>
            <a:ext cx="7543800" cy="609600"/>
          </a:xfrm>
        </p:spPr>
        <p:txBody>
          <a:bodyPr>
            <a:noAutofit/>
          </a:bodyPr>
          <a:lstStyle/>
          <a:p>
            <a:pPr algn="ctr"/>
            <a:b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Views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 Views 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153391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Allows you to save a set of display and print settings as a custom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view, and then apply it.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6338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153391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Allows you to save a set of display and print settings as a custom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view, and then apply it.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090" y="1658421"/>
            <a:ext cx="2693417" cy="138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64" y="1658421"/>
            <a:ext cx="5986456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add a new custom view: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Workbook Views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on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 Views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 Views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 box appears, click on the buttom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91391" y="79663"/>
            <a:ext cx="7543800" cy="6096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tr-TR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Views</a:t>
            </a:r>
            <a:r>
              <a:rPr lang="tr-TR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 Views </a:t>
            </a:r>
          </a:p>
        </p:txBody>
      </p:sp>
    </p:spTree>
    <p:extLst>
      <p:ext uri="{BB962C8B-B14F-4D97-AF65-F5344CB8AC3E}">
        <p14:creationId xmlns:p14="http://schemas.microsoft.com/office/powerpoint/2010/main" val="12338819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153391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Allows you to save a set of display and print settings as a custom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view, and then apply it.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090" y="1658421"/>
            <a:ext cx="2693417" cy="138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272" y="3200400"/>
            <a:ext cx="2645979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64" y="1658421"/>
            <a:ext cx="598645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add a new custom view: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Workbook Views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on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 Views.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 Views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 box appears, click on the buttom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View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 box appears, type a name for the custom view, and then click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1391" y="79663"/>
            <a:ext cx="7543800" cy="609600"/>
          </a:xfrm>
        </p:spPr>
        <p:txBody>
          <a:bodyPr>
            <a:noAutofit/>
          </a:bodyPr>
          <a:lstStyle/>
          <a:p>
            <a:pPr algn="ctr"/>
            <a:b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Views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 Views 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8162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153391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Allows you to save a set of display and print settings as a custom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view, and then apply it.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920" y="4800600"/>
            <a:ext cx="2598545" cy="141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090" y="1658421"/>
            <a:ext cx="2693417" cy="138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272" y="3200400"/>
            <a:ext cx="2645979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64" y="1658421"/>
            <a:ext cx="598645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add a new custom view: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Workbook Views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on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 Views.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 Views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 box appears, click on the buttom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View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 box appears, type a name for the custom view, and then click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636" y="4648200"/>
            <a:ext cx="5900918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apply an existing custom view, custom view: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tab, in 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Workbook Views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on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 Views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 Views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 box appears, select the view that you would to apply, then click on the buttom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91391" y="79663"/>
            <a:ext cx="7543800" cy="609600"/>
          </a:xfrm>
        </p:spPr>
        <p:txBody>
          <a:bodyPr>
            <a:noAutofit/>
          </a:bodyPr>
          <a:lstStyle/>
          <a:p>
            <a:pPr algn="ctr"/>
            <a:b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Views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 Views 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79313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153391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Displays the worksheet in full screen mode which hides the Ribbon,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Formula bar, and Status bar. You can exit the Full Screen view by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pressing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key.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2"/>
          <a:stretch/>
        </p:blipFill>
        <p:spPr bwMode="auto">
          <a:xfrm>
            <a:off x="481718" y="2057400"/>
            <a:ext cx="7723364" cy="417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1391" y="79663"/>
            <a:ext cx="7543800" cy="609600"/>
          </a:xfrm>
        </p:spPr>
        <p:txBody>
          <a:bodyPr>
            <a:noAutofit/>
          </a:bodyPr>
          <a:lstStyle/>
          <a:p>
            <a:pPr algn="ctr"/>
            <a:b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Excel Views</a:t>
            </a:r>
            <a:r>
              <a:rPr 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Full Screen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View 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6297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543800" cy="60960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Freezing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Unf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reezing Panes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" y="1102890"/>
            <a:ext cx="58905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Freezing panes is a useful technique for keeping an area of a worksheet visible while you scroll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another area of the worksheet.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357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543800" cy="60960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Freezing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Unf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reezing Panes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" y="1102890"/>
            <a:ext cx="589058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Freezing panes is a useful technique for keeping an area of a worksheet visible while you scroll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another area of the worksheet.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freeze panes:</a:t>
            </a:r>
          </a:p>
          <a:p>
            <a:pPr marL="285750" indent="-1095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cell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below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row and to 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column that you want to freeze.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045" y="1466694"/>
            <a:ext cx="2667000" cy="1811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37989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543800" cy="60960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Freezing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Unf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reezing Panes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" y="1102890"/>
            <a:ext cx="5890580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Freezing panes is a useful technique for keeping an area of a worksheet visible while you scroll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another area of the worksheet.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freeze panes:</a:t>
            </a:r>
          </a:p>
          <a:p>
            <a:pPr marL="285750" indent="-1095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cell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below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row and to 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column that you want to freeze.</a:t>
            </a:r>
          </a:p>
          <a:p>
            <a:pPr marL="285750" indent="-1095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Freeze Panes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and then click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Freeze Panes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045" y="1466694"/>
            <a:ext cx="2667000" cy="1811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0"/>
          <a:stretch/>
        </p:blipFill>
        <p:spPr bwMode="auto">
          <a:xfrm>
            <a:off x="6511991" y="3762994"/>
            <a:ext cx="2199054" cy="1293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Arrow Connector 15"/>
          <p:cNvCxnSpPr/>
          <p:nvPr/>
        </p:nvCxnSpPr>
        <p:spPr>
          <a:xfrm flipH="1">
            <a:off x="7467600" y="3352800"/>
            <a:ext cx="1" cy="39633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9821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543800" cy="60960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Freezing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Unf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reezing Panes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" y="1102890"/>
            <a:ext cx="5890580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Freezing panes is a useful technique for keeping an area of a worksheet visible while you scroll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another area of the worksheet.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freeze panes:</a:t>
            </a:r>
          </a:p>
          <a:p>
            <a:pPr marL="285750" indent="-1095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cell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below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row and to 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column that you want to freeze.</a:t>
            </a:r>
          </a:p>
          <a:p>
            <a:pPr marL="285750" indent="-1095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Freeze Panes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and then click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Freeze Panes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045" y="1466694"/>
            <a:ext cx="2667000" cy="1811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741303"/>
            <a:ext cx="2835378" cy="1598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88" y="3762994"/>
            <a:ext cx="2673327" cy="1668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0"/>
          <a:stretch/>
        </p:blipFill>
        <p:spPr bwMode="auto">
          <a:xfrm>
            <a:off x="6511991" y="3762994"/>
            <a:ext cx="2199054" cy="1293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2743200" y="4652572"/>
            <a:ext cx="685800" cy="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6260481" y="4652571"/>
            <a:ext cx="404813" cy="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7467600" y="3352800"/>
            <a:ext cx="1" cy="39633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743200" y="4191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accent1">
                    <a:lumMod val="50000"/>
                  </a:schemeClr>
                </a:solidFill>
              </a:rPr>
              <a:t>Scroll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47699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543800" cy="60960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Freezing</a:t>
            </a:r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Unf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reezing Panes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" y="1102890"/>
            <a:ext cx="5890580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Freezing panes is a useful technique for keeping an area of a worksheet visible while you scroll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another area of the worksheet.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freeze panes:</a:t>
            </a:r>
          </a:p>
          <a:p>
            <a:pPr marL="285750" indent="-1095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cell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below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row and to 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column that you want to freeze.</a:t>
            </a:r>
          </a:p>
          <a:p>
            <a:pPr marL="285750" indent="-1095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group,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Freeze Panes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and then click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Freeze Panes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045" y="1466694"/>
            <a:ext cx="2667000" cy="1811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741303"/>
            <a:ext cx="2835378" cy="1598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88" y="3762994"/>
            <a:ext cx="2673327" cy="1668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0"/>
          <a:stretch/>
        </p:blipFill>
        <p:spPr bwMode="auto">
          <a:xfrm>
            <a:off x="6511991" y="3762994"/>
            <a:ext cx="2199054" cy="1293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2743200" y="4652572"/>
            <a:ext cx="685800" cy="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6260481" y="4652571"/>
            <a:ext cx="404813" cy="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7467600" y="3352800"/>
            <a:ext cx="1" cy="39633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743200" y="4191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accent1">
                    <a:lumMod val="50000"/>
                  </a:schemeClr>
                </a:solidFill>
              </a:rPr>
              <a:t>Scroll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5566064"/>
            <a:ext cx="8482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If any rows or columns in a worksheet are frozen,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Freeze Panes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changes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Unfreeze Panes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You can unfreeze panes by clicking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Freeze Panes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button, and then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clicking Unfreeze Panes.</a:t>
            </a:r>
          </a:p>
        </p:txBody>
      </p:sp>
    </p:spTree>
    <p:extLst>
      <p:ext uri="{BB962C8B-B14F-4D97-AF65-F5344CB8AC3E}">
        <p14:creationId xmlns:p14="http://schemas.microsoft.com/office/powerpoint/2010/main" val="75404133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543800" cy="609600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Templates</a:t>
            </a:r>
            <a:endParaRPr lang="en-US" sz="2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064937"/>
            <a:ext cx="5410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 2010 includes a variety of built-in templates that you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use to create workbooks such as budgets, invoices, and calendars.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use a template:</a:t>
            </a:r>
          </a:p>
          <a:p>
            <a:pPr marL="285750" indent="-1095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tab, and then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of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Backstage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 displays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thumbnails of the available templates and template categories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19200"/>
            <a:ext cx="3455127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3855" y="3270933"/>
            <a:ext cx="5347856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1095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one of the following:</a:t>
            </a:r>
          </a:p>
          <a:p>
            <a:pPr marL="457200" indent="-166688">
              <a:spcAft>
                <a:spcPts val="60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use a built-in template,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Templates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section, click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templates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select the desired template, and then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825205"/>
            <a:ext cx="8880764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166688">
              <a:spcAft>
                <a:spcPts val="120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use an online template, in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Office.com Templates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section, select a template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category, select the desired template, and then click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Download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button.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You can also search Office.com for templates by using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box in the</a:t>
            </a:r>
          </a:p>
          <a:p>
            <a:pPr marL="176213">
              <a:spcAft>
                <a:spcPts val="600"/>
              </a:spcAft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Office.com Templates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0965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0375" y="160338"/>
            <a:ext cx="7543800" cy="6778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163" y="1371600"/>
            <a:ext cx="8607425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alifornia State University, Los Angelos,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nformation Tec</a:t>
            </a:r>
            <a:r>
              <a:rPr lang="de-DE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nology  Services,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Microsoft </a:t>
            </a: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Excel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</a:t>
            </a: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1: Introduction to </a:t>
            </a: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Excel.</a:t>
            </a:r>
          </a:p>
          <a:p>
            <a:pPr marL="168275">
              <a:spcAft>
                <a:spcPts val="1800"/>
              </a:spcAft>
            </a:pPr>
            <a:r>
              <a:rPr lang="en-US" sz="2000" dirty="0">
                <a:hlinkClick r:id="rId4"/>
              </a:rPr>
              <a:t>http://www.calstatela.edu/sites/default/files/groups/Information%20Technology%20Services/training/pdf/excel2010p1.pdf</a:t>
            </a:r>
            <a:r>
              <a:rPr lang="tr-TR" sz="2000" dirty="0"/>
              <a:t> </a:t>
            </a:r>
          </a:p>
          <a:p>
            <a:pPr marL="176213" indent="-176213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alifornia State University, Los Angelos,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nformation Tec</a:t>
            </a:r>
            <a:r>
              <a:rPr lang="de-DE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nology  Services,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Microsoft Excel 2010 Part 2: Intermediate</a:t>
            </a: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>
              <a:spcAft>
                <a:spcPts val="1800"/>
              </a:spcAft>
            </a:pPr>
            <a:r>
              <a:rPr lang="en-US" sz="2000" dirty="0">
                <a:hlinkClick r:id="rId5"/>
              </a:rPr>
              <a:t>http://www.calstatela.edu/sites/default/files/groups/Information%20Technology%20Services/training/pdf/excel2010p2.pdf</a:t>
            </a:r>
            <a:r>
              <a:rPr lang="tr-TR" sz="2000" dirty="0">
                <a:hlinkClick r:id="rId5"/>
              </a:rPr>
              <a:t>   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506938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8297</Words>
  <Application>Microsoft Office PowerPoint</Application>
  <PresentationFormat>Bildschirmpräsentation (4:3)</PresentationFormat>
  <Paragraphs>654</Paragraphs>
  <Slides>88</Slides>
  <Notes>74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88</vt:i4>
      </vt:variant>
    </vt:vector>
  </HeadingPairs>
  <TitlesOfParts>
    <vt:vector size="99" baseType="lpstr">
      <vt:lpstr>Arial</vt:lpstr>
      <vt:lpstr>Calibri</vt:lpstr>
      <vt:lpstr>Constantia</vt:lpstr>
      <vt:lpstr>Courier New</vt:lpstr>
      <vt:lpstr>Symbol</vt:lpstr>
      <vt:lpstr>Times New Roman</vt:lpstr>
      <vt:lpstr>Wingdings</vt:lpstr>
      <vt:lpstr>Wingdings 2</vt:lpstr>
      <vt:lpstr>Custom Design</vt:lpstr>
      <vt:lpstr>Office Theme</vt:lpstr>
      <vt:lpstr>Flow</vt:lpstr>
      <vt:lpstr>PowerPoint-Präsentation</vt:lpstr>
      <vt:lpstr>Summary of The Last week</vt:lpstr>
      <vt:lpstr>Learning Objectives</vt:lpstr>
      <vt:lpstr>Outlines</vt:lpstr>
      <vt:lpstr>Introduction</vt:lpstr>
      <vt:lpstr> Introduction</vt:lpstr>
      <vt:lpstr>MS Excel 2010 Interface</vt:lpstr>
      <vt:lpstr>MS Excel 2010 Interface</vt:lpstr>
      <vt:lpstr>MS Excel 2010 Interface</vt:lpstr>
      <vt:lpstr>MS Excel 2010 Interface</vt:lpstr>
      <vt:lpstr>MS Excel 2010 Interface</vt:lpstr>
      <vt:lpstr>MS Excel 2010 Interface</vt:lpstr>
      <vt:lpstr>MS Excel 2010 Interface</vt:lpstr>
      <vt:lpstr>MS Excel 2010 Interface</vt:lpstr>
      <vt:lpstr>Moving Around Worksheets</vt:lpstr>
      <vt:lpstr>Selecting Cells, Rows, and Columns</vt:lpstr>
      <vt:lpstr>Selecting Cells, Rows, and Columns</vt:lpstr>
      <vt:lpstr>Selecting Cells, Rows, and Columns</vt:lpstr>
      <vt:lpstr>Selecting Cells, Rows, and Columns</vt:lpstr>
      <vt:lpstr>Editing &amp; Formatting Worksheets</vt:lpstr>
      <vt:lpstr>Editing &amp; Formatting Worksheets</vt:lpstr>
      <vt:lpstr>Formatting Numbers</vt:lpstr>
      <vt:lpstr>Formatting Numbers</vt:lpstr>
      <vt:lpstr>Formatting Numbers</vt:lpstr>
      <vt:lpstr>Formatting Numbers</vt:lpstr>
      <vt:lpstr>Formatting Numbers</vt:lpstr>
      <vt:lpstr>Inserting Rows and Columns</vt:lpstr>
      <vt:lpstr>Inserting Rows and Columns</vt:lpstr>
      <vt:lpstr>Inserting Rows and Columns</vt:lpstr>
      <vt:lpstr>Deleting Rows and Columns</vt:lpstr>
      <vt:lpstr>Deleting Rows and Columns</vt:lpstr>
      <vt:lpstr>Deleting Rows and Columns</vt:lpstr>
      <vt:lpstr>Changing Column Widths</vt:lpstr>
      <vt:lpstr>Changing Column Widths</vt:lpstr>
      <vt:lpstr>Changing Column Widths</vt:lpstr>
      <vt:lpstr>Changing Column Widths</vt:lpstr>
      <vt:lpstr>Changing Row Heights</vt:lpstr>
      <vt:lpstr>Hiding Rows and Columns</vt:lpstr>
      <vt:lpstr>Hiding Rows and Columns</vt:lpstr>
      <vt:lpstr>Hiding Rows and Columns</vt:lpstr>
      <vt:lpstr>Hiding Rows and Columns</vt:lpstr>
      <vt:lpstr>Unhiding Rows and Columns</vt:lpstr>
      <vt:lpstr>Unhiding Rows and Columns</vt:lpstr>
      <vt:lpstr>Unhiding Rows and Columns</vt:lpstr>
      <vt:lpstr>Unhiding Rows and Columns</vt:lpstr>
      <vt:lpstr>Selecting Worksheets</vt:lpstr>
      <vt:lpstr>Selecting Worksheets</vt:lpstr>
      <vt:lpstr>Selecting Worksheets</vt:lpstr>
      <vt:lpstr>Selecting Worksheets</vt:lpstr>
      <vt:lpstr>Selecting Worksheets</vt:lpstr>
      <vt:lpstr>Navigating Between Worksheets</vt:lpstr>
      <vt:lpstr>Navigating Between Worksheets</vt:lpstr>
      <vt:lpstr>Navigating Between Worksheets</vt:lpstr>
      <vt:lpstr>Navigating Between Worksheets</vt:lpstr>
      <vt:lpstr>Navigating Between Worksheets</vt:lpstr>
      <vt:lpstr>Navigating Between Worksheets</vt:lpstr>
      <vt:lpstr>Navigating Between Worksheets</vt:lpstr>
      <vt:lpstr>Renaming Worksheets</vt:lpstr>
      <vt:lpstr>Renaming Worksheets</vt:lpstr>
      <vt:lpstr>Renaming Worksheets</vt:lpstr>
      <vt:lpstr>Renaming Worksheets</vt:lpstr>
      <vt:lpstr>Inserting Worksheets</vt:lpstr>
      <vt:lpstr>Inserting Worksheets</vt:lpstr>
      <vt:lpstr>Inserting Worksheets</vt:lpstr>
      <vt:lpstr>Deleting Worksheets</vt:lpstr>
      <vt:lpstr>Deleting Worksheets</vt:lpstr>
      <vt:lpstr>Deleting Worksheets</vt:lpstr>
      <vt:lpstr>Deleting Worksheets</vt:lpstr>
      <vt:lpstr>Moving Worksheets</vt:lpstr>
      <vt:lpstr>Moving Worksheets</vt:lpstr>
      <vt:lpstr>Moving Worksheets</vt:lpstr>
      <vt:lpstr>Moving Worksheets</vt:lpstr>
      <vt:lpstr>Copying Worksheets</vt:lpstr>
      <vt:lpstr>MS Excel Views -The Normal View</vt:lpstr>
      <vt:lpstr> MS Excel Views - Page Layout View</vt:lpstr>
      <vt:lpstr> MS Excel Views - Page Break Preview View </vt:lpstr>
      <vt:lpstr> MS Excel Views - Custom Views </vt:lpstr>
      <vt:lpstr>PowerPoint-Präsentation</vt:lpstr>
      <vt:lpstr> MS Excel Views - Custom Views </vt:lpstr>
      <vt:lpstr> MS Excel Views - Custom Views </vt:lpstr>
      <vt:lpstr> MS Excel Views – Full Screen View </vt:lpstr>
      <vt:lpstr>Freezing and Unfreezing Panes</vt:lpstr>
      <vt:lpstr>Freezing and Unfreezing Panes</vt:lpstr>
      <vt:lpstr>Freezing and Unfreezing Panes</vt:lpstr>
      <vt:lpstr>Freezing and Unfreezing Panes</vt:lpstr>
      <vt:lpstr>Freezing and Unfreezing Panes</vt:lpstr>
      <vt:lpstr>Using Templates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</dc:creator>
  <cp:lastModifiedBy>Samsun</cp:lastModifiedBy>
  <cp:revision>140</cp:revision>
  <dcterms:created xsi:type="dcterms:W3CDTF">2006-08-16T00:00:00Z</dcterms:created>
  <dcterms:modified xsi:type="dcterms:W3CDTF">2016-11-06T14:02:59Z</dcterms:modified>
</cp:coreProperties>
</file>