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24"/>
  </p:notesMasterIdLst>
  <p:sldIdLst>
    <p:sldId id="256" r:id="rId5"/>
    <p:sldId id="274" r:id="rId6"/>
    <p:sldId id="275" r:id="rId7"/>
    <p:sldId id="289" r:id="rId8"/>
    <p:sldId id="285" r:id="rId9"/>
    <p:sldId id="286" r:id="rId10"/>
    <p:sldId id="261" r:id="rId11"/>
    <p:sldId id="287" r:id="rId12"/>
    <p:sldId id="288" r:id="rId13"/>
    <p:sldId id="273" r:id="rId14"/>
    <p:sldId id="276" r:id="rId15"/>
    <p:sldId id="277" r:id="rId16"/>
    <p:sldId id="278" r:id="rId17"/>
    <p:sldId id="280" r:id="rId18"/>
    <p:sldId id="279" r:id="rId19"/>
    <p:sldId id="281" r:id="rId20"/>
    <p:sldId id="282" r:id="rId21"/>
    <p:sldId id="283" r:id="rId22"/>
    <p:sldId id="263" r:id="rId2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6323" autoAdjust="0"/>
  </p:normalViewPr>
  <p:slideViewPr>
    <p:cSldViewPr snapToGrid="0" showGuides="1">
      <p:cViewPr varScale="1">
        <p:scale>
          <a:sx n="73" d="100"/>
          <a:sy n="73" d="100"/>
        </p:scale>
        <p:origin x="7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Profesör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53</c:v>
                </c:pt>
                <c:pt idx="1">
                  <c:v>50</c:v>
                </c:pt>
                <c:pt idx="2">
                  <c:v>54</c:v>
                </c:pt>
                <c:pt idx="3">
                  <c:v>53</c:v>
                </c:pt>
                <c:pt idx="4">
                  <c:v>52</c:v>
                </c:pt>
                <c:pt idx="5">
                  <c:v>48</c:v>
                </c:pt>
                <c:pt idx="6">
                  <c:v>45</c:v>
                </c:pt>
                <c:pt idx="7">
                  <c:v>53</c:v>
                </c:pt>
                <c:pt idx="8">
                  <c:v>55</c:v>
                </c:pt>
                <c:pt idx="9">
                  <c:v>59</c:v>
                </c:pt>
                <c:pt idx="10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5B-44F9-8F3D-80B6FD9569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Doçent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0629007818038385E-2"/>
                  <c:y val="-4.5597506669279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1B-4682-9BFB-A835B0291147}"/>
                </c:ext>
              </c:extLst>
            </c:dLbl>
            <c:dLbl>
              <c:idx val="9"/>
              <c:layout>
                <c:manualLayout>
                  <c:x val="-1.2823437292294119E-2"/>
                  <c:y val="-1.593961181400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1B-4682-9BFB-A835B02911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rgbClr val="00B050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12</c:v>
                </c:pt>
                <c:pt idx="1">
                  <c:v>17</c:v>
                </c:pt>
                <c:pt idx="2">
                  <c:v>23</c:v>
                </c:pt>
                <c:pt idx="3">
                  <c:v>29</c:v>
                </c:pt>
                <c:pt idx="4">
                  <c:v>33</c:v>
                </c:pt>
                <c:pt idx="5">
                  <c:v>36</c:v>
                </c:pt>
                <c:pt idx="6">
                  <c:v>38</c:v>
                </c:pt>
                <c:pt idx="7">
                  <c:v>36</c:v>
                </c:pt>
                <c:pt idx="8">
                  <c:v>30</c:v>
                </c:pt>
                <c:pt idx="9">
                  <c:v>26</c:v>
                </c:pt>
                <c:pt idx="1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5B-44F9-8F3D-80B6FD9569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Yrd.Doç.Dr/Dr.Ögr.Uyesi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2823437292294119E-2"/>
                  <c:y val="4.0963951048854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1B-4682-9BFB-A835B02911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53</c:v>
                </c:pt>
                <c:pt idx="1">
                  <c:v>45</c:v>
                </c:pt>
                <c:pt idx="2">
                  <c:v>40</c:v>
                </c:pt>
                <c:pt idx="3">
                  <c:v>34</c:v>
                </c:pt>
                <c:pt idx="4">
                  <c:v>31</c:v>
                </c:pt>
                <c:pt idx="5">
                  <c:v>23</c:v>
                </c:pt>
                <c:pt idx="6">
                  <c:v>25</c:v>
                </c:pt>
                <c:pt idx="7">
                  <c:v>24</c:v>
                </c:pt>
                <c:pt idx="8">
                  <c:v>29</c:v>
                </c:pt>
                <c:pt idx="9">
                  <c:v>38</c:v>
                </c:pt>
                <c:pt idx="10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5B-44F9-8F3D-80B6FD9569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Uzman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401321520844777E-2"/>
                  <c:y val="-1.9575935105615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92-4547-A220-E3405547275A}"/>
                </c:ext>
              </c:extLst>
            </c:dLbl>
            <c:dLbl>
              <c:idx val="1"/>
              <c:layout>
                <c:manualLayout>
                  <c:x val="-1.4401321520844737E-2"/>
                  <c:y val="6.17148689841871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92-4547-A220-E3405547275A}"/>
                </c:ext>
              </c:extLst>
            </c:dLbl>
            <c:dLbl>
              <c:idx val="2"/>
              <c:layout>
                <c:manualLayout>
                  <c:x val="-1.5516403024522491E-2"/>
                  <c:y val="-4.66728698022158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92-4547-A220-E3405547275A}"/>
                </c:ext>
              </c:extLst>
            </c:dLbl>
            <c:dLbl>
              <c:idx val="3"/>
              <c:layout>
                <c:manualLayout>
                  <c:x val="-1.3286240017166995E-2"/>
                  <c:y val="-7.37698044988176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2-4547-A220-E3405547275A}"/>
                </c:ext>
              </c:extLst>
            </c:dLbl>
            <c:dLbl>
              <c:idx val="4"/>
              <c:layout>
                <c:manualLayout>
                  <c:x val="-1.5516403024522491E-2"/>
                  <c:y val="7.520999590984653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2-4547-A220-E3405547275A}"/>
                </c:ext>
              </c:extLst>
            </c:dLbl>
            <c:dLbl>
              <c:idx val="5"/>
              <c:layout>
                <c:manualLayout>
                  <c:x val="-1.5516403024522491E-2"/>
                  <c:y val="7.520999590984653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2-4547-A220-E3405547275A}"/>
                </c:ext>
              </c:extLst>
            </c:dLbl>
            <c:dLbl>
              <c:idx val="6"/>
              <c:layout>
                <c:manualLayout>
                  <c:x val="-1.6631484528200246E-2"/>
                  <c:y val="7.520999590985645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92-4547-A220-E3405547275A}"/>
                </c:ext>
              </c:extLst>
            </c:dLbl>
            <c:dLbl>
              <c:idx val="8"/>
              <c:layout>
                <c:manualLayout>
                  <c:x val="-1.2670135535961894E-2"/>
                  <c:y val="3.02824247361292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1B-4682-9BFB-A835B0291147}"/>
                </c:ext>
              </c:extLst>
            </c:dLbl>
            <c:dLbl>
              <c:idx val="9"/>
              <c:layout>
                <c:manualLayout>
                  <c:x val="-1.2670135535961729E-2"/>
                  <c:y val="-2.3911444657072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09-4A65-A0C1-DB5F0E27B1B6}"/>
                </c:ext>
              </c:extLst>
            </c:dLbl>
            <c:dLbl>
              <c:idx val="10"/>
              <c:layout>
                <c:manualLayout>
                  <c:x val="-1.4900298543317229E-2"/>
                  <c:y val="-2.3911444657072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09-4A65-A0C1-DB5F0E27B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8C-4EDE-9715-98B832141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64128"/>
        <c:axId val="141072000"/>
      </c:lineChart>
      <c:catAx>
        <c:axId val="1548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1072000"/>
        <c:crosses val="autoZero"/>
        <c:auto val="1"/>
        <c:lblAlgn val="ctr"/>
        <c:lblOffset val="100"/>
        <c:noMultiLvlLbl val="0"/>
      </c:catAx>
      <c:valAx>
        <c:axId val="14107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486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984332139054711"/>
          <c:y val="0"/>
          <c:w val="0.58547275329076365"/>
          <c:h val="7.2257283474689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Araş.Gör.Dr.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181</c:v>
                </c:pt>
                <c:pt idx="1">
                  <c:v>202</c:v>
                </c:pt>
                <c:pt idx="2">
                  <c:v>217</c:v>
                </c:pt>
                <c:pt idx="3">
                  <c:v>245</c:v>
                </c:pt>
                <c:pt idx="4">
                  <c:v>270</c:v>
                </c:pt>
                <c:pt idx="5">
                  <c:v>263</c:v>
                </c:pt>
                <c:pt idx="6">
                  <c:v>257</c:v>
                </c:pt>
                <c:pt idx="7">
                  <c:v>319</c:v>
                </c:pt>
                <c:pt idx="8">
                  <c:v>335</c:v>
                </c:pt>
                <c:pt idx="9">
                  <c:v>367</c:v>
                </c:pt>
                <c:pt idx="10">
                  <c:v>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43-41EA-956B-15B391FF3A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Araş.Gör.Dr. (Yan Dal)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9513926314360792E-2"/>
                  <c:y val="3.5693277207829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FE-409A-8635-40E25ABCF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rgbClr val="00B050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21</c:v>
                </c:pt>
                <c:pt idx="7">
                  <c:v>30</c:v>
                </c:pt>
                <c:pt idx="8">
                  <c:v>32</c:v>
                </c:pt>
                <c:pt idx="9">
                  <c:v>33</c:v>
                </c:pt>
                <c:pt idx="10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43-41EA-956B-15B391FF3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186112"/>
        <c:axId val="181300032"/>
      </c:lineChart>
      <c:catAx>
        <c:axId val="18818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1300032"/>
        <c:crosses val="autoZero"/>
        <c:auto val="0"/>
        <c:lblAlgn val="ctr"/>
        <c:lblOffset val="100"/>
        <c:noMultiLvlLbl val="0"/>
      </c:catAx>
      <c:valAx>
        <c:axId val="18130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818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984332139054703"/>
          <c:y val="0"/>
          <c:w val="0.51801163934365779"/>
          <c:h val="6.9833494670331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063" tIns="45032" rIns="90063" bIns="45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063" tIns="45032" rIns="90063" bIns="45032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63" tIns="45032" rIns="90063" bIns="450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1"/>
          </a:xfrm>
          <a:prstGeom prst="rect">
            <a:avLst/>
          </a:prstGeom>
        </p:spPr>
        <p:txBody>
          <a:bodyPr vert="horz" lIns="90063" tIns="45032" rIns="90063" bIns="450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90"/>
            <a:ext cx="2918830" cy="495028"/>
          </a:xfrm>
          <a:prstGeom prst="rect">
            <a:avLst/>
          </a:prstGeom>
        </p:spPr>
        <p:txBody>
          <a:bodyPr vert="horz" lIns="90063" tIns="45032" rIns="90063" bIns="45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90"/>
            <a:ext cx="2918830" cy="495028"/>
          </a:xfrm>
          <a:prstGeom prst="rect">
            <a:avLst/>
          </a:prstGeom>
        </p:spPr>
        <p:txBody>
          <a:bodyPr vert="horz" lIns="90063" tIns="45032" rIns="90063" bIns="45032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0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8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2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5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2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8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0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6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4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dost@adu.edu.t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0979"/>
            <a:ext cx="12191999" cy="1791357"/>
          </a:xfrm>
        </p:spPr>
        <p:txBody>
          <a:bodyPr>
            <a:noAutofit/>
          </a:bodyPr>
          <a:lstStyle/>
          <a:p>
            <a:pPr algn="ctr"/>
            <a:r>
              <a:rPr lang="tr-TR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Aydın adnan menderes üniversitesi</a:t>
            </a:r>
            <a:br>
              <a:rPr lang="tr-TR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tıp fakültesi</a:t>
            </a:r>
            <a: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dahili tıp bilimleri bölümü</a:t>
            </a:r>
            <a:b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2025-2026 </a:t>
            </a:r>
            <a:r>
              <a:rPr lang="tr-TR" cap="none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Eğitim-Öğretim Yılı Faaliyet Raporu</a:t>
            </a:r>
            <a:endParaRPr 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7507"/>
            <a:ext cx="12192000" cy="468233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02.06.2026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Placeholder 7" descr="Medical equipment with a stethoscope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" y="2987744"/>
            <a:ext cx="11265408" cy="331012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084A7B-8F05-48FA-B4A9-10BF32F4A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" y="0"/>
            <a:ext cx="1085161" cy="10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 descr="A bar chart placeholder ">
            <a:extLst>
              <a:ext uri="{FF2B5EF4-FFF2-40B4-BE49-F238E27FC236}">
                <a16:creationId xmlns:a16="http://schemas.microsoft.com/office/drawing/2014/main" id="{CE4679BA-70A0-413D-9CCE-111B88A16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9403"/>
              </p:ext>
            </p:extLst>
          </p:nvPr>
        </p:nvGraphicFramePr>
        <p:xfrm>
          <a:off x="401788" y="1219200"/>
          <a:ext cx="11313833" cy="465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96AEDCD3-2CFA-4DFB-8E3A-E48A0B9D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</p:spPr>
        <p:txBody>
          <a:bodyPr>
            <a:normAutofit/>
          </a:bodyPr>
          <a:lstStyle/>
          <a:p>
            <a:r>
              <a:rPr lang="tr-TR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Akademik Durum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2F5897-BB94-457F-8989-A111F86ED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87230"/>
              </p:ext>
            </p:extLst>
          </p:nvPr>
        </p:nvGraphicFramePr>
        <p:xfrm>
          <a:off x="847287" y="6205285"/>
          <a:ext cx="1086833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030">
                  <a:extLst>
                    <a:ext uri="{9D8B030D-6E8A-4147-A177-3AD203B41FA5}">
                      <a16:colId xmlns:a16="http://schemas.microsoft.com/office/drawing/2014/main" val="1977252279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1902040359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3272038058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3403136874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2190111359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3556573249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490781900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2166414930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1767022597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1654607891"/>
                    </a:ext>
                  </a:extLst>
                </a:gridCol>
                <a:gridCol w="988030">
                  <a:extLst>
                    <a:ext uri="{9D8B030D-6E8A-4147-A177-3AD203B41FA5}">
                      <a16:colId xmlns:a16="http://schemas.microsoft.com/office/drawing/2014/main" val="877618519"/>
                    </a:ext>
                  </a:extLst>
                </a:gridCol>
              </a:tblGrid>
              <a:tr h="346414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265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290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283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349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2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7E236F6-68BF-4CF1-A7BA-06D1A6FFE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518258"/>
              </p:ext>
            </p:extLst>
          </p:nvPr>
        </p:nvGraphicFramePr>
        <p:xfrm>
          <a:off x="1274495" y="237767"/>
          <a:ext cx="10469829" cy="6431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47825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1204716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1359167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  <a:gridCol w="1374612">
                  <a:extLst>
                    <a:ext uri="{9D8B030D-6E8A-4147-A177-3AD203B41FA5}">
                      <a16:colId xmlns:a16="http://schemas.microsoft.com/office/drawing/2014/main" val="2107083737"/>
                    </a:ext>
                  </a:extLst>
                </a:gridCol>
                <a:gridCol w="1513617">
                  <a:extLst>
                    <a:ext uri="{9D8B030D-6E8A-4147-A177-3AD203B41FA5}">
                      <a16:colId xmlns:a16="http://schemas.microsoft.com/office/drawing/2014/main" val="3950153821"/>
                    </a:ext>
                  </a:extLst>
                </a:gridCol>
                <a:gridCol w="1069892">
                  <a:extLst>
                    <a:ext uri="{9D8B030D-6E8A-4147-A177-3AD203B41FA5}">
                      <a16:colId xmlns:a16="http://schemas.microsoft.com/office/drawing/2014/main" val="32142789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Doç.Dr.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Ögr Üyesi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Y.Dal/Araş.Gör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Sağ.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18584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15518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73878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1C8D745-EAF4-4ED0-9624-86CEDB00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18" y="0"/>
            <a:ext cx="539686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KADROLARIn DAĞILIMI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5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368B-915D-4FF5-9BCA-9B805EC2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6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BİLİMSEL ÇALIŞMALAR</a:t>
            </a:r>
          </a:p>
        </p:txBody>
      </p:sp>
    </p:spTree>
    <p:extLst>
      <p:ext uri="{BB962C8B-B14F-4D97-AF65-F5344CB8AC3E}">
        <p14:creationId xmlns:p14="http://schemas.microsoft.com/office/powerpoint/2010/main" val="36652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8A88DD2-9163-4467-9FFA-97F5F4E7C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4273"/>
              </p:ext>
            </p:extLst>
          </p:nvPr>
        </p:nvGraphicFramePr>
        <p:xfrm>
          <a:off x="1594339" y="122608"/>
          <a:ext cx="10128738" cy="66239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696284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3033544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2398910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Yabancı Dilde Kitap-Bölüm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Türkçe Kitap-Bölüm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 ve Klinik Mikrobiyoloji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77384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33421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0C18815-CC0D-4DB4-BBB8-497A6E0B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42" y="0"/>
            <a:ext cx="539686" cy="6858000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KİTAP-Kitap bölümü (</a:t>
            </a:r>
            <a:r>
              <a:rPr lang="tr-TR" b="1" cap="none" dirty="0">
                <a:latin typeface="Calibri" panose="020F0502020204030204" pitchFamily="34" charset="0"/>
                <a:cs typeface="Calibri" panose="020F0502020204030204" pitchFamily="34" charset="0"/>
              </a:rPr>
              <a:t>Yazım-Çeviri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5366C5-BC21-468D-A798-E668AA782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363560"/>
              </p:ext>
            </p:extLst>
          </p:nvPr>
        </p:nvGraphicFramePr>
        <p:xfrm>
          <a:off x="1373650" y="259080"/>
          <a:ext cx="10128736" cy="6598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761476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2011209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914282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1441769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Hakemli Yurt İçi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Hakemli Yurt Dışı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Diğer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374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tr-TR" sz="14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004307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F7D6DF6-FB51-47AE-8CF3-406C9016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4" y="0"/>
            <a:ext cx="539686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makaleler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36F34A7-ACA3-412A-A1E8-5964C2FCC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996578"/>
              </p:ext>
            </p:extLst>
          </p:nvPr>
        </p:nvGraphicFramePr>
        <p:xfrm>
          <a:off x="1559169" y="132278"/>
          <a:ext cx="10187353" cy="6650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751320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1049136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011425">
                  <a:extLst>
                    <a:ext uri="{9D8B030D-6E8A-4147-A177-3AD203B41FA5}">
                      <a16:colId xmlns:a16="http://schemas.microsoft.com/office/drawing/2014/main" val="31394487"/>
                    </a:ext>
                  </a:extLst>
                </a:gridCol>
                <a:gridCol w="962680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962680">
                  <a:extLst>
                    <a:ext uri="{9D8B030D-6E8A-4147-A177-3AD203B41FA5}">
                      <a16:colId xmlns:a16="http://schemas.microsoft.com/office/drawing/2014/main" val="550855119"/>
                    </a:ext>
                  </a:extLst>
                </a:gridCol>
                <a:gridCol w="1450112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369277"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Yurt İçi Bildiri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tabLst>
                          <a:tab pos="984250" algn="l"/>
                        </a:tabLst>
                      </a:pP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Yurt Dışı Bildiri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84250" algn="l"/>
                        </a:tabLst>
                      </a:pPr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Sözel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84250" algn="l"/>
                        </a:tabLst>
                      </a:pPr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Sözel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356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05157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9987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9836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E4408E6-1B4F-4970-BAF0-1775D444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4" y="0"/>
            <a:ext cx="539686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bildiriler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B05881-A87B-4EA8-963B-3FAF1B5DD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246846"/>
              </p:ext>
            </p:extLst>
          </p:nvPr>
        </p:nvGraphicFramePr>
        <p:xfrm>
          <a:off x="1700714" y="62528"/>
          <a:ext cx="10081844" cy="68019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652698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1751641">
                  <a:extLst>
                    <a:ext uri="{9D8B030D-6E8A-4147-A177-3AD203B41FA5}">
                      <a16:colId xmlns:a16="http://schemas.microsoft.com/office/drawing/2014/main" val="128527467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372285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1171620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401111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Oturum Başkanı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Yönetici / Moderatör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Konuşmacı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 ve Klinik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Mikrobiyoloji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96404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46303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51C55E2-C68B-4E1E-97CD-E26E74C9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8" y="0"/>
            <a:ext cx="1068850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Konferans, panel ve</a:t>
            </a:r>
            <a:b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kursa katılım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2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CD09C43-674E-4CD7-B71F-CF98A43F8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768706"/>
              </p:ext>
            </p:extLst>
          </p:nvPr>
        </p:nvGraphicFramePr>
        <p:xfrm>
          <a:off x="1641231" y="54323"/>
          <a:ext cx="10363199" cy="675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379790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969471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397902482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567484438"/>
                    </a:ext>
                  </a:extLst>
                </a:gridCol>
                <a:gridCol w="1162432">
                  <a:extLst>
                    <a:ext uri="{9D8B030D-6E8A-4147-A177-3AD203B41FA5}">
                      <a16:colId xmlns:a16="http://schemas.microsoft.com/office/drawing/2014/main" val="3772855604"/>
                    </a:ext>
                  </a:extLst>
                </a:gridCol>
                <a:gridCol w="1007222">
                  <a:extLst>
                    <a:ext uri="{9D8B030D-6E8A-4147-A177-3AD203B41FA5}">
                      <a16:colId xmlns:a16="http://schemas.microsoft.com/office/drawing/2014/main" val="1368605792"/>
                    </a:ext>
                  </a:extLst>
                </a:gridCol>
                <a:gridCol w="860533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885320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348349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Kongre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Sempozyum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Konferans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Toplantı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52389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309533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C1E2481-DBE0-4C94-809D-22D8024B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392723"/>
            <a:ext cx="1057127" cy="6406662"/>
          </a:xfrm>
        </p:spPr>
        <p:txBody>
          <a:bodyPr vert="vert270">
            <a:no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Düzenlenen kongre, sempozyum, konferans, panel ve kurslar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7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F2B360D-F937-46BC-AAB0-E32012C71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000531"/>
              </p:ext>
            </p:extLst>
          </p:nvPr>
        </p:nvGraphicFramePr>
        <p:xfrm>
          <a:off x="1629508" y="61211"/>
          <a:ext cx="10187354" cy="67609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42801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2169079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925361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1450113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Halen Yürütülen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Tamamlanan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2797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329683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154433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tr-TR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282232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3814803-F1F7-423D-A6D6-3541BF56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4" y="0"/>
            <a:ext cx="539686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Proje ve araştırmalar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CFC93-9AB7-4A7A-8162-B5B5141F35D8}"/>
              </a:ext>
            </a:extLst>
          </p:cNvPr>
          <p:cNvSpPr txBox="1"/>
          <p:nvPr/>
        </p:nvSpPr>
        <p:spPr>
          <a:xfrm>
            <a:off x="0" y="6545175"/>
            <a:ext cx="1699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b="1" i="1" baseline="30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tr-TR" sz="12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TÜBİTAK</a:t>
            </a:r>
          </a:p>
        </p:txBody>
      </p:sp>
    </p:spTree>
    <p:extLst>
      <p:ext uri="{BB962C8B-B14F-4D97-AF65-F5344CB8AC3E}">
        <p14:creationId xmlns:p14="http://schemas.microsoft.com/office/powerpoint/2010/main" val="11696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578331"/>
            <a:ext cx="3568661" cy="118872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TEŞEKKÜRLER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65" y="1939435"/>
            <a:ext cx="3568661" cy="103256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Aft>
                <a:spcPts val="0"/>
              </a:spcAft>
            </a:pPr>
            <a:r>
              <a:rPr lang="tr-TR" i="1" dirty="0">
                <a:solidFill>
                  <a:schemeClr val="tx1"/>
                </a:solidFill>
              </a:rPr>
              <a:t>Prof.Dr. Hilal BEKTAŞ UYSAL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tr-TR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hbuysal@adu.edu.tr</a:t>
            </a:r>
            <a:r>
              <a:rPr lang="tr-TR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C0BA49-D3EC-4F10-A6B1-77E105F9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5" y="2908056"/>
            <a:ext cx="11026721" cy="39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582714-97BF-4A4D-97AF-DE58E979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</p:spPr>
        <p:txBody>
          <a:bodyPr>
            <a:normAutofit/>
          </a:bodyPr>
          <a:lstStyle/>
          <a:p>
            <a:r>
              <a:rPr lang="tr-TR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Akademik Durum</a:t>
            </a:r>
          </a:p>
        </p:txBody>
      </p:sp>
      <p:pic>
        <p:nvPicPr>
          <p:cNvPr id="8" name="Picture Placeholder 6" descr="A stethoscope ">
            <a:extLst>
              <a:ext uri="{FF2B5EF4-FFF2-40B4-BE49-F238E27FC236}">
                <a16:creationId xmlns:a16="http://schemas.microsoft.com/office/drawing/2014/main" id="{6E053E4A-0317-49A9-9A31-1C95105BDC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987" y="647700"/>
            <a:ext cx="3703320" cy="5751576"/>
          </a:xfrm>
        </p:spPr>
      </p:pic>
      <p:graphicFrame>
        <p:nvGraphicFramePr>
          <p:cNvPr id="9" name="İçerik Yer Tutucusu 5">
            <a:extLst>
              <a:ext uri="{FF2B5EF4-FFF2-40B4-BE49-F238E27FC236}">
                <a16:creationId xmlns:a16="http://schemas.microsoft.com/office/drawing/2014/main" id="{6C55D49B-19A5-4B7D-BBE7-EE53B6714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524199"/>
              </p:ext>
            </p:extLst>
          </p:nvPr>
        </p:nvGraphicFramePr>
        <p:xfrm>
          <a:off x="1819381" y="2145691"/>
          <a:ext cx="7728858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19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/>
                        <a:t>Profesör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Dr. Öğretim Üyesi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131</a:t>
                      </a:r>
                      <a:endParaRPr lang="tr-TR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opperplate Gothic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5D9E2FCC-2A6A-41FC-928B-A70D2F1A0C04}"/>
              </a:ext>
            </a:extLst>
          </p:cNvPr>
          <p:cNvSpPr txBox="1">
            <a:spLocks/>
          </p:cNvSpPr>
          <p:nvPr/>
        </p:nvSpPr>
        <p:spPr>
          <a:xfrm>
            <a:off x="3318002" y="1276035"/>
            <a:ext cx="4738957" cy="525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>
                <a:solidFill>
                  <a:schemeClr val="tx1"/>
                </a:solidFill>
              </a:rPr>
              <a:t>19 ANABİLİM DALI / 24 BİLİM DALI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İçerik Yer Tutucusu 5">
            <a:extLst>
              <a:ext uri="{FF2B5EF4-FFF2-40B4-BE49-F238E27FC236}">
                <a16:creationId xmlns:a16="http://schemas.microsoft.com/office/drawing/2014/main" id="{41D0632A-36C1-4655-81E9-6FF98D7BD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544349"/>
              </p:ext>
            </p:extLst>
          </p:nvPr>
        </p:nvGraphicFramePr>
        <p:xfrm>
          <a:off x="1819381" y="3954385"/>
          <a:ext cx="7728858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19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/>
                        <a:t>Araştırma Görevlisi Doktor (Yan Dal)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/>
                        <a:t>Araştırma Görevlisi Doktor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/>
                        <a:t>Araştırma Görevlisi Doktor (SAHU)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523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424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İçerik Yer Tutucusu 5">
            <a:extLst>
              <a:ext uri="{FF2B5EF4-FFF2-40B4-BE49-F238E27FC236}">
                <a16:creationId xmlns:a16="http://schemas.microsoft.com/office/drawing/2014/main" id="{EF761F7A-7ED8-4CD9-AA57-10D1A1A6D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563805"/>
              </p:ext>
            </p:extLst>
          </p:nvPr>
        </p:nvGraphicFramePr>
        <p:xfrm>
          <a:off x="1819381" y="5419288"/>
          <a:ext cx="7728858" cy="365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26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tr-TR" b="1" dirty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GENEL 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555</a:t>
                      </a:r>
                      <a:endParaRPr lang="tr-TR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opperplate Gothic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1" descr="A smiling doctor with a stethoscope and patient">
            <a:extLst>
              <a:ext uri="{FF2B5EF4-FFF2-40B4-BE49-F238E27FC236}">
                <a16:creationId xmlns:a16="http://schemas.microsoft.com/office/drawing/2014/main" id="{79270F08-6650-4B52-BC7B-65FC7A93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6959" y="564621"/>
            <a:ext cx="4755041" cy="2747357"/>
          </a:xfrm>
          <a:prstGeom prst="rect">
            <a:avLst/>
          </a:prstGeom>
        </p:spPr>
      </p:pic>
      <p:pic>
        <p:nvPicPr>
          <p:cNvPr id="17" name="Picture Placeholder 5" descr="A smiling doctor with a stethoscope and a child and mom">
            <a:extLst>
              <a:ext uri="{FF2B5EF4-FFF2-40B4-BE49-F238E27FC236}">
                <a16:creationId xmlns:a16="http://schemas.microsoft.com/office/drawing/2014/main" id="{817BBA79-09DF-4DE9-BE50-CF9BCF3C5F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01" y="4744072"/>
            <a:ext cx="6745599" cy="212472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5917-662B-4C20-9D26-4E3251C2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648" y="631287"/>
            <a:ext cx="4517281" cy="5767109"/>
          </a:xfrm>
        </p:spPr>
        <p:txBody>
          <a:bodyPr>
            <a:normAutofit lnSpcReduction="10000"/>
          </a:bodyPr>
          <a:lstStyle/>
          <a:p>
            <a:pPr>
              <a:spcBef>
                <a:spcPts val="50"/>
              </a:spcBef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ACİL TIP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ADLİ TIP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AİLE HEKİMLİĞİ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 SAĞLIĞI VE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 VE ERGEN RUH SAĞ. VE HAST.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DERİ VE ZÜHREVİ HASTALIKLAR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ENFEKSİYON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FİZİKSEL TIP VE REHABİLİTASYON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GÖĞÜS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HALK SAĞLIĞI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İÇ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KARDİYOLOJİ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NÖROLOJİ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NÜKLEER TIP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RADYASYON ONKOLOJİSİ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RADYOLOJİ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RUH SAĞLIĞI VE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TIBBİ FARMAKOLOJİ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TIBBİ GENETİK AD.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1FBC9F-E6BE-4B26-8FE3-AA1B1812AE55}"/>
              </a:ext>
            </a:extLst>
          </p:cNvPr>
          <p:cNvGrpSpPr/>
          <p:nvPr/>
        </p:nvGrpSpPr>
        <p:grpSpPr>
          <a:xfrm>
            <a:off x="4377584" y="651165"/>
            <a:ext cx="6109854" cy="2777836"/>
            <a:chOff x="4156364" y="651165"/>
            <a:chExt cx="6109854" cy="2777836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9FEC91A3-9369-4D04-BF79-8B3FB0FB6A9B}"/>
                </a:ext>
              </a:extLst>
            </p:cNvPr>
            <p:cNvSpPr txBox="1">
              <a:spLocks/>
            </p:cNvSpPr>
            <p:nvPr/>
          </p:nvSpPr>
          <p:spPr>
            <a:xfrm>
              <a:off x="5748937" y="651165"/>
              <a:ext cx="4517281" cy="2777836"/>
            </a:xfrm>
            <a:prstGeom prst="rect">
              <a:avLst/>
            </a:prstGeom>
            <a:ln w="22225">
              <a:solidFill>
                <a:srgbClr val="0070C0"/>
              </a:solidFill>
            </a:ln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Acil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Hematoloji/Onkoloji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İmmünolojisi ve Alerji Hastalıkları BD.</a:t>
              </a:r>
              <a:endParaRPr lang="tr-TR" sz="17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Kardiyolojisi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Nefrolojisi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Neonatoloji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Nörolojisi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Endokrinolojisi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Enfeksiyon Hastalıkları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Metabolizma Hastalıkları BD</a:t>
              </a:r>
              <a:r>
                <a:rPr lang="tr-TR" sz="1700" i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Genel Pediatri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Yoğun Bakım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Sosyal Pediatri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FFB8F5-0743-4F48-84D8-0452289618E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4156364" y="1828800"/>
              <a:ext cx="1592573" cy="21128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2D667B-A66C-491A-BCB4-37750D291AD5}"/>
              </a:ext>
            </a:extLst>
          </p:cNvPr>
          <p:cNvGrpSpPr/>
          <p:nvPr/>
        </p:nvGrpSpPr>
        <p:grpSpPr>
          <a:xfrm>
            <a:off x="2853584" y="3691789"/>
            <a:ext cx="7633849" cy="2515046"/>
            <a:chOff x="2632364" y="3691789"/>
            <a:chExt cx="7633849" cy="2515046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A7FE340-3266-4D4D-BF38-EF49A0533B7E}"/>
                </a:ext>
              </a:extLst>
            </p:cNvPr>
            <p:cNvSpPr txBox="1">
              <a:spLocks/>
            </p:cNvSpPr>
            <p:nvPr/>
          </p:nvSpPr>
          <p:spPr>
            <a:xfrm>
              <a:off x="5748932" y="3691789"/>
              <a:ext cx="4517281" cy="2515046"/>
            </a:xfrm>
            <a:prstGeom prst="rect">
              <a:avLst/>
            </a:prstGeom>
            <a:ln w="22225"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50"/>
                </a:spcBef>
                <a:spcAft>
                  <a:spcPts val="0"/>
                </a:spcAft>
              </a:pPr>
              <a:endParaRPr lang="tr-TR" sz="1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İmmünoloji ve Alerji Hastalıkları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Endokrinoloji ve Metabolizma Hastalıkları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Gastroenteroloji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Genel Dahiliye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Hematoloji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Nefroloji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Romatoloji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Tıbbi Onkoloji BD.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F74E12-C5AD-49B3-A73E-908404A0211F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632364" y="3837709"/>
              <a:ext cx="3116568" cy="1111603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74A0A6-4B3E-49B5-B267-6AFBDB45C491}"/>
              </a:ext>
            </a:extLst>
          </p:cNvPr>
          <p:cNvGrpSpPr/>
          <p:nvPr/>
        </p:nvGrpSpPr>
        <p:grpSpPr>
          <a:xfrm>
            <a:off x="4377584" y="2302871"/>
            <a:ext cx="6103001" cy="649264"/>
            <a:chOff x="2779844" y="739711"/>
            <a:chExt cx="6103001" cy="806411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9D9D13CB-8168-4AC3-80DC-387181FF687B}"/>
                </a:ext>
              </a:extLst>
            </p:cNvPr>
            <p:cNvSpPr txBox="1">
              <a:spLocks/>
            </p:cNvSpPr>
            <p:nvPr/>
          </p:nvSpPr>
          <p:spPr>
            <a:xfrm>
              <a:off x="4365564" y="739711"/>
              <a:ext cx="4517281" cy="700770"/>
            </a:xfrm>
            <a:prstGeom prst="rect">
              <a:avLst/>
            </a:prstGeom>
            <a:ln w="22225"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600" dirty="0"/>
                <a:t>Romatoloji BD.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69F956-83A6-4D7F-A92A-82A461FE60F7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2779844" y="1090096"/>
              <a:ext cx="1585720" cy="456026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E83586-A6E2-46A8-A675-315EF5BF5A6A}"/>
              </a:ext>
            </a:extLst>
          </p:cNvPr>
          <p:cNvGrpSpPr/>
          <p:nvPr/>
        </p:nvGrpSpPr>
        <p:grpSpPr>
          <a:xfrm>
            <a:off x="2285994" y="3109282"/>
            <a:ext cx="8199511" cy="1285737"/>
            <a:chOff x="683334" y="739711"/>
            <a:chExt cx="8199511" cy="1285737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04D4C56-1DDD-49A6-B114-9FF27B20175A}"/>
                </a:ext>
              </a:extLst>
            </p:cNvPr>
            <p:cNvSpPr txBox="1">
              <a:spLocks/>
            </p:cNvSpPr>
            <p:nvPr/>
          </p:nvSpPr>
          <p:spPr>
            <a:xfrm>
              <a:off x="4365564" y="739711"/>
              <a:ext cx="4517281" cy="700770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Klinik </a:t>
              </a:r>
              <a:r>
                <a:rPr lang="tr-TR" sz="17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Nörofizyoloji</a:t>
              </a:r>
              <a:r>
                <a:rPr lang="tr-TR" sz="17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Algoloji BD.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E0C13C-6C84-4AEE-AFB4-9ACD75082462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683334" y="1090096"/>
              <a:ext cx="3682230" cy="935352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F6A04B76-F9C2-4CB7-9F59-A7BA24801E90}"/>
              </a:ext>
            </a:extLst>
          </p:cNvPr>
          <p:cNvSpPr txBox="1">
            <a:spLocks/>
          </p:cNvSpPr>
          <p:nvPr/>
        </p:nvSpPr>
        <p:spPr>
          <a:xfrm>
            <a:off x="111934" y="205520"/>
            <a:ext cx="4755041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ANABİLİM DALI VE BİLİM DALLARI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F11A35E-4D40-4FE3-ADB2-E69DD89F937F}"/>
              </a:ext>
            </a:extLst>
          </p:cNvPr>
          <p:cNvGrpSpPr/>
          <p:nvPr/>
        </p:nvGrpSpPr>
        <p:grpSpPr>
          <a:xfrm>
            <a:off x="1441588" y="1459684"/>
            <a:ext cx="9694524" cy="4524316"/>
            <a:chOff x="411458" y="144594"/>
            <a:chExt cx="9694524" cy="27819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D882BB-8914-4329-8359-2FD42D4F5AE9}"/>
                </a:ext>
              </a:extLst>
            </p:cNvPr>
            <p:cNvSpPr txBox="1"/>
            <p:nvPr/>
          </p:nvSpPr>
          <p:spPr>
            <a:xfrm>
              <a:off x="411458" y="144594"/>
              <a:ext cx="4076868" cy="2554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Gökhan SARGIN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Esin OKTAY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Yasemin DURUM POLAT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Arzu CENGİZ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Aykut ÇAĞLAR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Bilge DOĞAN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Cemil ZENCİR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Mustafa Umut SOMUNCU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Prof. Dr. Şule Taş GÜLEN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endParaRPr lang="tr-TR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Doç. Dr. Esra ERTİLAV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285AAB-1A99-4585-BDE6-8548B8182EFC}"/>
                </a:ext>
              </a:extLst>
            </p:cNvPr>
            <p:cNvSpPr txBox="1"/>
            <p:nvPr/>
          </p:nvSpPr>
          <p:spPr>
            <a:xfrm>
              <a:off x="4985760" y="144594"/>
              <a:ext cx="5120222" cy="2781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(İç  Hastalıkları/</a:t>
              </a:r>
              <a:r>
                <a:rPr lang="tr-TR" sz="20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Romatoloji</a:t>
              </a: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(İç  Hastalıkları/Tıbbi Onkoloji)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(Radyoloji)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(Nükleer Tıp)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(Çocuk Sağlığı ve Hastalıkları/Çocuk Acil)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(Ruh Sağlığı ve Hastalıkları)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(Kardiyoloji)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(Kardiyoloji)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(Göğüs Hastalıkları)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endParaRPr lang="tr-TR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(Nöroloji/</a:t>
              </a:r>
              <a:r>
                <a:rPr lang="tr-TR" sz="20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Algoloji</a:t>
              </a:r>
              <a:r>
                <a:rPr lang="tr-TR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endParaRPr lang="tr-TR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8FD0384-54DF-4F93-8C66-E1E5D7946BC1}"/>
              </a:ext>
            </a:extLst>
          </p:cNvPr>
          <p:cNvSpPr txBox="1">
            <a:spLocks/>
          </p:cNvSpPr>
          <p:nvPr/>
        </p:nvSpPr>
        <p:spPr>
          <a:xfrm>
            <a:off x="111934" y="328083"/>
            <a:ext cx="4190435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AKADEMİK YÜKSELMELER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1444846-2CB3-49B4-9564-7C9CE20F3C84}"/>
              </a:ext>
            </a:extLst>
          </p:cNvPr>
          <p:cNvSpPr txBox="1">
            <a:spLocks/>
          </p:cNvSpPr>
          <p:nvPr/>
        </p:nvSpPr>
        <p:spPr>
          <a:xfrm>
            <a:off x="111933" y="326484"/>
            <a:ext cx="9606497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2025-2026 DÖNEMİNDE ARAMIZA KATILAN ÖĞRETİM ÜYELERİ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F82CF-45CC-44C6-96DA-080678427855}"/>
              </a:ext>
            </a:extLst>
          </p:cNvPr>
          <p:cNvGrpSpPr/>
          <p:nvPr/>
        </p:nvGrpSpPr>
        <p:grpSpPr>
          <a:xfrm>
            <a:off x="854221" y="1591611"/>
            <a:ext cx="11091700" cy="4524315"/>
            <a:chOff x="835265" y="821172"/>
            <a:chExt cx="9971026" cy="46845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577A0C-14E5-4791-B920-E0A6144245FF}"/>
                </a:ext>
              </a:extLst>
            </p:cNvPr>
            <p:cNvSpPr txBox="1"/>
            <p:nvPr/>
          </p:nvSpPr>
          <p:spPr>
            <a:xfrm>
              <a:off x="835265" y="821172"/>
              <a:ext cx="4664380" cy="4684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Murat AYAR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Doç. Dr. Avni Merter KEÇELİ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Kazım ZARARCI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Sercan ÇAYIRLI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Abdülkerim Furkan TAMER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Deniz ÇETİN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Hüseyin Altuğ YENİCE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Zeynep GÜRLEK AKOL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Güven TURAN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Selen 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GÜLER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Ahmet Erdal TOPAN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Mehmet Emin LAYIK</a:t>
              </a:r>
              <a:endPara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818653-3AA8-4560-855F-88C6BC982A48}"/>
                </a:ext>
              </a:extLst>
            </p:cNvPr>
            <p:cNvSpPr txBox="1"/>
            <p:nvPr/>
          </p:nvSpPr>
          <p:spPr>
            <a:xfrm>
              <a:off x="5357669" y="821172"/>
              <a:ext cx="5448622" cy="46590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(Çocuk Sağlığı ve Hastalıkları)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(Radyoloji)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(Çocuk Sağlığı ve Hastalıkları)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(Kardiyoloji)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(İç Hastalıkları/</a:t>
              </a:r>
              <a:r>
                <a:rPr lang="tr-TR" sz="2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Nefroloji</a:t>
              </a: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(İç Hastalıkları/Endokrinoloji ve Metabolizma </a:t>
              </a:r>
              <a:r>
                <a:rPr lang="tr-TR" sz="2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Hast</a:t>
              </a: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(Ruh Sağlığı ve Hastalıkları)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(İç Hastalıkları/</a:t>
              </a:r>
              <a:r>
                <a:rPr lang="tr-TR" sz="2000" i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Nefroloji</a:t>
              </a:r>
              <a:r>
                <a:rPr lang="tr-TR" sz="2000" i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(Halk Sağlığı)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(Çocuk Sağlığı ve Hastalıkları/Çocuk Gastroenterolojisi</a:t>
              </a: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(Deri ve Zührevi Hastalıkları)</a:t>
              </a:r>
              <a:endPara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(Aile Hekimliği)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4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B65812-44F7-4D87-9313-267CC2081918}"/>
              </a:ext>
            </a:extLst>
          </p:cNvPr>
          <p:cNvSpPr txBox="1">
            <a:spLocks/>
          </p:cNvSpPr>
          <p:nvPr/>
        </p:nvSpPr>
        <p:spPr>
          <a:xfrm>
            <a:off x="111934" y="328083"/>
            <a:ext cx="4506958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AyrIlan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öğretim üyeleri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BCA17C-035D-41CC-AEFD-9E196EB0DCEC}"/>
              </a:ext>
            </a:extLst>
          </p:cNvPr>
          <p:cNvGrpSpPr/>
          <p:nvPr/>
        </p:nvGrpSpPr>
        <p:grpSpPr>
          <a:xfrm>
            <a:off x="821042" y="1971129"/>
            <a:ext cx="10260814" cy="1938992"/>
            <a:chOff x="1500551" y="1412198"/>
            <a:chExt cx="10299001" cy="193899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73DFBB-5AE7-4A3A-87BE-96087F559F84}"/>
                </a:ext>
              </a:extLst>
            </p:cNvPr>
            <p:cNvGrpSpPr/>
            <p:nvPr/>
          </p:nvGrpSpPr>
          <p:grpSpPr>
            <a:xfrm>
              <a:off x="1500551" y="1412198"/>
              <a:ext cx="10012714" cy="1938992"/>
              <a:chOff x="1254368" y="919832"/>
              <a:chExt cx="10012714" cy="193899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A257BC-36EC-43C0-A5BA-F489D2313A95}"/>
                  </a:ext>
                </a:extLst>
              </p:cNvPr>
              <p:cNvSpPr txBox="1"/>
              <p:nvPr/>
            </p:nvSpPr>
            <p:spPr>
              <a:xfrm>
                <a:off x="1254368" y="919832"/>
                <a:ext cx="429065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Prof. Dr. Levent SEVİNÇOK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Prof. Dr. Ali Zahit BOLAMAN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Prof. Dr. Altay KANDEMİR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Prof. Dr. Ali AKYOL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endParaRPr lang="tr-T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A6F60-4320-4B3D-A2B6-619FB124F3FB}"/>
                  </a:ext>
                </a:extLst>
              </p:cNvPr>
              <p:cNvSpPr txBox="1"/>
              <p:nvPr/>
            </p:nvSpPr>
            <p:spPr>
              <a:xfrm>
                <a:off x="5761145" y="919832"/>
                <a:ext cx="55059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(Ruh Sağlığı ve Hastalıkları)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(İç  Hastalıkları/Hematoloji)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(İç Hastalıkları/Gastroenteroloji)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(Nöroloji)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4468C3-AD5B-4227-8AB0-32F288CD640E}"/>
                </a:ext>
              </a:extLst>
            </p:cNvPr>
            <p:cNvSpPr txBox="1"/>
            <p:nvPr/>
          </p:nvSpPr>
          <p:spPr>
            <a:xfrm>
              <a:off x="10772286" y="1479309"/>
              <a:ext cx="102726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tr-TR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EMEKLİ</a:t>
              </a:r>
            </a:p>
            <a:p>
              <a:pPr eaLnBrk="1" fontAlgn="auto" hangingPunct="1">
                <a:lnSpc>
                  <a:spcPct val="120000"/>
                </a:lnSpc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tr-TR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EMEKLİ</a:t>
              </a:r>
            </a:p>
            <a:p>
              <a:pPr eaLnBrk="1" fontAlgn="auto" hangingPunct="1">
                <a:lnSpc>
                  <a:spcPct val="120000"/>
                </a:lnSpc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tr-TR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İSTİFA</a:t>
              </a:r>
            </a:p>
            <a:p>
              <a:pPr eaLnBrk="1" fontAlgn="auto" hangingPunct="1">
                <a:lnSpc>
                  <a:spcPct val="120000"/>
                </a:lnSpc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tr-TR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EMEKLİ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5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A bar chart placeholder ">
            <a:extLst>
              <a:ext uri="{FF2B5EF4-FFF2-40B4-BE49-F238E27FC236}">
                <a16:creationId xmlns:a16="http://schemas.microsoft.com/office/drawing/2014/main" id="{28EE201B-C92A-4E01-9328-5AE6A4228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31298"/>
              </p:ext>
            </p:extLst>
          </p:nvPr>
        </p:nvGraphicFramePr>
        <p:xfrm>
          <a:off x="401788" y="1288473"/>
          <a:ext cx="11389302" cy="46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82ED709-B3A4-4E97-9F8F-0810ABD58ADA}"/>
              </a:ext>
            </a:extLst>
          </p:cNvPr>
          <p:cNvSpPr txBox="1">
            <a:spLocks/>
          </p:cNvSpPr>
          <p:nvPr/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Akademik Durum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30D4FC-31C4-4F31-9D77-E07AC30F1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77136"/>
              </p:ext>
            </p:extLst>
          </p:nvPr>
        </p:nvGraphicFramePr>
        <p:xfrm>
          <a:off x="713064" y="6044623"/>
          <a:ext cx="11006355" cy="56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690">
                  <a:extLst>
                    <a:ext uri="{9D8B030D-6E8A-4147-A177-3AD203B41FA5}">
                      <a16:colId xmlns:a16="http://schemas.microsoft.com/office/drawing/2014/main" val="1977252279"/>
                    </a:ext>
                  </a:extLst>
                </a:gridCol>
                <a:gridCol w="969188">
                  <a:extLst>
                    <a:ext uri="{9D8B030D-6E8A-4147-A177-3AD203B41FA5}">
                      <a16:colId xmlns:a16="http://schemas.microsoft.com/office/drawing/2014/main" val="1902040359"/>
                    </a:ext>
                  </a:extLst>
                </a:gridCol>
                <a:gridCol w="967316">
                  <a:extLst>
                    <a:ext uri="{9D8B030D-6E8A-4147-A177-3AD203B41FA5}">
                      <a16:colId xmlns:a16="http://schemas.microsoft.com/office/drawing/2014/main" val="3272038058"/>
                    </a:ext>
                  </a:extLst>
                </a:gridCol>
                <a:gridCol w="964697">
                  <a:extLst>
                    <a:ext uri="{9D8B030D-6E8A-4147-A177-3AD203B41FA5}">
                      <a16:colId xmlns:a16="http://schemas.microsoft.com/office/drawing/2014/main" val="3403136874"/>
                    </a:ext>
                  </a:extLst>
                </a:gridCol>
                <a:gridCol w="1023417">
                  <a:extLst>
                    <a:ext uri="{9D8B030D-6E8A-4147-A177-3AD203B41FA5}">
                      <a16:colId xmlns:a16="http://schemas.microsoft.com/office/drawing/2014/main" val="2190111359"/>
                    </a:ext>
                  </a:extLst>
                </a:gridCol>
                <a:gridCol w="998251">
                  <a:extLst>
                    <a:ext uri="{9D8B030D-6E8A-4147-A177-3AD203B41FA5}">
                      <a16:colId xmlns:a16="http://schemas.microsoft.com/office/drawing/2014/main" val="3556573249"/>
                    </a:ext>
                  </a:extLst>
                </a:gridCol>
                <a:gridCol w="956308">
                  <a:extLst>
                    <a:ext uri="{9D8B030D-6E8A-4147-A177-3AD203B41FA5}">
                      <a16:colId xmlns:a16="http://schemas.microsoft.com/office/drawing/2014/main" val="490781900"/>
                    </a:ext>
                  </a:extLst>
                </a:gridCol>
                <a:gridCol w="1006639">
                  <a:extLst>
                    <a:ext uri="{9D8B030D-6E8A-4147-A177-3AD203B41FA5}">
                      <a16:colId xmlns:a16="http://schemas.microsoft.com/office/drawing/2014/main" val="2166414930"/>
                    </a:ext>
                  </a:extLst>
                </a:gridCol>
                <a:gridCol w="1003289">
                  <a:extLst>
                    <a:ext uri="{9D8B030D-6E8A-4147-A177-3AD203B41FA5}">
                      <a16:colId xmlns:a16="http://schemas.microsoft.com/office/drawing/2014/main" val="1767022597"/>
                    </a:ext>
                  </a:extLst>
                </a:gridCol>
                <a:gridCol w="1070504">
                  <a:extLst>
                    <a:ext uri="{9D8B030D-6E8A-4147-A177-3AD203B41FA5}">
                      <a16:colId xmlns:a16="http://schemas.microsoft.com/office/drawing/2014/main" val="1654607891"/>
                    </a:ext>
                  </a:extLst>
                </a:gridCol>
                <a:gridCol w="704306">
                  <a:extLst>
                    <a:ext uri="{9D8B030D-6E8A-4147-A177-3AD203B41FA5}">
                      <a16:colId xmlns:a16="http://schemas.microsoft.com/office/drawing/2014/main" val="3179267465"/>
                    </a:ext>
                  </a:extLst>
                </a:gridCol>
                <a:gridCol w="211750">
                  <a:extLst>
                    <a:ext uri="{9D8B030D-6E8A-4147-A177-3AD203B41FA5}">
                      <a16:colId xmlns:a16="http://schemas.microsoft.com/office/drawing/2014/main" val="2568819624"/>
                    </a:ext>
                  </a:extLst>
                </a:gridCol>
              </a:tblGrid>
              <a:tr h="569602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  <a:endParaRPr lang="tr-T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2469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91285B0-AF56-4C1C-979C-1B9A4BD4C8DD}"/>
              </a:ext>
            </a:extLst>
          </p:cNvPr>
          <p:cNvGrpSpPr/>
          <p:nvPr/>
        </p:nvGrpSpPr>
        <p:grpSpPr>
          <a:xfrm>
            <a:off x="472716" y="6299851"/>
            <a:ext cx="11707568" cy="591373"/>
            <a:chOff x="472716" y="6299851"/>
            <a:chExt cx="11707568" cy="5913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EB0DAB-E597-4C1B-9E4D-7673B60213AD}"/>
                </a:ext>
              </a:extLst>
            </p:cNvPr>
            <p:cNvSpPr txBox="1"/>
            <p:nvPr/>
          </p:nvSpPr>
          <p:spPr>
            <a:xfrm>
              <a:off x="472716" y="6299851"/>
              <a:ext cx="4197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**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AE96B4-9E2C-43D1-9B1B-CB2174384B0F}"/>
                </a:ext>
              </a:extLst>
            </p:cNvPr>
            <p:cNvSpPr txBox="1"/>
            <p:nvPr/>
          </p:nvSpPr>
          <p:spPr>
            <a:xfrm>
              <a:off x="10002118" y="6614225"/>
              <a:ext cx="217816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sz="1200" b="1" i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** </a:t>
              </a:r>
              <a:r>
                <a:rPr lang="tr-TR" sz="1200" i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Uzman sayıları dahil değildir</a:t>
              </a:r>
              <a:endParaRPr lang="tr-TR" sz="1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2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56800C-07EB-4BEA-AE75-A06A7B3BC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83307"/>
              </p:ext>
            </p:extLst>
          </p:nvPr>
        </p:nvGraphicFramePr>
        <p:xfrm>
          <a:off x="732548" y="287570"/>
          <a:ext cx="10767025" cy="644121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926986">
                  <a:extLst>
                    <a:ext uri="{9D8B030D-6E8A-4147-A177-3AD203B41FA5}">
                      <a16:colId xmlns:a16="http://schemas.microsoft.com/office/drawing/2014/main" val="152812621"/>
                    </a:ext>
                  </a:extLst>
                </a:gridCol>
                <a:gridCol w="2460980">
                  <a:extLst>
                    <a:ext uri="{9D8B030D-6E8A-4147-A177-3AD203B41FA5}">
                      <a16:colId xmlns:a16="http://schemas.microsoft.com/office/drawing/2014/main" val="651599482"/>
                    </a:ext>
                  </a:extLst>
                </a:gridCol>
                <a:gridCol w="1928630">
                  <a:extLst>
                    <a:ext uri="{9D8B030D-6E8A-4147-A177-3AD203B41FA5}">
                      <a16:colId xmlns:a16="http://schemas.microsoft.com/office/drawing/2014/main" val="646965149"/>
                    </a:ext>
                  </a:extLst>
                </a:gridCol>
                <a:gridCol w="1440090">
                  <a:extLst>
                    <a:ext uri="{9D8B030D-6E8A-4147-A177-3AD203B41FA5}">
                      <a16:colId xmlns:a16="http://schemas.microsoft.com/office/drawing/2014/main" val="1011495224"/>
                    </a:ext>
                  </a:extLst>
                </a:gridCol>
                <a:gridCol w="1010339">
                  <a:extLst>
                    <a:ext uri="{9D8B030D-6E8A-4147-A177-3AD203B41FA5}">
                      <a16:colId xmlns:a16="http://schemas.microsoft.com/office/drawing/2014/main" val="1498023674"/>
                    </a:ext>
                  </a:extLst>
                </a:gridCol>
              </a:tblGrid>
              <a:tr h="641069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TUS/YDUS</a:t>
                      </a:r>
                    </a:p>
                    <a:p>
                      <a:pPr algn="ctr"/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Uzman Olup Ayrılan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Yatay Geçiş/Nakil/</a:t>
                      </a:r>
                    </a:p>
                    <a:p>
                      <a:pPr algn="ctr"/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Görevlendirme Sonlandırma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İstifa/</a:t>
                      </a:r>
                    </a:p>
                    <a:p>
                      <a:pPr algn="ctr"/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Müstafi/Vefat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428929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758338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8858796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217445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Ruh Sağlığı ve Hastalıkları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310340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19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 Zührevi Hastalıkları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904218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 ve Klinik Mikrobiyoloji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4765746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3613211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8646856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216477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905113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3916679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350076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Tıp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8146416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4805371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342831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6248126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Genetik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104168"/>
                  </a:ext>
                </a:extLst>
              </a:tr>
              <a:tr h="305271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627167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446171B-216A-4A27-BFF6-B2BEA81A9B24}"/>
              </a:ext>
            </a:extLst>
          </p:cNvPr>
          <p:cNvSpPr txBox="1">
            <a:spLocks/>
          </p:cNvSpPr>
          <p:nvPr/>
        </p:nvSpPr>
        <p:spPr>
          <a:xfrm>
            <a:off x="944216" y="39757"/>
            <a:ext cx="10482315" cy="241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2025-2026 eğitim öğretim DÖNEMİNDE ayrılan araştırma görevlileri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687200-8161-4554-AC2F-94491B9C7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31571"/>
              </p:ext>
            </p:extLst>
          </p:nvPr>
        </p:nvGraphicFramePr>
        <p:xfrm>
          <a:off x="2591014" y="457200"/>
          <a:ext cx="7126425" cy="64008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724701">
                  <a:extLst>
                    <a:ext uri="{9D8B030D-6E8A-4147-A177-3AD203B41FA5}">
                      <a16:colId xmlns:a16="http://schemas.microsoft.com/office/drawing/2014/main" val="152812621"/>
                    </a:ext>
                  </a:extLst>
                </a:gridCol>
                <a:gridCol w="2401724">
                  <a:extLst>
                    <a:ext uri="{9D8B030D-6E8A-4147-A177-3AD203B41FA5}">
                      <a16:colId xmlns:a16="http://schemas.microsoft.com/office/drawing/2014/main" val="651599482"/>
                    </a:ext>
                  </a:extLst>
                </a:gridCol>
              </a:tblGrid>
              <a:tr h="568618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Uzmanlık Öğrenci Sayıları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428929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058702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41581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310340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90421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613211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646856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703514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216477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905113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350076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49060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805371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340880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Tıp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65237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66114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34803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228852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678887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627167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95C7243-9B3B-4AF6-959F-EBDFA29EB1D2}"/>
              </a:ext>
            </a:extLst>
          </p:cNvPr>
          <p:cNvSpPr txBox="1">
            <a:spLocks/>
          </p:cNvSpPr>
          <p:nvPr/>
        </p:nvSpPr>
        <p:spPr>
          <a:xfrm>
            <a:off x="790918" y="0"/>
            <a:ext cx="10726615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2025-2026 eğitim öğretim DÖNEMİNDE göreve başlayan araştırma görevlileri</a:t>
            </a:r>
            <a:endParaRPr lang="en-US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_Win32_JB_SL_v2.potx" id="{1C1B9226-0BCF-4F11-8C9C-4780CC1ABB3B}" vid="{6B91BC45-CF1E-4756-9009-7BE00F9B25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230e9df3-be65-4c73-a93b-d1236ebd677e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Dividend design</Template>
  <TotalTime>6458</TotalTime>
  <Words>1851</Words>
  <Application>Microsoft Office PowerPoint</Application>
  <PresentationFormat>Geniş ekran</PresentationFormat>
  <Paragraphs>1081</Paragraphs>
  <Slides>19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Calibri</vt:lpstr>
      <vt:lpstr>Copperplate Gothic Light</vt:lpstr>
      <vt:lpstr>Gill Sans MT</vt:lpstr>
      <vt:lpstr>Lucida Calligraphy</vt:lpstr>
      <vt:lpstr>Wingdings 2</vt:lpstr>
      <vt:lpstr>DividendVTI</vt:lpstr>
      <vt:lpstr>Aydın adnan menderes üniversitesi tıp fakültesi dahili tıp bilimleri bölümü 2025-2026 Eğitim-Öğretim Yılı Faaliyet Raporu</vt:lpstr>
      <vt:lpstr>Akademik Durum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Akademik Durum</vt:lpstr>
      <vt:lpstr>MEVCUT KADROLARIn DAĞILIMI </vt:lpstr>
      <vt:lpstr>BİLİMSEL ÇALIŞMALAR</vt:lpstr>
      <vt:lpstr>KİTAP-Kitap bölümü (Yazım-Çeviri)</vt:lpstr>
      <vt:lpstr>makaleler</vt:lpstr>
      <vt:lpstr>bildiriler</vt:lpstr>
      <vt:lpstr>Konferans, panel ve kursa katılım</vt:lpstr>
      <vt:lpstr>Düzenlenen kongre, sempozyum, konferans, panel ve kurslar</vt:lpstr>
      <vt:lpstr>Proje ve araştırmalar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AKADeMİK GENEL KURUL</dc:title>
  <dc:creator>Turhan DOST</dc:creator>
  <cp:lastModifiedBy>Acer</cp:lastModifiedBy>
  <cp:revision>444</cp:revision>
  <cp:lastPrinted>2026-05-22T08:00:25Z</cp:lastPrinted>
  <dcterms:created xsi:type="dcterms:W3CDTF">2021-06-11T07:05:56Z</dcterms:created>
  <dcterms:modified xsi:type="dcterms:W3CDTF">2026-06-11T07:11:15Z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