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2" r:id="rId1"/>
  </p:sldMasterIdLst>
  <p:notesMasterIdLst>
    <p:notesMasterId r:id="rId37"/>
  </p:notesMasterIdLst>
  <p:handoutMasterIdLst>
    <p:handoutMasterId r:id="rId38"/>
  </p:handoutMasterIdLst>
  <p:sldIdLst>
    <p:sldId id="369" r:id="rId2"/>
    <p:sldId id="378" r:id="rId3"/>
    <p:sldId id="330" r:id="rId4"/>
    <p:sldId id="377" r:id="rId5"/>
    <p:sldId id="373" r:id="rId6"/>
    <p:sldId id="307" r:id="rId7"/>
    <p:sldId id="380" r:id="rId8"/>
    <p:sldId id="382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404" r:id="rId17"/>
    <p:sldId id="391" r:id="rId18"/>
    <p:sldId id="395" r:id="rId19"/>
    <p:sldId id="393" r:id="rId20"/>
    <p:sldId id="396" r:id="rId21"/>
    <p:sldId id="394" r:id="rId22"/>
    <p:sldId id="397" r:id="rId23"/>
    <p:sldId id="398" r:id="rId24"/>
    <p:sldId id="390" r:id="rId25"/>
    <p:sldId id="387" r:id="rId26"/>
    <p:sldId id="399" r:id="rId27"/>
    <p:sldId id="400" r:id="rId28"/>
    <p:sldId id="405" r:id="rId29"/>
    <p:sldId id="386" r:id="rId30"/>
    <p:sldId id="388" r:id="rId31"/>
    <p:sldId id="401" r:id="rId32"/>
    <p:sldId id="383" r:id="rId33"/>
    <p:sldId id="406" r:id="rId34"/>
    <p:sldId id="402" r:id="rId35"/>
    <p:sldId id="403" r:id="rId36"/>
  </p:sldIdLst>
  <p:sldSz cx="9144000" cy="6858000" type="screen4x3"/>
  <p:notesSz cx="6761163" cy="9882188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006600"/>
    <a:srgbClr val="FFFFFF"/>
    <a:srgbClr val="F43853"/>
    <a:srgbClr val="FFCC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75747" autoAdjust="0"/>
  </p:normalViewPr>
  <p:slideViewPr>
    <p:cSldViewPr>
      <p:cViewPr varScale="1">
        <p:scale>
          <a:sx n="56" d="100"/>
          <a:sy n="56" d="100"/>
        </p:scale>
        <p:origin x="193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7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29837" cy="494109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29764" y="0"/>
            <a:ext cx="2929837" cy="494109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5244E45-3A19-479C-BA30-AC5ABAB9BAE5}" type="datetimeFigureOut">
              <a:rPr lang="tr-TR"/>
              <a:pPr>
                <a:defRPr/>
              </a:pPr>
              <a:t>11.06.2026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3" y="9386363"/>
            <a:ext cx="2929837" cy="494109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29764" y="9386363"/>
            <a:ext cx="2929837" cy="494109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2F0EFF6-26C8-4ABC-9610-62413386BF6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2467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29837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6" rIns="90992" bIns="45496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4" y="0"/>
            <a:ext cx="2929837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6" rIns="90992" bIns="4549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1363"/>
            <a:ext cx="4938713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694039"/>
            <a:ext cx="5408930" cy="44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6" rIns="90992" bIns="454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86363"/>
            <a:ext cx="2929837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6" rIns="90992" bIns="45496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4" y="9386363"/>
            <a:ext cx="2929837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6" rIns="90992" bIns="4549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76B8425-71D4-4D70-B9B8-2E7C7FA6955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2856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8425-71D4-4D70-B9B8-2E7C7FA69559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35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Slayt Görüntüsü Yer Tutucusu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r-TR" dirty="0"/>
              <a:t>7</a:t>
            </a:r>
          </a:p>
        </p:txBody>
      </p:sp>
      <p:sp>
        <p:nvSpPr>
          <p:cNvPr id="36867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47358-C144-4D12-A9C6-B513AEF1B78F}" type="slidenum">
              <a:rPr lang="tr-TR" smtClean="0">
                <a:cs typeface="Arial" charset="0"/>
              </a:rPr>
              <a:pPr/>
              <a:t>14</a:t>
            </a:fld>
            <a:endParaRPr lang="tr-T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0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Slayt Görüntüsü Yer Tutucusu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r-TR" dirty="0"/>
              <a:t>39</a:t>
            </a:r>
          </a:p>
        </p:txBody>
      </p:sp>
      <p:sp>
        <p:nvSpPr>
          <p:cNvPr id="38915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965086-7F28-48A6-94AA-6B3B8C9D8AA4}" type="slidenum">
              <a:rPr lang="tr-TR" smtClean="0">
                <a:cs typeface="Arial" charset="0"/>
              </a:rPr>
              <a:pPr/>
              <a:t>15</a:t>
            </a:fld>
            <a:endParaRPr lang="tr-T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76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8425-71D4-4D70-B9B8-2E7C7FA69559}" type="slidenum">
              <a:rPr lang="tr-TR" smtClean="0"/>
              <a:pPr>
                <a:defRPr/>
              </a:pPr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8425-71D4-4D70-B9B8-2E7C7FA69559}" type="slidenum">
              <a:rPr lang="tr-TR" smtClean="0"/>
              <a:pPr>
                <a:defRPr/>
              </a:pPr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263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8425-71D4-4D70-B9B8-2E7C7FA69559}" type="slidenum">
              <a:rPr lang="tr-TR" smtClean="0"/>
              <a:pPr>
                <a:defRPr/>
              </a:p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697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8425-71D4-4D70-B9B8-2E7C7FA69559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100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8425-71D4-4D70-B9B8-2E7C7FA69559}" type="slidenum">
              <a:rPr lang="tr-TR" smtClean="0"/>
              <a:pPr>
                <a:defRPr/>
              </a:pPr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37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8425-71D4-4D70-B9B8-2E7C7FA69559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149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6B8425-71D4-4D70-B9B8-2E7C7FA69559}" type="slidenum">
              <a:rPr lang="tr-TR" smtClean="0"/>
              <a:pPr>
                <a:defRPr/>
              </a:pPr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7822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Slayt Görüntüsü Yer Tutucusu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r-TR" dirty="0"/>
              <a:t>41 yurtdışı, 37  yurt içi, 4 diğer toplam 82 </a:t>
            </a:r>
          </a:p>
        </p:txBody>
      </p:sp>
      <p:sp>
        <p:nvSpPr>
          <p:cNvPr id="30723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D91D4-2FA1-4763-9B73-DE347EC0AB65}" type="slidenum">
              <a:rPr lang="tr-TR" smtClean="0">
                <a:cs typeface="Arial" charset="0"/>
              </a:rPr>
              <a:pPr/>
              <a:t>11</a:t>
            </a:fld>
            <a:endParaRPr lang="tr-T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46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Slayt Görüntüsü Yer Tutucusu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r-TR" dirty="0"/>
              <a:t>74 bildiri</a:t>
            </a:r>
          </a:p>
        </p:txBody>
      </p:sp>
      <p:sp>
        <p:nvSpPr>
          <p:cNvPr id="32771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4C07F-6FB8-4FD5-9FCC-84674C2F4978}" type="slidenum">
              <a:rPr lang="tr-TR" smtClean="0">
                <a:cs typeface="Arial" charset="0"/>
              </a:rPr>
              <a:pPr/>
              <a:t>12</a:t>
            </a:fld>
            <a:endParaRPr lang="tr-T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477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Slayt Görüntüsü Yer Tutucusu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r-TR" dirty="0"/>
              <a:t>75 konuşma ve oturum başkanlığı</a:t>
            </a:r>
          </a:p>
        </p:txBody>
      </p:sp>
      <p:sp>
        <p:nvSpPr>
          <p:cNvPr id="34819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09B20E-3501-436D-ADB8-77D9AF59EEDB}" type="slidenum">
              <a:rPr lang="tr-TR" smtClean="0">
                <a:cs typeface="Arial" charset="0"/>
              </a:rPr>
              <a:pPr/>
              <a:t>13</a:t>
            </a:fld>
            <a:endParaRPr lang="tr-T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5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4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85E6F-DE56-434D-8CA4-793B1F616021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A9118-860D-40CB-ABC6-FF7699CEC762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56592-688C-40CC-9A46-312981088CE2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E2376-F847-4F02-BE40-05EC4B42EBF2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31B72-6084-45EA-B518-87E2A772D0A1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7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D80C9-D8CF-4DBC-AD94-86A753D91CCF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8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9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B4771-05DE-409E-BFB9-80A099941F7A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4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5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467B0-D4AE-4587-BD43-E9B9815376F7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3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4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A22B1-282D-4C0F-A754-D00882088054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6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7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6B4B-3B2D-4234-82CE-FBC01C58574F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ek Köşesi Kesik ve Yuvarlatılmış Dikdörtgen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5 Dik Üçgen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6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r-TR" noProof="0"/>
              <a:t>Resim eklemek için simgeyi tıklatın</a:t>
            </a:r>
            <a:endParaRPr lang="en-US" noProof="0" dirty="0"/>
          </a:p>
        </p:txBody>
      </p:sp>
      <p:sp>
        <p:nvSpPr>
          <p:cNvPr id="9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10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11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0058-3539-4333-849E-3BD0E62584F3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29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tr-TR" altLang="en-US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E31553E-639A-4220-9A6B-D67CF919B056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  <p:grpSp>
        <p:nvGrpSpPr>
          <p:cNvPr id="1033" name="1 Grup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3" r:id="rId2"/>
    <p:sldLayoutId id="2147484385" r:id="rId3"/>
    <p:sldLayoutId id="2147484382" r:id="rId4"/>
    <p:sldLayoutId id="2147484381" r:id="rId5"/>
    <p:sldLayoutId id="2147484380" r:id="rId6"/>
    <p:sldLayoutId id="2147484379" r:id="rId7"/>
    <p:sldLayoutId id="2147484378" r:id="rId8"/>
    <p:sldLayoutId id="2147484386" r:id="rId9"/>
    <p:sldLayoutId id="2147484377" r:id="rId10"/>
    <p:sldLayoutId id="2147484376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1412875"/>
            <a:ext cx="7993062" cy="14398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AYDIN ADNAN  MENDERES  ÜNİVERSİTESİ </a:t>
            </a:r>
            <a:br>
              <a:rPr lang="tr-TR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</a:br>
            <a:r>
              <a:rPr lang="tr-TR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 TIP  FAKÜLTESİ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9512" y="4293939"/>
            <a:ext cx="8748464" cy="1309688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2400" b="1" dirty="0">
                <a:solidFill>
                  <a:schemeClr val="accent2"/>
                </a:solidFill>
                <a:latin typeface="+mj-lt"/>
                <a:cs typeface="Tahoma" pitchFamily="34" charset="0"/>
              </a:rPr>
              <a:t>2025/2026 EĞİTİM-ÖĞRETİM  YILI FAALİYET RAPORU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2400" b="1" dirty="0">
                <a:solidFill>
                  <a:schemeClr val="accent2"/>
                </a:solidFill>
                <a:latin typeface="+mj-lt"/>
                <a:cs typeface="Tahoma" pitchFamily="34" charset="0"/>
              </a:rPr>
              <a:t>(02 Haziran 2025 - 02 HAZİRAN 2026)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95536" y="2996952"/>
            <a:ext cx="7921377" cy="115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endParaRPr lang="tr-TR" altLang="tr-TR" sz="3600" b="1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tr-TR" altLang="tr-TR" sz="3200" b="1" dirty="0">
                <a:solidFill>
                  <a:schemeClr val="accent1"/>
                </a:solidFill>
                <a:latin typeface="+mj-lt"/>
              </a:rPr>
              <a:t>CERRAHİ TIP  BİLİMLERİ BÖLÜMÜ</a:t>
            </a:r>
          </a:p>
        </p:txBody>
      </p:sp>
    </p:spTree>
    <p:extLst>
      <p:ext uri="{BB962C8B-B14F-4D97-AF65-F5344CB8AC3E}">
        <p14:creationId xmlns:p14="http://schemas.microsoft.com/office/powerpoint/2010/main" val="4080807706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500063" y="260350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indent="-800100" algn="ctr"/>
            <a:r>
              <a:rPr lang="tr-TR" sz="2800" b="1" dirty="0">
                <a:solidFill>
                  <a:schemeClr val="accent1"/>
                </a:solidFill>
                <a:latin typeface="Times New Roman" pitchFamily="18" charset="0"/>
              </a:rPr>
              <a:t>Kitap-Kitap Bölümü </a:t>
            </a:r>
            <a:r>
              <a:rPr lang="tr-TR" sz="2800" dirty="0">
                <a:solidFill>
                  <a:schemeClr val="accent1"/>
                </a:solidFill>
                <a:latin typeface="Times New Roman" pitchFamily="18" charset="0"/>
              </a:rPr>
              <a:t>(yazım-çeviri) </a:t>
            </a:r>
          </a:p>
        </p:txBody>
      </p:sp>
      <p:sp>
        <p:nvSpPr>
          <p:cNvPr id="28736" name="Rectangle 119"/>
          <p:cNvSpPr>
            <a:spLocks noChangeArrowheads="1"/>
          </p:cNvSpPr>
          <p:nvPr/>
        </p:nvSpPr>
        <p:spPr bwMode="auto">
          <a:xfrm>
            <a:off x="0" y="769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 sz="180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968584"/>
              </p:ext>
            </p:extLst>
          </p:nvPr>
        </p:nvGraphicFramePr>
        <p:xfrm>
          <a:off x="500063" y="1052732"/>
          <a:ext cx="8229600" cy="5409960"/>
        </p:xfrm>
        <a:graphic>
          <a:graphicData uri="http://schemas.openxmlformats.org/drawingml/2006/table">
            <a:tbl>
              <a:tblPr/>
              <a:tblGrid>
                <a:gridCol w="3227294">
                  <a:extLst>
                    <a:ext uri="{9D8B030D-6E8A-4147-A177-3AD203B41FA5}">
                      <a16:colId xmlns:a16="http://schemas.microsoft.com/office/drawing/2014/main" val="2507565385"/>
                    </a:ext>
                  </a:extLst>
                </a:gridCol>
                <a:gridCol w="2218765">
                  <a:extLst>
                    <a:ext uri="{9D8B030D-6E8A-4147-A177-3AD203B41FA5}">
                      <a16:colId xmlns:a16="http://schemas.microsoft.com/office/drawing/2014/main" val="2756379643"/>
                    </a:ext>
                  </a:extLst>
                </a:gridCol>
                <a:gridCol w="2783541">
                  <a:extLst>
                    <a:ext uri="{9D8B030D-6E8A-4147-A177-3AD203B41FA5}">
                      <a16:colId xmlns:a16="http://schemas.microsoft.com/office/drawing/2014/main" val="3330000144"/>
                    </a:ext>
                  </a:extLst>
                </a:gridCol>
              </a:tblGrid>
              <a:tr h="61345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Anabilim Dalı </a:t>
                      </a:r>
                    </a:p>
                  </a:txBody>
                  <a:tcPr marL="8904" marR="8904" marT="8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Yabancı Dilde Kitap-Bölüm</a:t>
                      </a:r>
                    </a:p>
                  </a:txBody>
                  <a:tcPr marL="8904" marR="8904" marT="8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5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Türkçe Kitap-Bölüm</a:t>
                      </a:r>
                    </a:p>
                  </a:txBody>
                  <a:tcPr marL="8904" marR="8904" marT="8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87954"/>
                  </a:ext>
                </a:extLst>
              </a:tr>
              <a:tr h="55868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</a:t>
                      </a:r>
                      <a:r>
                        <a:rPr lang="tr-TR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Reanimasyon</a:t>
                      </a:r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04697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Cerrahisi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197797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Çocuk Cerrahisi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737079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Genel Cerrahi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002042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284995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625566"/>
                  </a:ext>
                </a:extLst>
              </a:tr>
              <a:tr h="55868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10260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Kalp ve Damar Cerrahisi 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493851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942661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492584"/>
                  </a:ext>
                </a:extLst>
              </a:tr>
              <a:tr h="2848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Tıbbi Patoloji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404540"/>
                  </a:ext>
                </a:extLst>
              </a:tr>
              <a:tr h="55868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Plastik </a:t>
                      </a:r>
                      <a:r>
                        <a:rPr lang="tr-TR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Rekonstrüktif</a:t>
                      </a:r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ve Estetik Cerrahi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52755"/>
                  </a:ext>
                </a:extLst>
              </a:tr>
              <a:tr h="27386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Üroloji</a:t>
                      </a:r>
                    </a:p>
                  </a:txBody>
                  <a:tcPr marL="8904" marR="8904" marT="890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27138"/>
                  </a:ext>
                </a:extLst>
              </a:tr>
              <a:tr h="27386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Toplam </a:t>
                      </a:r>
                    </a:p>
                  </a:txBody>
                  <a:tcPr marL="8904" marR="8904" marT="89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4" marR="8904" marT="89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0194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3200" b="1" dirty="0">
                <a:solidFill>
                  <a:schemeClr val="accent1"/>
                </a:solidFill>
                <a:latin typeface="Calibri" pitchFamily="34" charset="0"/>
              </a:rPr>
              <a:t>Makaleler</a:t>
            </a:r>
            <a:r>
              <a:rPr lang="tr-TR" sz="4200" dirty="0">
                <a:solidFill>
                  <a:schemeClr val="accent1"/>
                </a:solidFill>
                <a:latin typeface="Calibri" pitchFamily="34" charset="0"/>
              </a:rPr>
              <a:t> </a:t>
            </a:r>
          </a:p>
        </p:txBody>
      </p:sp>
      <p:graphicFrame>
        <p:nvGraphicFramePr>
          <p:cNvPr id="29784" name="Tablo 297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774189"/>
              </p:ext>
            </p:extLst>
          </p:nvPr>
        </p:nvGraphicFramePr>
        <p:xfrm>
          <a:off x="323529" y="836708"/>
          <a:ext cx="8496942" cy="5770719"/>
        </p:xfrm>
        <a:graphic>
          <a:graphicData uri="http://schemas.openxmlformats.org/drawingml/2006/table">
            <a:tbl>
              <a:tblPr/>
              <a:tblGrid>
                <a:gridCol w="2724470">
                  <a:extLst>
                    <a:ext uri="{9D8B030D-6E8A-4147-A177-3AD203B41FA5}">
                      <a16:colId xmlns:a16="http://schemas.microsoft.com/office/drawing/2014/main" val="3565830154"/>
                    </a:ext>
                  </a:extLst>
                </a:gridCol>
                <a:gridCol w="1873073">
                  <a:extLst>
                    <a:ext uri="{9D8B030D-6E8A-4147-A177-3AD203B41FA5}">
                      <a16:colId xmlns:a16="http://schemas.microsoft.com/office/drawing/2014/main" val="3810202465"/>
                    </a:ext>
                  </a:extLst>
                </a:gridCol>
                <a:gridCol w="2349856">
                  <a:extLst>
                    <a:ext uri="{9D8B030D-6E8A-4147-A177-3AD203B41FA5}">
                      <a16:colId xmlns:a16="http://schemas.microsoft.com/office/drawing/2014/main" val="1010432378"/>
                    </a:ext>
                  </a:extLst>
                </a:gridCol>
                <a:gridCol w="1549543">
                  <a:extLst>
                    <a:ext uri="{9D8B030D-6E8A-4147-A177-3AD203B41FA5}">
                      <a16:colId xmlns:a16="http://schemas.microsoft.com/office/drawing/2014/main" val="1844949171"/>
                    </a:ext>
                  </a:extLst>
                </a:gridCol>
              </a:tblGrid>
              <a:tr h="4737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Anabilim Dalı 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Hakemli Yurt içi 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Hakemli Yurt Dışı 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776329"/>
                  </a:ext>
                </a:extLst>
              </a:tr>
              <a:tr h="4314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</a:t>
                      </a:r>
                      <a:r>
                        <a:rPr lang="tr-TR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Reanimasyon</a:t>
                      </a:r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551957"/>
                  </a:ext>
                </a:extLst>
              </a:tr>
              <a:tr h="4314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Cerrahisi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349933"/>
                  </a:ext>
                </a:extLst>
              </a:tr>
              <a:tr h="27069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Çocuk Cerrahisi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118986"/>
                  </a:ext>
                </a:extLst>
              </a:tr>
              <a:tr h="27069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Genel Cerrahi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511290"/>
                  </a:ext>
                </a:extLst>
              </a:tr>
              <a:tr h="27069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761351"/>
                  </a:ext>
                </a:extLst>
              </a:tr>
              <a:tr h="27069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918677"/>
                  </a:ext>
                </a:extLst>
              </a:tr>
              <a:tr h="4314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747664"/>
                  </a:ext>
                </a:extLst>
              </a:tr>
              <a:tr h="4314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Kalp ve Damar Cerrahisi 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49371"/>
                  </a:ext>
                </a:extLst>
              </a:tr>
              <a:tr h="4314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855716"/>
                  </a:ext>
                </a:extLst>
              </a:tr>
              <a:tr h="4314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773918"/>
                  </a:ext>
                </a:extLst>
              </a:tr>
              <a:tr h="27069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Tıbbi Patoloji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815905"/>
                  </a:ext>
                </a:extLst>
              </a:tr>
              <a:tr h="64289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Plastik Rekonstrüktif ve Estetik Cerrahi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080778"/>
                  </a:ext>
                </a:extLst>
              </a:tr>
              <a:tr h="4314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Üroloji</a:t>
                      </a:r>
                    </a:p>
                  </a:txBody>
                  <a:tcPr marL="6446" marR="6446" marT="6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644531"/>
                  </a:ext>
                </a:extLst>
              </a:tr>
              <a:tr h="27069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Toplam 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446" marR="6446" marT="64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87499"/>
                  </a:ext>
                </a:extLst>
              </a:tr>
            </a:tbl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FCE3E413-6DEB-782D-A0DC-2B2896517799}"/>
              </a:ext>
            </a:extLst>
          </p:cNvPr>
          <p:cNvSpPr/>
          <p:nvPr/>
        </p:nvSpPr>
        <p:spPr>
          <a:xfrm>
            <a:off x="179512" y="2996952"/>
            <a:ext cx="849694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14EEA519-E208-FC0A-66A5-AEF44833DFBB}"/>
              </a:ext>
            </a:extLst>
          </p:cNvPr>
          <p:cNvSpPr/>
          <p:nvPr/>
        </p:nvSpPr>
        <p:spPr>
          <a:xfrm>
            <a:off x="179512" y="4941168"/>
            <a:ext cx="849694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417C6F18-E1B5-088D-325C-D9E21CE220C0}"/>
              </a:ext>
            </a:extLst>
          </p:cNvPr>
          <p:cNvSpPr/>
          <p:nvPr/>
        </p:nvSpPr>
        <p:spPr>
          <a:xfrm>
            <a:off x="179512" y="5949280"/>
            <a:ext cx="849694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6BA69E-2F6E-FA64-751E-B40290BB95B1}"/>
              </a:ext>
            </a:extLst>
          </p:cNvPr>
          <p:cNvSpPr/>
          <p:nvPr/>
        </p:nvSpPr>
        <p:spPr>
          <a:xfrm>
            <a:off x="5580112" y="4797152"/>
            <a:ext cx="1008112" cy="57606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539750" y="214313"/>
            <a:ext cx="814705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Bildiriler</a:t>
            </a:r>
            <a:r>
              <a:rPr lang="tr-TR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851" name="Rectangle 131"/>
          <p:cNvSpPr>
            <a:spLocks noChangeArrowheads="1"/>
          </p:cNvSpPr>
          <p:nvPr/>
        </p:nvSpPr>
        <p:spPr bwMode="auto">
          <a:xfrm>
            <a:off x="0" y="7221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 sz="180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23629"/>
              </p:ext>
            </p:extLst>
          </p:nvPr>
        </p:nvGraphicFramePr>
        <p:xfrm>
          <a:off x="179511" y="1052732"/>
          <a:ext cx="8784976" cy="5381981"/>
        </p:xfrm>
        <a:graphic>
          <a:graphicData uri="http://schemas.openxmlformats.org/drawingml/2006/table">
            <a:tbl>
              <a:tblPr/>
              <a:tblGrid>
                <a:gridCol w="1955113">
                  <a:extLst>
                    <a:ext uri="{9D8B030D-6E8A-4147-A177-3AD203B41FA5}">
                      <a16:colId xmlns:a16="http://schemas.microsoft.com/office/drawing/2014/main" val="4212768079"/>
                    </a:ext>
                  </a:extLst>
                </a:gridCol>
                <a:gridCol w="1102312">
                  <a:extLst>
                    <a:ext uri="{9D8B030D-6E8A-4147-A177-3AD203B41FA5}">
                      <a16:colId xmlns:a16="http://schemas.microsoft.com/office/drawing/2014/main" val="394211612"/>
                    </a:ext>
                  </a:extLst>
                </a:gridCol>
                <a:gridCol w="1686984">
                  <a:extLst>
                    <a:ext uri="{9D8B030D-6E8A-4147-A177-3AD203B41FA5}">
                      <a16:colId xmlns:a16="http://schemas.microsoft.com/office/drawing/2014/main" val="1431966378"/>
                    </a:ext>
                  </a:extLst>
                </a:gridCol>
                <a:gridCol w="1240099">
                  <a:extLst>
                    <a:ext uri="{9D8B030D-6E8A-4147-A177-3AD203B41FA5}">
                      <a16:colId xmlns:a16="http://schemas.microsoft.com/office/drawing/2014/main" val="1846633099"/>
                    </a:ext>
                  </a:extLst>
                </a:gridCol>
                <a:gridCol w="1251273">
                  <a:extLst>
                    <a:ext uri="{9D8B030D-6E8A-4147-A177-3AD203B41FA5}">
                      <a16:colId xmlns:a16="http://schemas.microsoft.com/office/drawing/2014/main" val="1216115857"/>
                    </a:ext>
                  </a:extLst>
                </a:gridCol>
                <a:gridCol w="1549195">
                  <a:extLst>
                    <a:ext uri="{9D8B030D-6E8A-4147-A177-3AD203B41FA5}">
                      <a16:colId xmlns:a16="http://schemas.microsoft.com/office/drawing/2014/main" val="2339866381"/>
                    </a:ext>
                  </a:extLst>
                </a:gridCol>
              </a:tblGrid>
              <a:tr h="25136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Anabilim Dalı-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Yurt İçi Bildiri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Yurt Dışı Bildiri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     Toplam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394802"/>
                  </a:ext>
                </a:extLst>
              </a:tr>
              <a:tr h="25136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Sözel                          Poster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Sözel                         Poster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588695"/>
                  </a:ext>
                </a:extLst>
              </a:tr>
              <a:tr h="58232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</a:t>
                      </a:r>
                      <a:r>
                        <a:rPr lang="tr-TR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Reanimasyon</a:t>
                      </a:r>
                      <a:endParaRPr lang="tr-TR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 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365577"/>
                  </a:ext>
                </a:extLst>
              </a:tr>
              <a:tr h="43301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Cerrahisi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993588"/>
                  </a:ext>
                </a:extLst>
              </a:tr>
              <a:tr h="27872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Çocuk Cerrahisi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526564"/>
                  </a:ext>
                </a:extLst>
              </a:tr>
              <a:tr h="27374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Genel Cerrahi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493309"/>
                  </a:ext>
                </a:extLst>
              </a:tr>
              <a:tr h="26515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189256"/>
                  </a:ext>
                </a:extLst>
              </a:tr>
              <a:tr h="23890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619538"/>
                  </a:ext>
                </a:extLst>
              </a:tr>
              <a:tr h="43674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28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Kalp ve Damar Cerrahisi 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085069"/>
                  </a:ext>
                </a:extLst>
              </a:tr>
              <a:tr h="28369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007463"/>
                  </a:ext>
                </a:extLst>
              </a:tr>
              <a:tr h="36831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575926"/>
                  </a:ext>
                </a:extLst>
              </a:tr>
              <a:tr h="37826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Tıbbi Patoloji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343356"/>
                  </a:ext>
                </a:extLst>
              </a:tr>
              <a:tr h="46935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Plastik Rekonstrüktif ve Estetik Cerrahi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288599"/>
                  </a:ext>
                </a:extLst>
              </a:tr>
              <a:tr h="25383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Üroloji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8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6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1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15 </a:t>
                      </a:r>
                    </a:p>
                  </a:txBody>
                  <a:tcPr marL="4145" marR="4145" marT="41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828695"/>
                  </a:ext>
                </a:extLst>
              </a:tr>
              <a:tr h="30360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8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4145" marR="4145" marT="414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528577"/>
                  </a:ext>
                </a:extLst>
              </a:tr>
            </a:tbl>
          </a:graphicData>
        </a:graphic>
      </p:graphicFrame>
      <p:sp>
        <p:nvSpPr>
          <p:cNvPr id="3" name="Dikdörtgen 2">
            <a:extLst>
              <a:ext uri="{FF2B5EF4-FFF2-40B4-BE49-F238E27FC236}">
                <a16:creationId xmlns:a16="http://schemas.microsoft.com/office/drawing/2014/main" id="{EFB9D2C2-26A4-FFF6-DCED-1530648F3FE2}"/>
              </a:ext>
            </a:extLst>
          </p:cNvPr>
          <p:cNvSpPr/>
          <p:nvPr/>
        </p:nvSpPr>
        <p:spPr>
          <a:xfrm>
            <a:off x="0" y="3356992"/>
            <a:ext cx="849694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F51D8CD7-3A1F-8898-8B3D-8240F10639DC}"/>
              </a:ext>
            </a:extLst>
          </p:cNvPr>
          <p:cNvSpPr/>
          <p:nvPr/>
        </p:nvSpPr>
        <p:spPr>
          <a:xfrm>
            <a:off x="35496" y="5805264"/>
            <a:ext cx="849694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F8D0CDDE-9730-082F-6B4A-D9029A9FDDE2}"/>
              </a:ext>
            </a:extLst>
          </p:cNvPr>
          <p:cNvSpPr/>
          <p:nvPr/>
        </p:nvSpPr>
        <p:spPr>
          <a:xfrm>
            <a:off x="35498" y="2492896"/>
            <a:ext cx="849694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457200" y="214313"/>
            <a:ext cx="82296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2800" b="1" dirty="0">
                <a:solidFill>
                  <a:schemeClr val="accent1"/>
                </a:solidFill>
                <a:latin typeface="Times New Roman" pitchFamily="18" charset="0"/>
              </a:rPr>
              <a:t>Konferans, Panel ve Kursa Katılım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645162"/>
              </p:ext>
            </p:extLst>
          </p:nvPr>
        </p:nvGraphicFramePr>
        <p:xfrm>
          <a:off x="395536" y="980728"/>
          <a:ext cx="8424935" cy="5451281"/>
        </p:xfrm>
        <a:graphic>
          <a:graphicData uri="http://schemas.openxmlformats.org/drawingml/2006/table">
            <a:tbl>
              <a:tblPr/>
              <a:tblGrid>
                <a:gridCol w="3202185">
                  <a:extLst>
                    <a:ext uri="{9D8B030D-6E8A-4147-A177-3AD203B41FA5}">
                      <a16:colId xmlns:a16="http://schemas.microsoft.com/office/drawing/2014/main" val="1636318046"/>
                    </a:ext>
                  </a:extLst>
                </a:gridCol>
                <a:gridCol w="1784242">
                  <a:extLst>
                    <a:ext uri="{9D8B030D-6E8A-4147-A177-3AD203B41FA5}">
                      <a16:colId xmlns:a16="http://schemas.microsoft.com/office/drawing/2014/main" val="3137832436"/>
                    </a:ext>
                  </a:extLst>
                </a:gridCol>
                <a:gridCol w="1607000">
                  <a:extLst>
                    <a:ext uri="{9D8B030D-6E8A-4147-A177-3AD203B41FA5}">
                      <a16:colId xmlns:a16="http://schemas.microsoft.com/office/drawing/2014/main" val="3694066056"/>
                    </a:ext>
                  </a:extLst>
                </a:gridCol>
                <a:gridCol w="1831508">
                  <a:extLst>
                    <a:ext uri="{9D8B030D-6E8A-4147-A177-3AD203B41FA5}">
                      <a16:colId xmlns:a16="http://schemas.microsoft.com/office/drawing/2014/main" val="3557917671"/>
                    </a:ext>
                  </a:extLst>
                </a:gridCol>
              </a:tblGrid>
              <a:tr h="168989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Anabilim Dalı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Yönetici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Konuşmacı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613851"/>
                  </a:ext>
                </a:extLst>
              </a:tr>
              <a:tr h="16898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tr-TR" sz="1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Moderatör</a:t>
                      </a:r>
                      <a:endParaRPr lang="tr-TR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5001"/>
                  </a:ext>
                </a:extLst>
              </a:tr>
              <a:tr h="17575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Oturum Başkanı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75894"/>
                  </a:ext>
                </a:extLst>
              </a:tr>
              <a:tr h="225607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Reanimasyon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 </a:t>
                      </a:r>
                    </a:p>
                  </a:txBody>
                  <a:tcPr marL="5678" marR="5678" marT="56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 </a:t>
                      </a:r>
                    </a:p>
                  </a:txBody>
                  <a:tcPr marL="5678" marR="5678" marT="56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 </a:t>
                      </a:r>
                    </a:p>
                  </a:txBody>
                  <a:tcPr marL="5678" marR="5678" marT="56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78653"/>
                  </a:ext>
                </a:extLst>
              </a:tr>
              <a:tr h="39881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Cerrahisi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241432"/>
                  </a:ext>
                </a:extLst>
              </a:tr>
              <a:tr h="29742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Çocuk Cerrahisi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226133"/>
                  </a:ext>
                </a:extLst>
              </a:tr>
              <a:tr h="34473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Genel Cerrahi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1535"/>
                  </a:ext>
                </a:extLst>
              </a:tr>
              <a:tr h="25686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78" marR="5678" marT="56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78" marR="5678" marT="56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08592"/>
                  </a:ext>
                </a:extLst>
              </a:tr>
              <a:tr h="25686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489603"/>
                  </a:ext>
                </a:extLst>
              </a:tr>
              <a:tr h="378537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436576"/>
                  </a:ext>
                </a:extLst>
              </a:tr>
              <a:tr h="351497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Kalp ve Damar Cerrahisi 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575135"/>
                  </a:ext>
                </a:extLst>
              </a:tr>
              <a:tr h="22982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66866"/>
                  </a:ext>
                </a:extLst>
              </a:tr>
              <a:tr h="41909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274340"/>
                  </a:ext>
                </a:extLst>
              </a:tr>
              <a:tr h="34473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Tıbbi Patoloji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998140"/>
                  </a:ext>
                </a:extLst>
              </a:tr>
              <a:tr h="44739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Plastik Rekonstrüktif ve Estetik Cerrahi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474839"/>
                  </a:ext>
                </a:extLst>
              </a:tr>
              <a:tr h="17575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Üroloji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935222"/>
                  </a:ext>
                </a:extLst>
              </a:tr>
              <a:tr h="33121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5678" marR="5678" marT="56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607665"/>
                  </a:ext>
                </a:extLst>
              </a:tr>
              <a:tr h="146256">
                <a:tc>
                  <a:txBody>
                    <a:bodyPr/>
                    <a:lstStyle/>
                    <a:p>
                      <a:pPr algn="l" fontAlgn="b"/>
                      <a:endParaRPr lang="tr-T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07329"/>
                  </a:ext>
                </a:extLst>
              </a:tr>
              <a:tr h="146256">
                <a:tc>
                  <a:txBody>
                    <a:bodyPr/>
                    <a:lstStyle/>
                    <a:p>
                      <a:pPr algn="l" fontAlgn="b"/>
                      <a:endParaRPr lang="tr-T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78" marR="5678" marT="56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8316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ChangeArrowheads="1"/>
          </p:cNvSpPr>
          <p:nvPr/>
        </p:nvSpPr>
        <p:spPr bwMode="auto">
          <a:xfrm>
            <a:off x="466725" y="214313"/>
            <a:ext cx="86058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2400" b="1" dirty="0">
                <a:solidFill>
                  <a:schemeClr val="accent1"/>
                </a:solidFill>
                <a:latin typeface="Times New Roman" pitchFamily="18" charset="0"/>
              </a:rPr>
              <a:t>Düzenlenen Kongre, Sempozyum, Konferans, Panel ve Kurslar</a:t>
            </a:r>
            <a:endParaRPr lang="tr-TR" sz="2400" dirty="0">
              <a:solidFill>
                <a:schemeClr val="accent1"/>
              </a:solidFill>
              <a:latin typeface="Garamond" pitchFamily="18" charset="0"/>
            </a:endParaRPr>
          </a:p>
        </p:txBody>
      </p:sp>
      <p:sp>
        <p:nvSpPr>
          <p:cNvPr id="35979" name="Rectangle 151"/>
          <p:cNvSpPr>
            <a:spLocks noChangeArrowheads="1"/>
          </p:cNvSpPr>
          <p:nvPr/>
        </p:nvSpPr>
        <p:spPr bwMode="auto">
          <a:xfrm>
            <a:off x="0" y="7554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 sz="1800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438191"/>
              </p:ext>
            </p:extLst>
          </p:nvPr>
        </p:nvGraphicFramePr>
        <p:xfrm>
          <a:off x="611560" y="688398"/>
          <a:ext cx="7848872" cy="6169602"/>
        </p:xfrm>
        <a:graphic>
          <a:graphicData uri="http://schemas.openxmlformats.org/drawingml/2006/table">
            <a:tbl>
              <a:tblPr/>
              <a:tblGrid>
                <a:gridCol w="1175776">
                  <a:extLst>
                    <a:ext uri="{9D8B030D-6E8A-4147-A177-3AD203B41FA5}">
                      <a16:colId xmlns:a16="http://schemas.microsoft.com/office/drawing/2014/main" val="953704558"/>
                    </a:ext>
                  </a:extLst>
                </a:gridCol>
                <a:gridCol w="602162">
                  <a:extLst>
                    <a:ext uri="{9D8B030D-6E8A-4147-A177-3AD203B41FA5}">
                      <a16:colId xmlns:a16="http://schemas.microsoft.com/office/drawing/2014/main" val="2665068147"/>
                    </a:ext>
                  </a:extLst>
                </a:gridCol>
                <a:gridCol w="955152">
                  <a:extLst>
                    <a:ext uri="{9D8B030D-6E8A-4147-A177-3AD203B41FA5}">
                      <a16:colId xmlns:a16="http://schemas.microsoft.com/office/drawing/2014/main" val="3766910000"/>
                    </a:ext>
                  </a:extLst>
                </a:gridCol>
                <a:gridCol w="944771">
                  <a:extLst>
                    <a:ext uri="{9D8B030D-6E8A-4147-A177-3AD203B41FA5}">
                      <a16:colId xmlns:a16="http://schemas.microsoft.com/office/drawing/2014/main" val="3994587254"/>
                    </a:ext>
                  </a:extLst>
                </a:gridCol>
                <a:gridCol w="1362651">
                  <a:extLst>
                    <a:ext uri="{9D8B030D-6E8A-4147-A177-3AD203B41FA5}">
                      <a16:colId xmlns:a16="http://schemas.microsoft.com/office/drawing/2014/main" val="3497340679"/>
                    </a:ext>
                  </a:extLst>
                </a:gridCol>
                <a:gridCol w="768276">
                  <a:extLst>
                    <a:ext uri="{9D8B030D-6E8A-4147-A177-3AD203B41FA5}">
                      <a16:colId xmlns:a16="http://schemas.microsoft.com/office/drawing/2014/main" val="1234035780"/>
                    </a:ext>
                  </a:extLst>
                </a:gridCol>
                <a:gridCol w="1175774">
                  <a:extLst>
                    <a:ext uri="{9D8B030D-6E8A-4147-A177-3AD203B41FA5}">
                      <a16:colId xmlns:a16="http://schemas.microsoft.com/office/drawing/2014/main" val="2801937557"/>
                    </a:ext>
                  </a:extLst>
                </a:gridCol>
                <a:gridCol w="864310">
                  <a:extLst>
                    <a:ext uri="{9D8B030D-6E8A-4147-A177-3AD203B41FA5}">
                      <a16:colId xmlns:a16="http://schemas.microsoft.com/office/drawing/2014/main" val="3725657727"/>
                    </a:ext>
                  </a:extLst>
                </a:gridCol>
              </a:tblGrid>
              <a:tr h="348214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Anabilim Dalı-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Kongre 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Sempozyum 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Kurs/Okul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Konferans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Panel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Toplantı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33971"/>
                  </a:ext>
                </a:extLst>
              </a:tr>
              <a:tr h="28643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</a:t>
                      </a:r>
                      <a:r>
                        <a:rPr lang="tr-TR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Reanimasyon</a:t>
                      </a:r>
                      <a:endParaRPr lang="tr-TR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031693"/>
                  </a:ext>
                </a:extLst>
              </a:tr>
              <a:tr h="40748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Cerrahisi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512083"/>
                  </a:ext>
                </a:extLst>
              </a:tr>
              <a:tr h="47739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Çocuk Cerrahisi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870704"/>
                  </a:ext>
                </a:extLst>
              </a:tr>
              <a:tr h="27520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Genel Cerrahi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09405"/>
                  </a:ext>
                </a:extLst>
              </a:tr>
              <a:tr h="34259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470172"/>
                  </a:ext>
                </a:extLst>
              </a:tr>
              <a:tr h="35383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93984"/>
                  </a:ext>
                </a:extLst>
              </a:tr>
              <a:tr h="561637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47878"/>
                  </a:ext>
                </a:extLst>
              </a:tr>
              <a:tr h="34259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Kalp ve Damar Cerrahisi 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674052"/>
                  </a:ext>
                </a:extLst>
              </a:tr>
              <a:tr h="38191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366819"/>
                  </a:ext>
                </a:extLst>
              </a:tr>
              <a:tr h="39314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58012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Tıbbi Patoloji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146968"/>
                  </a:ext>
                </a:extLst>
              </a:tr>
              <a:tr h="35383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Plastik Rekonst.  ve Estetik Cer.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97011"/>
                  </a:ext>
                </a:extLst>
              </a:tr>
              <a:tr h="29766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Üroloji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739201"/>
                  </a:ext>
                </a:extLst>
              </a:tr>
              <a:tr h="314517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4558" marR="4558" marT="45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558" marR="4558" marT="45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048349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ChangeArrowheads="1"/>
          </p:cNvSpPr>
          <p:nvPr/>
        </p:nvSpPr>
        <p:spPr bwMode="auto">
          <a:xfrm>
            <a:off x="466725" y="214313"/>
            <a:ext cx="8229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Proje ve Araştırmalar</a:t>
            </a:r>
            <a:r>
              <a:rPr lang="tr-TR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7967" name="Rectangle 133"/>
          <p:cNvSpPr>
            <a:spLocks noChangeArrowheads="1"/>
          </p:cNvSpPr>
          <p:nvPr/>
        </p:nvSpPr>
        <p:spPr bwMode="auto">
          <a:xfrm>
            <a:off x="0" y="842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 sz="180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886747"/>
              </p:ext>
            </p:extLst>
          </p:nvPr>
        </p:nvGraphicFramePr>
        <p:xfrm>
          <a:off x="323527" y="1124745"/>
          <a:ext cx="8372797" cy="5480378"/>
        </p:xfrm>
        <a:graphic>
          <a:graphicData uri="http://schemas.openxmlformats.org/drawingml/2006/table">
            <a:tbl>
              <a:tblPr/>
              <a:tblGrid>
                <a:gridCol w="3182367">
                  <a:extLst>
                    <a:ext uri="{9D8B030D-6E8A-4147-A177-3AD203B41FA5}">
                      <a16:colId xmlns:a16="http://schemas.microsoft.com/office/drawing/2014/main" val="1676714494"/>
                    </a:ext>
                  </a:extLst>
                </a:gridCol>
                <a:gridCol w="1773202">
                  <a:extLst>
                    <a:ext uri="{9D8B030D-6E8A-4147-A177-3AD203B41FA5}">
                      <a16:colId xmlns:a16="http://schemas.microsoft.com/office/drawing/2014/main" val="1332568392"/>
                    </a:ext>
                  </a:extLst>
                </a:gridCol>
                <a:gridCol w="1597055">
                  <a:extLst>
                    <a:ext uri="{9D8B030D-6E8A-4147-A177-3AD203B41FA5}">
                      <a16:colId xmlns:a16="http://schemas.microsoft.com/office/drawing/2014/main" val="1072486052"/>
                    </a:ext>
                  </a:extLst>
                </a:gridCol>
                <a:gridCol w="1820173">
                  <a:extLst>
                    <a:ext uri="{9D8B030D-6E8A-4147-A177-3AD203B41FA5}">
                      <a16:colId xmlns:a16="http://schemas.microsoft.com/office/drawing/2014/main" val="3941432059"/>
                    </a:ext>
                  </a:extLst>
                </a:gridCol>
              </a:tblGrid>
              <a:tr h="26326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Anabilim Dalı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Halen 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Tamamlanan 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84452"/>
                  </a:ext>
                </a:extLst>
              </a:tr>
              <a:tr h="38480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Yürütülen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773697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</a:t>
                      </a:r>
                      <a:r>
                        <a:rPr lang="tr-TR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Reanimasyon</a:t>
                      </a:r>
                      <a:endParaRPr lang="tr-TR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176028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Cerrahisi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585444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Çocuk Cerrahisi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06202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Genel Cerrahi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909171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53555"/>
                  </a:ext>
                </a:extLst>
              </a:tr>
              <a:tr h="27380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169689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81659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Kalp ve Damar Cerrahisi 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327836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719222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648557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Tıbbi Patoloji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341003"/>
                  </a:ext>
                </a:extLst>
              </a:tr>
              <a:tr h="537072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Plastik </a:t>
                      </a:r>
                      <a:r>
                        <a:rPr lang="tr-TR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Rekonstrüktif</a:t>
                      </a:r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ve Estetik Cerrahi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665896"/>
                  </a:ext>
                </a:extLst>
              </a:tr>
              <a:tr h="3369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Üroloji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3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 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3</a:t>
                      </a:r>
                    </a:p>
                  </a:txBody>
                  <a:tcPr marL="8675" marR="8675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587199"/>
                  </a:ext>
                </a:extLst>
              </a:tr>
              <a:tr h="27380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675" marR="8675" marT="86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5384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UTBOLDA/SPORDA ALTYAPI EĞİTİMİ : FUTBOL, TAKIM OYUNU VE MUTLULU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7564024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7448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rsezen\Downloads\file_00000000cb1871fdbfbcb1f7d81e659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821" y="0"/>
            <a:ext cx="548835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rsezen\Downloads\file_00000000a95872309f119d97e82db42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821" y="0"/>
            <a:ext cx="548835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139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Cerrahi Tıp Bilimleri Bölümü </a:t>
            </a:r>
            <a:br>
              <a:rPr lang="tr-TR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Anabilim ve Bilim Dalları</a:t>
            </a:r>
            <a:r>
              <a:rPr lang="tr-TR" sz="2800" b="1" dirty="0">
                <a:solidFill>
                  <a:srgbClr val="FF0000"/>
                </a:solidFill>
              </a:rPr>
              <a:t/>
            </a:r>
            <a:br>
              <a:rPr lang="tr-TR" sz="2800" b="1" dirty="0">
                <a:solidFill>
                  <a:srgbClr val="FF0000"/>
                </a:solidFill>
              </a:rPr>
            </a:b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3075" name="Rectangle 304"/>
          <p:cNvSpPr>
            <a:spLocks noGrp="1" noChangeArrowheads="1"/>
          </p:cNvSpPr>
          <p:nvPr>
            <p:ph sz="half" idx="1"/>
          </p:nvPr>
        </p:nvSpPr>
        <p:spPr>
          <a:xfrm>
            <a:off x="1357290" y="1428736"/>
            <a:ext cx="6786563" cy="5616624"/>
          </a:xfrm>
        </p:spPr>
        <p:txBody>
          <a:bodyPr>
            <a:normAutofit fontScale="70000" lnSpcReduction="20000"/>
          </a:bodyPr>
          <a:lstStyle/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Anestezioloji</a:t>
            </a: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ve </a:t>
            </a:r>
            <a:r>
              <a:rPr lang="tr-TR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Reanimasyon</a:t>
            </a: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AD.</a:t>
            </a:r>
          </a:p>
          <a:p>
            <a:pPr lvl="1"/>
            <a:r>
              <a:rPr lang="tr-TR" sz="2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Algoloji</a:t>
            </a:r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Bilim Dalı </a:t>
            </a:r>
          </a:p>
          <a:p>
            <a:pPr lvl="1"/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Yoğun Bakım Bilim Dalı 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Beyin ve Sinir Cerrahisi AD.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Çocuk Cerrahisi AD.</a:t>
            </a:r>
          </a:p>
          <a:p>
            <a:pPr lvl="1"/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Çocuk Ürolojisi Bilim Dalı 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Genel Cerrahi AD.</a:t>
            </a:r>
          </a:p>
          <a:p>
            <a:pPr lvl="1"/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Cerrahi Onkoloji Bilim Dalı 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Göğüs Cerrahisi AD.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Göz Hastalıkları AD.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Kadın Hastalıkları ve Doğum AD.</a:t>
            </a:r>
          </a:p>
          <a:p>
            <a:pPr lvl="1"/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Jinekolojik Onkoloji Bilim Dalı </a:t>
            </a:r>
          </a:p>
          <a:p>
            <a:pPr lvl="1"/>
            <a:r>
              <a:rPr lang="tr-TR" sz="2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Perinatoloji</a:t>
            </a:r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Bilim Dalı 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Kalp ve Damar Cerrahisi AD.</a:t>
            </a:r>
          </a:p>
          <a:p>
            <a:pPr marL="438713" lvl="1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Çocuk Kalp Damar Cerrahisi Bilim Dalı </a:t>
            </a:r>
            <a:endParaRPr lang="tr-TR" sz="2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Kulak Burun Boğaz AD.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Ortopedi ve Travmatoloji AD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Patoloji AD.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Plastik  Rekonstrüktif  ve Estetik Cerrahi AD.</a:t>
            </a: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Üroloji AD.</a:t>
            </a:r>
          </a:p>
          <a:p>
            <a:pPr lvl="1"/>
            <a:r>
              <a:rPr lang="tr-TR" sz="2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Androloji</a:t>
            </a:r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Bilim Dalı </a:t>
            </a:r>
          </a:p>
          <a:p>
            <a:pPr lvl="1"/>
            <a:r>
              <a:rPr lang="tr-TR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Çocuk Ürolojisi Bilim Dalı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None/>
              <a:defRPr/>
            </a:pPr>
            <a:endParaRPr lang="tr-TR" sz="2000" b="1" dirty="0">
              <a:solidFill>
                <a:srgbClr val="C00000"/>
              </a:solidFill>
              <a:latin typeface="Garamond" pitchFamily="18" charset="0"/>
            </a:endParaRPr>
          </a:p>
          <a:p>
            <a:pPr marL="72000" indent="-18000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v"/>
              <a:defRPr/>
            </a:pPr>
            <a:endParaRPr lang="tr-TR" sz="2000" b="1" dirty="0">
              <a:solidFill>
                <a:srgbClr val="C00000"/>
              </a:solidFill>
              <a:latin typeface="Garamond" pitchFamily="18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0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4100" name="Rectangle 305"/>
          <p:cNvSpPr>
            <a:spLocks noGrp="1" noChangeArrowheads="1"/>
          </p:cNvSpPr>
          <p:nvPr>
            <p:ph sz="half" idx="2"/>
          </p:nvPr>
        </p:nvSpPr>
        <p:spPr>
          <a:xfrm>
            <a:off x="6732588" y="1285875"/>
            <a:ext cx="1768475" cy="4087813"/>
          </a:xfrm>
        </p:spPr>
        <p:txBody>
          <a:bodyPr>
            <a:normAutofit fontScale="70000" lnSpcReduction="2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tr-TR" sz="1400" b="1" dirty="0">
              <a:latin typeface="Garamond" pitchFamily="18" charset="0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tr-TR" sz="14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2939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rsezen\Downloads\file_000000008394720ab92678a3eccf1f9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821" y="0"/>
            <a:ext cx="548835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rsezen\Downloads\file_000000003a7c720a84530ff4af85f8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821" y="0"/>
            <a:ext cx="548835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sezen\Downloads\file_000000008394720ab92678a3eccf1f9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3944784" cy="4929222"/>
          </a:xfrm>
          <a:prstGeom prst="rect">
            <a:avLst/>
          </a:prstGeom>
          <a:noFill/>
        </p:spPr>
      </p:pic>
      <p:pic>
        <p:nvPicPr>
          <p:cNvPr id="3" name="Picture 2" descr="C:\Users\Drsezen\Downloads\file_000000003a7c720a84530ff4af85f8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3929090" cy="49096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sezen\Downloads\file_000000008394720ab92678a3eccf1f9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3944784" cy="4929222"/>
          </a:xfrm>
          <a:prstGeom prst="rect">
            <a:avLst/>
          </a:prstGeom>
          <a:noFill/>
        </p:spPr>
      </p:pic>
      <p:pic>
        <p:nvPicPr>
          <p:cNvPr id="3" name="Picture 2" descr="C:\Users\Drsezen\Downloads\file_000000003a7c720a84530ff4af85f8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3929090" cy="4909612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195747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6" name="AutoShape 2" descr="204 Running emoji Stok İlüstrasyon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348" name="AutoShape 4" descr="204 Running emoji Stok İlüstrasyon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350" name="AutoShape 6" descr="204 Running emoji Stok İlüstrasyon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0591" y="-142900"/>
            <a:ext cx="2313409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sezen\Downloads\IMG-20260303-WA0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3" name="Picture 2" descr="C:\Users\Drsezen\Downloads\IMG-20251205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sezen\Downloads\IMG-20260303-WA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43" y="0"/>
            <a:ext cx="911011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Drsezen\Downloads\IMG-20260601-WA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  <p:sp>
        <p:nvSpPr>
          <p:cNvPr id="4" name="3 Kalp"/>
          <p:cNvSpPr/>
          <p:nvPr/>
        </p:nvSpPr>
        <p:spPr>
          <a:xfrm>
            <a:off x="4572000" y="4000504"/>
            <a:ext cx="500066" cy="42862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213" y="962025"/>
            <a:ext cx="72675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Yuvarlatılmış Dikdörtgen"/>
          <p:cNvSpPr/>
          <p:nvPr/>
        </p:nvSpPr>
        <p:spPr>
          <a:xfrm>
            <a:off x="6786578" y="5572140"/>
            <a:ext cx="857256" cy="428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Yuvarlatılmış Dikdörtgen"/>
          <p:cNvSpPr/>
          <p:nvPr/>
        </p:nvSpPr>
        <p:spPr>
          <a:xfrm>
            <a:off x="4572000" y="5572140"/>
            <a:ext cx="1571636" cy="5000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2071670" y="2643182"/>
            <a:ext cx="1500198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Dikdörtgen"/>
          <p:cNvSpPr/>
          <p:nvPr/>
        </p:nvSpPr>
        <p:spPr>
          <a:xfrm>
            <a:off x="2071670" y="2214554"/>
            <a:ext cx="35719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2 Yuvarlatılmış Dikdörtgen">
            <a:extLst>
              <a:ext uri="{FF2B5EF4-FFF2-40B4-BE49-F238E27FC236}">
                <a16:creationId xmlns:a16="http://schemas.microsoft.com/office/drawing/2014/main" id="{D0DD671E-7C60-692B-38B1-7352C3E595F2}"/>
              </a:ext>
            </a:extLst>
          </p:cNvPr>
          <p:cNvSpPr/>
          <p:nvPr/>
        </p:nvSpPr>
        <p:spPr>
          <a:xfrm>
            <a:off x="6786578" y="3576436"/>
            <a:ext cx="1241806" cy="2846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sezen\Downloads\file_000000008394720ab92678a3eccf1f9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857232"/>
            <a:ext cx="4687985" cy="58578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sezen\Downloads\IMG-20250930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00063"/>
            <a:ext cx="8229600" cy="1366837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tr-TR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Cerrahi Tıp Bilimleri Bölümü </a:t>
            </a:r>
            <a:br>
              <a:rPr lang="tr-TR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Anabilim Dalları</a:t>
            </a:r>
            <a:endParaRPr lang="tr-TR" sz="2800" dirty="0">
              <a:solidFill>
                <a:schemeClr val="accent1"/>
              </a:solidFill>
            </a:endParaRPr>
          </a:p>
        </p:txBody>
      </p:sp>
      <p:sp>
        <p:nvSpPr>
          <p:cNvPr id="17410" name="2 İçerik Yer Tutucusu"/>
          <p:cNvSpPr>
            <a:spLocks noGrp="1"/>
          </p:cNvSpPr>
          <p:nvPr>
            <p:ph sz="half" idx="1"/>
          </p:nvPr>
        </p:nvSpPr>
        <p:spPr>
          <a:xfrm>
            <a:off x="1835150" y="2276475"/>
            <a:ext cx="6265242" cy="642938"/>
          </a:xfrm>
          <a:solidFill>
            <a:srgbClr val="002060"/>
          </a:solidFill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</a:pPr>
            <a:r>
              <a:rPr lang="tr-TR" sz="3200" b="1" dirty="0">
                <a:solidFill>
                  <a:schemeClr val="bg1"/>
                </a:solidFill>
                <a:latin typeface="Garamond" pitchFamily="18" charset="0"/>
              </a:rPr>
              <a:t>13 Anabilim Dalı/9 Bilim Dalı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</a:pPr>
            <a:endParaRPr lang="tr-TR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172" name="3 İçerik Yer Tutucusu"/>
          <p:cNvSpPr>
            <a:spLocks noGrp="1"/>
          </p:cNvSpPr>
          <p:nvPr>
            <p:ph sz="half" idx="2"/>
          </p:nvPr>
        </p:nvSpPr>
        <p:spPr>
          <a:xfrm>
            <a:off x="1928813" y="3143250"/>
            <a:ext cx="6315595" cy="2878038"/>
          </a:xfrm>
          <a:solidFill>
            <a:srgbClr val="FFFF00"/>
          </a:solidFill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tr-TR" sz="3200" b="1" dirty="0">
                <a:latin typeface="Garamond" pitchFamily="18" charset="0"/>
              </a:rPr>
              <a:t> </a:t>
            </a:r>
            <a:r>
              <a:rPr lang="tr-TR" sz="3200" b="1" dirty="0"/>
              <a:t>83 Öğr. Üyesi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tr-TR" sz="3000" b="1" dirty="0">
                <a:latin typeface="Garamond" pitchFamily="18" charset="0"/>
              </a:rPr>
              <a:t>42</a:t>
            </a:r>
            <a:r>
              <a:rPr lang="tr-TR" sz="3000" b="1" dirty="0">
                <a:latin typeface="+mj-lt"/>
              </a:rPr>
              <a:t>  Profesör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tr-TR" sz="3200" b="1" dirty="0">
                <a:latin typeface="+mj-lt"/>
              </a:rPr>
              <a:t>11  Doçent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tr-TR" sz="3200" b="1" dirty="0">
                <a:latin typeface="+mj-lt"/>
              </a:rPr>
              <a:t>30  Dr. </a:t>
            </a:r>
            <a:r>
              <a:rPr lang="tr-TR" sz="3200" b="1" dirty="0" err="1">
                <a:latin typeface="+mj-lt"/>
              </a:rPr>
              <a:t>Öğr</a:t>
            </a:r>
            <a:r>
              <a:rPr lang="tr-TR" sz="3200" b="1" dirty="0">
                <a:latin typeface="+mj-lt"/>
              </a:rPr>
              <a:t>. Üyesi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tr-TR" sz="3200" b="1" dirty="0">
                <a:latin typeface="+mj-lt"/>
              </a:rPr>
              <a:t>199 Araştırma Görevlisi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v"/>
              <a:defRPr/>
            </a:pPr>
            <a:r>
              <a:rPr lang="tr-TR" sz="3200" b="1" dirty="0">
                <a:latin typeface="+mj-lt"/>
              </a:rPr>
              <a:t>Toplam: 282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rsezen\Downloads\IMG-20260528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7241784-B34A-B583-3B4B-3A5ED2AE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604448" cy="60999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93B6E0-DA94-D99A-A35D-D549B3CC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15278"/>
            <a:ext cx="4566792" cy="622744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67631E4-FF91-EA93-A503-83E1686C4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224" y="5373216"/>
            <a:ext cx="4794000" cy="13090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???Çözüm Önerileri???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Bireysel performans yanında;</a:t>
            </a:r>
          </a:p>
          <a:p>
            <a:pPr lvl="1"/>
            <a:r>
              <a:rPr lang="tr-TR" dirty="0"/>
              <a:t>Ekip performansı</a:t>
            </a:r>
          </a:p>
          <a:p>
            <a:pPr lvl="2"/>
            <a:r>
              <a:rPr lang="tr-TR" dirty="0"/>
              <a:t>Ortak hedefler</a:t>
            </a:r>
          </a:p>
          <a:p>
            <a:pPr lvl="2"/>
            <a:r>
              <a:rPr lang="tr-TR" dirty="0"/>
              <a:t>Kalite belirleyici göstergeler (Çocuk Cerrahisi için)</a:t>
            </a:r>
          </a:p>
          <a:p>
            <a:pPr lvl="3"/>
            <a:r>
              <a:rPr lang="tr-TR" dirty="0"/>
              <a:t>YD cerrahi sonuçları</a:t>
            </a:r>
          </a:p>
          <a:p>
            <a:pPr lvl="3"/>
            <a:r>
              <a:rPr lang="tr-TR" dirty="0"/>
              <a:t>Prematüre bebeklerde başarı oranı</a:t>
            </a:r>
          </a:p>
          <a:p>
            <a:pPr lvl="3"/>
            <a:r>
              <a:rPr lang="tr-TR" dirty="0"/>
              <a:t>Aile bilgilendirme memnuniyeti</a:t>
            </a:r>
          </a:p>
          <a:p>
            <a:pPr lvl="3"/>
            <a:r>
              <a:rPr lang="tr-TR" dirty="0"/>
              <a:t>Konsey katılımları oranı</a:t>
            </a:r>
          </a:p>
          <a:p>
            <a:pPr lvl="3"/>
            <a:r>
              <a:rPr lang="tr-TR" dirty="0"/>
              <a:t>Yoğun bakım koordinasyonu başarısı</a:t>
            </a:r>
          </a:p>
          <a:p>
            <a:pPr lvl="1"/>
            <a:r>
              <a:rPr lang="tr-TR" dirty="0"/>
              <a:t>İş birliği ve Kurumsal davranışlar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Kırık Dişli çark — Stok Foto © mmaxer #232273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sezen\Downloads\file_000000003a7c720a84530ff4af85f8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821" y="0"/>
            <a:ext cx="548835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4" name="Rectangle 189"/>
          <p:cNvSpPr>
            <a:spLocks noGrp="1" noChangeArrowheads="1"/>
          </p:cNvSpPr>
          <p:nvPr>
            <p:ph type="title"/>
          </p:nvPr>
        </p:nvSpPr>
        <p:spPr>
          <a:xfrm>
            <a:off x="539750" y="1"/>
            <a:ext cx="8929688" cy="47658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accent1"/>
                </a:solidFill>
              </a:rPr>
              <a:t>MEVCUT KADROLARIN ANABİLİM DALLARINA GÖRE DAĞILIMI</a:t>
            </a:r>
          </a:p>
        </p:txBody>
      </p:sp>
      <p:graphicFrame>
        <p:nvGraphicFramePr>
          <p:cNvPr id="13669" name="Tablo 136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192901"/>
              </p:ext>
            </p:extLst>
          </p:nvPr>
        </p:nvGraphicFramePr>
        <p:xfrm>
          <a:off x="457200" y="1325834"/>
          <a:ext cx="8229600" cy="5774744"/>
        </p:xfrm>
        <a:graphic>
          <a:graphicData uri="http://schemas.openxmlformats.org/drawingml/2006/table">
            <a:tbl>
              <a:tblPr/>
              <a:tblGrid>
                <a:gridCol w="1210857">
                  <a:extLst>
                    <a:ext uri="{9D8B030D-6E8A-4147-A177-3AD203B41FA5}">
                      <a16:colId xmlns:a16="http://schemas.microsoft.com/office/drawing/2014/main" val="298613215"/>
                    </a:ext>
                  </a:extLst>
                </a:gridCol>
                <a:gridCol w="1417359">
                  <a:extLst>
                    <a:ext uri="{9D8B030D-6E8A-4147-A177-3AD203B41FA5}">
                      <a16:colId xmlns:a16="http://schemas.microsoft.com/office/drawing/2014/main" val="936604723"/>
                    </a:ext>
                  </a:extLst>
                </a:gridCol>
                <a:gridCol w="1316454">
                  <a:extLst>
                    <a:ext uri="{9D8B030D-6E8A-4147-A177-3AD203B41FA5}">
                      <a16:colId xmlns:a16="http://schemas.microsoft.com/office/drawing/2014/main" val="3133917735"/>
                    </a:ext>
                  </a:extLst>
                </a:gridCol>
                <a:gridCol w="1119338">
                  <a:extLst>
                    <a:ext uri="{9D8B030D-6E8A-4147-A177-3AD203B41FA5}">
                      <a16:colId xmlns:a16="http://schemas.microsoft.com/office/drawing/2014/main" val="696897543"/>
                    </a:ext>
                  </a:extLst>
                </a:gridCol>
                <a:gridCol w="1355048">
                  <a:extLst>
                    <a:ext uri="{9D8B030D-6E8A-4147-A177-3AD203B41FA5}">
                      <a16:colId xmlns:a16="http://schemas.microsoft.com/office/drawing/2014/main" val="1862792316"/>
                    </a:ext>
                  </a:extLst>
                </a:gridCol>
                <a:gridCol w="900055">
                  <a:extLst>
                    <a:ext uri="{9D8B030D-6E8A-4147-A177-3AD203B41FA5}">
                      <a16:colId xmlns:a16="http://schemas.microsoft.com/office/drawing/2014/main" val="782686208"/>
                    </a:ext>
                  </a:extLst>
                </a:gridCol>
                <a:gridCol w="910489">
                  <a:extLst>
                    <a:ext uri="{9D8B030D-6E8A-4147-A177-3AD203B41FA5}">
                      <a16:colId xmlns:a16="http://schemas.microsoft.com/office/drawing/2014/main" val="36950569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ANABİLİM DALI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BİLİM DALI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PROF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DOÇ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DR. ÖĞRT. ÜYESİ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Araş.Gör.Dr</a:t>
                      </a:r>
                      <a:r>
                        <a:rPr lang="tr-T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TOPLAM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499083"/>
                  </a:ext>
                </a:extLst>
              </a:tr>
              <a:tr h="41267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</a:t>
                      </a:r>
                      <a:r>
                        <a:rPr lang="tr-TR" sz="1100" b="1" i="0" u="none" strike="noStrike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Reanimasyon</a:t>
                      </a:r>
                      <a:r>
                        <a:rPr lang="tr-TR" sz="1100" b="1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AD.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Algoloji</a:t>
                      </a:r>
                      <a:r>
                        <a:rPr lang="tr-TR" sz="1100" b="1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BD.                    Yoğun Bakım BD.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491916"/>
                  </a:ext>
                </a:extLst>
              </a:tr>
              <a:tr h="41267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 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097081"/>
                  </a:ext>
                </a:extLst>
              </a:tr>
              <a:tr h="2809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Çocuk Cerrahisi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Çocuk Ürolojisi BD.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938089"/>
                  </a:ext>
                </a:extLst>
              </a:tr>
              <a:tr h="2809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Genel Cerrahi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Cerrahi Onkoloji BD.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434132"/>
                  </a:ext>
                </a:extLst>
              </a:tr>
              <a:tr h="2809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436152"/>
                  </a:ext>
                </a:extLst>
              </a:tr>
              <a:tr h="2809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165804"/>
                  </a:ext>
                </a:extLst>
              </a:tr>
              <a:tr h="41267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Kalp Damar Cerrahisi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Çocuk Kalp Damar Cerr. BD.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440311"/>
                  </a:ext>
                </a:extLst>
              </a:tr>
              <a:tr h="377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Jinekolojik Onkoloji BD.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93430"/>
                  </a:ext>
                </a:extLst>
              </a:tr>
              <a:tr h="2809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796000"/>
                  </a:ext>
                </a:extLst>
              </a:tr>
              <a:tr h="377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488404"/>
                  </a:ext>
                </a:extLst>
              </a:tr>
              <a:tr h="28725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Patoloji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430471"/>
                  </a:ext>
                </a:extLst>
              </a:tr>
              <a:tr h="44779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Plastik ve Rek. Cerrahi AD.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727944"/>
                  </a:ext>
                </a:extLst>
              </a:tr>
              <a:tr h="377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Üroloji AD.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Çocuk Ürolojisi BD. Androloji BD.</a:t>
                      </a:r>
                    </a:p>
                  </a:txBody>
                  <a:tcPr marL="7046" marR="7046" marT="70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675095"/>
                  </a:ext>
                </a:extLst>
              </a:tr>
              <a:tr h="3775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TOPLAM: 13 ANABİLİM DALI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BİLİM DALI</a:t>
                      </a:r>
                    </a:p>
                  </a:txBody>
                  <a:tcPr marL="7046" marR="7046" marT="70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309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80832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pPr algn="ctr"/>
            <a:r>
              <a:rPr lang="tr-TR" sz="4400" b="1" dirty="0">
                <a:solidFill>
                  <a:schemeClr val="accent1"/>
                </a:solidFill>
              </a:rPr>
              <a:t>AKADEMİK YÜKSELMELER </a:t>
            </a:r>
            <a:endParaRPr lang="tr-TR" sz="4400" dirty="0">
              <a:solidFill>
                <a:schemeClr val="accent1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42910" y="1412776"/>
            <a:ext cx="8301038" cy="4896544"/>
          </a:xfrm>
        </p:spPr>
        <p:txBody>
          <a:bodyPr/>
          <a:lstStyle/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 err="1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Prof.Dr</a:t>
            </a:r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.  Duygu KARA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Prof. Dr. Sinan YILMAZ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Prof. Dr. Emre ZAFER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Prof. Dr. Erdem Barış CARTI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tr-TR" sz="24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tr-TR" sz="2400" b="1" dirty="0">
              <a:solidFill>
                <a:srgbClr val="00B050"/>
              </a:solidFill>
              <a:latin typeface="Constantia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tr-TR" sz="2400" b="1" dirty="0">
              <a:solidFill>
                <a:srgbClr val="00B05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tr-TR" sz="3200" b="1" dirty="0">
              <a:solidFill>
                <a:srgbClr val="00B05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tr-TR" sz="3200" b="1" dirty="0">
              <a:solidFill>
                <a:srgbClr val="00B05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rgbClr val="C00000"/>
              </a:buClr>
              <a:buNone/>
              <a:defRPr/>
            </a:pPr>
            <a:endParaRPr lang="tr-T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5624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688"/>
            <a:ext cx="8218487" cy="1224136"/>
          </a:xfrm>
        </p:spPr>
        <p:txBody>
          <a:bodyPr/>
          <a:lstStyle/>
          <a:p>
            <a:pPr algn="ctr" eaLnBrk="1" hangingPunct="1"/>
            <a:r>
              <a:rPr lang="tr-TR" sz="3200" b="1" dirty="0">
                <a:solidFill>
                  <a:schemeClr val="accent1"/>
                </a:solidFill>
              </a:rPr>
              <a:t>2025-2026  YILINDA</a:t>
            </a:r>
            <a:br>
              <a:rPr lang="tr-TR" sz="3200" b="1" dirty="0">
                <a:solidFill>
                  <a:schemeClr val="accent1"/>
                </a:solidFill>
              </a:rPr>
            </a:br>
            <a:r>
              <a:rPr lang="tr-TR" sz="3200" b="1" dirty="0">
                <a:solidFill>
                  <a:schemeClr val="accent1"/>
                </a:solidFill>
              </a:rPr>
              <a:t> ARAMIZA KATILAN  ÖĞRETİM  ÜYELERİ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2132856"/>
            <a:ext cx="8679338" cy="3528392"/>
          </a:xfrm>
        </p:spPr>
        <p:txBody>
          <a:bodyPr/>
          <a:lstStyle/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tr-T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tr-TR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Öğr</a:t>
            </a: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Üyesi Murat DOĞAN (Kulak Burun ve Boğaz A.D.)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tr-TR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Öğr</a:t>
            </a: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Üyesi Veli KIRBAÇ (Kulak Burun ve Boğaz A.D.)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tr-TR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Öğr</a:t>
            </a: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Üyesi </a:t>
            </a: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Ayça Töre </a:t>
            </a:r>
            <a:r>
              <a:rPr lang="tr-TR" sz="2000" b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BAŞER </a:t>
            </a: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TÜFEKCİ (Çocuk Cerrahisi A.D.)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Dr. </a:t>
            </a:r>
            <a:r>
              <a:rPr lang="tr-TR" sz="2000" b="1" dirty="0" err="1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Öğr</a:t>
            </a: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. Üyesi Merve ÇIRAK BALTA (Tıbbi Patoloji A.D.)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Dr. </a:t>
            </a:r>
            <a:r>
              <a:rPr lang="tr-TR" sz="2000" b="1" dirty="0" err="1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Öğr</a:t>
            </a: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. Üyesi Caner POYRAZ (Ortopedi ve Travmatoloji A.D.)</a:t>
            </a:r>
          </a:p>
          <a:p>
            <a:pPr algn="just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Clr>
                <a:srgbClr val="C00000"/>
              </a:buClr>
              <a:buNone/>
            </a:pPr>
            <a:endParaRPr lang="tr-T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50000"/>
              </a:lnSpc>
              <a:buClr>
                <a:srgbClr val="C00000"/>
              </a:buClr>
              <a:buNone/>
            </a:pPr>
            <a:r>
              <a:rPr lang="tr-TR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tr-TR" sz="1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539750" y="174259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marR="0" lvl="0" indent="-800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TEZ</a:t>
            </a:r>
            <a:r>
              <a:rPr kumimoji="0" lang="tr-TR" sz="2800" b="1" i="0" u="none" strike="noStrike" kern="1200" cap="none" spc="0" normalizeH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VE SEMİNERLER</a:t>
            </a:r>
          </a:p>
        </p:txBody>
      </p:sp>
      <p:sp>
        <p:nvSpPr>
          <p:cNvPr id="28736" name="Rectangle 119"/>
          <p:cNvSpPr>
            <a:spLocks noChangeArrowheads="1"/>
          </p:cNvSpPr>
          <p:nvPr/>
        </p:nvSpPr>
        <p:spPr bwMode="auto">
          <a:xfrm>
            <a:off x="0" y="769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351130"/>
              </p:ext>
            </p:extLst>
          </p:nvPr>
        </p:nvGraphicFramePr>
        <p:xfrm>
          <a:off x="755576" y="764704"/>
          <a:ext cx="8013774" cy="5813732"/>
        </p:xfrm>
        <a:graphic>
          <a:graphicData uri="http://schemas.openxmlformats.org/drawingml/2006/table">
            <a:tbl>
              <a:tblPr/>
              <a:tblGrid>
                <a:gridCol w="1778399">
                  <a:extLst>
                    <a:ext uri="{9D8B030D-6E8A-4147-A177-3AD203B41FA5}">
                      <a16:colId xmlns:a16="http://schemas.microsoft.com/office/drawing/2014/main" val="2750415290"/>
                    </a:ext>
                  </a:extLst>
                </a:gridCol>
                <a:gridCol w="2173599">
                  <a:extLst>
                    <a:ext uri="{9D8B030D-6E8A-4147-A177-3AD203B41FA5}">
                      <a16:colId xmlns:a16="http://schemas.microsoft.com/office/drawing/2014/main" val="652782249"/>
                    </a:ext>
                  </a:extLst>
                </a:gridCol>
                <a:gridCol w="1652995">
                  <a:extLst>
                    <a:ext uri="{9D8B030D-6E8A-4147-A177-3AD203B41FA5}">
                      <a16:colId xmlns:a16="http://schemas.microsoft.com/office/drawing/2014/main" val="3192465021"/>
                    </a:ext>
                  </a:extLst>
                </a:gridCol>
                <a:gridCol w="1034069">
                  <a:extLst>
                    <a:ext uri="{9D8B030D-6E8A-4147-A177-3AD203B41FA5}">
                      <a16:colId xmlns:a16="http://schemas.microsoft.com/office/drawing/2014/main" val="1450232505"/>
                    </a:ext>
                  </a:extLst>
                </a:gridCol>
                <a:gridCol w="1374712">
                  <a:extLst>
                    <a:ext uri="{9D8B030D-6E8A-4147-A177-3AD203B41FA5}">
                      <a16:colId xmlns:a16="http://schemas.microsoft.com/office/drawing/2014/main" val="3269526046"/>
                    </a:ext>
                  </a:extLst>
                </a:gridCol>
              </a:tblGrid>
              <a:tr h="99859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Anabilim Dalı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Tıpta uzmanlık Semineri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Tıpta Uzmanlık Tezi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YLS  Semineri-Doktora Semineri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Yüksek </a:t>
                      </a:r>
                      <a:r>
                        <a:rPr lang="tr-TR" sz="1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Lisanas</a:t>
                      </a:r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Tezi+Doktora</a:t>
                      </a:r>
                      <a:r>
                        <a:rPr lang="tr-T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Tezi 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580684"/>
                  </a:ext>
                </a:extLst>
              </a:tr>
              <a:tr h="40101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</a:t>
                      </a:r>
                      <a:r>
                        <a:rPr lang="tr-TR" sz="14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Reanimasyon</a:t>
                      </a:r>
                      <a:endParaRPr lang="tr-TR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157185"/>
                  </a:ext>
                </a:extLst>
              </a:tr>
              <a:tr h="40101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Cerrahisi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30360"/>
                  </a:ext>
                </a:extLst>
              </a:tr>
              <a:tr h="327608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Çocuk Cerrahisi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85710"/>
                  </a:ext>
                </a:extLst>
              </a:tr>
              <a:tr h="2516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Genel Cerrahi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47867"/>
                  </a:ext>
                </a:extLst>
              </a:tr>
              <a:tr h="2516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841493"/>
                  </a:ext>
                </a:extLst>
              </a:tr>
              <a:tr h="2516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078806"/>
                  </a:ext>
                </a:extLst>
              </a:tr>
              <a:tr h="40101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373582"/>
                  </a:ext>
                </a:extLst>
              </a:tr>
              <a:tr h="40101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Kalp ve Damar Cerrahisi 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713816"/>
                  </a:ext>
                </a:extLst>
              </a:tr>
              <a:tr h="20443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270813"/>
                  </a:ext>
                </a:extLst>
              </a:tr>
              <a:tr h="40101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456760"/>
                  </a:ext>
                </a:extLst>
              </a:tr>
              <a:tr h="2516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Tıbbi Patoloji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81579"/>
                  </a:ext>
                </a:extLst>
              </a:tr>
              <a:tr h="59758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Plastik Rekonstrüktif ve Estetik Cerrahi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240157"/>
                  </a:ext>
                </a:extLst>
              </a:tr>
              <a:tr h="251614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Üroloji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547480"/>
                  </a:ext>
                </a:extLst>
              </a:tr>
              <a:tr h="20443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  <a:endParaRPr lang="tr-TR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tr-TR" sz="1800" b="1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8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70616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539750" y="174259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marR="0" lvl="0" indent="-800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noProof="0" dirty="0">
                <a:solidFill>
                  <a:srgbClr val="0F6FC6"/>
                </a:solidFill>
                <a:latin typeface="Times New Roman" pitchFamily="18" charset="0"/>
              </a:rPr>
              <a:t>2025/2026 Döneminde SB-YÖK Kadrosunda                                     </a:t>
            </a:r>
            <a:r>
              <a:rPr lang="tr-TR" sz="2800" b="1" dirty="0">
                <a:solidFill>
                  <a:srgbClr val="0F6FC6"/>
                </a:solidFill>
                <a:latin typeface="Times New Roman" pitchFamily="18" charset="0"/>
              </a:rPr>
              <a:t>G</a:t>
            </a:r>
            <a:r>
              <a:rPr lang="tr-TR" sz="2800" b="1" noProof="0" dirty="0" err="1">
                <a:solidFill>
                  <a:srgbClr val="0F6FC6"/>
                </a:solidFill>
                <a:latin typeface="Times New Roman" pitchFamily="18" charset="0"/>
              </a:rPr>
              <a:t>örevine</a:t>
            </a:r>
            <a:r>
              <a:rPr lang="tr-TR" sz="2800" b="1" dirty="0">
                <a:solidFill>
                  <a:srgbClr val="0F6FC6"/>
                </a:solidFill>
                <a:latin typeface="Times New Roman" pitchFamily="18" charset="0"/>
              </a:rPr>
              <a:t> B</a:t>
            </a:r>
            <a:r>
              <a:rPr lang="tr-TR" sz="2800" b="1" noProof="0" dirty="0">
                <a:solidFill>
                  <a:srgbClr val="0F6FC6"/>
                </a:solidFill>
                <a:latin typeface="Times New Roman" pitchFamily="18" charset="0"/>
              </a:rPr>
              <a:t>aşlayanlar </a:t>
            </a:r>
            <a:endParaRPr kumimoji="0" lang="tr-TR" sz="2800" b="1" i="0" u="none" strike="noStrike" kern="1200" cap="none" spc="0" normalizeH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8736" name="Rectangle 119"/>
          <p:cNvSpPr>
            <a:spLocks noChangeArrowheads="1"/>
          </p:cNvSpPr>
          <p:nvPr/>
        </p:nvSpPr>
        <p:spPr bwMode="auto">
          <a:xfrm>
            <a:off x="0" y="769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839556"/>
              </p:ext>
            </p:extLst>
          </p:nvPr>
        </p:nvGraphicFramePr>
        <p:xfrm>
          <a:off x="647663" y="1196752"/>
          <a:ext cx="8316825" cy="5243696"/>
        </p:xfrm>
        <a:graphic>
          <a:graphicData uri="http://schemas.openxmlformats.org/drawingml/2006/table">
            <a:tbl>
              <a:tblPr/>
              <a:tblGrid>
                <a:gridCol w="3742572">
                  <a:extLst>
                    <a:ext uri="{9D8B030D-6E8A-4147-A177-3AD203B41FA5}">
                      <a16:colId xmlns:a16="http://schemas.microsoft.com/office/drawing/2014/main" val="2750415290"/>
                    </a:ext>
                  </a:extLst>
                </a:gridCol>
                <a:gridCol w="4574253">
                  <a:extLst>
                    <a:ext uri="{9D8B030D-6E8A-4147-A177-3AD203B41FA5}">
                      <a16:colId xmlns:a16="http://schemas.microsoft.com/office/drawing/2014/main" val="652782249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Anabilim Dalı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1600"/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580684"/>
                  </a:ext>
                </a:extLst>
              </a:tr>
              <a:tr h="37711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Anesteziyoloji ve </a:t>
                      </a:r>
                      <a:r>
                        <a:rPr lang="tr-TR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Reanimasyon</a:t>
                      </a:r>
                      <a:endParaRPr lang="tr-TR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</a:rPr>
                        <a:t>7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157185"/>
                  </a:ext>
                </a:extLst>
              </a:tr>
              <a:tr h="37711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Beyin ve Sinir Cerrahisi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30360"/>
                  </a:ext>
                </a:extLst>
              </a:tr>
              <a:tr h="308086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Çocuk Cerrahisi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85710"/>
                  </a:ext>
                </a:extLst>
              </a:tr>
              <a:tr h="23662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Genel Cerrahi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47867"/>
                  </a:ext>
                </a:extLst>
              </a:tr>
              <a:tr h="23662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Göğüs Cerrahisi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-</a:t>
                      </a:r>
                    </a:p>
                  </a:txBody>
                  <a:tcPr marL="6307" marR="6307" marT="63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841493"/>
                  </a:ext>
                </a:extLst>
              </a:tr>
              <a:tr h="23662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Göz Hastalıkları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078806"/>
                  </a:ext>
                </a:extLst>
              </a:tr>
              <a:tr h="37711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Kadın Hastalıkları ve Doğum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373582"/>
                  </a:ext>
                </a:extLst>
              </a:tr>
              <a:tr h="37711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Kalp ve Damar Cerrahisi 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713816"/>
                  </a:ext>
                </a:extLst>
              </a:tr>
              <a:tr h="206577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Kulak Burun Boğaz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270813"/>
                  </a:ext>
                </a:extLst>
              </a:tr>
              <a:tr h="377115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Ortopedi ve Travmatoloji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456760"/>
                  </a:ext>
                </a:extLst>
              </a:tr>
              <a:tr h="23662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Tıbbi Patoloji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81579"/>
                  </a:ext>
                </a:extLst>
              </a:tr>
              <a:tr h="56197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Plastik Rekonstrüktif ve Estetik Cerrahi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240157"/>
                  </a:ext>
                </a:extLst>
              </a:tr>
              <a:tr h="23662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Üroloji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547480"/>
                  </a:ext>
                </a:extLst>
              </a:tr>
              <a:tr h="235241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4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2025/2024</a:t>
                      </a:r>
                      <a:r>
                        <a:rPr lang="tr-TR" sz="1600" b="1" i="0" u="none" strike="noStrike" baseline="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 YILI 47 -----</a:t>
                      </a:r>
                      <a:r>
                        <a:rPr lang="tr-TR" sz="1800" b="1" i="0" u="none" strike="noStrike" baseline="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2025/2026 </a:t>
                      </a:r>
                      <a:r>
                        <a:rPr lang="tr-TR" sz="18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07" marR="6307" marT="630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8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44751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827088" y="2205038"/>
            <a:ext cx="7623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6600" b="1" dirty="0">
                <a:solidFill>
                  <a:schemeClr val="accent1"/>
                </a:solidFill>
                <a:latin typeface="Times New Roman" pitchFamily="18" charset="0"/>
              </a:rPr>
              <a:t>Bilimsel Çalışmalar</a:t>
            </a:r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kış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Akış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23107</TotalTime>
  <Words>1248</Words>
  <Application>Microsoft Office PowerPoint</Application>
  <PresentationFormat>Ekran Gösterisi (4:3)</PresentationFormat>
  <Paragraphs>695</Paragraphs>
  <Slides>35</Slides>
  <Notes>13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4" baseType="lpstr">
      <vt:lpstr>Arial</vt:lpstr>
      <vt:lpstr>Calibri</vt:lpstr>
      <vt:lpstr>Constantia</vt:lpstr>
      <vt:lpstr>Garamond</vt:lpstr>
      <vt:lpstr>Tahoma</vt:lpstr>
      <vt:lpstr>Times New Roman</vt:lpstr>
      <vt:lpstr>Wingdings</vt:lpstr>
      <vt:lpstr>Wingdings 2</vt:lpstr>
      <vt:lpstr>Akış</vt:lpstr>
      <vt:lpstr>AYDIN ADNAN  MENDERES  ÜNİVERSİTESİ   TIP  FAKÜLTESİ</vt:lpstr>
      <vt:lpstr>  Cerrahi Tıp Bilimleri Bölümü  Anabilim ve Bilim Dalları </vt:lpstr>
      <vt:lpstr>Cerrahi Tıp Bilimleri Bölümü  Anabilim Dalları</vt:lpstr>
      <vt:lpstr>MEVCUT KADROLARIN ANABİLİM DALLARINA GÖRE DAĞILIMI</vt:lpstr>
      <vt:lpstr>AKADEMİK YÜKSELMELER </vt:lpstr>
      <vt:lpstr>2025-2026  YILINDA  ARAMIZA KATILAN  ÖĞRETİM  ÜYELERİ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???Çözüm Önerileri???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faruk</dc:creator>
  <cp:lastModifiedBy>Acer</cp:lastModifiedBy>
  <cp:revision>1310</cp:revision>
  <cp:lastPrinted>2026-05-20T08:12:22Z</cp:lastPrinted>
  <dcterms:created xsi:type="dcterms:W3CDTF">2006-06-01T20:57:19Z</dcterms:created>
  <dcterms:modified xsi:type="dcterms:W3CDTF">2026-06-11T07:07:42Z</dcterms:modified>
</cp:coreProperties>
</file>