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2" r:id="rId4"/>
  </p:sldMasterIdLst>
  <p:notesMasterIdLst>
    <p:notesMasterId r:id="rId24"/>
  </p:notesMasterIdLst>
  <p:sldIdLst>
    <p:sldId id="256" r:id="rId5"/>
    <p:sldId id="275" r:id="rId6"/>
    <p:sldId id="274" r:id="rId7"/>
    <p:sldId id="289" r:id="rId8"/>
    <p:sldId id="285" r:id="rId9"/>
    <p:sldId id="286" r:id="rId10"/>
    <p:sldId id="261" r:id="rId11"/>
    <p:sldId id="287" r:id="rId12"/>
    <p:sldId id="288" r:id="rId13"/>
    <p:sldId id="273" r:id="rId14"/>
    <p:sldId id="276" r:id="rId15"/>
    <p:sldId id="277" r:id="rId16"/>
    <p:sldId id="278" r:id="rId17"/>
    <p:sldId id="280" r:id="rId18"/>
    <p:sldId id="279" r:id="rId19"/>
    <p:sldId id="281" r:id="rId20"/>
    <p:sldId id="282" r:id="rId21"/>
    <p:sldId id="283" r:id="rId22"/>
    <p:sldId id="263" r:id="rId23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3" autoAdjust="0"/>
    <p:restoredTop sz="96323" autoAdjust="0"/>
  </p:normalViewPr>
  <p:slideViewPr>
    <p:cSldViewPr snapToGrid="0" showGuides="1">
      <p:cViewPr varScale="1">
        <p:scale>
          <a:sx n="114" d="100"/>
          <a:sy n="114" d="100"/>
        </p:scale>
        <p:origin x="33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Profesör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solidFill>
                        <a:schemeClr val="accent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52</c:v>
                </c:pt>
                <c:pt idx="1">
                  <c:v>50</c:v>
                </c:pt>
                <c:pt idx="2">
                  <c:v>53</c:v>
                </c:pt>
                <c:pt idx="3">
                  <c:v>50</c:v>
                </c:pt>
                <c:pt idx="4">
                  <c:v>54</c:v>
                </c:pt>
                <c:pt idx="5">
                  <c:v>53</c:v>
                </c:pt>
                <c:pt idx="6">
                  <c:v>52</c:v>
                </c:pt>
                <c:pt idx="7">
                  <c:v>48</c:v>
                </c:pt>
                <c:pt idx="8">
                  <c:v>45</c:v>
                </c:pt>
                <c:pt idx="9">
                  <c:v>53</c:v>
                </c:pt>
                <c:pt idx="10">
                  <c:v>55</c:v>
                </c:pt>
                <c:pt idx="11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5B-44F9-8F3D-80B6FD9569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Doçent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2.0629007818038385E-2"/>
                  <c:y val="-4.5597506669279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55-4520-A826-F015A6C536C9}"/>
                </c:ext>
              </c:extLst>
            </c:dLbl>
            <c:dLbl>
              <c:idx val="10"/>
              <c:layout>
                <c:manualLayout>
                  <c:x val="-1.2823437292294119E-2"/>
                  <c:y val="-1.5939611814007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09-4A65-A0C1-DB5F0E27B1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solidFill>
                        <a:srgbClr val="00B050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13</c:v>
                </c:pt>
                <c:pt idx="1">
                  <c:v>14</c:v>
                </c:pt>
                <c:pt idx="2">
                  <c:v>12</c:v>
                </c:pt>
                <c:pt idx="3">
                  <c:v>17</c:v>
                </c:pt>
                <c:pt idx="4">
                  <c:v>23</c:v>
                </c:pt>
                <c:pt idx="5">
                  <c:v>29</c:v>
                </c:pt>
                <c:pt idx="6">
                  <c:v>33</c:v>
                </c:pt>
                <c:pt idx="7">
                  <c:v>36</c:v>
                </c:pt>
                <c:pt idx="8">
                  <c:v>38</c:v>
                </c:pt>
                <c:pt idx="9">
                  <c:v>36</c:v>
                </c:pt>
                <c:pt idx="10">
                  <c:v>30</c:v>
                </c:pt>
                <c:pt idx="11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5B-44F9-8F3D-80B6FD9569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Yrd.Doç.Dr/Dr.Ögr.Uyesi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1.2823437292294119E-2"/>
                  <c:y val="4.0963951048854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09-4A65-A0C1-DB5F0E27B1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solidFill>
                        <a:schemeClr val="accent4">
                          <a:lumMod val="50000"/>
                        </a:schemeClr>
                      </a:solidFill>
                    </a:ln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40</c:v>
                </c:pt>
                <c:pt idx="1">
                  <c:v>50</c:v>
                </c:pt>
                <c:pt idx="2">
                  <c:v>53</c:v>
                </c:pt>
                <c:pt idx="3">
                  <c:v>45</c:v>
                </c:pt>
                <c:pt idx="4">
                  <c:v>40</c:v>
                </c:pt>
                <c:pt idx="5">
                  <c:v>34</c:v>
                </c:pt>
                <c:pt idx="6">
                  <c:v>31</c:v>
                </c:pt>
                <c:pt idx="7">
                  <c:v>23</c:v>
                </c:pt>
                <c:pt idx="8">
                  <c:v>25</c:v>
                </c:pt>
                <c:pt idx="9">
                  <c:v>24</c:v>
                </c:pt>
                <c:pt idx="10">
                  <c:v>29</c:v>
                </c:pt>
                <c:pt idx="11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5B-44F9-8F3D-80B6FD9569A3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Sheet1!$F$2:$F$13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6A-4845-B7B8-21180E7D4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812608"/>
        <c:axId val="190715520"/>
      </c:lineChart>
      <c:catAx>
        <c:axId val="12781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0715520"/>
        <c:crosses val="autoZero"/>
        <c:auto val="1"/>
        <c:lblAlgn val="ctr"/>
        <c:lblOffset val="100"/>
        <c:noMultiLvlLbl val="0"/>
      </c:catAx>
      <c:valAx>
        <c:axId val="19071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781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22984332139054711"/>
          <c:y val="0"/>
          <c:w val="0.58547275329076365"/>
          <c:h val="7.2257283474689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Araş.Gör.Dr.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solidFill>
                        <a:schemeClr val="accent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160</c:v>
                </c:pt>
                <c:pt idx="1">
                  <c:v>181</c:v>
                </c:pt>
                <c:pt idx="2">
                  <c:v>202</c:v>
                </c:pt>
                <c:pt idx="3">
                  <c:v>217</c:v>
                </c:pt>
                <c:pt idx="4">
                  <c:v>245</c:v>
                </c:pt>
                <c:pt idx="5">
                  <c:v>270</c:v>
                </c:pt>
                <c:pt idx="6">
                  <c:v>263</c:v>
                </c:pt>
                <c:pt idx="7">
                  <c:v>257</c:v>
                </c:pt>
                <c:pt idx="8">
                  <c:v>319</c:v>
                </c:pt>
                <c:pt idx="9">
                  <c:v>335</c:v>
                </c:pt>
                <c:pt idx="10">
                  <c:v>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43-41EA-956B-15B391FF3A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Araş.Gör.Dr. (Yan Dal)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1.9513926314360792E-2"/>
                  <c:y val="3.5693277207829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82-4FD5-B2B4-D260D1F36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solidFill>
                        <a:srgbClr val="00B050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14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21</c:v>
                </c:pt>
                <c:pt idx="8">
                  <c:v>30</c:v>
                </c:pt>
                <c:pt idx="9">
                  <c:v>32</c:v>
                </c:pt>
                <c:pt idx="10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43-41EA-956B-15B391FF3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5746432"/>
        <c:axId val="143641984"/>
      </c:lineChart>
      <c:catAx>
        <c:axId val="26574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43641984"/>
        <c:crosses val="autoZero"/>
        <c:auto val="0"/>
        <c:lblAlgn val="ctr"/>
        <c:lblOffset val="100"/>
        <c:noMultiLvlLbl val="0"/>
      </c:catAx>
      <c:valAx>
        <c:axId val="14364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6574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984332139054703"/>
          <c:y val="0"/>
          <c:w val="0.51801163934365779"/>
          <c:h val="6.9833494670331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4" tIns="45217" rIns="90434" bIns="452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3"/>
            <a:ext cx="5438140" cy="3887361"/>
          </a:xfrm>
          <a:prstGeom prst="rect">
            <a:avLst/>
          </a:prstGeom>
        </p:spPr>
        <p:txBody>
          <a:bodyPr vert="horz" lIns="90434" tIns="45217" rIns="90434" bIns="452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21"/>
            <a:ext cx="2945659" cy="495347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21"/>
            <a:ext cx="2945659" cy="495347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50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89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2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3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5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22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8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11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0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62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4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8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anchor="ctr"/>
          <a:lstStyle/>
          <a:p>
            <a:pPr algn="r"/>
            <a:r>
              <a:rPr lang="en-US">
                <a:solidFill>
                  <a:schemeClr val="tx2"/>
                </a:solidFill>
              </a:rPr>
              <a:t>Click to edit Master title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9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5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43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1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9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0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Click to edit Master title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 descr="Tag=AccentColor&#10;Flavor=Light&#10;Target=Bullets">
            <a:extLst>
              <a:ext uri="{FF2B5EF4-FFF2-40B4-BE49-F238E27FC236}">
                <a16:creationId xmlns:a16="http://schemas.microsoft.com/office/drawing/2014/main" id="{C768CCB8-0718-4D4E-8EE1-1D287550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3A8825-378F-41FE-A716-644287762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630936"/>
            <a:ext cx="7504113" cy="352044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E6B2055-B099-48CF-84C8-2AF6D5618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2816" y="4234252"/>
            <a:ext cx="3703320" cy="213969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EED74C29-FF8A-4470-8221-FD11E7FB7D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20" y="4233672"/>
            <a:ext cx="3703320" cy="213969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436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D90A03-8871-46F6-B527-27A279CAF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C0DC8A-3006-4A75-A9BA-FCA96D2C3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" y="603504"/>
            <a:ext cx="11292840" cy="355701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5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martArt Placeholder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6" name="SmartArt Placeholder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7" name="SmartArt Placeholder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8" name="SmartArt Placeholder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8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343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341" y="2926051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99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497" y="2926051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78C165-B12A-4B46-AC7E-8E730F42CBBA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5F2DE1-F272-49DD-84C1-C2FB82B723E3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0BB053-86D6-405E-A719-7B6EF23E7207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80" r:id="rId4"/>
    <p:sldLayoutId id="2147483764" r:id="rId5"/>
    <p:sldLayoutId id="2147483783" r:id="rId6"/>
    <p:sldLayoutId id="2147483784" r:id="rId7"/>
    <p:sldLayoutId id="2147483767" r:id="rId8"/>
    <p:sldLayoutId id="2147483782" r:id="rId9"/>
    <p:sldLayoutId id="2147483778" r:id="rId10"/>
    <p:sldLayoutId id="2147483779" r:id="rId11"/>
    <p:sldLayoutId id="2147483765" r:id="rId12"/>
    <p:sldLayoutId id="2147483766" r:id="rId13"/>
    <p:sldLayoutId id="2147483769" r:id="rId14"/>
    <p:sldLayoutId id="2147483770" r:id="rId15"/>
    <p:sldLayoutId id="214748377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dost@adu.edu.t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59453A-78E9-42AE-AE23-C9D218CBC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50979"/>
            <a:ext cx="12191999" cy="1791357"/>
          </a:xfrm>
        </p:spPr>
        <p:txBody>
          <a:bodyPr>
            <a:noAutofit/>
          </a:bodyPr>
          <a:lstStyle/>
          <a:p>
            <a:pPr algn="ctr"/>
            <a:r>
              <a:rPr lang="tr-TR" sz="3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Aydın adnan menderes </a:t>
            </a:r>
            <a:r>
              <a:rPr lang="tr-TR" sz="30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ünİversİtesİ</a:t>
            </a:r>
            <a:r>
              <a:rPr lang="tr-TR" sz="3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3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tıp </a:t>
            </a:r>
            <a:r>
              <a:rPr lang="tr-TR" sz="30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fakültesİ</a:t>
            </a:r>
            <a:r>
              <a:rPr lang="tr-TR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dahİlİ</a:t>
            </a:r>
            <a:r>
              <a:rPr lang="tr-T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tıp </a:t>
            </a:r>
            <a:r>
              <a:rPr lang="tr-TR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bİlİmlerİ</a:t>
            </a:r>
            <a:r>
              <a:rPr lang="tr-T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bölümü</a:t>
            </a:r>
            <a:br>
              <a:rPr lang="tr-TR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2024-2025 </a:t>
            </a:r>
            <a:r>
              <a:rPr lang="tr-TR" cap="none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Eğitim-Öğretim Yılı Faaliyet Raporu</a:t>
            </a:r>
            <a:endParaRPr 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9AF166-E191-409C-98AE-C2A47C576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87507"/>
            <a:ext cx="12192000" cy="468233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12.06.2025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Placeholder 7" descr="Medical equipment with a stethoscope">
            <a:extLst>
              <a:ext uri="{FF2B5EF4-FFF2-40B4-BE49-F238E27FC236}">
                <a16:creationId xmlns:a16="http://schemas.microsoft.com/office/drawing/2014/main" id="{D9011B7D-CD6B-49C3-8163-9672E7B5EB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56" y="2987744"/>
            <a:ext cx="11265408" cy="3310128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084A7B-8F05-48FA-B4A9-10BF32F4A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0" y="0"/>
            <a:ext cx="1085161" cy="108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 descr="A bar chart placeholder ">
            <a:extLst>
              <a:ext uri="{FF2B5EF4-FFF2-40B4-BE49-F238E27FC236}">
                <a16:creationId xmlns:a16="http://schemas.microsoft.com/office/drawing/2014/main" id="{CE4679BA-70A0-413D-9CCE-111B88A165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205747"/>
              </p:ext>
            </p:extLst>
          </p:nvPr>
        </p:nvGraphicFramePr>
        <p:xfrm>
          <a:off x="401788" y="1219200"/>
          <a:ext cx="11313833" cy="465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96AEDCD3-2CFA-4DFB-8E3A-E48A0B9D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Akademİk</a:t>
            </a:r>
            <a:r>
              <a:rPr lang="tr-TR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Durum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D2F5897-BB94-457F-8989-A111F86ED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257193"/>
              </p:ext>
            </p:extLst>
          </p:nvPr>
        </p:nvGraphicFramePr>
        <p:xfrm>
          <a:off x="838931" y="6200205"/>
          <a:ext cx="108766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790">
                  <a:extLst>
                    <a:ext uri="{9D8B030D-6E8A-4147-A177-3AD203B41FA5}">
                      <a16:colId xmlns:a16="http://schemas.microsoft.com/office/drawing/2014/main" val="1977252279"/>
                    </a:ext>
                  </a:extLst>
                </a:gridCol>
                <a:gridCol w="988790">
                  <a:extLst>
                    <a:ext uri="{9D8B030D-6E8A-4147-A177-3AD203B41FA5}">
                      <a16:colId xmlns:a16="http://schemas.microsoft.com/office/drawing/2014/main" val="1902040359"/>
                    </a:ext>
                  </a:extLst>
                </a:gridCol>
                <a:gridCol w="988790">
                  <a:extLst>
                    <a:ext uri="{9D8B030D-6E8A-4147-A177-3AD203B41FA5}">
                      <a16:colId xmlns:a16="http://schemas.microsoft.com/office/drawing/2014/main" val="3272038058"/>
                    </a:ext>
                  </a:extLst>
                </a:gridCol>
                <a:gridCol w="988790">
                  <a:extLst>
                    <a:ext uri="{9D8B030D-6E8A-4147-A177-3AD203B41FA5}">
                      <a16:colId xmlns:a16="http://schemas.microsoft.com/office/drawing/2014/main" val="3403136874"/>
                    </a:ext>
                  </a:extLst>
                </a:gridCol>
                <a:gridCol w="988790">
                  <a:extLst>
                    <a:ext uri="{9D8B030D-6E8A-4147-A177-3AD203B41FA5}">
                      <a16:colId xmlns:a16="http://schemas.microsoft.com/office/drawing/2014/main" val="2190111359"/>
                    </a:ext>
                  </a:extLst>
                </a:gridCol>
                <a:gridCol w="988790">
                  <a:extLst>
                    <a:ext uri="{9D8B030D-6E8A-4147-A177-3AD203B41FA5}">
                      <a16:colId xmlns:a16="http://schemas.microsoft.com/office/drawing/2014/main" val="3556573249"/>
                    </a:ext>
                  </a:extLst>
                </a:gridCol>
                <a:gridCol w="988790">
                  <a:extLst>
                    <a:ext uri="{9D8B030D-6E8A-4147-A177-3AD203B41FA5}">
                      <a16:colId xmlns:a16="http://schemas.microsoft.com/office/drawing/2014/main" val="490781900"/>
                    </a:ext>
                  </a:extLst>
                </a:gridCol>
                <a:gridCol w="988790">
                  <a:extLst>
                    <a:ext uri="{9D8B030D-6E8A-4147-A177-3AD203B41FA5}">
                      <a16:colId xmlns:a16="http://schemas.microsoft.com/office/drawing/2014/main" val="2166414930"/>
                    </a:ext>
                  </a:extLst>
                </a:gridCol>
                <a:gridCol w="988790">
                  <a:extLst>
                    <a:ext uri="{9D8B030D-6E8A-4147-A177-3AD203B41FA5}">
                      <a16:colId xmlns:a16="http://schemas.microsoft.com/office/drawing/2014/main" val="1767022597"/>
                    </a:ext>
                  </a:extLst>
                </a:gridCol>
                <a:gridCol w="988790">
                  <a:extLst>
                    <a:ext uri="{9D8B030D-6E8A-4147-A177-3AD203B41FA5}">
                      <a16:colId xmlns:a16="http://schemas.microsoft.com/office/drawing/2014/main" val="1654607891"/>
                    </a:ext>
                  </a:extLst>
                </a:gridCol>
                <a:gridCol w="988790">
                  <a:extLst>
                    <a:ext uri="{9D8B030D-6E8A-4147-A177-3AD203B41FA5}">
                      <a16:colId xmlns:a16="http://schemas.microsoft.com/office/drawing/2014/main" val="877618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174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193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216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233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265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290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283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278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349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367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</a:t>
                      </a:r>
                      <a:endParaRPr lang="tr-TR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424695"/>
                  </a:ext>
                </a:extLst>
              </a:tr>
            </a:tbl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0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7E236F6-68BF-4CF1-A7BA-06D1A6FFE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600390"/>
              </p:ext>
            </p:extLst>
          </p:nvPr>
        </p:nvGraphicFramePr>
        <p:xfrm>
          <a:off x="1274495" y="237767"/>
          <a:ext cx="10469829" cy="6522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47825">
                  <a:extLst>
                    <a:ext uri="{9D8B030D-6E8A-4147-A177-3AD203B41FA5}">
                      <a16:colId xmlns:a16="http://schemas.microsoft.com/office/drawing/2014/main" val="1684454644"/>
                    </a:ext>
                  </a:extLst>
                </a:gridCol>
                <a:gridCol w="1204716">
                  <a:extLst>
                    <a:ext uri="{9D8B030D-6E8A-4147-A177-3AD203B41FA5}">
                      <a16:colId xmlns:a16="http://schemas.microsoft.com/office/drawing/2014/main" val="23812369"/>
                    </a:ext>
                  </a:extLst>
                </a:gridCol>
                <a:gridCol w="1359167">
                  <a:extLst>
                    <a:ext uri="{9D8B030D-6E8A-4147-A177-3AD203B41FA5}">
                      <a16:colId xmlns:a16="http://schemas.microsoft.com/office/drawing/2014/main" val="1671906091"/>
                    </a:ext>
                  </a:extLst>
                </a:gridCol>
                <a:gridCol w="1374612">
                  <a:extLst>
                    <a:ext uri="{9D8B030D-6E8A-4147-A177-3AD203B41FA5}">
                      <a16:colId xmlns:a16="http://schemas.microsoft.com/office/drawing/2014/main" val="2107083737"/>
                    </a:ext>
                  </a:extLst>
                </a:gridCol>
                <a:gridCol w="1513617">
                  <a:extLst>
                    <a:ext uri="{9D8B030D-6E8A-4147-A177-3AD203B41FA5}">
                      <a16:colId xmlns:a16="http://schemas.microsoft.com/office/drawing/2014/main" val="3950153821"/>
                    </a:ext>
                  </a:extLst>
                </a:gridCol>
                <a:gridCol w="1069892">
                  <a:extLst>
                    <a:ext uri="{9D8B030D-6E8A-4147-A177-3AD203B41FA5}">
                      <a16:colId xmlns:a16="http://schemas.microsoft.com/office/drawing/2014/main" val="32142789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Anabilim Dalı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Prof.Dr.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Doç.Dr.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Dr. Ögr Üyesi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Y.Dal/Araş.Gör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9815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Acil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0268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Adli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0597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Aile Hekimliği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tr-TR" sz="16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33253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ve Ergen 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16702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Sağ.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tr-TR"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37219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Deri ve Zührevi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24520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Enfeksiyon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18584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Fiziksel Tıp ve Rehabilitasyon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96259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Göğüs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25188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Halk Sağlığı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5445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İç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tr-TR"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tr-TR"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39187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7250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Nöroloji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62096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Nükleer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91303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Radyasyon Onkolojisi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4859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8027549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2736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Farmakoloji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3553531"/>
                  </a:ext>
                </a:extLst>
              </a:tr>
              <a:tr h="215518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Genetik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73193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2738789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1C8D745-EAF4-4ED0-9624-86CEDB00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18" y="0"/>
            <a:ext cx="539686" cy="6858000"/>
          </a:xfrm>
        </p:spPr>
        <p:txBody>
          <a:bodyPr vert="vert270">
            <a:noAutofit/>
          </a:bodyPr>
          <a:lstStyle/>
          <a:p>
            <a:pPr algn="ctr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MEVCUT KADROLARIn DAĞILIMI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158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C368B-915D-4FF5-9BCA-9B805EC2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6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BİLİMSEL ÇALIŞMALAR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1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8A88DD2-9163-4467-9FFA-97F5F4E7C9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056394"/>
              </p:ext>
            </p:extLst>
          </p:nvPr>
        </p:nvGraphicFramePr>
        <p:xfrm>
          <a:off x="1594339" y="122608"/>
          <a:ext cx="10128738" cy="66696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4696284">
                  <a:extLst>
                    <a:ext uri="{9D8B030D-6E8A-4147-A177-3AD203B41FA5}">
                      <a16:colId xmlns:a16="http://schemas.microsoft.com/office/drawing/2014/main" val="1684454644"/>
                    </a:ext>
                  </a:extLst>
                </a:gridCol>
                <a:gridCol w="3033544">
                  <a:extLst>
                    <a:ext uri="{9D8B030D-6E8A-4147-A177-3AD203B41FA5}">
                      <a16:colId xmlns:a16="http://schemas.microsoft.com/office/drawing/2014/main" val="23812369"/>
                    </a:ext>
                  </a:extLst>
                </a:gridCol>
                <a:gridCol w="2398910">
                  <a:extLst>
                    <a:ext uri="{9D8B030D-6E8A-4147-A177-3AD203B41FA5}">
                      <a16:colId xmlns:a16="http://schemas.microsoft.com/office/drawing/2014/main" val="167190609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Anabilim Dalı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Yabancı Dilde Kitap-Bölüm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Türkçe Kitap-Bölüm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9815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Acil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268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Adli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80597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Aile Hekimliği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3253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ve Ergen 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16702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tr-TR"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37219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Deri ve Zührevi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4520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Enfeksiyon Hastalıkları ve Klinik Mikrobiyoloji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773848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Fiziksel Tıp ve Rehabilitasyon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6259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Göğüs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25188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Halk Sağlığı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65445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İç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tr-TR"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918722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7250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Nöroloji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2096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Nükleer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91303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Radyasyon Onkolojisi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44859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80275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736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Farmakoloji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5535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Genetik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3193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tr-TR" sz="14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tr-TR" sz="14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334215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0C18815-CC0D-4DB4-BBB8-497A6E0BA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42" y="0"/>
            <a:ext cx="539686" cy="6858000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KİTAP-Kitap bölümü (</a:t>
            </a:r>
            <a:r>
              <a:rPr lang="tr-TR" b="1" cap="none" dirty="0">
                <a:latin typeface="Calibri" panose="020F0502020204030204" pitchFamily="34" charset="0"/>
                <a:cs typeface="Calibri" panose="020F0502020204030204" pitchFamily="34" charset="0"/>
              </a:rPr>
              <a:t>Yazım-Çeviri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5366C5-BC21-468D-A798-E668AA782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878748"/>
              </p:ext>
            </p:extLst>
          </p:nvPr>
        </p:nvGraphicFramePr>
        <p:xfrm>
          <a:off x="1594339" y="122608"/>
          <a:ext cx="8686967" cy="6644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4761476">
                  <a:extLst>
                    <a:ext uri="{9D8B030D-6E8A-4147-A177-3AD203B41FA5}">
                      <a16:colId xmlns:a16="http://schemas.microsoft.com/office/drawing/2014/main" val="1684454644"/>
                    </a:ext>
                  </a:extLst>
                </a:gridCol>
                <a:gridCol w="2011209">
                  <a:extLst>
                    <a:ext uri="{9D8B030D-6E8A-4147-A177-3AD203B41FA5}">
                      <a16:colId xmlns:a16="http://schemas.microsoft.com/office/drawing/2014/main" val="2679897594"/>
                    </a:ext>
                  </a:extLst>
                </a:gridCol>
                <a:gridCol w="1914282">
                  <a:extLst>
                    <a:ext uri="{9D8B030D-6E8A-4147-A177-3AD203B41FA5}">
                      <a16:colId xmlns:a16="http://schemas.microsoft.com/office/drawing/2014/main" val="2381236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Anabilim Dalı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Hakemli Yurt İçi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Hakemli Yurt Dışı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9815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Acil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268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Adli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80597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Aile Hekimliği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3253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ve Ergen 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16702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tr-TR"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37219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Deri ve Zührevi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4520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Enfeksiyon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8374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Fiziksel Tıp ve Rehabilitasyon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6259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Göğüs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25188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Halk Sağlığı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tr-TR"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65445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İç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9187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7250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Nöroloji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2096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Nükleer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91303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Radyasyon Onkolojisi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44859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80275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736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Farmakoloji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5535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Genetik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3193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tr-TR" sz="14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tr-TR" sz="14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</a:t>
                      </a:r>
                      <a:endParaRPr lang="tr-TR" sz="14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004307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F7D6DF6-FB51-47AE-8CF3-406C9016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64" y="0"/>
            <a:ext cx="539686" cy="6858000"/>
          </a:xfrm>
        </p:spPr>
        <p:txBody>
          <a:bodyPr vert="vert270">
            <a:noAutofit/>
          </a:bodyPr>
          <a:lstStyle/>
          <a:p>
            <a:pPr algn="ctr"/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makaleler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36F34A7-ACA3-412A-A1E8-5964C2FCC6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038834"/>
              </p:ext>
            </p:extLst>
          </p:nvPr>
        </p:nvGraphicFramePr>
        <p:xfrm>
          <a:off x="1559169" y="132278"/>
          <a:ext cx="10187353" cy="66508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4751320">
                  <a:extLst>
                    <a:ext uri="{9D8B030D-6E8A-4147-A177-3AD203B41FA5}">
                      <a16:colId xmlns:a16="http://schemas.microsoft.com/office/drawing/2014/main" val="1684454644"/>
                    </a:ext>
                  </a:extLst>
                </a:gridCol>
                <a:gridCol w="1049136">
                  <a:extLst>
                    <a:ext uri="{9D8B030D-6E8A-4147-A177-3AD203B41FA5}">
                      <a16:colId xmlns:a16="http://schemas.microsoft.com/office/drawing/2014/main" val="2679897594"/>
                    </a:ext>
                  </a:extLst>
                </a:gridCol>
                <a:gridCol w="1011425">
                  <a:extLst>
                    <a:ext uri="{9D8B030D-6E8A-4147-A177-3AD203B41FA5}">
                      <a16:colId xmlns:a16="http://schemas.microsoft.com/office/drawing/2014/main" val="31394487"/>
                    </a:ext>
                  </a:extLst>
                </a:gridCol>
                <a:gridCol w="962680">
                  <a:extLst>
                    <a:ext uri="{9D8B030D-6E8A-4147-A177-3AD203B41FA5}">
                      <a16:colId xmlns:a16="http://schemas.microsoft.com/office/drawing/2014/main" val="23812369"/>
                    </a:ext>
                  </a:extLst>
                </a:gridCol>
                <a:gridCol w="962680">
                  <a:extLst>
                    <a:ext uri="{9D8B030D-6E8A-4147-A177-3AD203B41FA5}">
                      <a16:colId xmlns:a16="http://schemas.microsoft.com/office/drawing/2014/main" val="550855119"/>
                    </a:ext>
                  </a:extLst>
                </a:gridCol>
                <a:gridCol w="1450112">
                  <a:extLst>
                    <a:ext uri="{9D8B030D-6E8A-4147-A177-3AD203B41FA5}">
                      <a16:colId xmlns:a16="http://schemas.microsoft.com/office/drawing/2014/main" val="1671906091"/>
                    </a:ext>
                  </a:extLst>
                </a:gridCol>
              </a:tblGrid>
              <a:tr h="369277">
                <a:tc rowSpan="2"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Anabilim Dalı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Yurt İçi Bildiri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tabLst>
                          <a:tab pos="984250" algn="l"/>
                        </a:tabLst>
                      </a:pP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Yurt Dışı Bildiri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981507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84250" algn="l"/>
                        </a:tabLst>
                      </a:pPr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Sözel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84250" algn="l"/>
                        </a:tabLst>
                      </a:pPr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Sözel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Poster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2356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Acil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0268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Adli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0597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Aile Hekimliği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33253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ve Ergen 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16702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37219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Deri ve Zührevi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24520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Enfeksiyon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051573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Fiziksel Tıp ve Rehabilitasyon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96259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Göğüs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25188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Halk Sağlığı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5445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İç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39187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7250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Nöroloji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62096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Nükleer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91303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Radyasyon Onkolojisi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4859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80275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2736530"/>
                  </a:ext>
                </a:extLst>
              </a:tr>
              <a:tr h="29987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Farmakoloji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35535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Genetik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73193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35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98360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E4408E6-1B4F-4970-BAF0-1775D444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64" y="0"/>
            <a:ext cx="539686" cy="6858000"/>
          </a:xfrm>
        </p:spPr>
        <p:txBody>
          <a:bodyPr vert="vert270">
            <a:noAutofit/>
          </a:bodyPr>
          <a:lstStyle/>
          <a:p>
            <a:pPr algn="ctr"/>
            <a:r>
              <a:rPr lang="tr-TR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bİldİrİler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DB05881-A87B-4EA8-963B-3FAF1B5DD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587006"/>
              </p:ext>
            </p:extLst>
          </p:nvPr>
        </p:nvGraphicFramePr>
        <p:xfrm>
          <a:off x="1700714" y="62528"/>
          <a:ext cx="10081844" cy="681715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3652698">
                  <a:extLst>
                    <a:ext uri="{9D8B030D-6E8A-4147-A177-3AD203B41FA5}">
                      <a16:colId xmlns:a16="http://schemas.microsoft.com/office/drawing/2014/main" val="1684454644"/>
                    </a:ext>
                  </a:extLst>
                </a:gridCol>
                <a:gridCol w="1751641">
                  <a:extLst>
                    <a:ext uri="{9D8B030D-6E8A-4147-A177-3AD203B41FA5}">
                      <a16:colId xmlns:a16="http://schemas.microsoft.com/office/drawing/2014/main" val="128527467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679897594"/>
                    </a:ext>
                  </a:extLst>
                </a:gridCol>
                <a:gridCol w="1372285">
                  <a:extLst>
                    <a:ext uri="{9D8B030D-6E8A-4147-A177-3AD203B41FA5}">
                      <a16:colId xmlns:a16="http://schemas.microsoft.com/office/drawing/2014/main" val="23812369"/>
                    </a:ext>
                  </a:extLst>
                </a:gridCol>
                <a:gridCol w="1171620">
                  <a:extLst>
                    <a:ext uri="{9D8B030D-6E8A-4147-A177-3AD203B41FA5}">
                      <a16:colId xmlns:a16="http://schemas.microsoft.com/office/drawing/2014/main" val="1671906091"/>
                    </a:ext>
                  </a:extLst>
                </a:gridCol>
              </a:tblGrid>
              <a:tr h="401111"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Anabilim Dalı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Oturum Başkanı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Yönetici / Moderatör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Konuşmacı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9815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Acil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0268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Adli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0597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Aile Hekimliği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33253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ve Ergen 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16702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37219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Deri ve Zührevi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24520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Enfeksiyon Hastalıkları ve Klinik</a:t>
                      </a:r>
                      <a:r>
                        <a:rPr lang="tr-TR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Mikrobiyoloji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96404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Fiziksel Tıp ve Rehabilitasyon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96259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Göğüs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25188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Halk Sağlığı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5445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İç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39187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7250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Nöroloji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62096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Nükleer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91303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Radyasyon Onkolojisi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4859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80275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2736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Farmakoloji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35535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Genetik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73193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646303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51C55E2-C68B-4E1E-97CD-E26E74C9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8" y="0"/>
            <a:ext cx="1068850" cy="6858000"/>
          </a:xfrm>
        </p:spPr>
        <p:txBody>
          <a:bodyPr vert="vert270">
            <a:noAutofit/>
          </a:bodyPr>
          <a:lstStyle/>
          <a:p>
            <a:pPr algn="ctr"/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Konferans, panel ve</a:t>
            </a:r>
            <a:b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kursa katılım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CD09C43-674E-4CD7-B71F-CF98A43F80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38514"/>
              </p:ext>
            </p:extLst>
          </p:nvPr>
        </p:nvGraphicFramePr>
        <p:xfrm>
          <a:off x="1641231" y="54323"/>
          <a:ext cx="10363199" cy="6751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3379790">
                  <a:extLst>
                    <a:ext uri="{9D8B030D-6E8A-4147-A177-3AD203B41FA5}">
                      <a16:colId xmlns:a16="http://schemas.microsoft.com/office/drawing/2014/main" val="1684454644"/>
                    </a:ext>
                  </a:extLst>
                </a:gridCol>
                <a:gridCol w="969471">
                  <a:extLst>
                    <a:ext uri="{9D8B030D-6E8A-4147-A177-3AD203B41FA5}">
                      <a16:colId xmlns:a16="http://schemas.microsoft.com/office/drawing/2014/main" val="2679897594"/>
                    </a:ext>
                  </a:extLst>
                </a:gridCol>
                <a:gridCol w="1289539">
                  <a:extLst>
                    <a:ext uri="{9D8B030D-6E8A-4147-A177-3AD203B41FA5}">
                      <a16:colId xmlns:a16="http://schemas.microsoft.com/office/drawing/2014/main" val="3979024820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567484438"/>
                    </a:ext>
                  </a:extLst>
                </a:gridCol>
                <a:gridCol w="1162432">
                  <a:extLst>
                    <a:ext uri="{9D8B030D-6E8A-4147-A177-3AD203B41FA5}">
                      <a16:colId xmlns:a16="http://schemas.microsoft.com/office/drawing/2014/main" val="3772855604"/>
                    </a:ext>
                  </a:extLst>
                </a:gridCol>
                <a:gridCol w="1007222">
                  <a:extLst>
                    <a:ext uri="{9D8B030D-6E8A-4147-A177-3AD203B41FA5}">
                      <a16:colId xmlns:a16="http://schemas.microsoft.com/office/drawing/2014/main" val="1368605792"/>
                    </a:ext>
                  </a:extLst>
                </a:gridCol>
                <a:gridCol w="860533">
                  <a:extLst>
                    <a:ext uri="{9D8B030D-6E8A-4147-A177-3AD203B41FA5}">
                      <a16:colId xmlns:a16="http://schemas.microsoft.com/office/drawing/2014/main" val="23812369"/>
                    </a:ext>
                  </a:extLst>
                </a:gridCol>
                <a:gridCol w="885320">
                  <a:extLst>
                    <a:ext uri="{9D8B030D-6E8A-4147-A177-3AD203B41FA5}">
                      <a16:colId xmlns:a16="http://schemas.microsoft.com/office/drawing/2014/main" val="167190609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Anabilim Dalı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Kongre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Sempozyum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Konferans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Toplantı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9815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Acil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268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Adli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80597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Aile Hekimliği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3253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ve Ergen 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16702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tr-TR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37219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Deri ve Zührevi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4520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Enfeksiyon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52389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Fiziksel Tıp ve Rehabilitasyon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6259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Göğüs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25188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Halk Sağlığı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65445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İç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tr-TR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9187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7250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Nöroloji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2096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Nükleer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91303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Radyasyon Onkolojisi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44859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80275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736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Farmakoloji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5535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Genetik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3193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tr-TR" sz="15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tr-TR" sz="15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095337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4C1E2481-DBE0-4C94-809D-22D8024B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3" y="392723"/>
            <a:ext cx="1057127" cy="6406662"/>
          </a:xfrm>
        </p:spPr>
        <p:txBody>
          <a:bodyPr vert="vert270">
            <a:noAutofit/>
          </a:bodyPr>
          <a:lstStyle/>
          <a:p>
            <a:pPr algn="ctr"/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Düzenlenen kongre, sempozyum, konferans, panel ve kurslar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7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F2B360D-F937-46BC-AAB0-E32012C71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230037"/>
              </p:ext>
            </p:extLst>
          </p:nvPr>
        </p:nvGraphicFramePr>
        <p:xfrm>
          <a:off x="1629508" y="61211"/>
          <a:ext cx="10187354" cy="67609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642801">
                  <a:extLst>
                    <a:ext uri="{9D8B030D-6E8A-4147-A177-3AD203B41FA5}">
                      <a16:colId xmlns:a16="http://schemas.microsoft.com/office/drawing/2014/main" val="1684454644"/>
                    </a:ext>
                  </a:extLst>
                </a:gridCol>
                <a:gridCol w="2169079">
                  <a:extLst>
                    <a:ext uri="{9D8B030D-6E8A-4147-A177-3AD203B41FA5}">
                      <a16:colId xmlns:a16="http://schemas.microsoft.com/office/drawing/2014/main" val="2679897594"/>
                    </a:ext>
                  </a:extLst>
                </a:gridCol>
                <a:gridCol w="1925361">
                  <a:extLst>
                    <a:ext uri="{9D8B030D-6E8A-4147-A177-3AD203B41FA5}">
                      <a16:colId xmlns:a16="http://schemas.microsoft.com/office/drawing/2014/main" val="23812369"/>
                    </a:ext>
                  </a:extLst>
                </a:gridCol>
                <a:gridCol w="1450113">
                  <a:extLst>
                    <a:ext uri="{9D8B030D-6E8A-4147-A177-3AD203B41FA5}">
                      <a16:colId xmlns:a16="http://schemas.microsoft.com/office/drawing/2014/main" val="167190609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Anabilim Dalı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Halen Yürütülen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Tamamlanan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9815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Acil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0268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Adli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0597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Aile Hekimliği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33253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ve Ergen 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16702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37219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Deri ve Zührevi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24520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Enfeksiyon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27979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Fiziksel Tıp ve Rehabilitasyon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96259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Göğüs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25188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Halk Sağlığı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5445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İç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39187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7250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Nöroloji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6209694"/>
                  </a:ext>
                </a:extLst>
              </a:tr>
              <a:tr h="329683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Nükleer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3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91303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Radyasyon Onkolojisi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4859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80275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2736530"/>
                  </a:ext>
                </a:extLst>
              </a:tr>
              <a:tr h="154433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Farmakoloji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35535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Genetik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73193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tr-TR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2822327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3814803-F1F7-423D-A6D6-3541BF569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64" y="0"/>
            <a:ext cx="539686" cy="6858000"/>
          </a:xfrm>
        </p:spPr>
        <p:txBody>
          <a:bodyPr vert="vert270">
            <a:noAutofit/>
          </a:bodyPr>
          <a:lstStyle/>
          <a:p>
            <a:pPr algn="ctr"/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Proje ve araştırmalar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2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0FB38-0113-4F80-BBD4-A9C97FF4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578331"/>
            <a:ext cx="3568661" cy="118872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TEŞEKKÜRLER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82AA6-9E74-43FC-B452-142C7571D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65" y="1939435"/>
            <a:ext cx="3568661" cy="103256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Aft>
                <a:spcPts val="0"/>
              </a:spcAft>
            </a:pPr>
            <a:r>
              <a:rPr lang="tr-TR" i="1" dirty="0">
                <a:solidFill>
                  <a:schemeClr val="tx1"/>
                </a:solidFill>
              </a:rPr>
              <a:t>Prof.Dr. Hilal BEKTAŞ UYSAL</a:t>
            </a:r>
            <a:endParaRPr lang="en-US" i="1" dirty="0">
              <a:solidFill>
                <a:schemeClr val="tx1"/>
              </a:solidFill>
            </a:endParaRPr>
          </a:p>
          <a:p>
            <a:r>
              <a:rPr lang="tr-TR" i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hbuysal@adu.edu.tr</a:t>
            </a:r>
            <a:r>
              <a:rPr lang="tr-TR" i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C0BA49-D3EC-4F10-A6B1-77E105F94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5" y="2908056"/>
            <a:ext cx="11026721" cy="390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1" descr="A smiling doctor with a stethoscope and patient">
            <a:extLst>
              <a:ext uri="{FF2B5EF4-FFF2-40B4-BE49-F238E27FC236}">
                <a16:creationId xmlns:a16="http://schemas.microsoft.com/office/drawing/2014/main" id="{79270F08-6650-4B52-BC7B-65FC7A93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6959" y="564621"/>
            <a:ext cx="4755041" cy="2747357"/>
          </a:xfrm>
          <a:prstGeom prst="rect">
            <a:avLst/>
          </a:prstGeom>
        </p:spPr>
      </p:pic>
      <p:pic>
        <p:nvPicPr>
          <p:cNvPr id="17" name="Picture Placeholder 5" descr="A smiling doctor with a stethoscope and a child and mom">
            <a:extLst>
              <a:ext uri="{FF2B5EF4-FFF2-40B4-BE49-F238E27FC236}">
                <a16:creationId xmlns:a16="http://schemas.microsoft.com/office/drawing/2014/main" id="{817BBA79-09DF-4DE9-BE50-CF9BCF3C5F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6401" y="4744072"/>
            <a:ext cx="6745599" cy="212472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5917-662B-4C20-9D26-4E3251C24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587" y="651165"/>
            <a:ext cx="4517281" cy="5767109"/>
          </a:xfrm>
        </p:spPr>
        <p:txBody>
          <a:bodyPr>
            <a:normAutofit/>
          </a:bodyPr>
          <a:lstStyle/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ACİL TIP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ADLİ TIP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AİLE HEKİMLİĞİ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 SAĞLIĞI VE HASTALIKLARI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 VE ERGEN RUH SAĞ. VE HAST.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DERİ VE ZÜHREVİ HASTALIKLAR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ENFEKSİYON HASTALIKLARI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FİZİKSEL TIP VE REHABİLİTASYON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GÖĞÜS HASTALIKLARI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HALK SAĞLIĞI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İÇ HASTALIKLARI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KARDİYOLOJİ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NÖROLOJİ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NÜKLEER TIP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RADYASYON ONKOLOJİSİ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RADYOLOJİ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RUH SAĞLIĞI VE HASTALIKLARI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TIBBİ FARMAKOLOJİ AD.</a:t>
            </a: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TIBBİ GENETİK AD.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1FBC9F-E6BE-4B26-8FE3-AA1B1812AE55}"/>
              </a:ext>
            </a:extLst>
          </p:cNvPr>
          <p:cNvGrpSpPr/>
          <p:nvPr/>
        </p:nvGrpSpPr>
        <p:grpSpPr>
          <a:xfrm>
            <a:off x="4377584" y="651165"/>
            <a:ext cx="6109854" cy="2777836"/>
            <a:chOff x="4156364" y="651165"/>
            <a:chExt cx="6109854" cy="2777836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9FEC91A3-9369-4D04-BF79-8B3FB0FB6A9B}"/>
                </a:ext>
              </a:extLst>
            </p:cNvPr>
            <p:cNvSpPr txBox="1">
              <a:spLocks/>
            </p:cNvSpPr>
            <p:nvPr/>
          </p:nvSpPr>
          <p:spPr>
            <a:xfrm>
              <a:off x="5748937" y="651165"/>
              <a:ext cx="4517281" cy="2777836"/>
            </a:xfrm>
            <a:prstGeom prst="rect">
              <a:avLst/>
            </a:prstGeom>
            <a:ln w="22225">
              <a:solidFill>
                <a:srgbClr val="0070C0"/>
              </a:solidFill>
            </a:ln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Çocuk Acil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Çocuk Hematoloji/Onkoloji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Çocuk İmmünolojisi ve Alerji Hastalıkları BD.</a:t>
              </a:r>
              <a:endParaRPr lang="tr-TR" sz="17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Çocuk Kardiyolojisi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Çocuk Nefrolojisi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Neonatoloji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Çocuk Nörolojisi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Çocuk Endokrinolojisi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Çocuk Enfeksiyon Hastalıkları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Çocuk Metabolizma Hastalıkları BD</a:t>
              </a:r>
              <a:r>
                <a:rPr lang="tr-TR" sz="1700" i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Genel Pediatri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Çocuk Yoğun Bakım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Sosyal Pediatri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FFB8F5-0743-4F48-84D8-0452289618E6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4156364" y="1828800"/>
              <a:ext cx="1592573" cy="211283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2D667B-A66C-491A-BCB4-37750D291AD5}"/>
              </a:ext>
            </a:extLst>
          </p:cNvPr>
          <p:cNvGrpSpPr/>
          <p:nvPr/>
        </p:nvGrpSpPr>
        <p:grpSpPr>
          <a:xfrm>
            <a:off x="2853584" y="3691789"/>
            <a:ext cx="7633849" cy="2515046"/>
            <a:chOff x="2632364" y="3691789"/>
            <a:chExt cx="7633849" cy="2515046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EA7FE340-3266-4D4D-BF38-EF49A0533B7E}"/>
                </a:ext>
              </a:extLst>
            </p:cNvPr>
            <p:cNvSpPr txBox="1">
              <a:spLocks/>
            </p:cNvSpPr>
            <p:nvPr/>
          </p:nvSpPr>
          <p:spPr>
            <a:xfrm>
              <a:off x="5748932" y="3691789"/>
              <a:ext cx="4517281" cy="2515046"/>
            </a:xfrm>
            <a:prstGeom prst="rect">
              <a:avLst/>
            </a:prstGeom>
            <a:ln w="22225">
              <a:solidFill>
                <a:srgbClr val="00206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İmmünoloji ve Alerji Hastalıkları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Endokrinoloji ve Metabolizma Hastalıkları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Gastroenteroloji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Genel Dahiliye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Hematoloji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Nefroloji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Romatoloji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Tıbbi Onkoloji BD.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F74E12-C5AD-49B3-A73E-908404A0211F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2632364" y="3837709"/>
              <a:ext cx="3116568" cy="1111603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74A0A6-4B3E-49B5-B267-6AFBDB45C491}"/>
              </a:ext>
            </a:extLst>
          </p:cNvPr>
          <p:cNvGrpSpPr/>
          <p:nvPr/>
        </p:nvGrpSpPr>
        <p:grpSpPr>
          <a:xfrm>
            <a:off x="4377584" y="2302871"/>
            <a:ext cx="6103001" cy="649264"/>
            <a:chOff x="2779844" y="739711"/>
            <a:chExt cx="6103001" cy="806411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9D9D13CB-8168-4AC3-80DC-387181FF687B}"/>
                </a:ext>
              </a:extLst>
            </p:cNvPr>
            <p:cNvSpPr txBox="1">
              <a:spLocks/>
            </p:cNvSpPr>
            <p:nvPr/>
          </p:nvSpPr>
          <p:spPr>
            <a:xfrm>
              <a:off x="4365564" y="739711"/>
              <a:ext cx="4517281" cy="700770"/>
            </a:xfrm>
            <a:prstGeom prst="rect">
              <a:avLst/>
            </a:prstGeom>
            <a:ln w="22225"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600" dirty="0"/>
                <a:t>Romatoloji BD.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D69F956-83A6-4D7F-A92A-82A461FE60F7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 flipV="1">
              <a:off x="2779844" y="1090096"/>
              <a:ext cx="1585720" cy="456026"/>
            </a:xfrm>
            <a:prstGeom prst="line">
              <a:avLst/>
            </a:prstGeom>
            <a:ln w="222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E83586-A6E2-46A8-A675-315EF5BF5A6A}"/>
              </a:ext>
            </a:extLst>
          </p:cNvPr>
          <p:cNvGrpSpPr/>
          <p:nvPr/>
        </p:nvGrpSpPr>
        <p:grpSpPr>
          <a:xfrm>
            <a:off x="2285994" y="3109282"/>
            <a:ext cx="8199511" cy="1285737"/>
            <a:chOff x="683334" y="739711"/>
            <a:chExt cx="8199511" cy="1285737"/>
          </a:xfrm>
        </p:grpSpPr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504D4C56-1DDD-49A6-B114-9FF27B20175A}"/>
                </a:ext>
              </a:extLst>
            </p:cNvPr>
            <p:cNvSpPr txBox="1">
              <a:spLocks/>
            </p:cNvSpPr>
            <p:nvPr/>
          </p:nvSpPr>
          <p:spPr>
            <a:xfrm>
              <a:off x="4365564" y="739711"/>
              <a:ext cx="4517281" cy="700770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Klinik Nörofizyoloji BD.</a:t>
              </a: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tr-TR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Algoloji BD.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DE0C13C-6C84-4AEE-AFB4-9ACD75082462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 flipV="1">
              <a:off x="683334" y="1090096"/>
              <a:ext cx="3682230" cy="935352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F6A04B76-F9C2-4CB7-9F59-A7BA24801E90}"/>
              </a:ext>
            </a:extLst>
          </p:cNvPr>
          <p:cNvSpPr txBox="1">
            <a:spLocks/>
          </p:cNvSpPr>
          <p:nvPr/>
        </p:nvSpPr>
        <p:spPr>
          <a:xfrm>
            <a:off x="111934" y="205520"/>
            <a:ext cx="4755041" cy="5000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ANABİLİM DALI VE BİLİM DALLARI</a:t>
            </a:r>
            <a:endPara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0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9582714-97BF-4A4D-97AF-DE58E979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Akademİk</a:t>
            </a:r>
            <a:r>
              <a:rPr lang="tr-TR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Durum</a:t>
            </a:r>
          </a:p>
        </p:txBody>
      </p:sp>
      <p:pic>
        <p:nvPicPr>
          <p:cNvPr id="8" name="Picture Placeholder 6" descr="A stethoscope ">
            <a:extLst>
              <a:ext uri="{FF2B5EF4-FFF2-40B4-BE49-F238E27FC236}">
                <a16:creationId xmlns:a16="http://schemas.microsoft.com/office/drawing/2014/main" id="{6E053E4A-0317-49A9-9A31-1C95105BDC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5947" y="2138516"/>
            <a:ext cx="2566359" cy="3583858"/>
          </a:xfrm>
        </p:spPr>
      </p:pic>
      <p:graphicFrame>
        <p:nvGraphicFramePr>
          <p:cNvPr id="9" name="İçerik Yer Tutucusu 5">
            <a:extLst>
              <a:ext uri="{FF2B5EF4-FFF2-40B4-BE49-F238E27FC236}">
                <a16:creationId xmlns:a16="http://schemas.microsoft.com/office/drawing/2014/main" id="{6C55D49B-19A5-4B7D-BBE7-EE53B6714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503463"/>
              </p:ext>
            </p:extLst>
          </p:nvPr>
        </p:nvGraphicFramePr>
        <p:xfrm>
          <a:off x="1819381" y="2145691"/>
          <a:ext cx="7728858" cy="148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519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/>
                        <a:t>Profesör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Doçent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Dr. Öğretim Üyesi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opperplate Gothic Light" pitchFamily="34" charset="0"/>
                        </a:rPr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opperplate Gothic Light" pitchFamily="34" charset="0"/>
                        </a:rPr>
                        <a:t>123</a:t>
                      </a:r>
                      <a:endParaRPr lang="tr-TR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opperplate Gothic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5D9E2FCC-2A6A-41FC-928B-A70D2F1A0C04}"/>
              </a:ext>
            </a:extLst>
          </p:cNvPr>
          <p:cNvSpPr txBox="1">
            <a:spLocks/>
          </p:cNvSpPr>
          <p:nvPr/>
        </p:nvSpPr>
        <p:spPr>
          <a:xfrm>
            <a:off x="3318002" y="1276035"/>
            <a:ext cx="4738957" cy="525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dirty="0">
                <a:solidFill>
                  <a:schemeClr val="tx1"/>
                </a:solidFill>
              </a:rPr>
              <a:t>19 ANABİLİM DALI / </a:t>
            </a:r>
            <a:r>
              <a:rPr lang="tr-TR" sz="2400" dirty="0" smtClean="0">
                <a:solidFill>
                  <a:schemeClr val="tx1"/>
                </a:solidFill>
              </a:rPr>
              <a:t>24 </a:t>
            </a:r>
            <a:r>
              <a:rPr lang="tr-TR" sz="2400" dirty="0">
                <a:solidFill>
                  <a:schemeClr val="tx1"/>
                </a:solidFill>
              </a:rPr>
              <a:t>BİLİM DALI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0" name="İçerik Yer Tutucusu 5">
            <a:extLst>
              <a:ext uri="{FF2B5EF4-FFF2-40B4-BE49-F238E27FC236}">
                <a16:creationId xmlns:a16="http://schemas.microsoft.com/office/drawing/2014/main" id="{41D0632A-36C1-4655-81E9-6FF98D7BD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974936"/>
              </p:ext>
            </p:extLst>
          </p:nvPr>
        </p:nvGraphicFramePr>
        <p:xfrm>
          <a:off x="1819381" y="3954385"/>
          <a:ext cx="7728858" cy="148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519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/>
                        <a:t>Araştırma Görevlisi Doktor (Yan Dal)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0" dirty="0"/>
                        <a:t>Araştırma Görevlisi </a:t>
                      </a:r>
                      <a:r>
                        <a:rPr lang="tr-TR" b="0" dirty="0" smtClean="0"/>
                        <a:t>Doktor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341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Araştırma Görevlisi Doktor (SAHU)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523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opperplate Gothic Light" pitchFamily="34" charset="0"/>
                        </a:rPr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opperplate Gothic Light" pitchFamily="34" charset="0"/>
                        </a:rPr>
                        <a:t>400</a:t>
                      </a:r>
                      <a:endParaRPr lang="tr-TR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opperplate Gothic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İçerik Yer Tutucusu 5">
            <a:extLst>
              <a:ext uri="{FF2B5EF4-FFF2-40B4-BE49-F238E27FC236}">
                <a16:creationId xmlns:a16="http://schemas.microsoft.com/office/drawing/2014/main" id="{EF761F7A-7ED8-4CD9-AA57-10D1A1A6D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292390"/>
              </p:ext>
            </p:extLst>
          </p:nvPr>
        </p:nvGraphicFramePr>
        <p:xfrm>
          <a:off x="1819381" y="5419288"/>
          <a:ext cx="7728858" cy="365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526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964">
                <a:tc>
                  <a:txBody>
                    <a:bodyPr/>
                    <a:lstStyle/>
                    <a:p>
                      <a:pPr algn="r"/>
                      <a:r>
                        <a:rPr lang="tr-TR" b="1" dirty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opperplate Gothic Light" pitchFamily="34" charset="0"/>
                        </a:rPr>
                        <a:t>GENEL 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opperplate Gothic Light" pitchFamily="34" charset="0"/>
                        </a:rPr>
                        <a:t>523</a:t>
                      </a:r>
                      <a:endParaRPr lang="tr-TR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opperplate Gothic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6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F11A35E-4D40-4FE3-ADB2-E69DD89F937F}"/>
              </a:ext>
            </a:extLst>
          </p:cNvPr>
          <p:cNvGrpSpPr/>
          <p:nvPr/>
        </p:nvGrpSpPr>
        <p:grpSpPr>
          <a:xfrm>
            <a:off x="1408032" y="2727426"/>
            <a:ext cx="9728080" cy="1835500"/>
            <a:chOff x="377902" y="117390"/>
            <a:chExt cx="9728080" cy="11286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D882BB-8914-4329-8359-2FD42D4F5AE9}"/>
                </a:ext>
              </a:extLst>
            </p:cNvPr>
            <p:cNvSpPr txBox="1"/>
            <p:nvPr/>
          </p:nvSpPr>
          <p:spPr>
            <a:xfrm>
              <a:off x="377902" y="144594"/>
              <a:ext cx="4076868" cy="1101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Dr. </a:t>
              </a:r>
              <a:r>
                <a:rPr lang="tr-TR" sz="24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Sibelnur</a:t>
              </a:r>
              <a:r>
                <a:rPr lang="tr-TR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AVCİL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endParaRPr lang="tr-TR" sz="2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Doç. Dr. Utku Oğan AKYILDIZ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endParaRPr lang="tr-TR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285AAB-1A99-4585-BDE6-8548B8182EFC}"/>
                </a:ext>
              </a:extLst>
            </p:cNvPr>
            <p:cNvSpPr txBox="1"/>
            <p:nvPr/>
          </p:nvSpPr>
          <p:spPr>
            <a:xfrm>
              <a:off x="4985760" y="117390"/>
              <a:ext cx="5120222" cy="862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(Çocuk ve Ergen Ruh Sağlığı ve Hastalıkları AD)</a:t>
              </a:r>
            </a:p>
            <a:p>
              <a:pPr lvl="0">
                <a:lnSpc>
                  <a:spcPct val="120000"/>
                </a:lnSpc>
                <a:buClr>
                  <a:srgbClr val="C00000"/>
                </a:buClr>
                <a:defRPr/>
              </a:pPr>
              <a:endParaRPr lang="tr-TR" sz="2000" i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>
                <a:lnSpc>
                  <a:spcPct val="120000"/>
                </a:lnSpc>
                <a:buClr>
                  <a:srgbClr val="C00000"/>
                </a:buClr>
                <a:defRPr/>
              </a:pPr>
              <a:endParaRPr lang="tr-TR" sz="1100" i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(Nöroloji AD)</a:t>
              </a:r>
              <a:endParaRPr lang="tr-TR" sz="20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8FD0384-54DF-4F93-8C66-E1E5D7946BC1}"/>
              </a:ext>
            </a:extLst>
          </p:cNvPr>
          <p:cNvSpPr txBox="1">
            <a:spLocks/>
          </p:cNvSpPr>
          <p:nvPr/>
        </p:nvSpPr>
        <p:spPr>
          <a:xfrm>
            <a:off x="111934" y="328083"/>
            <a:ext cx="4190435" cy="5000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AKADEMİK YÜKSELMELER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5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1444846-2CB3-49B4-9564-7C9CE20F3C84}"/>
              </a:ext>
            </a:extLst>
          </p:cNvPr>
          <p:cNvSpPr txBox="1">
            <a:spLocks/>
          </p:cNvSpPr>
          <p:nvPr/>
        </p:nvSpPr>
        <p:spPr>
          <a:xfrm>
            <a:off x="111933" y="326484"/>
            <a:ext cx="9606497" cy="5000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2024-2025 </a:t>
            </a: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DÖNEMİNDE ARAMIZA KATILAN ÖĞRETİM ÜYELERİ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0F82CF-45CC-44C6-96DA-080678427855}"/>
              </a:ext>
            </a:extLst>
          </p:cNvPr>
          <p:cNvGrpSpPr/>
          <p:nvPr/>
        </p:nvGrpSpPr>
        <p:grpSpPr>
          <a:xfrm>
            <a:off x="845832" y="1590674"/>
            <a:ext cx="10697419" cy="4190152"/>
            <a:chOff x="914572" y="920228"/>
            <a:chExt cx="10113002" cy="41901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577A0C-14E5-4791-B920-E0A6144245FF}"/>
                </a:ext>
              </a:extLst>
            </p:cNvPr>
            <p:cNvSpPr txBox="1"/>
            <p:nvPr/>
          </p:nvSpPr>
          <p:spPr>
            <a:xfrm>
              <a:off x="914572" y="955396"/>
              <a:ext cx="4664380" cy="4154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Doç. Dr. Tülay KAMAŞAK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Doç. Dr. Aykut ÇAĞLAR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</a:t>
              </a: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</a:t>
              </a: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Üyesi </a:t>
              </a:r>
              <a:r>
                <a: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Berk BAŞ</a:t>
              </a:r>
              <a:endPara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Dr. </a:t>
              </a:r>
              <a:r>
                <a:rPr lang="tr-TR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</a:t>
              </a: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Üyesi </a:t>
              </a:r>
              <a:r>
                <a: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Funda EKİMCİ DENİZ</a:t>
              </a:r>
              <a:endPara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Dr. </a:t>
              </a:r>
              <a:r>
                <a:rPr lang="tr-TR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</a:t>
              </a: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Üyesi </a:t>
              </a:r>
              <a:r>
                <a: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Hatice Arzu UÇAR</a:t>
              </a:r>
              <a:endPara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Dr. </a:t>
              </a:r>
              <a:r>
                <a:rPr lang="tr-TR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</a:t>
              </a: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Üyesi </a:t>
              </a:r>
              <a:r>
                <a: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Aydan YAZICI</a:t>
              </a:r>
              <a:endPara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Dr. </a:t>
              </a:r>
              <a:r>
                <a:rPr lang="tr-TR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</a:t>
              </a: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Üyesi </a:t>
              </a:r>
              <a:r>
                <a: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Şenay DEMİR YAZICI</a:t>
              </a:r>
              <a:endPara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Dr. </a:t>
              </a:r>
              <a:r>
                <a:rPr lang="tr-TR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</a:t>
              </a: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Üyesi </a:t>
              </a:r>
              <a:r>
                <a: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Ayşe Hilal EROĞLU KÜÇÜKDİLER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Dr. </a:t>
              </a:r>
              <a:r>
                <a:rPr lang="tr-TR" sz="2000" dirty="0" err="1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</a:t>
              </a:r>
              <a:r>
                <a: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Üyesi Mahmut DEMİRCİ			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Dr. </a:t>
              </a:r>
              <a:r>
                <a:rPr lang="tr-TR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</a:t>
              </a:r>
              <a:r>
                <a: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Üyesi </a:t>
              </a:r>
              <a:r>
                <a: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Mahmut Ali Osman ERYILMAZ	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Dr. </a:t>
              </a:r>
              <a:r>
                <a:rPr lang="tr-TR" sz="2000" dirty="0" err="1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Öğr</a:t>
              </a:r>
              <a:r>
                <a: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Üyesi Murat ŞENAVCI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818653-3AA8-4560-855F-88C6BC982A48}"/>
                </a:ext>
              </a:extLst>
            </p:cNvPr>
            <p:cNvSpPr txBox="1"/>
            <p:nvPr/>
          </p:nvSpPr>
          <p:spPr>
            <a:xfrm>
              <a:off x="5578952" y="920228"/>
              <a:ext cx="5448622" cy="4154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(Çocuk Sağlığı ve Hastalıkları AD/ Çocuk Nörolojisi BD)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(Çocuk Sağlığı ve Hastalıkları AD/ Çocuk Acil BD)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(İç Hastalıkları AD/Gastroenteroloji BD)</a:t>
              </a:r>
              <a:endParaRPr lang="tr-TR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(Aile Hekimliği </a:t>
              </a:r>
              <a:r>
                <a:rPr lang="tr-T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AD)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(Göğüs </a:t>
              </a:r>
              <a:r>
                <a:rPr lang="tr-T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Hastalıkları AD)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(Deri ve Zührevi Hastalıkları </a:t>
              </a:r>
              <a:r>
                <a:rPr lang="tr-T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AD)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(Fiziksel Tıp ve Rehabilitasyon </a:t>
              </a:r>
              <a:r>
                <a:rPr lang="tr-TR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AD)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(İç Hastalıkları AD/Hematoloji BD)</a:t>
              </a:r>
              <a:endParaRPr lang="tr-TR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(Radyoloji AD)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(Nöroloji AD)</a:t>
              </a:r>
            </a:p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i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(Adli Tıp AD)</a:t>
              </a:r>
            </a:p>
          </p:txBody>
        </p:sp>
      </p:grp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3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9B65812-44F7-4D87-9313-267CC2081918}"/>
              </a:ext>
            </a:extLst>
          </p:cNvPr>
          <p:cNvSpPr txBox="1">
            <a:spLocks/>
          </p:cNvSpPr>
          <p:nvPr/>
        </p:nvSpPr>
        <p:spPr>
          <a:xfrm>
            <a:off x="111934" y="328083"/>
            <a:ext cx="4506958" cy="5000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AyrIlan</a:t>
            </a: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öğretim üyeleri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BCA17C-035D-41CC-AEFD-9E196EB0DCEC}"/>
              </a:ext>
            </a:extLst>
          </p:cNvPr>
          <p:cNvGrpSpPr/>
          <p:nvPr/>
        </p:nvGrpSpPr>
        <p:grpSpPr>
          <a:xfrm>
            <a:off x="1500551" y="2180854"/>
            <a:ext cx="9584942" cy="2308324"/>
            <a:chOff x="1500551" y="1412198"/>
            <a:chExt cx="9620614" cy="230832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73DFBB-5AE7-4A3A-87BE-96087F559F84}"/>
                </a:ext>
              </a:extLst>
            </p:cNvPr>
            <p:cNvGrpSpPr/>
            <p:nvPr/>
          </p:nvGrpSpPr>
          <p:grpSpPr>
            <a:xfrm>
              <a:off x="1500551" y="1412198"/>
              <a:ext cx="9263960" cy="2308324"/>
              <a:chOff x="1254368" y="919832"/>
              <a:chExt cx="9263960" cy="230832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A257BC-36EC-43C0-A5BA-F489D2313A95}"/>
                  </a:ext>
                </a:extLst>
              </p:cNvPr>
              <p:cNvSpPr txBox="1"/>
              <p:nvPr/>
            </p:nvSpPr>
            <p:spPr>
              <a:xfrm>
                <a:off x="1254368" y="919832"/>
                <a:ext cx="4290651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defRPr/>
                </a:pPr>
                <a:r>
                  <a:rPr lang="tr-T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Prof. Dr. </a:t>
                </a:r>
                <a:r>
                  <a:rPr lang="tr-T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Pınar AVCI OKYAY</a:t>
                </a:r>
                <a:endParaRPr lang="tr-T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defRPr/>
                </a:pPr>
                <a:r>
                  <a:rPr lang="tr-T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Dr. </a:t>
                </a:r>
                <a:r>
                  <a:rPr lang="tr-TR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Öğr</a:t>
                </a:r>
                <a:r>
                  <a:rPr lang="tr-T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Üyesi  Mediha AKCAN</a:t>
                </a:r>
                <a:endParaRPr lang="tr-T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defRPr/>
                </a:pPr>
                <a:r>
                  <a:rPr lang="tr-T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Prof. </a:t>
                </a:r>
                <a:r>
                  <a:rPr lang="tr-T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Dr. </a:t>
                </a:r>
                <a:r>
                  <a:rPr lang="tr-T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Hasan GÜNGÖR</a:t>
                </a:r>
                <a:endParaRPr lang="tr-T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defRPr/>
                </a:pPr>
                <a:r>
                  <a:rPr lang="tr-T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Dr. </a:t>
                </a:r>
                <a:r>
                  <a:rPr lang="tr-TR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Öğr</a:t>
                </a:r>
                <a:r>
                  <a:rPr lang="tr-T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Üyesi Emir Hüseyin NEVAYİ</a:t>
                </a:r>
              </a:p>
              <a:p>
                <a:pPr>
                  <a:lnSpc>
                    <a:spcPct val="120000"/>
                  </a:lnSpc>
                  <a:buClr>
                    <a:srgbClr val="C00000"/>
                  </a:buClr>
                  <a:defRPr/>
                </a:pPr>
                <a:r>
                  <a:rPr lang="tr-T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Doç. Dr. Börte GÜRBÜZ ÖZGÜR</a:t>
                </a:r>
              </a:p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defRPr/>
                </a:pPr>
                <a:endParaRPr lang="tr-T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BA6F60-4320-4B3D-A2B6-619FB124F3FB}"/>
                  </a:ext>
                </a:extLst>
              </p:cNvPr>
              <p:cNvSpPr txBox="1"/>
              <p:nvPr/>
            </p:nvSpPr>
            <p:spPr>
              <a:xfrm>
                <a:off x="5524297" y="919832"/>
                <a:ext cx="4994031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defRPr/>
                </a:pPr>
                <a:r>
                  <a:rPr lang="tr-TR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(Halk Sağlığı) </a:t>
                </a:r>
                <a:endParaRPr lang="tr-TR" sz="20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defRPr/>
                </a:pPr>
                <a:r>
                  <a:rPr lang="tr-TR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(Çocuk Sağlığı ve </a:t>
                </a:r>
                <a:r>
                  <a:rPr lang="tr-TR" sz="2000" i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Hast</a:t>
                </a:r>
                <a:r>
                  <a:rPr lang="tr-TR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./Hematoloji)</a:t>
                </a:r>
                <a:endParaRPr lang="tr-TR" sz="20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defRPr/>
                </a:pPr>
                <a:r>
                  <a:rPr lang="tr-TR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(Kardiyoloji</a:t>
                </a:r>
                <a:r>
                  <a:rPr lang="tr-TR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defRPr/>
                </a:pPr>
                <a:r>
                  <a:rPr lang="tr-TR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(Radyoloji)</a:t>
                </a:r>
              </a:p>
              <a:p>
                <a:pPr>
                  <a:lnSpc>
                    <a:spcPct val="120000"/>
                  </a:lnSpc>
                  <a:buClr>
                    <a:srgbClr val="C00000"/>
                  </a:buClr>
                  <a:defRPr/>
                </a:pPr>
                <a:r>
                  <a:rPr lang="es-E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(Çocuk ve Ergen Ruh Sağlığı ve Hast.)</a:t>
                </a:r>
              </a:p>
              <a:p>
                <a:pPr eaLnBrk="1" fontAlgn="auto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defRPr/>
                </a:pPr>
                <a:endParaRPr lang="tr-TR" sz="20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4468C3-AD5B-4227-8AB0-32F288CD640E}"/>
                </a:ext>
              </a:extLst>
            </p:cNvPr>
            <p:cNvSpPr txBox="1"/>
            <p:nvPr/>
          </p:nvSpPr>
          <p:spPr>
            <a:xfrm>
              <a:off x="9855072" y="1412198"/>
              <a:ext cx="1266093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EMEKLİ</a:t>
              </a:r>
            </a:p>
            <a:p>
              <a:pPr eaLnBrk="1" fontAlgn="auto" hangingPunct="1">
                <a:lnSpc>
                  <a:spcPct val="120000"/>
                </a:lnSpc>
                <a:spcAft>
                  <a:spcPts val="0"/>
                </a:spcAft>
                <a:buClr>
                  <a:srgbClr val="C00000"/>
                </a:buClr>
                <a:defRPr/>
              </a:pPr>
              <a:r>
                <a:rPr lang="tr-TR" sz="2000" dirty="0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İSTİFA</a:t>
              </a:r>
              <a:endParaRPr lang="tr-TR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eaLnBrk="1" fontAlgn="auto" hangingPunct="1">
                <a:lnSpc>
                  <a:spcPct val="120000"/>
                </a:lnSpc>
                <a:spcAft>
                  <a:spcPts val="0"/>
                </a:spcAft>
                <a:buClr>
                  <a:srgbClr val="C00000"/>
                </a:buClr>
                <a:defRPr/>
              </a:pPr>
              <a:r>
                <a:rPr lang="tr-TR" sz="2000" dirty="0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İSTİFA</a:t>
              </a:r>
              <a:endParaRPr lang="tr-TR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İSTİFA</a:t>
              </a:r>
            </a:p>
            <a:p>
              <a:pPr lvl="0">
                <a:lnSpc>
                  <a:spcPct val="120000"/>
                </a:lnSpc>
                <a:buClr>
                  <a:srgbClr val="C00000"/>
                </a:buClr>
                <a:defRPr/>
              </a:pPr>
              <a:r>
                <a:rPr lang="tr-TR" sz="20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NAKİL</a:t>
              </a:r>
            </a:p>
            <a:p>
              <a:pPr lvl="0">
                <a:lnSpc>
                  <a:spcPct val="120000"/>
                </a:lnSpc>
                <a:buClr>
                  <a:srgbClr val="C00000"/>
                </a:buClr>
                <a:defRPr/>
              </a:pPr>
              <a:endParaRPr lang="tr-TR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2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descr="A bar chart placeholder ">
            <a:extLst>
              <a:ext uri="{FF2B5EF4-FFF2-40B4-BE49-F238E27FC236}">
                <a16:creationId xmlns:a16="http://schemas.microsoft.com/office/drawing/2014/main" id="{28EE201B-C92A-4E01-9328-5AE6A42283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299313"/>
              </p:ext>
            </p:extLst>
          </p:nvPr>
        </p:nvGraphicFramePr>
        <p:xfrm>
          <a:off x="401788" y="1288473"/>
          <a:ext cx="11389302" cy="468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D82ED709-B3A4-4E97-9F8F-0810ABD58ADA}"/>
              </a:ext>
            </a:extLst>
          </p:cNvPr>
          <p:cNvSpPr txBox="1">
            <a:spLocks/>
          </p:cNvSpPr>
          <p:nvPr/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Akademik Durum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30D4FC-31C4-4F31-9D77-E07AC30F1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170342"/>
              </p:ext>
            </p:extLst>
          </p:nvPr>
        </p:nvGraphicFramePr>
        <p:xfrm>
          <a:off x="838931" y="6276405"/>
          <a:ext cx="108766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790">
                  <a:extLst>
                    <a:ext uri="{9D8B030D-6E8A-4147-A177-3AD203B41FA5}">
                      <a16:colId xmlns:a16="http://schemas.microsoft.com/office/drawing/2014/main" val="1977252279"/>
                    </a:ext>
                  </a:extLst>
                </a:gridCol>
                <a:gridCol w="988790">
                  <a:extLst>
                    <a:ext uri="{9D8B030D-6E8A-4147-A177-3AD203B41FA5}">
                      <a16:colId xmlns:a16="http://schemas.microsoft.com/office/drawing/2014/main" val="1902040359"/>
                    </a:ext>
                  </a:extLst>
                </a:gridCol>
                <a:gridCol w="988790">
                  <a:extLst>
                    <a:ext uri="{9D8B030D-6E8A-4147-A177-3AD203B41FA5}">
                      <a16:colId xmlns:a16="http://schemas.microsoft.com/office/drawing/2014/main" val="3272038058"/>
                    </a:ext>
                  </a:extLst>
                </a:gridCol>
                <a:gridCol w="988790">
                  <a:extLst>
                    <a:ext uri="{9D8B030D-6E8A-4147-A177-3AD203B41FA5}">
                      <a16:colId xmlns:a16="http://schemas.microsoft.com/office/drawing/2014/main" val="3403136874"/>
                    </a:ext>
                  </a:extLst>
                </a:gridCol>
                <a:gridCol w="988790">
                  <a:extLst>
                    <a:ext uri="{9D8B030D-6E8A-4147-A177-3AD203B41FA5}">
                      <a16:colId xmlns:a16="http://schemas.microsoft.com/office/drawing/2014/main" val="2190111359"/>
                    </a:ext>
                  </a:extLst>
                </a:gridCol>
                <a:gridCol w="988790">
                  <a:extLst>
                    <a:ext uri="{9D8B030D-6E8A-4147-A177-3AD203B41FA5}">
                      <a16:colId xmlns:a16="http://schemas.microsoft.com/office/drawing/2014/main" val="3556573249"/>
                    </a:ext>
                  </a:extLst>
                </a:gridCol>
                <a:gridCol w="988790">
                  <a:extLst>
                    <a:ext uri="{9D8B030D-6E8A-4147-A177-3AD203B41FA5}">
                      <a16:colId xmlns:a16="http://schemas.microsoft.com/office/drawing/2014/main" val="490781900"/>
                    </a:ext>
                  </a:extLst>
                </a:gridCol>
                <a:gridCol w="988790">
                  <a:extLst>
                    <a:ext uri="{9D8B030D-6E8A-4147-A177-3AD203B41FA5}">
                      <a16:colId xmlns:a16="http://schemas.microsoft.com/office/drawing/2014/main" val="2166414930"/>
                    </a:ext>
                  </a:extLst>
                </a:gridCol>
                <a:gridCol w="988790">
                  <a:extLst>
                    <a:ext uri="{9D8B030D-6E8A-4147-A177-3AD203B41FA5}">
                      <a16:colId xmlns:a16="http://schemas.microsoft.com/office/drawing/2014/main" val="1767022597"/>
                    </a:ext>
                  </a:extLst>
                </a:gridCol>
                <a:gridCol w="988790">
                  <a:extLst>
                    <a:ext uri="{9D8B030D-6E8A-4147-A177-3AD203B41FA5}">
                      <a16:colId xmlns:a16="http://schemas.microsoft.com/office/drawing/2014/main" val="1654607891"/>
                    </a:ext>
                  </a:extLst>
                </a:gridCol>
                <a:gridCol w="988790">
                  <a:extLst>
                    <a:ext uri="{9D8B030D-6E8A-4147-A177-3AD203B41FA5}">
                      <a16:colId xmlns:a16="http://schemas.microsoft.com/office/drawing/2014/main" val="3179267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  <a:endParaRPr lang="tr-TR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  <a:endParaRPr lang="tr-TR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</a:t>
                      </a:r>
                      <a:endParaRPr lang="tr-TR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tr-TR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  <a:endParaRPr lang="tr-TR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424695"/>
                  </a:ext>
                </a:extLst>
              </a:tr>
            </a:tbl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5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856800C-07EB-4BEA-AE75-A06A7B3BC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04952"/>
              </p:ext>
            </p:extLst>
          </p:nvPr>
        </p:nvGraphicFramePr>
        <p:xfrm>
          <a:off x="167781" y="398212"/>
          <a:ext cx="11589552" cy="638033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226981">
                  <a:extLst>
                    <a:ext uri="{9D8B030D-6E8A-4147-A177-3AD203B41FA5}">
                      <a16:colId xmlns:a16="http://schemas.microsoft.com/office/drawing/2014/main" val="152812621"/>
                    </a:ext>
                  </a:extLst>
                </a:gridCol>
                <a:gridCol w="2648982">
                  <a:extLst>
                    <a:ext uri="{9D8B030D-6E8A-4147-A177-3AD203B41FA5}">
                      <a16:colId xmlns:a16="http://schemas.microsoft.com/office/drawing/2014/main" val="651599482"/>
                    </a:ext>
                  </a:extLst>
                </a:gridCol>
                <a:gridCol w="2075964">
                  <a:extLst>
                    <a:ext uri="{9D8B030D-6E8A-4147-A177-3AD203B41FA5}">
                      <a16:colId xmlns:a16="http://schemas.microsoft.com/office/drawing/2014/main" val="646965149"/>
                    </a:ext>
                  </a:extLst>
                </a:gridCol>
                <a:gridCol w="1550103">
                  <a:extLst>
                    <a:ext uri="{9D8B030D-6E8A-4147-A177-3AD203B41FA5}">
                      <a16:colId xmlns:a16="http://schemas.microsoft.com/office/drawing/2014/main" val="1011495224"/>
                    </a:ext>
                  </a:extLst>
                </a:gridCol>
                <a:gridCol w="1087522">
                  <a:extLst>
                    <a:ext uri="{9D8B030D-6E8A-4147-A177-3AD203B41FA5}">
                      <a16:colId xmlns:a16="http://schemas.microsoft.com/office/drawing/2014/main" val="1498023674"/>
                    </a:ext>
                  </a:extLst>
                </a:gridCol>
              </a:tblGrid>
              <a:tr h="589134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Anabilim Dalı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Uzman Olup Ayrılan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Yatay </a:t>
                      </a:r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Geçiş/Nakil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İstifa/</a:t>
                      </a:r>
                    </a:p>
                    <a:p>
                      <a:pPr algn="ctr"/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Müstafi/Vefat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428929"/>
                  </a:ext>
                </a:extLst>
              </a:tr>
              <a:tr h="296485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Acil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6758338"/>
                  </a:ext>
                </a:extLst>
              </a:tr>
              <a:tr h="296485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Adli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8858796"/>
                  </a:ext>
                </a:extLst>
              </a:tr>
              <a:tr h="296485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Aile Hekimliği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6217445"/>
                  </a:ext>
                </a:extLst>
              </a:tr>
              <a:tr h="296485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ve Ergen</a:t>
                      </a:r>
                      <a:r>
                        <a:rPr lang="tr-TR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Ruh Sağlığı ve Hastalıkları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8310340"/>
                  </a:ext>
                </a:extLst>
              </a:tr>
              <a:tr h="296485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656419"/>
                  </a:ext>
                </a:extLst>
              </a:tr>
              <a:tr h="29648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Deri</a:t>
                      </a:r>
                      <a:r>
                        <a:rPr lang="tr-TR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ve Zührevi Hastalıkları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1904218"/>
                  </a:ext>
                </a:extLst>
              </a:tr>
              <a:tr h="296485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Enfeksiyon Hastalıkları ve Klinik Mikrobiyoloji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4765746"/>
                  </a:ext>
                </a:extLst>
              </a:tr>
              <a:tr h="296485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Fiziksel Tıp ve Rehabilitasyon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3613211"/>
                  </a:ext>
                </a:extLst>
              </a:tr>
              <a:tr h="296485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Göğüs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8646856"/>
                  </a:ext>
                </a:extLst>
              </a:tr>
              <a:tr h="296485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Halk Sağlığı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6216477"/>
                  </a:ext>
                </a:extLst>
              </a:tr>
              <a:tr h="296485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İç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6905113"/>
                  </a:ext>
                </a:extLst>
              </a:tr>
              <a:tr h="296485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3916679"/>
                  </a:ext>
                </a:extLst>
              </a:tr>
              <a:tr h="296485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Nöroloji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2350076"/>
                  </a:ext>
                </a:extLst>
              </a:tr>
              <a:tr h="296485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Nükleer</a:t>
                      </a:r>
                      <a:r>
                        <a:rPr lang="tr-T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Tıp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8146416"/>
                  </a:ext>
                </a:extLst>
              </a:tr>
              <a:tr h="296485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4805371"/>
                  </a:ext>
                </a:extLst>
              </a:tr>
              <a:tr h="296485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2342831"/>
                  </a:ext>
                </a:extLst>
              </a:tr>
              <a:tr h="296485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Farmakoloji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6248126"/>
                  </a:ext>
                </a:extLst>
              </a:tr>
              <a:tr h="296485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</a:t>
                      </a:r>
                      <a:r>
                        <a:rPr lang="tr-TR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Genetik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104168"/>
                  </a:ext>
                </a:extLst>
              </a:tr>
              <a:tr h="296485"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6271673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446171B-216A-4A27-BFF6-B2BEA81A9B24}"/>
              </a:ext>
            </a:extLst>
          </p:cNvPr>
          <p:cNvSpPr txBox="1">
            <a:spLocks/>
          </p:cNvSpPr>
          <p:nvPr/>
        </p:nvSpPr>
        <p:spPr>
          <a:xfrm>
            <a:off x="699917" y="-50011"/>
            <a:ext cx="10726615" cy="5000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2024-2025 </a:t>
            </a:r>
            <a:r>
              <a:rPr lang="tr-T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eğİtİm</a:t>
            </a:r>
            <a:r>
              <a:rPr lang="tr-T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öğretİm</a:t>
            </a:r>
            <a:r>
              <a:rPr lang="tr-T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DÖNEMİNDE ayrılan araştırma </a:t>
            </a:r>
            <a:r>
              <a:rPr lang="tr-T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görevlİlerİ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687200-8161-4554-AC2F-94491B9C7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272915"/>
              </p:ext>
            </p:extLst>
          </p:nvPr>
        </p:nvGraphicFramePr>
        <p:xfrm>
          <a:off x="2591014" y="368712"/>
          <a:ext cx="7126425" cy="635981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724701">
                  <a:extLst>
                    <a:ext uri="{9D8B030D-6E8A-4147-A177-3AD203B41FA5}">
                      <a16:colId xmlns:a16="http://schemas.microsoft.com/office/drawing/2014/main" val="152812621"/>
                    </a:ext>
                  </a:extLst>
                </a:gridCol>
                <a:gridCol w="2401724">
                  <a:extLst>
                    <a:ext uri="{9D8B030D-6E8A-4147-A177-3AD203B41FA5}">
                      <a16:colId xmlns:a16="http://schemas.microsoft.com/office/drawing/2014/main" val="651599482"/>
                    </a:ext>
                  </a:extLst>
                </a:gridCol>
              </a:tblGrid>
              <a:tr h="568618">
                <a:tc>
                  <a:txBody>
                    <a:bodyPr/>
                    <a:lstStyle/>
                    <a:p>
                      <a:pPr algn="ctr"/>
                      <a:r>
                        <a:rPr lang="tr-TR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Anabilim Dalı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Sayı</a:t>
                      </a:r>
                      <a:endParaRPr lang="tr-TR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428929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Acil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058702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Adli Tıp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1415818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Aile Hekimliği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8310340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ve Ergen 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1904218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613211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Deri ve Zührevi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646856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Enfeksiyon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1703514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Fiziksel Tıp ve Rehabilitasyon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6216477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Göğüs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6905113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Halk Sağlığı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350076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İç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6490608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Kardiyoloji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4805371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Nöroloji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340880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Nükleer</a:t>
                      </a:r>
                      <a:r>
                        <a:rPr lang="tr-TR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Tıp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652378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Radyoloji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0661148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Ruh Sağlığı ve Hastalıkları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34803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Genetik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7228852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Farmakoloji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678887"/>
                  </a:ext>
                </a:extLst>
              </a:tr>
              <a:tr h="284309"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6271673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E95C7243-9B3B-4AF6-959F-EBDFA29EB1D2}"/>
              </a:ext>
            </a:extLst>
          </p:cNvPr>
          <p:cNvSpPr txBox="1">
            <a:spLocks/>
          </p:cNvSpPr>
          <p:nvPr/>
        </p:nvSpPr>
        <p:spPr>
          <a:xfrm>
            <a:off x="790918" y="0"/>
            <a:ext cx="10726615" cy="5000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2024-2025 </a:t>
            </a:r>
            <a:r>
              <a:rPr lang="tr-TR" sz="2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eğİtİm</a:t>
            </a:r>
            <a:r>
              <a:rPr lang="tr-TR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öğretİm</a:t>
            </a:r>
            <a:r>
              <a:rPr lang="tr-TR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DÖNEMİNDE araştırma </a:t>
            </a:r>
            <a:r>
              <a:rPr lang="tr-TR" sz="2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görevlİlerİ</a:t>
            </a:r>
            <a:endParaRPr lang="en-US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VTI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465359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_Win32_JB_SL_v2.potx" id="{1C1B9226-0BCF-4F11-8C9C-4780CC1ABB3B}" vid="{6B91BC45-CF1E-4756-9009-7BE00F9B25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4608ECE-840A-4514-AD05-0950FC5D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70C9DA-ADC8-49D9-B223-6D54C6FB7B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333985-6DEC-4BB6-B360-FFFEFA02249A}">
  <ds:schemaRefs>
    <ds:schemaRef ds:uri="16c05727-aa75-4e4a-9b5f-8a80a1165891"/>
    <ds:schemaRef ds:uri="http://schemas.microsoft.com/sharepoint/v3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230e9df3-be65-4c73-a93b-d1236ebd677e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Dividend design</Template>
  <TotalTime>5869</TotalTime>
  <Words>1739</Words>
  <Application>Microsoft Office PowerPoint</Application>
  <PresentationFormat>Geniş ekran</PresentationFormat>
  <Paragraphs>1033</Paragraphs>
  <Slides>19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Calibri</vt:lpstr>
      <vt:lpstr>Copperplate Gothic Light</vt:lpstr>
      <vt:lpstr>Gill Sans MT</vt:lpstr>
      <vt:lpstr>Lucida Calligraphy</vt:lpstr>
      <vt:lpstr>Wingdings 2</vt:lpstr>
      <vt:lpstr>DividendVTI</vt:lpstr>
      <vt:lpstr>Aydın adnan menderes ünİversİtesİ tıp fakültesİ dahİlİ tıp bİlİmlerİ bölümü 2024-2025 Eğitim-Öğretim Yılı Faaliyet Raporu</vt:lpstr>
      <vt:lpstr>PowerPoint Sunusu</vt:lpstr>
      <vt:lpstr>Akademİk Durum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Akademİk Durum</vt:lpstr>
      <vt:lpstr>MEVCUT KADROLARIn DAĞILIMI </vt:lpstr>
      <vt:lpstr>BİLİMSEL ÇALIŞMALAR</vt:lpstr>
      <vt:lpstr>KİTAP-Kitap bölümü (Yazım-Çeviri)</vt:lpstr>
      <vt:lpstr>makaleler</vt:lpstr>
      <vt:lpstr>bİldİrİler</vt:lpstr>
      <vt:lpstr>Konferans, panel ve kursa katılım</vt:lpstr>
      <vt:lpstr>Düzenlenen kongre, sempozyum, konferans, panel ve kurslar</vt:lpstr>
      <vt:lpstr>Proje ve araştırmalar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AKADeMİK GENEL KURUL</dc:title>
  <dc:creator>Turhan DOST</dc:creator>
  <cp:lastModifiedBy>Exper</cp:lastModifiedBy>
  <cp:revision>389</cp:revision>
  <cp:lastPrinted>2025-06-05T07:36:42Z</cp:lastPrinted>
  <dcterms:created xsi:type="dcterms:W3CDTF">2021-06-11T07:05:56Z</dcterms:created>
  <dcterms:modified xsi:type="dcterms:W3CDTF">2025-12-05T10:15:20Z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