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2" r:id="rId1"/>
  </p:sldMasterIdLst>
  <p:notesMasterIdLst>
    <p:notesMasterId r:id="rId21"/>
  </p:notesMasterIdLst>
  <p:handoutMasterIdLst>
    <p:handoutMasterId r:id="rId22"/>
  </p:handoutMasterIdLst>
  <p:sldIdLst>
    <p:sldId id="369" r:id="rId2"/>
    <p:sldId id="378" r:id="rId3"/>
    <p:sldId id="330" r:id="rId4"/>
    <p:sldId id="377" r:id="rId5"/>
    <p:sldId id="373" r:id="rId6"/>
    <p:sldId id="307" r:id="rId7"/>
    <p:sldId id="380" r:id="rId8"/>
    <p:sldId id="382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85" r:id="rId17"/>
    <p:sldId id="383" r:id="rId18"/>
    <p:sldId id="384" r:id="rId19"/>
    <p:sldId id="356" r:id="rId20"/>
  </p:sldIdLst>
  <p:sldSz cx="9144000" cy="6858000" type="screen4x3"/>
  <p:notesSz cx="6761163" cy="9882188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E"/>
    <a:srgbClr val="006600"/>
    <a:srgbClr val="FFFFFF"/>
    <a:srgbClr val="F43853"/>
    <a:srgbClr val="FFCC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75747" autoAdjust="0"/>
  </p:normalViewPr>
  <p:slideViewPr>
    <p:cSldViewPr>
      <p:cViewPr varScale="1">
        <p:scale>
          <a:sx n="86" d="100"/>
          <a:sy n="86" d="100"/>
        </p:scale>
        <p:origin x="23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4109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29764" y="0"/>
            <a:ext cx="2929837" cy="494109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5244E45-3A19-479C-BA30-AC5ABAB9BAE5}" type="datetimeFigureOut">
              <a:rPr lang="tr-TR"/>
              <a:pPr>
                <a:defRPr/>
              </a:pPr>
              <a:t>05.12.2025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3" y="9386363"/>
            <a:ext cx="2929837" cy="494109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29764" y="9386363"/>
            <a:ext cx="2929837" cy="494109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F0EFF6-26C8-4ABC-9610-62413386BF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46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29837" cy="494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4" y="0"/>
            <a:ext cx="2929837" cy="494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1363"/>
            <a:ext cx="4938713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694039"/>
            <a:ext cx="5408930" cy="4446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2" tIns="45496" rIns="90992" bIns="454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386363"/>
            <a:ext cx="2929837" cy="494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4" y="9386363"/>
            <a:ext cx="2929837" cy="494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92" tIns="45496" rIns="90992" bIns="4549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76B8425-71D4-4D70-B9B8-2E7C7FA695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856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359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Slayt Görüntüsü Yer Tutucusu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dirty="0"/>
              <a:t>7</a:t>
            </a:r>
          </a:p>
        </p:txBody>
      </p:sp>
      <p:sp>
        <p:nvSpPr>
          <p:cNvPr id="36867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047358-C144-4D12-A9C6-B513AEF1B78F}" type="slidenum">
              <a:rPr lang="tr-TR" smtClean="0">
                <a:cs typeface="Arial" charset="0"/>
              </a:rPr>
              <a:pPr/>
              <a:t>14</a:t>
            </a:fld>
            <a:endParaRPr lang="tr-T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0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1 Slayt Görüntüsü Yer Tutucusu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dirty="0"/>
              <a:t>39</a:t>
            </a:r>
          </a:p>
        </p:txBody>
      </p:sp>
      <p:sp>
        <p:nvSpPr>
          <p:cNvPr id="38915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965086-7F28-48A6-94AA-6B3B8C9D8AA4}" type="slidenum">
              <a:rPr lang="tr-TR" smtClean="0">
                <a:cs typeface="Arial" charset="0"/>
              </a:rPr>
              <a:pPr/>
              <a:t>15</a:t>
            </a:fld>
            <a:endParaRPr lang="tr-T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776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972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005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7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491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6B8425-71D4-4D70-B9B8-2E7C7FA69559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822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Slayt Görüntüsü Yer Tutucusu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dirty="0"/>
              <a:t>41 yurtdışı, 37  yurt içi, 4 diğer toplam 82 </a:t>
            </a:r>
          </a:p>
        </p:txBody>
      </p:sp>
      <p:sp>
        <p:nvSpPr>
          <p:cNvPr id="30723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9D91D4-2FA1-4763-9B73-DE347EC0AB65}" type="slidenum">
              <a:rPr lang="tr-TR" smtClean="0">
                <a:cs typeface="Arial" charset="0"/>
              </a:rPr>
              <a:pPr/>
              <a:t>11</a:t>
            </a:fld>
            <a:endParaRPr lang="tr-T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646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Slayt Görüntüsü Yer Tutucusu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dirty="0"/>
              <a:t>74 bildiri</a:t>
            </a:r>
          </a:p>
        </p:txBody>
      </p:sp>
      <p:sp>
        <p:nvSpPr>
          <p:cNvPr id="32771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4C07F-6FB8-4FD5-9FCC-84674C2F4978}" type="slidenum">
              <a:rPr lang="tr-TR" smtClean="0">
                <a:cs typeface="Arial" charset="0"/>
              </a:rPr>
              <a:pPr/>
              <a:t>12</a:t>
            </a:fld>
            <a:endParaRPr lang="tr-T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477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Slayt Görüntüsü Yer Tutucusu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dirty="0"/>
              <a:t>75 konuşma ve oturum başkanlığı</a:t>
            </a:r>
          </a:p>
        </p:txBody>
      </p:sp>
      <p:sp>
        <p:nvSpPr>
          <p:cNvPr id="34819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9B20E-3501-436D-ADB8-77D9AF59EEDB}" type="slidenum">
              <a:rPr lang="tr-TR" smtClean="0">
                <a:cs typeface="Arial" charset="0"/>
              </a:rPr>
              <a:pPr/>
              <a:t>13</a:t>
            </a:fld>
            <a:endParaRPr lang="tr-T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5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85E6F-DE56-434D-8CA4-793B1F61602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A9118-860D-40CB-ABC6-FF7699CEC76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56592-688C-40CC-9A46-312981088CE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E2376-F847-4F02-BE40-05EC4B42EBF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31B72-6084-45EA-B518-87E2A772D0A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80C9-D8CF-4DBC-AD94-86A753D91CC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B4771-05DE-409E-BFB9-80A099941F7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467B0-D4AE-4587-BD43-E9B9815376F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A22B1-282D-4C0F-A754-D0088208805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6B4B-3B2D-4234-82CE-FBC01C58574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10058-3539-4333-849E-3BD0E62584F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E31553E-639A-4220-9A6B-D67CF919B056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3" r:id="rId2"/>
    <p:sldLayoutId id="2147484385" r:id="rId3"/>
    <p:sldLayoutId id="2147484382" r:id="rId4"/>
    <p:sldLayoutId id="2147484381" r:id="rId5"/>
    <p:sldLayoutId id="2147484380" r:id="rId6"/>
    <p:sldLayoutId id="2147484379" r:id="rId7"/>
    <p:sldLayoutId id="2147484378" r:id="rId8"/>
    <p:sldLayoutId id="2147484386" r:id="rId9"/>
    <p:sldLayoutId id="2147484377" r:id="rId10"/>
    <p:sldLayoutId id="2147484376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412875"/>
            <a:ext cx="7993062" cy="1439863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AYDIN ADNAN  MENDERES  ÜNİVERSİTESİ </a:t>
            </a:r>
            <a:br>
              <a:rPr lang="tr-TR" sz="3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</a:br>
            <a:r>
              <a:rPr lang="tr-TR" sz="3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 TIP  FAKÜLTESİ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512" y="4293939"/>
            <a:ext cx="8748464" cy="1309688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1" dirty="0">
                <a:solidFill>
                  <a:schemeClr val="accent2"/>
                </a:solidFill>
                <a:latin typeface="+mj-lt"/>
                <a:cs typeface="Tahoma" pitchFamily="34" charset="0"/>
              </a:rPr>
              <a:t>2024-2025 EĞİTİM-ÖĞRETİM  YILI FAALİYET RAPORU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b="1" dirty="0">
                <a:solidFill>
                  <a:schemeClr val="accent2"/>
                </a:solidFill>
                <a:latin typeface="+mj-lt"/>
                <a:cs typeface="Tahoma" pitchFamily="34" charset="0"/>
              </a:rPr>
              <a:t>(12 Haziran 2024 - 12 HAZİRAN 2025)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95536" y="2996952"/>
            <a:ext cx="7921377" cy="1152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90000"/>
              </a:lnSpc>
            </a:pPr>
            <a:endParaRPr lang="tr-TR" altLang="tr-TR" sz="3600" b="1" dirty="0">
              <a:solidFill>
                <a:schemeClr val="accent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tr-TR" altLang="tr-TR" sz="3200" b="1" dirty="0">
                <a:solidFill>
                  <a:schemeClr val="accent1"/>
                </a:solidFill>
                <a:latin typeface="+mj-lt"/>
              </a:rPr>
              <a:t>CERRAHİ TIP  BİLİMLERİ BÖLÜMÜ</a:t>
            </a:r>
          </a:p>
        </p:txBody>
      </p:sp>
    </p:spTree>
    <p:extLst>
      <p:ext uri="{BB962C8B-B14F-4D97-AF65-F5344CB8AC3E}">
        <p14:creationId xmlns:p14="http://schemas.microsoft.com/office/powerpoint/2010/main" val="408080770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35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ChangeArrowheads="1"/>
          </p:cNvSpPr>
          <p:nvPr/>
        </p:nvSpPr>
        <p:spPr bwMode="auto">
          <a:xfrm>
            <a:off x="500063" y="2603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indent="-800100" algn="ctr"/>
            <a:r>
              <a:rPr lang="tr-TR" sz="2800" b="1" dirty="0">
                <a:solidFill>
                  <a:schemeClr val="accent1"/>
                </a:solidFill>
                <a:latin typeface="Times New Roman" pitchFamily="18" charset="0"/>
              </a:rPr>
              <a:t>Kitap-Kitap Bölümü </a:t>
            </a: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</a:rPr>
              <a:t>(yazım-çeviri) </a:t>
            </a:r>
          </a:p>
        </p:txBody>
      </p:sp>
      <p:sp>
        <p:nvSpPr>
          <p:cNvPr id="28736" name="Rectangle 119"/>
          <p:cNvSpPr>
            <a:spLocks noChangeArrowheads="1"/>
          </p:cNvSpPr>
          <p:nvPr/>
        </p:nvSpPr>
        <p:spPr bwMode="auto">
          <a:xfrm>
            <a:off x="0" y="769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227835"/>
              </p:ext>
            </p:extLst>
          </p:nvPr>
        </p:nvGraphicFramePr>
        <p:xfrm>
          <a:off x="500063" y="1052732"/>
          <a:ext cx="8229600" cy="5409960"/>
        </p:xfrm>
        <a:graphic>
          <a:graphicData uri="http://schemas.openxmlformats.org/drawingml/2006/table">
            <a:tbl>
              <a:tblPr/>
              <a:tblGrid>
                <a:gridCol w="3227294">
                  <a:extLst>
                    <a:ext uri="{9D8B030D-6E8A-4147-A177-3AD203B41FA5}">
                      <a16:colId xmlns:a16="http://schemas.microsoft.com/office/drawing/2014/main" val="2507565385"/>
                    </a:ext>
                  </a:extLst>
                </a:gridCol>
                <a:gridCol w="2218765">
                  <a:extLst>
                    <a:ext uri="{9D8B030D-6E8A-4147-A177-3AD203B41FA5}">
                      <a16:colId xmlns:a16="http://schemas.microsoft.com/office/drawing/2014/main" val="2756379643"/>
                    </a:ext>
                  </a:extLst>
                </a:gridCol>
                <a:gridCol w="2783541">
                  <a:extLst>
                    <a:ext uri="{9D8B030D-6E8A-4147-A177-3AD203B41FA5}">
                      <a16:colId xmlns:a16="http://schemas.microsoft.com/office/drawing/2014/main" val="3330000144"/>
                    </a:ext>
                  </a:extLst>
                </a:gridCol>
              </a:tblGrid>
              <a:tr h="61345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 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Yabancı Dilde Kitap-Bölüm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Türkçe Kitap-Bölüm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87954"/>
                  </a:ext>
                </a:extLst>
              </a:tr>
              <a:tr h="55868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04697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197797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737079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002042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284995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625566"/>
                  </a:ext>
                </a:extLst>
              </a:tr>
              <a:tr h="55868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10260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93851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942661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492584"/>
                  </a:ext>
                </a:extLst>
              </a:tr>
              <a:tr h="2848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404540"/>
                  </a:ext>
                </a:extLst>
              </a:tr>
              <a:tr h="55868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</a:t>
                      </a:r>
                      <a:r>
                        <a:rPr lang="tr-TR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Rekonstrüktif</a:t>
                      </a:r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ve Estetik Cerrahi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52755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8904" marR="8904" marT="89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827138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Toplam </a:t>
                      </a:r>
                    </a:p>
                  </a:txBody>
                  <a:tcPr marL="8904" marR="8904" marT="89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904" marR="8904" marT="89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0194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3200" b="1" dirty="0">
                <a:solidFill>
                  <a:schemeClr val="accent1"/>
                </a:solidFill>
                <a:latin typeface="Calibri" pitchFamily="34" charset="0"/>
              </a:rPr>
              <a:t>Makaleler</a:t>
            </a:r>
            <a:r>
              <a:rPr lang="tr-TR" sz="4200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29784" name="Tablo 297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210033"/>
              </p:ext>
            </p:extLst>
          </p:nvPr>
        </p:nvGraphicFramePr>
        <p:xfrm>
          <a:off x="323529" y="836708"/>
          <a:ext cx="8496942" cy="5770719"/>
        </p:xfrm>
        <a:graphic>
          <a:graphicData uri="http://schemas.openxmlformats.org/drawingml/2006/table">
            <a:tbl>
              <a:tblPr/>
              <a:tblGrid>
                <a:gridCol w="2724470">
                  <a:extLst>
                    <a:ext uri="{9D8B030D-6E8A-4147-A177-3AD203B41FA5}">
                      <a16:colId xmlns:a16="http://schemas.microsoft.com/office/drawing/2014/main" val="3565830154"/>
                    </a:ext>
                  </a:extLst>
                </a:gridCol>
                <a:gridCol w="1873073">
                  <a:extLst>
                    <a:ext uri="{9D8B030D-6E8A-4147-A177-3AD203B41FA5}">
                      <a16:colId xmlns:a16="http://schemas.microsoft.com/office/drawing/2014/main" val="3810202465"/>
                    </a:ext>
                  </a:extLst>
                </a:gridCol>
                <a:gridCol w="2349856">
                  <a:extLst>
                    <a:ext uri="{9D8B030D-6E8A-4147-A177-3AD203B41FA5}">
                      <a16:colId xmlns:a16="http://schemas.microsoft.com/office/drawing/2014/main" val="1010432378"/>
                    </a:ext>
                  </a:extLst>
                </a:gridCol>
                <a:gridCol w="1549543">
                  <a:extLst>
                    <a:ext uri="{9D8B030D-6E8A-4147-A177-3AD203B41FA5}">
                      <a16:colId xmlns:a16="http://schemas.microsoft.com/office/drawing/2014/main" val="1844949171"/>
                    </a:ext>
                  </a:extLst>
                </a:gridCol>
              </a:tblGrid>
              <a:tr h="47370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 </a:t>
                      </a:r>
                    </a:p>
                  </a:txBody>
                  <a:tcPr marL="6446" marR="6446" marT="6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Hakemli Yurt içi </a:t>
                      </a:r>
                    </a:p>
                  </a:txBody>
                  <a:tcPr marL="6446" marR="6446" marT="6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Hakemli Yurt Dışı </a:t>
                      </a:r>
                    </a:p>
                  </a:txBody>
                  <a:tcPr marL="6446" marR="6446" marT="6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6446" marR="6446" marT="6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776329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551957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349933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118986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511290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761351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918677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5747664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49371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855716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773918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 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815905"/>
                  </a:ext>
                </a:extLst>
              </a:tr>
              <a:tr h="64289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Rekonstrüktif ve Estetik Cerrahi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-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080778"/>
                  </a:ext>
                </a:extLst>
              </a:tr>
              <a:tr h="4314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6446" marR="6446" marT="64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644531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Toplam </a:t>
                      </a:r>
                    </a:p>
                  </a:txBody>
                  <a:tcPr marL="6446" marR="6446" marT="64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6446" marR="6446" marT="644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8749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/>
          <p:cNvSpPr>
            <a:spLocks noChangeArrowheads="1"/>
          </p:cNvSpPr>
          <p:nvPr/>
        </p:nvSpPr>
        <p:spPr bwMode="auto">
          <a:xfrm>
            <a:off x="539750" y="214313"/>
            <a:ext cx="814705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Bildiriler</a:t>
            </a: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851" name="Rectangle 131"/>
          <p:cNvSpPr>
            <a:spLocks noChangeArrowheads="1"/>
          </p:cNvSpPr>
          <p:nvPr/>
        </p:nvSpPr>
        <p:spPr bwMode="auto">
          <a:xfrm>
            <a:off x="0" y="7221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630969"/>
              </p:ext>
            </p:extLst>
          </p:nvPr>
        </p:nvGraphicFramePr>
        <p:xfrm>
          <a:off x="179511" y="1124742"/>
          <a:ext cx="8784976" cy="5277357"/>
        </p:xfrm>
        <a:graphic>
          <a:graphicData uri="http://schemas.openxmlformats.org/drawingml/2006/table">
            <a:tbl>
              <a:tblPr/>
              <a:tblGrid>
                <a:gridCol w="1955113">
                  <a:extLst>
                    <a:ext uri="{9D8B030D-6E8A-4147-A177-3AD203B41FA5}">
                      <a16:colId xmlns:a16="http://schemas.microsoft.com/office/drawing/2014/main" val="4212768079"/>
                    </a:ext>
                  </a:extLst>
                </a:gridCol>
                <a:gridCol w="1102312">
                  <a:extLst>
                    <a:ext uri="{9D8B030D-6E8A-4147-A177-3AD203B41FA5}">
                      <a16:colId xmlns:a16="http://schemas.microsoft.com/office/drawing/2014/main" val="394211612"/>
                    </a:ext>
                  </a:extLst>
                </a:gridCol>
                <a:gridCol w="1686984">
                  <a:extLst>
                    <a:ext uri="{9D8B030D-6E8A-4147-A177-3AD203B41FA5}">
                      <a16:colId xmlns:a16="http://schemas.microsoft.com/office/drawing/2014/main" val="1431966378"/>
                    </a:ext>
                  </a:extLst>
                </a:gridCol>
                <a:gridCol w="1240099">
                  <a:extLst>
                    <a:ext uri="{9D8B030D-6E8A-4147-A177-3AD203B41FA5}">
                      <a16:colId xmlns:a16="http://schemas.microsoft.com/office/drawing/2014/main" val="1846633099"/>
                    </a:ext>
                  </a:extLst>
                </a:gridCol>
                <a:gridCol w="1251273">
                  <a:extLst>
                    <a:ext uri="{9D8B030D-6E8A-4147-A177-3AD203B41FA5}">
                      <a16:colId xmlns:a16="http://schemas.microsoft.com/office/drawing/2014/main" val="1216115857"/>
                    </a:ext>
                  </a:extLst>
                </a:gridCol>
                <a:gridCol w="1549195">
                  <a:extLst>
                    <a:ext uri="{9D8B030D-6E8A-4147-A177-3AD203B41FA5}">
                      <a16:colId xmlns:a16="http://schemas.microsoft.com/office/drawing/2014/main" val="2339866381"/>
                    </a:ext>
                  </a:extLst>
                </a:gridCol>
              </a:tblGrid>
              <a:tr h="24550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Yurt İçi Bildiri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Yurt Dışı Bildiri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      Toplam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394802"/>
                  </a:ext>
                </a:extLst>
              </a:tr>
              <a:tr h="2455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Sözel                          Poster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Sözel                         Poster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588695"/>
                  </a:ext>
                </a:extLst>
              </a:tr>
              <a:tr h="57448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365577"/>
                  </a:ext>
                </a:extLst>
              </a:tr>
              <a:tr h="42718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993588"/>
                  </a:ext>
                </a:extLst>
              </a:tr>
              <a:tr h="27496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526564"/>
                  </a:ext>
                </a:extLst>
              </a:tr>
              <a:tr h="27005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493309"/>
                  </a:ext>
                </a:extLst>
              </a:tr>
              <a:tr h="26158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189256"/>
                  </a:ext>
                </a:extLst>
              </a:tr>
              <a:tr h="23568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5619538"/>
                  </a:ext>
                </a:extLst>
              </a:tr>
              <a:tr h="3437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2822"/>
                  </a:ext>
                </a:extLst>
              </a:tr>
              <a:tr h="30934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085069"/>
                  </a:ext>
                </a:extLst>
              </a:tr>
              <a:tr h="27988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007463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575926"/>
                  </a:ext>
                </a:extLst>
              </a:tr>
              <a:tr h="37317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343356"/>
                  </a:ext>
                </a:extLst>
              </a:tr>
              <a:tr h="39281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Rekonstrüktif ve Estetik Cerrahi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288599"/>
                  </a:ext>
                </a:extLst>
              </a:tr>
              <a:tr h="25041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145" marR="4145" marT="41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828695"/>
                  </a:ext>
                </a:extLst>
              </a:tr>
              <a:tr h="2995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4145" marR="4145" marT="41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52857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4"/>
          <p:cNvSpPr>
            <a:spLocks noChangeArrowheads="1"/>
          </p:cNvSpPr>
          <p:nvPr/>
        </p:nvSpPr>
        <p:spPr bwMode="auto">
          <a:xfrm>
            <a:off x="457200" y="214313"/>
            <a:ext cx="82296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b="1" dirty="0">
                <a:solidFill>
                  <a:schemeClr val="accent1"/>
                </a:solidFill>
                <a:latin typeface="Times New Roman" pitchFamily="18" charset="0"/>
              </a:rPr>
              <a:t>Konferans, Panel ve Kursa Katılım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59831"/>
              </p:ext>
            </p:extLst>
          </p:nvPr>
        </p:nvGraphicFramePr>
        <p:xfrm>
          <a:off x="395536" y="980728"/>
          <a:ext cx="8424935" cy="5443259"/>
        </p:xfrm>
        <a:graphic>
          <a:graphicData uri="http://schemas.openxmlformats.org/drawingml/2006/table">
            <a:tbl>
              <a:tblPr/>
              <a:tblGrid>
                <a:gridCol w="3202185">
                  <a:extLst>
                    <a:ext uri="{9D8B030D-6E8A-4147-A177-3AD203B41FA5}">
                      <a16:colId xmlns:a16="http://schemas.microsoft.com/office/drawing/2014/main" val="1636318046"/>
                    </a:ext>
                  </a:extLst>
                </a:gridCol>
                <a:gridCol w="1784242">
                  <a:extLst>
                    <a:ext uri="{9D8B030D-6E8A-4147-A177-3AD203B41FA5}">
                      <a16:colId xmlns:a16="http://schemas.microsoft.com/office/drawing/2014/main" val="3137832436"/>
                    </a:ext>
                  </a:extLst>
                </a:gridCol>
                <a:gridCol w="1607000">
                  <a:extLst>
                    <a:ext uri="{9D8B030D-6E8A-4147-A177-3AD203B41FA5}">
                      <a16:colId xmlns:a16="http://schemas.microsoft.com/office/drawing/2014/main" val="3694066056"/>
                    </a:ext>
                  </a:extLst>
                </a:gridCol>
                <a:gridCol w="1831508">
                  <a:extLst>
                    <a:ext uri="{9D8B030D-6E8A-4147-A177-3AD203B41FA5}">
                      <a16:colId xmlns:a16="http://schemas.microsoft.com/office/drawing/2014/main" val="3557917671"/>
                    </a:ext>
                  </a:extLst>
                </a:gridCol>
              </a:tblGrid>
              <a:tr h="168989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Yönetici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Konuşmacı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613851"/>
                  </a:ext>
                </a:extLst>
              </a:tr>
              <a:tr h="16898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tr-TR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Moderatör</a:t>
                      </a:r>
                      <a:endParaRPr lang="tr-T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5001"/>
                  </a:ext>
                </a:extLst>
              </a:tr>
              <a:tr h="1757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Oturum Başkanı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75894"/>
                  </a:ext>
                </a:extLst>
              </a:tr>
              <a:tr h="22560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Reanimasyon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5678" marR="5678" marT="567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5678" marR="5678" marT="567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5678" marR="5678" marT="567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478653"/>
                  </a:ext>
                </a:extLst>
              </a:tr>
              <a:tr h="3988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241432"/>
                  </a:ext>
                </a:extLst>
              </a:tr>
              <a:tr h="2974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226133"/>
                  </a:ext>
                </a:extLst>
              </a:tr>
              <a:tr h="34473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31535"/>
                  </a:ext>
                </a:extLst>
              </a:tr>
              <a:tr h="25686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78" marR="5678" marT="567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1</a:t>
                      </a:r>
                    </a:p>
                  </a:txBody>
                  <a:tcPr marL="5678" marR="5678" marT="567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808592"/>
                  </a:ext>
                </a:extLst>
              </a:tr>
              <a:tr h="25686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2489603"/>
                  </a:ext>
                </a:extLst>
              </a:tr>
              <a:tr h="37853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436576"/>
                  </a:ext>
                </a:extLst>
              </a:tr>
              <a:tr h="35149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575135"/>
                  </a:ext>
                </a:extLst>
              </a:tr>
              <a:tr h="22982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66866"/>
                  </a:ext>
                </a:extLst>
              </a:tr>
              <a:tr h="41909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274340"/>
                  </a:ext>
                </a:extLst>
              </a:tr>
              <a:tr h="34473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998140"/>
                  </a:ext>
                </a:extLst>
              </a:tr>
              <a:tr h="43937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Rekonstrüktif ve Estetik Cerrahi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474839"/>
                  </a:ext>
                </a:extLst>
              </a:tr>
              <a:tr h="17575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935222"/>
                  </a:ext>
                </a:extLst>
              </a:tr>
              <a:tr h="33121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5678" marR="5678" marT="56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607665"/>
                  </a:ext>
                </a:extLst>
              </a:tr>
              <a:tr h="146256">
                <a:tc>
                  <a:txBody>
                    <a:bodyPr/>
                    <a:lstStyle/>
                    <a:p>
                      <a:pPr algn="l" fontAlgn="b"/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07329"/>
                  </a:ext>
                </a:extLst>
              </a:tr>
              <a:tr h="146256">
                <a:tc>
                  <a:txBody>
                    <a:bodyPr/>
                    <a:lstStyle/>
                    <a:p>
                      <a:pPr algn="l" fontAlgn="b"/>
                      <a:endParaRPr lang="tr-T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78" marR="5678" marT="56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8316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ChangeArrowheads="1"/>
          </p:cNvSpPr>
          <p:nvPr/>
        </p:nvSpPr>
        <p:spPr bwMode="auto">
          <a:xfrm>
            <a:off x="466725" y="214313"/>
            <a:ext cx="8605838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400" b="1" dirty="0">
                <a:solidFill>
                  <a:schemeClr val="accent1"/>
                </a:solidFill>
                <a:latin typeface="Times New Roman" pitchFamily="18" charset="0"/>
              </a:rPr>
              <a:t>Düzenlenen Kongre, Sempozyum, Konferans, Panel ve Kurslar</a:t>
            </a:r>
            <a:endParaRPr lang="tr-TR" sz="2400" dirty="0">
              <a:solidFill>
                <a:schemeClr val="accent1"/>
              </a:solidFill>
              <a:latin typeface="Garamond" pitchFamily="18" charset="0"/>
            </a:endParaRPr>
          </a:p>
        </p:txBody>
      </p:sp>
      <p:sp>
        <p:nvSpPr>
          <p:cNvPr id="35979" name="Rectangle 151"/>
          <p:cNvSpPr>
            <a:spLocks noChangeArrowheads="1"/>
          </p:cNvSpPr>
          <p:nvPr/>
        </p:nvSpPr>
        <p:spPr bwMode="auto">
          <a:xfrm>
            <a:off x="0" y="7554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724316"/>
              </p:ext>
            </p:extLst>
          </p:nvPr>
        </p:nvGraphicFramePr>
        <p:xfrm>
          <a:off x="611560" y="688398"/>
          <a:ext cx="7848872" cy="6169602"/>
        </p:xfrm>
        <a:graphic>
          <a:graphicData uri="http://schemas.openxmlformats.org/drawingml/2006/table">
            <a:tbl>
              <a:tblPr/>
              <a:tblGrid>
                <a:gridCol w="1175776">
                  <a:extLst>
                    <a:ext uri="{9D8B030D-6E8A-4147-A177-3AD203B41FA5}">
                      <a16:colId xmlns:a16="http://schemas.microsoft.com/office/drawing/2014/main" val="953704558"/>
                    </a:ext>
                  </a:extLst>
                </a:gridCol>
                <a:gridCol w="602162">
                  <a:extLst>
                    <a:ext uri="{9D8B030D-6E8A-4147-A177-3AD203B41FA5}">
                      <a16:colId xmlns:a16="http://schemas.microsoft.com/office/drawing/2014/main" val="2665068147"/>
                    </a:ext>
                  </a:extLst>
                </a:gridCol>
                <a:gridCol w="955152">
                  <a:extLst>
                    <a:ext uri="{9D8B030D-6E8A-4147-A177-3AD203B41FA5}">
                      <a16:colId xmlns:a16="http://schemas.microsoft.com/office/drawing/2014/main" val="3766910000"/>
                    </a:ext>
                  </a:extLst>
                </a:gridCol>
                <a:gridCol w="944771">
                  <a:extLst>
                    <a:ext uri="{9D8B030D-6E8A-4147-A177-3AD203B41FA5}">
                      <a16:colId xmlns:a16="http://schemas.microsoft.com/office/drawing/2014/main" val="3994587254"/>
                    </a:ext>
                  </a:extLst>
                </a:gridCol>
                <a:gridCol w="1362651">
                  <a:extLst>
                    <a:ext uri="{9D8B030D-6E8A-4147-A177-3AD203B41FA5}">
                      <a16:colId xmlns:a16="http://schemas.microsoft.com/office/drawing/2014/main" val="3497340679"/>
                    </a:ext>
                  </a:extLst>
                </a:gridCol>
                <a:gridCol w="768276">
                  <a:extLst>
                    <a:ext uri="{9D8B030D-6E8A-4147-A177-3AD203B41FA5}">
                      <a16:colId xmlns:a16="http://schemas.microsoft.com/office/drawing/2014/main" val="1234035780"/>
                    </a:ext>
                  </a:extLst>
                </a:gridCol>
                <a:gridCol w="1175774">
                  <a:extLst>
                    <a:ext uri="{9D8B030D-6E8A-4147-A177-3AD203B41FA5}">
                      <a16:colId xmlns:a16="http://schemas.microsoft.com/office/drawing/2014/main" val="2801937557"/>
                    </a:ext>
                  </a:extLst>
                </a:gridCol>
                <a:gridCol w="864310">
                  <a:extLst>
                    <a:ext uri="{9D8B030D-6E8A-4147-A177-3AD203B41FA5}">
                      <a16:colId xmlns:a16="http://schemas.microsoft.com/office/drawing/2014/main" val="3725657727"/>
                    </a:ext>
                  </a:extLst>
                </a:gridCol>
              </a:tblGrid>
              <a:tr h="348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Dalı-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Kongre 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Sempozyum 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Kurs/Okul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Konferans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Panel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Toplantı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33971"/>
                  </a:ext>
                </a:extLst>
              </a:tr>
              <a:tr h="28643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1 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031693"/>
                  </a:ext>
                </a:extLst>
              </a:tr>
              <a:tr h="40748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512083"/>
                  </a:ext>
                </a:extLst>
              </a:tr>
              <a:tr h="47739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4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70704"/>
                  </a:ext>
                </a:extLst>
              </a:tr>
              <a:tr h="27520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809405"/>
                  </a:ext>
                </a:extLst>
              </a:tr>
              <a:tr h="34259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470172"/>
                  </a:ext>
                </a:extLst>
              </a:tr>
              <a:tr h="35383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93984"/>
                  </a:ext>
                </a:extLst>
              </a:tr>
              <a:tr h="56163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47878"/>
                  </a:ext>
                </a:extLst>
              </a:tr>
              <a:tr h="34259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674052"/>
                  </a:ext>
                </a:extLst>
              </a:tr>
              <a:tr h="38191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366819"/>
                  </a:ext>
                </a:extLst>
              </a:tr>
              <a:tr h="39314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58012"/>
                  </a:ext>
                </a:extLst>
              </a:tr>
              <a:tr h="31451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146968"/>
                  </a:ext>
                </a:extLst>
              </a:tr>
              <a:tr h="35383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Rekonst.  ve Estetik Cer.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497011"/>
                  </a:ext>
                </a:extLst>
              </a:tr>
              <a:tr h="29766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739201"/>
                  </a:ext>
                </a:extLst>
              </a:tr>
              <a:tr h="31451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1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4558" marR="4558" marT="45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834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4"/>
          <p:cNvSpPr>
            <a:spLocks noChangeArrowheads="1"/>
          </p:cNvSpPr>
          <p:nvPr/>
        </p:nvSpPr>
        <p:spPr bwMode="auto">
          <a:xfrm>
            <a:off x="466725" y="214313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Proje ve Araştırmalar</a:t>
            </a: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967" name="Rectangle 133"/>
          <p:cNvSpPr>
            <a:spLocks noChangeArrowheads="1"/>
          </p:cNvSpPr>
          <p:nvPr/>
        </p:nvSpPr>
        <p:spPr bwMode="auto">
          <a:xfrm>
            <a:off x="0" y="842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393721"/>
              </p:ext>
            </p:extLst>
          </p:nvPr>
        </p:nvGraphicFramePr>
        <p:xfrm>
          <a:off x="323527" y="1124745"/>
          <a:ext cx="8372797" cy="5578787"/>
        </p:xfrm>
        <a:graphic>
          <a:graphicData uri="http://schemas.openxmlformats.org/drawingml/2006/table">
            <a:tbl>
              <a:tblPr/>
              <a:tblGrid>
                <a:gridCol w="3182367">
                  <a:extLst>
                    <a:ext uri="{9D8B030D-6E8A-4147-A177-3AD203B41FA5}">
                      <a16:colId xmlns:a16="http://schemas.microsoft.com/office/drawing/2014/main" val="1676714494"/>
                    </a:ext>
                  </a:extLst>
                </a:gridCol>
                <a:gridCol w="1773202">
                  <a:extLst>
                    <a:ext uri="{9D8B030D-6E8A-4147-A177-3AD203B41FA5}">
                      <a16:colId xmlns:a16="http://schemas.microsoft.com/office/drawing/2014/main" val="1332568392"/>
                    </a:ext>
                  </a:extLst>
                </a:gridCol>
                <a:gridCol w="1597055">
                  <a:extLst>
                    <a:ext uri="{9D8B030D-6E8A-4147-A177-3AD203B41FA5}">
                      <a16:colId xmlns:a16="http://schemas.microsoft.com/office/drawing/2014/main" val="1072486052"/>
                    </a:ext>
                  </a:extLst>
                </a:gridCol>
                <a:gridCol w="1820173">
                  <a:extLst>
                    <a:ext uri="{9D8B030D-6E8A-4147-A177-3AD203B41FA5}">
                      <a16:colId xmlns:a16="http://schemas.microsoft.com/office/drawing/2014/main" val="3941432059"/>
                    </a:ext>
                  </a:extLst>
                </a:gridCol>
              </a:tblGrid>
              <a:tr h="26326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Halen 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Tamamlanan 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284452"/>
                  </a:ext>
                </a:extLst>
              </a:tr>
              <a:tr h="38480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Yürütülen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773697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176028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585444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006202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 -</a:t>
                      </a:r>
                    </a:p>
                    <a:p>
                      <a:pPr algn="ctr" fontAlgn="t"/>
                      <a:endParaRPr lang="tr-T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909171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-</a:t>
                      </a:r>
                      <a:endParaRPr kumimoji="0" lang="tr-T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353555"/>
                  </a:ext>
                </a:extLst>
              </a:tr>
              <a:tr h="27380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169689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816590"/>
                  </a:ext>
                </a:extLst>
              </a:tr>
              <a:tr h="368579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327836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719222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648557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341003"/>
                  </a:ext>
                </a:extLst>
              </a:tr>
              <a:tr h="537072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</a:t>
                      </a:r>
                      <a:r>
                        <a:rPr lang="tr-T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Rekonstrüktif</a:t>
                      </a:r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 ve Estetik Cerrahi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665896"/>
                  </a:ext>
                </a:extLst>
              </a:tr>
              <a:tr h="3369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75" marR="8675" marT="86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87199"/>
                  </a:ext>
                </a:extLst>
              </a:tr>
              <a:tr h="27380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675" marR="8675" marT="86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85384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Yapılan Ameliyatlar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Yıllık vaka sayısı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37.924 vaka</a:t>
            </a:r>
          </a:p>
          <a:p>
            <a:pPr>
              <a:lnSpc>
                <a:spcPct val="150000"/>
              </a:lnSpc>
            </a:pPr>
            <a:r>
              <a:rPr lang="tr-TR" dirty="0"/>
              <a:t>Patoloji; 14 </a:t>
            </a:r>
            <a:r>
              <a:rPr lang="tr-TR" dirty="0" err="1"/>
              <a:t>öğr</a:t>
            </a:r>
            <a:r>
              <a:rPr lang="tr-TR" dirty="0"/>
              <a:t> üyesi</a:t>
            </a:r>
          </a:p>
          <a:p>
            <a:pPr>
              <a:lnSpc>
                <a:spcPct val="150000"/>
              </a:lnSpc>
            </a:pPr>
            <a:r>
              <a:rPr lang="tr-TR" dirty="0"/>
              <a:t>Anestezi; 46 </a:t>
            </a:r>
            <a:r>
              <a:rPr lang="tr-TR" dirty="0" err="1"/>
              <a:t>öğr</a:t>
            </a:r>
            <a:r>
              <a:rPr lang="tr-TR" dirty="0"/>
              <a:t> üyesi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Öğretim üyesi başına (60)</a:t>
            </a:r>
          </a:p>
          <a:p>
            <a:pPr lvl="2">
              <a:lnSpc>
                <a:spcPct val="150000"/>
              </a:lnSpc>
            </a:pPr>
            <a:r>
              <a:rPr lang="tr-TR" dirty="0"/>
              <a:t>632 vaka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Picture 2" descr="C:\Users\Drsezen\Downloads\IMG-20250604-WA00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66708" y="1"/>
            <a:ext cx="3805489" cy="6817456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2214546" y="5357826"/>
            <a:ext cx="3857652" cy="150017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EFEFE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5" y="0"/>
            <a:ext cx="48937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Başlık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6508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  <a:t/>
            </a:r>
            <a:br>
              <a:rPr lang="tr-TR" sz="5400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23555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8147050" cy="5072099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sz="4500" b="1" dirty="0">
                <a:solidFill>
                  <a:schemeClr val="accent1"/>
                </a:solidFill>
                <a:latin typeface="Calibri" pitchFamily="34" charset="0"/>
              </a:rPr>
              <a:t>Teşekkürler</a:t>
            </a:r>
            <a:r>
              <a:rPr lang="tr-TR" sz="2800" b="1" dirty="0">
                <a:solidFill>
                  <a:schemeClr val="accent1"/>
                </a:solidFill>
                <a:latin typeface="Calibri" pitchFamily="34" charset="0"/>
              </a:rPr>
              <a:t>        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sz="2800" b="1" dirty="0">
                <a:solidFill>
                  <a:schemeClr val="accent1"/>
                </a:solidFill>
                <a:latin typeface="Calibri" pitchFamily="34" charset="0"/>
              </a:rPr>
              <a:t>12.06.2025      </a:t>
            </a:r>
            <a:endParaRPr lang="tr-TR" sz="4300" b="1" dirty="0">
              <a:solidFill>
                <a:schemeClr val="accent1"/>
              </a:solidFill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sz="4300" b="1" dirty="0">
              <a:solidFill>
                <a:schemeClr val="accent1"/>
              </a:solidFill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sz="2800" b="1" dirty="0">
              <a:solidFill>
                <a:srgbClr val="002060"/>
              </a:solidFill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sz="2800" b="1" dirty="0">
                <a:solidFill>
                  <a:srgbClr val="002060"/>
                </a:solidFill>
                <a:latin typeface="Calibri" pitchFamily="34" charset="0"/>
              </a:rPr>
              <a:t>																</a:t>
            </a:r>
            <a:endParaRPr lang="tr-TR" sz="1500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Cerrahi Tıp Bilimleri Bölümü </a:t>
            </a:r>
            <a:b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Anabilim ve Bilim Dalları</a:t>
            </a:r>
            <a:r>
              <a:rPr lang="tr-TR" sz="2800" b="1" dirty="0">
                <a:solidFill>
                  <a:srgbClr val="FF0000"/>
                </a:solidFill>
              </a:rPr>
              <a:t/>
            </a:r>
            <a:br>
              <a:rPr lang="tr-TR" sz="2800" b="1" dirty="0">
                <a:solidFill>
                  <a:srgbClr val="FF0000"/>
                </a:solidFill>
              </a:rPr>
            </a:b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3075" name="Rectangle 304"/>
          <p:cNvSpPr>
            <a:spLocks noGrp="1" noChangeArrowheads="1"/>
          </p:cNvSpPr>
          <p:nvPr>
            <p:ph sz="half" idx="1"/>
          </p:nvPr>
        </p:nvSpPr>
        <p:spPr>
          <a:xfrm>
            <a:off x="1357290" y="1428736"/>
            <a:ext cx="6786563" cy="5616624"/>
          </a:xfrm>
        </p:spPr>
        <p:txBody>
          <a:bodyPr>
            <a:normAutofit fontScale="70000" lnSpcReduction="20000"/>
          </a:bodyPr>
          <a:lstStyle/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Anestezioloji</a:t>
            </a: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ve </a:t>
            </a:r>
            <a:r>
              <a:rPr lang="tr-TR" sz="24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Reanimasyon</a:t>
            </a: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AD.</a:t>
            </a:r>
          </a:p>
          <a:p>
            <a:pPr lvl="1"/>
            <a:r>
              <a:rPr lang="tr-TR" sz="2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Algoloji</a:t>
            </a:r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Bilim Dalı </a:t>
            </a:r>
          </a:p>
          <a:p>
            <a:pPr lvl="1"/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Yoğun Bakım Bilim Dalı 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Beyin ve Sinir Cerrahisi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Çocuk Cerrahisi AD.</a:t>
            </a:r>
          </a:p>
          <a:p>
            <a:pPr lvl="1"/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Çocuk Ürolojisi Bilim Dalı 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Genel Cerrahi AD.</a:t>
            </a:r>
          </a:p>
          <a:p>
            <a:pPr lvl="1"/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Cerrahi Onkoloji Bilim Dalı 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Göğüs Cerrahisi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Göz Hastalıkları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Kadın Hastalıkları ve Doğum AD.</a:t>
            </a:r>
          </a:p>
          <a:p>
            <a:pPr lvl="1"/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Jinekolojik Onkoloji Bilim Dalı </a:t>
            </a:r>
          </a:p>
          <a:p>
            <a:pPr lvl="1"/>
            <a:r>
              <a:rPr lang="tr-TR" sz="2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Perinatoloji</a:t>
            </a:r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Bilim Dalı 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Kalp ve Damar Cerrahisi AD.</a:t>
            </a:r>
          </a:p>
          <a:p>
            <a:pPr marL="438713" lvl="1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Çocuk Kalp Damar Cerrahisi Bilim Dalı </a:t>
            </a:r>
            <a:endParaRPr lang="tr-TR" sz="2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Kulak Burun Boğaz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Ortopedi ve Travmatoloji AD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Patoloji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Plastik  Rekonstrüktif  ve Estetik Cerrahi AD.</a:t>
            </a: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Üroloji AD.</a:t>
            </a:r>
          </a:p>
          <a:p>
            <a:pPr lvl="1"/>
            <a:r>
              <a:rPr lang="tr-TR" sz="2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Androloji</a:t>
            </a:r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Bilim Dalı </a:t>
            </a:r>
          </a:p>
          <a:p>
            <a:pPr lvl="1"/>
            <a:r>
              <a:rPr lang="tr-TR" sz="2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Çocuk Ürolojisi Bilim Dalı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None/>
              <a:defRPr/>
            </a:pPr>
            <a:endParaRPr lang="tr-TR" sz="2000" b="1" dirty="0">
              <a:solidFill>
                <a:srgbClr val="C00000"/>
              </a:solidFill>
              <a:latin typeface="Garamond" pitchFamily="18" charset="0"/>
            </a:endParaRPr>
          </a:p>
          <a:p>
            <a:pPr marL="72000" indent="-1800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v"/>
              <a:defRPr/>
            </a:pPr>
            <a:endParaRPr lang="tr-TR" sz="2000" b="1" dirty="0">
              <a:solidFill>
                <a:srgbClr val="C00000"/>
              </a:solidFill>
              <a:latin typeface="Garamond" pitchFamily="18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000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4100" name="Rectangle 305"/>
          <p:cNvSpPr>
            <a:spLocks noGrp="1" noChangeArrowheads="1"/>
          </p:cNvSpPr>
          <p:nvPr>
            <p:ph sz="half" idx="2"/>
          </p:nvPr>
        </p:nvSpPr>
        <p:spPr>
          <a:xfrm>
            <a:off x="6732588" y="1285875"/>
            <a:ext cx="1768475" cy="4087813"/>
          </a:xfrm>
        </p:spPr>
        <p:txBody>
          <a:bodyPr>
            <a:normAutofit fontScale="70000" lnSpcReduction="20000"/>
          </a:bodyPr>
          <a:lstStyle/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tr-TR" sz="1400" b="1" dirty="0">
              <a:latin typeface="Garamond" pitchFamily="18" charset="0"/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tr-TR" sz="14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22939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500063"/>
            <a:ext cx="8229600" cy="1366837"/>
          </a:xfrm>
          <a:solidFill>
            <a:schemeClr val="bg1"/>
          </a:solidFill>
        </p:spPr>
        <p:txBody>
          <a:bodyPr/>
          <a:lstStyle/>
          <a:p>
            <a:pPr algn="ctr" eaLnBrk="1" hangingPunct="1"/>
            <a: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Cerrahi Tıp Bilimleri Bölümü </a:t>
            </a:r>
            <a:b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Anabilim Dalları</a:t>
            </a:r>
            <a:endParaRPr lang="tr-TR" sz="2800" dirty="0">
              <a:solidFill>
                <a:schemeClr val="accent1"/>
              </a:solidFill>
            </a:endParaRPr>
          </a:p>
        </p:txBody>
      </p:sp>
      <p:sp>
        <p:nvSpPr>
          <p:cNvPr id="17410" name="2 İçerik Yer Tutucusu"/>
          <p:cNvSpPr>
            <a:spLocks noGrp="1"/>
          </p:cNvSpPr>
          <p:nvPr>
            <p:ph sz="half" idx="1"/>
          </p:nvPr>
        </p:nvSpPr>
        <p:spPr>
          <a:xfrm>
            <a:off x="1835150" y="2276475"/>
            <a:ext cx="6265242" cy="642938"/>
          </a:xfrm>
          <a:solidFill>
            <a:srgbClr val="002060"/>
          </a:solidFill>
        </p:spPr>
        <p:txBody>
          <a:bodyPr/>
          <a:lstStyle/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</a:pPr>
            <a:r>
              <a:rPr lang="tr-TR" sz="3200" b="1" dirty="0">
                <a:solidFill>
                  <a:schemeClr val="bg1"/>
                </a:solidFill>
                <a:latin typeface="Garamond" pitchFamily="18" charset="0"/>
              </a:rPr>
              <a:t>13 Anabilim Dalı/9 Bilim Dalı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</a:pPr>
            <a:endParaRPr lang="tr-TR" sz="32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7172" name="3 İçerik Yer Tutucusu"/>
          <p:cNvSpPr>
            <a:spLocks noGrp="1"/>
          </p:cNvSpPr>
          <p:nvPr>
            <p:ph sz="half" idx="2"/>
          </p:nvPr>
        </p:nvSpPr>
        <p:spPr>
          <a:xfrm>
            <a:off x="1928813" y="3143250"/>
            <a:ext cx="6315595" cy="2878038"/>
          </a:xfrm>
          <a:solidFill>
            <a:srgbClr val="FFFF00"/>
          </a:solidFill>
        </p:spPr>
        <p:txBody>
          <a:bodyPr/>
          <a:lstStyle/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200" b="1" dirty="0">
                <a:latin typeface="Garamond" pitchFamily="18" charset="0"/>
              </a:rPr>
              <a:t> 43</a:t>
            </a:r>
            <a:r>
              <a:rPr lang="tr-TR" sz="3200" b="1" dirty="0">
                <a:latin typeface="+mj-lt"/>
              </a:rPr>
              <a:t>  Profesör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200" b="1" dirty="0">
                <a:latin typeface="+mj-lt"/>
              </a:rPr>
              <a:t> 14  Doçent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200" b="1" dirty="0">
                <a:latin typeface="+mj-lt"/>
              </a:rPr>
              <a:t> 24  Dr. </a:t>
            </a:r>
            <a:r>
              <a:rPr lang="tr-TR" sz="3200" b="1" dirty="0" err="1">
                <a:latin typeface="+mj-lt"/>
              </a:rPr>
              <a:t>Öğr</a:t>
            </a:r>
            <a:r>
              <a:rPr lang="tr-TR" sz="3200" b="1" dirty="0">
                <a:latin typeface="+mj-lt"/>
              </a:rPr>
              <a:t>. Üyesi</a:t>
            </a:r>
          </a:p>
          <a:p>
            <a:pPr lvl="1"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000" b="1" dirty="0">
                <a:latin typeface="+mj-lt"/>
              </a:rPr>
              <a:t>81 </a:t>
            </a:r>
            <a:r>
              <a:rPr lang="tr-TR" sz="3000" b="1" dirty="0" err="1">
                <a:latin typeface="+mj-lt"/>
              </a:rPr>
              <a:t>Öğr</a:t>
            </a:r>
            <a:r>
              <a:rPr lang="tr-TR" sz="3000" b="1" dirty="0">
                <a:latin typeface="+mj-lt"/>
              </a:rPr>
              <a:t>. Üyesi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200" b="1" dirty="0">
                <a:latin typeface="+mj-lt"/>
              </a:rPr>
              <a:t>188 Araştırma Görevlisi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tr-TR" sz="3200" b="1" dirty="0">
                <a:latin typeface="+mj-lt"/>
              </a:rPr>
              <a:t>Toplam: 269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4" name="Rectangle 189"/>
          <p:cNvSpPr>
            <a:spLocks noGrp="1" noChangeArrowheads="1"/>
          </p:cNvSpPr>
          <p:nvPr>
            <p:ph type="title"/>
          </p:nvPr>
        </p:nvSpPr>
        <p:spPr>
          <a:xfrm>
            <a:off x="539750" y="1"/>
            <a:ext cx="8929688" cy="476589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000" b="1" dirty="0">
                <a:solidFill>
                  <a:schemeClr val="accent1"/>
                </a:solidFill>
              </a:rPr>
              <a:t>MEVCUT KADROLARIN ANABİLİM DALLARINA GÖRE DAĞILIMI</a:t>
            </a:r>
          </a:p>
        </p:txBody>
      </p:sp>
      <p:graphicFrame>
        <p:nvGraphicFramePr>
          <p:cNvPr id="13669" name="Tablo 136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378049"/>
              </p:ext>
            </p:extLst>
          </p:nvPr>
        </p:nvGraphicFramePr>
        <p:xfrm>
          <a:off x="457200" y="980727"/>
          <a:ext cx="8229600" cy="5773206"/>
        </p:xfrm>
        <a:graphic>
          <a:graphicData uri="http://schemas.openxmlformats.org/drawingml/2006/table">
            <a:tbl>
              <a:tblPr/>
              <a:tblGrid>
                <a:gridCol w="1210857">
                  <a:extLst>
                    <a:ext uri="{9D8B030D-6E8A-4147-A177-3AD203B41FA5}">
                      <a16:colId xmlns:a16="http://schemas.microsoft.com/office/drawing/2014/main" val="298613215"/>
                    </a:ext>
                  </a:extLst>
                </a:gridCol>
                <a:gridCol w="1417359">
                  <a:extLst>
                    <a:ext uri="{9D8B030D-6E8A-4147-A177-3AD203B41FA5}">
                      <a16:colId xmlns:a16="http://schemas.microsoft.com/office/drawing/2014/main" val="936604723"/>
                    </a:ext>
                  </a:extLst>
                </a:gridCol>
                <a:gridCol w="1316454">
                  <a:extLst>
                    <a:ext uri="{9D8B030D-6E8A-4147-A177-3AD203B41FA5}">
                      <a16:colId xmlns:a16="http://schemas.microsoft.com/office/drawing/2014/main" val="3133917735"/>
                    </a:ext>
                  </a:extLst>
                </a:gridCol>
                <a:gridCol w="1119338">
                  <a:extLst>
                    <a:ext uri="{9D8B030D-6E8A-4147-A177-3AD203B41FA5}">
                      <a16:colId xmlns:a16="http://schemas.microsoft.com/office/drawing/2014/main" val="696897543"/>
                    </a:ext>
                  </a:extLst>
                </a:gridCol>
                <a:gridCol w="1355048">
                  <a:extLst>
                    <a:ext uri="{9D8B030D-6E8A-4147-A177-3AD203B41FA5}">
                      <a16:colId xmlns:a16="http://schemas.microsoft.com/office/drawing/2014/main" val="1862792316"/>
                    </a:ext>
                  </a:extLst>
                </a:gridCol>
                <a:gridCol w="900055">
                  <a:extLst>
                    <a:ext uri="{9D8B030D-6E8A-4147-A177-3AD203B41FA5}">
                      <a16:colId xmlns:a16="http://schemas.microsoft.com/office/drawing/2014/main" val="782686208"/>
                    </a:ext>
                  </a:extLst>
                </a:gridCol>
                <a:gridCol w="910489">
                  <a:extLst>
                    <a:ext uri="{9D8B030D-6E8A-4147-A177-3AD203B41FA5}">
                      <a16:colId xmlns:a16="http://schemas.microsoft.com/office/drawing/2014/main" val="3695056995"/>
                    </a:ext>
                  </a:extLst>
                </a:gridCol>
              </a:tblGrid>
              <a:tr h="37755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ANABİLİM DALI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BİLİM DALI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PROF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DOÇ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DR. ÖĞRT. ÜYESİ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Araş.Gör.Dr</a:t>
                      </a:r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TOPLAM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499083"/>
                  </a:ext>
                </a:extLst>
              </a:tr>
              <a:tr h="4126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100" b="1" i="0" u="none" strike="noStrike" dirty="0" err="1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r>
                        <a:rPr lang="tr-TR" sz="1100" b="1" i="0" u="none" strike="noStrike" dirty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 AD.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 err="1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Algoloji</a:t>
                      </a:r>
                      <a:r>
                        <a:rPr lang="tr-TR" sz="1100" b="1" i="0" u="none" strike="noStrike" dirty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 BD.                    Yoğun Bakım BD.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491916"/>
                  </a:ext>
                </a:extLst>
              </a:tr>
              <a:tr h="4126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 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097081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Çocuk Cerrahisi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Çocuk Ürolojisi BD.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938089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Genel Cerrahi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Cerrahi Onkoloji BD.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434132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436152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165804"/>
                  </a:ext>
                </a:extLst>
              </a:tr>
              <a:tr h="41267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Kalp Damar Cerrahisi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Çocuk Kalp Damar Cerr. BD.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440311"/>
                  </a:ext>
                </a:extLst>
              </a:tr>
              <a:tr h="37755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Jinekolojik Onkoloji BD.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493430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796000"/>
                  </a:ext>
                </a:extLst>
              </a:tr>
              <a:tr h="37755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488404"/>
                  </a:ext>
                </a:extLst>
              </a:tr>
              <a:tr h="280969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Patoloji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430471"/>
                  </a:ext>
                </a:extLst>
              </a:tr>
              <a:tr h="447795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Plastik ve Rek. Cerrahi AD.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727944"/>
                  </a:ext>
                </a:extLst>
              </a:tr>
              <a:tr h="37755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Üroloji AD.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</a:rPr>
                        <a:t>Çocuk Ürolojisi BD. Androloji BD.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046" marR="7046" marT="704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675095"/>
                  </a:ext>
                </a:extLst>
              </a:tr>
              <a:tr h="377553"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 panose="020F0502020204030204" pitchFamily="34" charset="0"/>
                        </a:rPr>
                        <a:t>TOPLAM: 13 ANABİLİM DALI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BİLİM DALI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269</a:t>
                      </a:r>
                    </a:p>
                  </a:txBody>
                  <a:tcPr marL="7046" marR="7046" marT="70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30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8083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/>
          <a:lstStyle/>
          <a:p>
            <a:pPr algn="ctr"/>
            <a:r>
              <a:rPr lang="tr-TR" sz="4400" b="1" dirty="0">
                <a:solidFill>
                  <a:schemeClr val="accent1"/>
                </a:solidFill>
              </a:rPr>
              <a:t>AKADEMİK YÜKSELMELER </a:t>
            </a:r>
            <a:endParaRPr lang="tr-TR" sz="4400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1412776"/>
            <a:ext cx="8301038" cy="4896544"/>
          </a:xfrm>
        </p:spPr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400" b="1" dirty="0" err="1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Prof.Dr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.  İbrahim Halil ERDOĞDU(13.12.2024)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24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2400" b="1" dirty="0">
              <a:solidFill>
                <a:srgbClr val="00B050"/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2400" b="1" dirty="0">
              <a:solidFill>
                <a:srgbClr val="00B05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3200" b="1" dirty="0">
              <a:solidFill>
                <a:srgbClr val="00B05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3200" b="1" dirty="0">
              <a:solidFill>
                <a:srgbClr val="00B05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endParaRPr lang="tr-TR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25624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688"/>
            <a:ext cx="8218487" cy="1224136"/>
          </a:xfrm>
        </p:spPr>
        <p:txBody>
          <a:bodyPr/>
          <a:lstStyle/>
          <a:p>
            <a:pPr algn="ctr" eaLnBrk="1" hangingPunct="1"/>
            <a:r>
              <a:rPr lang="tr-TR" sz="3200" b="1" dirty="0">
                <a:solidFill>
                  <a:schemeClr val="accent1"/>
                </a:solidFill>
              </a:rPr>
              <a:t>2024-2025  YILINDA</a:t>
            </a:r>
            <a:br>
              <a:rPr lang="tr-TR" sz="3200" b="1" dirty="0">
                <a:solidFill>
                  <a:schemeClr val="accent1"/>
                </a:solidFill>
              </a:rPr>
            </a:br>
            <a:r>
              <a:rPr lang="tr-TR" sz="3200" b="1" dirty="0">
                <a:solidFill>
                  <a:schemeClr val="accent1"/>
                </a:solidFill>
              </a:rPr>
              <a:t> ARAMIZA KATILAN  ÖĞRETİM  ÜYELERİ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2132856"/>
            <a:ext cx="8679338" cy="3528392"/>
          </a:xfrm>
        </p:spPr>
        <p:txBody>
          <a:bodyPr/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Prof. Dr. Erdem Ali ÖZKISACIK (Kalp Damar Cerrahisi A.D.)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Doç. Dr. Yücel GÜLTEKİN (Genel Cerrahi Ad)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Öğrt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Üyesi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Büşra EKİNCİ (Tıbbi Patoloji  A.D.)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Dr.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Öğrt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. Üyesi Funda KÖYLÜOĞLU(Kadın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Hast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. ve Doğum A.D.)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Dr.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Öğrt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. Üyesi Çağatay ÖZSOY (Üroloji A.D.)</a:t>
            </a:r>
          </a:p>
          <a:p>
            <a:pPr algn="just" eaLnBrk="1" hangingPunct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buClr>
                <a:srgbClr val="C00000"/>
              </a:buClr>
              <a:buNone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buClr>
                <a:srgbClr val="C00000"/>
              </a:buClr>
              <a:buNone/>
            </a:pPr>
            <a:r>
              <a:rPr lang="tr-TR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</a:p>
          <a:p>
            <a:pPr eaLnBrk="1" hangingPunct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sz="19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ChangeArrowheads="1"/>
          </p:cNvSpPr>
          <p:nvPr/>
        </p:nvSpPr>
        <p:spPr bwMode="auto">
          <a:xfrm>
            <a:off x="539750" y="174259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marR="0" lvl="0" indent="-8001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TEZ</a:t>
            </a:r>
            <a:r>
              <a:rPr kumimoji="0" lang="tr-TR" sz="2800" b="1" i="0" u="none" strike="noStrike" kern="1200" cap="none" spc="0" normalizeH="0" noProof="0" dirty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 VE SEMİNERLER</a:t>
            </a:r>
          </a:p>
        </p:txBody>
      </p:sp>
      <p:sp>
        <p:nvSpPr>
          <p:cNvPr id="28736" name="Rectangle 119"/>
          <p:cNvSpPr>
            <a:spLocks noChangeArrowheads="1"/>
          </p:cNvSpPr>
          <p:nvPr/>
        </p:nvSpPr>
        <p:spPr bwMode="auto">
          <a:xfrm>
            <a:off x="0" y="769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719071"/>
              </p:ext>
            </p:extLst>
          </p:nvPr>
        </p:nvGraphicFramePr>
        <p:xfrm>
          <a:off x="755576" y="764704"/>
          <a:ext cx="8013774" cy="5813732"/>
        </p:xfrm>
        <a:graphic>
          <a:graphicData uri="http://schemas.openxmlformats.org/drawingml/2006/table">
            <a:tbl>
              <a:tblPr/>
              <a:tblGrid>
                <a:gridCol w="1778399">
                  <a:extLst>
                    <a:ext uri="{9D8B030D-6E8A-4147-A177-3AD203B41FA5}">
                      <a16:colId xmlns:a16="http://schemas.microsoft.com/office/drawing/2014/main" val="2750415290"/>
                    </a:ext>
                  </a:extLst>
                </a:gridCol>
                <a:gridCol w="2173599">
                  <a:extLst>
                    <a:ext uri="{9D8B030D-6E8A-4147-A177-3AD203B41FA5}">
                      <a16:colId xmlns:a16="http://schemas.microsoft.com/office/drawing/2014/main" val="652782249"/>
                    </a:ext>
                  </a:extLst>
                </a:gridCol>
                <a:gridCol w="1652995">
                  <a:extLst>
                    <a:ext uri="{9D8B030D-6E8A-4147-A177-3AD203B41FA5}">
                      <a16:colId xmlns:a16="http://schemas.microsoft.com/office/drawing/2014/main" val="3192465021"/>
                    </a:ext>
                  </a:extLst>
                </a:gridCol>
                <a:gridCol w="1034069">
                  <a:extLst>
                    <a:ext uri="{9D8B030D-6E8A-4147-A177-3AD203B41FA5}">
                      <a16:colId xmlns:a16="http://schemas.microsoft.com/office/drawing/2014/main" val="1450232505"/>
                    </a:ext>
                  </a:extLst>
                </a:gridCol>
                <a:gridCol w="1374712">
                  <a:extLst>
                    <a:ext uri="{9D8B030D-6E8A-4147-A177-3AD203B41FA5}">
                      <a16:colId xmlns:a16="http://schemas.microsoft.com/office/drawing/2014/main" val="3269526046"/>
                    </a:ext>
                  </a:extLst>
                </a:gridCol>
              </a:tblGrid>
              <a:tr h="99859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Tıpta uzmanlık Semineri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Tıpta Uzmanlık Tezi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YLS  Semineri-Doktora Semineri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Yüksek </a:t>
                      </a:r>
                      <a:r>
                        <a:rPr lang="tr-TR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Lisanas</a:t>
                      </a:r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14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Tezi+Doktora</a:t>
                      </a:r>
                      <a:r>
                        <a:rPr lang="tr-T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Tezi 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580684"/>
                  </a:ext>
                </a:extLst>
              </a:tr>
              <a:tr h="4010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</a:rPr>
                        <a:t>10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157185"/>
                  </a:ext>
                </a:extLst>
              </a:tr>
              <a:tr h="4010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30360"/>
                  </a:ext>
                </a:extLst>
              </a:tr>
              <a:tr h="327608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485710"/>
                  </a:ext>
                </a:extLst>
              </a:tr>
              <a:tr h="2516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147867"/>
                  </a:ext>
                </a:extLst>
              </a:tr>
              <a:tr h="2516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841493"/>
                  </a:ext>
                </a:extLst>
              </a:tr>
              <a:tr h="2516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078806"/>
                  </a:ext>
                </a:extLst>
              </a:tr>
              <a:tr h="4010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373582"/>
                  </a:ext>
                </a:extLst>
              </a:tr>
              <a:tr h="4010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713816"/>
                  </a:ext>
                </a:extLst>
              </a:tr>
              <a:tr h="20443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270813"/>
                  </a:ext>
                </a:extLst>
              </a:tr>
              <a:tr h="40101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456760"/>
                  </a:ext>
                </a:extLst>
              </a:tr>
              <a:tr h="2516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81579"/>
                  </a:ext>
                </a:extLst>
              </a:tr>
              <a:tr h="59758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Rekonstrüktif ve Estetik Cerrahi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-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240157"/>
                  </a:ext>
                </a:extLst>
              </a:tr>
              <a:tr h="251614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547480"/>
                  </a:ext>
                </a:extLst>
              </a:tr>
              <a:tr h="20443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8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898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7061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ChangeArrowheads="1"/>
          </p:cNvSpPr>
          <p:nvPr/>
        </p:nvSpPr>
        <p:spPr bwMode="auto">
          <a:xfrm>
            <a:off x="539750" y="174259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0100" marR="0" lvl="0" indent="-8001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2800" b="1" noProof="0" dirty="0">
                <a:solidFill>
                  <a:srgbClr val="0F6FC6"/>
                </a:solidFill>
                <a:latin typeface="Times New Roman" pitchFamily="18" charset="0"/>
              </a:rPr>
              <a:t>2024/2025 Döneminde SB-YÖK Kadrosunda                                     </a:t>
            </a:r>
            <a:r>
              <a:rPr lang="tr-TR" sz="2800" b="1" dirty="0">
                <a:solidFill>
                  <a:srgbClr val="0F6FC6"/>
                </a:solidFill>
                <a:latin typeface="Times New Roman" pitchFamily="18" charset="0"/>
              </a:rPr>
              <a:t>G</a:t>
            </a:r>
            <a:r>
              <a:rPr lang="tr-TR" sz="2800" b="1" noProof="0" dirty="0" err="1">
                <a:solidFill>
                  <a:srgbClr val="0F6FC6"/>
                </a:solidFill>
                <a:latin typeface="Times New Roman" pitchFamily="18" charset="0"/>
              </a:rPr>
              <a:t>örevine</a:t>
            </a:r>
            <a:r>
              <a:rPr lang="tr-TR" sz="2800" b="1" dirty="0">
                <a:solidFill>
                  <a:srgbClr val="0F6FC6"/>
                </a:solidFill>
                <a:latin typeface="Times New Roman" pitchFamily="18" charset="0"/>
              </a:rPr>
              <a:t> B</a:t>
            </a:r>
            <a:r>
              <a:rPr lang="tr-TR" sz="2800" b="1" noProof="0" dirty="0">
                <a:solidFill>
                  <a:srgbClr val="0F6FC6"/>
                </a:solidFill>
                <a:latin typeface="Times New Roman" pitchFamily="18" charset="0"/>
              </a:rPr>
              <a:t>aşlayanlar </a:t>
            </a:r>
            <a:endParaRPr kumimoji="0" lang="tr-TR" sz="2800" b="1" i="0" u="none" strike="noStrike" kern="1200" cap="none" spc="0" normalizeH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28736" name="Rectangle 119"/>
          <p:cNvSpPr>
            <a:spLocks noChangeArrowheads="1"/>
          </p:cNvSpPr>
          <p:nvPr/>
        </p:nvSpPr>
        <p:spPr bwMode="auto">
          <a:xfrm>
            <a:off x="0" y="769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349733"/>
              </p:ext>
            </p:extLst>
          </p:nvPr>
        </p:nvGraphicFramePr>
        <p:xfrm>
          <a:off x="647663" y="1196752"/>
          <a:ext cx="8316825" cy="5213216"/>
        </p:xfrm>
        <a:graphic>
          <a:graphicData uri="http://schemas.openxmlformats.org/drawingml/2006/table">
            <a:tbl>
              <a:tblPr/>
              <a:tblGrid>
                <a:gridCol w="3742572">
                  <a:extLst>
                    <a:ext uri="{9D8B030D-6E8A-4147-A177-3AD203B41FA5}">
                      <a16:colId xmlns:a16="http://schemas.microsoft.com/office/drawing/2014/main" val="2750415290"/>
                    </a:ext>
                  </a:extLst>
                </a:gridCol>
                <a:gridCol w="4574253">
                  <a:extLst>
                    <a:ext uri="{9D8B030D-6E8A-4147-A177-3AD203B41FA5}">
                      <a16:colId xmlns:a16="http://schemas.microsoft.com/office/drawing/2014/main" val="652782249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Anabilim Dalı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580684"/>
                  </a:ext>
                </a:extLst>
              </a:tr>
              <a:tr h="3771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Anesteziyoloji ve </a:t>
                      </a:r>
                      <a:r>
                        <a:rPr lang="tr-TR" sz="16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Reanimasyon</a:t>
                      </a:r>
                      <a:endParaRPr lang="tr-TR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onstantia" panose="02030602050306030303" pitchFamily="18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157185"/>
                  </a:ext>
                </a:extLst>
              </a:tr>
              <a:tr h="3771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Beyin ve Sinir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30360"/>
                  </a:ext>
                </a:extLst>
              </a:tr>
              <a:tr h="308086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Çocuk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485710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Genel Cerrahi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147867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Göğüs Cerrahisi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07" marR="6307" marT="63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841493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Göz Hastalıkları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078806"/>
                  </a:ext>
                </a:extLst>
              </a:tr>
              <a:tr h="3771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Kadın Hastalıkları ve Doğum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373582"/>
                  </a:ext>
                </a:extLst>
              </a:tr>
              <a:tr h="3771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Kalp ve Damar Cerrahisi 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713816"/>
                  </a:ext>
                </a:extLst>
              </a:tr>
              <a:tr h="206577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Kulak Burun Boğaz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270813"/>
                  </a:ext>
                </a:extLst>
              </a:tr>
              <a:tr h="377115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Ortopedi ve Travmatoloji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456760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Tıbbi Patoloji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81579"/>
                  </a:ext>
                </a:extLst>
              </a:tr>
              <a:tr h="561973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Plastik Rekonstrüktif ve Estetik Cerrahi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240157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Üroloji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547480"/>
                  </a:ext>
                </a:extLst>
              </a:tr>
              <a:tr h="235241">
                <a:tc>
                  <a:txBody>
                    <a:bodyPr/>
                    <a:lstStyle/>
                    <a:p>
                      <a:pPr algn="l" rtl="0" fontAlgn="ctr"/>
                      <a:r>
                        <a:rPr lang="tr-TR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TOPLAM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b="1" i="0" u="none" strike="noStrike" dirty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307" marR="6307" marT="6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898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44751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ChangeArrowheads="1"/>
          </p:cNvSpPr>
          <p:nvPr/>
        </p:nvSpPr>
        <p:spPr bwMode="auto">
          <a:xfrm>
            <a:off x="827088" y="2205038"/>
            <a:ext cx="76231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6600" b="1" dirty="0">
                <a:solidFill>
                  <a:schemeClr val="accent1"/>
                </a:solidFill>
                <a:latin typeface="Times New Roman" pitchFamily="18" charset="0"/>
              </a:rPr>
              <a:t>Bilimsel Çalışmalar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19178</TotalTime>
  <Words>1134</Words>
  <Application>Microsoft Office PowerPoint</Application>
  <PresentationFormat>Ekran Gösterisi (4:3)</PresentationFormat>
  <Paragraphs>757</Paragraphs>
  <Slides>19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9" baseType="lpstr">
      <vt:lpstr>Arial</vt:lpstr>
      <vt:lpstr>Calibri</vt:lpstr>
      <vt:lpstr>Comic Sans MS</vt:lpstr>
      <vt:lpstr>Constantia</vt:lpstr>
      <vt:lpstr>Garamond</vt:lpstr>
      <vt:lpstr>Tahoma</vt:lpstr>
      <vt:lpstr>Times New Roman</vt:lpstr>
      <vt:lpstr>Wingdings</vt:lpstr>
      <vt:lpstr>Wingdings 2</vt:lpstr>
      <vt:lpstr>Akış</vt:lpstr>
      <vt:lpstr>AYDIN ADNAN  MENDERES  ÜNİVERSİTESİ   TIP  FAKÜLTESİ</vt:lpstr>
      <vt:lpstr>  Cerrahi Tıp Bilimleri Bölümü  Anabilim ve Bilim Dalları </vt:lpstr>
      <vt:lpstr>Cerrahi Tıp Bilimleri Bölümü  Anabilim Dalları</vt:lpstr>
      <vt:lpstr>MEVCUT KADROLARIN ANABİLİM DALLARINA GÖRE DAĞILIMI</vt:lpstr>
      <vt:lpstr>AKADEMİK YÜKSELMELER </vt:lpstr>
      <vt:lpstr>2024-2025  YILINDA  ARAMIZA KATILAN  ÖĞRETİM  ÜYELERİ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Yapılan Ameliyatlar</vt:lpstr>
      <vt:lpstr>PowerPoint Sunusu</vt:lpstr>
      <vt:lpstr>PowerPoint Sunusu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faruk</dc:creator>
  <cp:lastModifiedBy>Exper</cp:lastModifiedBy>
  <cp:revision>1246</cp:revision>
  <cp:lastPrinted>2025-06-05T07:29:38Z</cp:lastPrinted>
  <dcterms:created xsi:type="dcterms:W3CDTF">2006-06-01T20:57:19Z</dcterms:created>
  <dcterms:modified xsi:type="dcterms:W3CDTF">2025-12-05T10:11:45Z</dcterms:modified>
</cp:coreProperties>
</file>