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155"/>
  </p:notesMasterIdLst>
  <p:sldIdLst>
    <p:sldId id="292" r:id="rId2"/>
    <p:sldId id="294" r:id="rId3"/>
    <p:sldId id="390" r:id="rId4"/>
    <p:sldId id="313" r:id="rId5"/>
    <p:sldId id="391" r:id="rId6"/>
    <p:sldId id="392" r:id="rId7"/>
    <p:sldId id="315" r:id="rId8"/>
    <p:sldId id="382" r:id="rId9"/>
    <p:sldId id="384" r:id="rId10"/>
    <p:sldId id="393" r:id="rId11"/>
    <p:sldId id="462" r:id="rId12"/>
    <p:sldId id="471" r:id="rId13"/>
    <p:sldId id="476" r:id="rId14"/>
    <p:sldId id="475" r:id="rId15"/>
    <p:sldId id="515" r:id="rId16"/>
    <p:sldId id="397" r:id="rId17"/>
    <p:sldId id="530" r:id="rId18"/>
    <p:sldId id="398" r:id="rId19"/>
    <p:sldId id="400" r:id="rId20"/>
    <p:sldId id="399" r:id="rId21"/>
    <p:sldId id="401" r:id="rId22"/>
    <p:sldId id="403" r:id="rId23"/>
    <p:sldId id="460" r:id="rId24"/>
    <p:sldId id="461" r:id="rId25"/>
    <p:sldId id="407" r:id="rId26"/>
    <p:sldId id="483" r:id="rId27"/>
    <p:sldId id="408" r:id="rId28"/>
    <p:sldId id="409" r:id="rId29"/>
    <p:sldId id="463" r:id="rId30"/>
    <p:sldId id="465" r:id="rId31"/>
    <p:sldId id="464" r:id="rId32"/>
    <p:sldId id="413" r:id="rId33"/>
    <p:sldId id="410" r:id="rId34"/>
    <p:sldId id="415" r:id="rId35"/>
    <p:sldId id="487" r:id="rId36"/>
    <p:sldId id="485" r:id="rId37"/>
    <p:sldId id="414" r:id="rId38"/>
    <p:sldId id="417" r:id="rId39"/>
    <p:sldId id="488" r:id="rId40"/>
    <p:sldId id="418" r:id="rId41"/>
    <p:sldId id="424" r:id="rId42"/>
    <p:sldId id="468" r:id="rId43"/>
    <p:sldId id="421" r:id="rId44"/>
    <p:sldId id="425" r:id="rId45"/>
    <p:sldId id="426" r:id="rId46"/>
    <p:sldId id="427" r:id="rId47"/>
    <p:sldId id="516" r:id="rId48"/>
    <p:sldId id="469" r:id="rId49"/>
    <p:sldId id="428" r:id="rId50"/>
    <p:sldId id="429" r:id="rId51"/>
    <p:sldId id="430" r:id="rId52"/>
    <p:sldId id="431" r:id="rId53"/>
    <p:sldId id="432" r:id="rId54"/>
    <p:sldId id="433" r:id="rId55"/>
    <p:sldId id="434" r:id="rId56"/>
    <p:sldId id="435" r:id="rId57"/>
    <p:sldId id="436" r:id="rId58"/>
    <p:sldId id="438" r:id="rId59"/>
    <p:sldId id="440" r:id="rId60"/>
    <p:sldId id="577" r:id="rId61"/>
    <p:sldId id="466" r:id="rId62"/>
    <p:sldId id="578" r:id="rId63"/>
    <p:sldId id="442" r:id="rId64"/>
    <p:sldId id="606" r:id="rId65"/>
    <p:sldId id="443" r:id="rId66"/>
    <p:sldId id="445" r:id="rId67"/>
    <p:sldId id="446" r:id="rId68"/>
    <p:sldId id="575" r:id="rId69"/>
    <p:sldId id="576" r:id="rId70"/>
    <p:sldId id="532" r:id="rId71"/>
    <p:sldId id="533" r:id="rId72"/>
    <p:sldId id="536" r:id="rId73"/>
    <p:sldId id="538" r:id="rId74"/>
    <p:sldId id="537" r:id="rId75"/>
    <p:sldId id="539" r:id="rId76"/>
    <p:sldId id="607" r:id="rId77"/>
    <p:sldId id="540" r:id="rId78"/>
    <p:sldId id="608" r:id="rId79"/>
    <p:sldId id="541" r:id="rId80"/>
    <p:sldId id="611" r:id="rId81"/>
    <p:sldId id="609" r:id="rId82"/>
    <p:sldId id="612" r:id="rId83"/>
    <p:sldId id="613" r:id="rId84"/>
    <p:sldId id="614" r:id="rId85"/>
    <p:sldId id="615" r:id="rId86"/>
    <p:sldId id="616" r:id="rId87"/>
    <p:sldId id="544" r:id="rId88"/>
    <p:sldId id="618" r:id="rId89"/>
    <p:sldId id="492" r:id="rId90"/>
    <p:sldId id="619" r:id="rId91"/>
    <p:sldId id="579" r:id="rId92"/>
    <p:sldId id="580" r:id="rId93"/>
    <p:sldId id="581" r:id="rId94"/>
    <p:sldId id="600" r:id="rId95"/>
    <p:sldId id="601" r:id="rId96"/>
    <p:sldId id="582" r:id="rId97"/>
    <p:sldId id="548" r:id="rId98"/>
    <p:sldId id="550" r:id="rId99"/>
    <p:sldId id="551" r:id="rId100"/>
    <p:sldId id="552" r:id="rId101"/>
    <p:sldId id="553" r:id="rId102"/>
    <p:sldId id="554" r:id="rId103"/>
    <p:sldId id="555" r:id="rId104"/>
    <p:sldId id="556" r:id="rId105"/>
    <p:sldId id="557" r:id="rId106"/>
    <p:sldId id="558" r:id="rId107"/>
    <p:sldId id="559" r:id="rId108"/>
    <p:sldId id="560" r:id="rId109"/>
    <p:sldId id="561" r:id="rId110"/>
    <p:sldId id="562" r:id="rId111"/>
    <p:sldId id="563" r:id="rId112"/>
    <p:sldId id="564" r:id="rId113"/>
    <p:sldId id="565" r:id="rId114"/>
    <p:sldId id="566" r:id="rId115"/>
    <p:sldId id="567" r:id="rId116"/>
    <p:sldId id="620" r:id="rId117"/>
    <p:sldId id="623" r:id="rId118"/>
    <p:sldId id="621" r:id="rId119"/>
    <p:sldId id="622" r:id="rId120"/>
    <p:sldId id="624" r:id="rId121"/>
    <p:sldId id="625" r:id="rId122"/>
    <p:sldId id="519" r:id="rId123"/>
    <p:sldId id="627" r:id="rId124"/>
    <p:sldId id="628" r:id="rId125"/>
    <p:sldId id="630" r:id="rId126"/>
    <p:sldId id="629" r:id="rId127"/>
    <p:sldId id="631" r:id="rId128"/>
    <p:sldId id="632" r:id="rId129"/>
    <p:sldId id="633" r:id="rId130"/>
    <p:sldId id="626" r:id="rId131"/>
    <p:sldId id="634" r:id="rId132"/>
    <p:sldId id="569" r:id="rId133"/>
    <p:sldId id="583" r:id="rId134"/>
    <p:sldId id="635" r:id="rId135"/>
    <p:sldId id="589" r:id="rId136"/>
    <p:sldId id="590" r:id="rId137"/>
    <p:sldId id="591" r:id="rId138"/>
    <p:sldId id="593" r:id="rId139"/>
    <p:sldId id="594" r:id="rId140"/>
    <p:sldId id="636" r:id="rId141"/>
    <p:sldId id="521" r:id="rId142"/>
    <p:sldId id="637" r:id="rId143"/>
    <p:sldId id="524" r:id="rId144"/>
    <p:sldId id="638" r:id="rId145"/>
    <p:sldId id="639" r:id="rId146"/>
    <p:sldId id="597" r:id="rId147"/>
    <p:sldId id="526" r:id="rId148"/>
    <p:sldId id="527" r:id="rId149"/>
    <p:sldId id="528" r:id="rId150"/>
    <p:sldId id="572" r:id="rId151"/>
    <p:sldId id="573" r:id="rId152"/>
    <p:sldId id="604" r:id="rId153"/>
    <p:sldId id="261" r:id="rId154"/>
  </p:sldIdLst>
  <p:sldSz cx="12192000" cy="6858000"/>
  <p:notesSz cx="6858000" cy="9144000"/>
  <p:embeddedFontLst>
    <p:embeddedFont>
      <p:font typeface="Century Gothic" panose="020B0502020202020204" pitchFamily="34" charset="0"/>
      <p:regular r:id="rId156"/>
      <p:bold r:id="rId157"/>
      <p:italic r:id="rId158"/>
      <p:boldItalic r:id="rId159"/>
    </p:embeddedFont>
    <p:embeddedFont>
      <p:font typeface="Segoe UI Symbol" panose="020B0502040204020203" pitchFamily="34" charset="0"/>
      <p:regular r:id="rId160"/>
    </p:embeddedFont>
    <p:embeddedFont>
      <p:font typeface="Montserrat" panose="020B0604020202020204" charset="-94"/>
      <p:regular r:id="rId161"/>
      <p:bold r:id="rId162"/>
      <p:italic r:id="rId163"/>
      <p:boldItalic r:id="rId164"/>
    </p:embeddedFont>
    <p:embeddedFont>
      <p:font typeface="Calibri" panose="020F0502020204030204" pitchFamily="34" charset="0"/>
      <p:regular r:id="rId165"/>
      <p:bold r:id="rId166"/>
      <p:italic r:id="rId167"/>
      <p:boldItalic r:id="rId168"/>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12A"/>
    <a:srgbClr val="EBD9D9"/>
    <a:srgbClr val="E2C4C6"/>
    <a:srgbClr val="DB0D15"/>
    <a:srgbClr val="51B4AF"/>
    <a:srgbClr val="E7E8EB"/>
    <a:srgbClr val="224F4D"/>
    <a:srgbClr val="0062D0"/>
    <a:srgbClr val="00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6" autoAdjust="0"/>
    <p:restoredTop sz="88151" autoAdjust="0"/>
  </p:normalViewPr>
  <p:slideViewPr>
    <p:cSldViewPr snapToGrid="0" snapToObjects="1">
      <p:cViewPr varScale="1">
        <p:scale>
          <a:sx n="62" d="100"/>
          <a:sy n="62" d="100"/>
        </p:scale>
        <p:origin x="936"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8" d="100"/>
        <a:sy n="158" d="100"/>
      </p:scale>
      <p:origin x="0" y="-120660"/>
    </p:cViewPr>
  </p:sorter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4.fntdata"/><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font" Target="fonts/font5.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6.fntdata"/><Relationship Id="rId16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font" Target="fonts/font1.fntdata"/><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9.fntdata"/><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10.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04.04.2020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dirty="0"/>
          </a:p>
        </p:txBody>
      </p:sp>
    </p:spTree>
    <p:extLst>
      <p:ext uri="{BB962C8B-B14F-4D97-AF65-F5344CB8AC3E}">
        <p14:creationId xmlns:p14="http://schemas.microsoft.com/office/powerpoint/2010/main" val="11339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i="0" dirty="0">
              <a:solidFill>
                <a:schemeClr val="tx1"/>
              </a:solidFill>
            </a:endParaRPr>
          </a:p>
        </p:txBody>
      </p:sp>
      <p:sp>
        <p:nvSpPr>
          <p:cNvPr id="4" name="Slayt Numarası Yer Tutucusu 3"/>
          <p:cNvSpPr>
            <a:spLocks noGrp="1"/>
          </p:cNvSpPr>
          <p:nvPr>
            <p:ph type="sldNum" sz="quarter" idx="10"/>
          </p:nvPr>
        </p:nvSpPr>
        <p:spPr/>
        <p:txBody>
          <a:bodyPr/>
          <a:lstStyle/>
          <a:p>
            <a:fld id="{A7D3E03B-4396-F040-934A-24660824B7FE}" type="slidenum">
              <a:rPr lang="tr-TR" smtClean="0"/>
              <a:pPr/>
              <a:t>46</a:t>
            </a:fld>
            <a:endParaRPr lang="tr-TR"/>
          </a:p>
        </p:txBody>
      </p:sp>
    </p:spTree>
    <p:extLst>
      <p:ext uri="{BB962C8B-B14F-4D97-AF65-F5344CB8AC3E}">
        <p14:creationId xmlns:p14="http://schemas.microsoft.com/office/powerpoint/2010/main" val="364502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61</a:t>
            </a:fld>
            <a:endParaRPr lang="tr-TR"/>
          </a:p>
        </p:txBody>
      </p:sp>
    </p:spTree>
    <p:extLst>
      <p:ext uri="{BB962C8B-B14F-4D97-AF65-F5344CB8AC3E}">
        <p14:creationId xmlns:p14="http://schemas.microsoft.com/office/powerpoint/2010/main" val="30841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67</a:t>
            </a:fld>
            <a:endParaRPr lang="tr-TR"/>
          </a:p>
        </p:txBody>
      </p:sp>
    </p:spTree>
    <p:extLst>
      <p:ext uri="{BB962C8B-B14F-4D97-AF65-F5344CB8AC3E}">
        <p14:creationId xmlns:p14="http://schemas.microsoft.com/office/powerpoint/2010/main" val="35024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68</a:t>
            </a:fld>
            <a:endParaRPr lang="tr-TR"/>
          </a:p>
        </p:txBody>
      </p:sp>
    </p:spTree>
    <p:extLst>
      <p:ext uri="{BB962C8B-B14F-4D97-AF65-F5344CB8AC3E}">
        <p14:creationId xmlns:p14="http://schemas.microsoft.com/office/powerpoint/2010/main" val="218838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69</a:t>
            </a:fld>
            <a:endParaRPr lang="tr-TR"/>
          </a:p>
        </p:txBody>
      </p:sp>
    </p:spTree>
    <p:extLst>
      <p:ext uri="{BB962C8B-B14F-4D97-AF65-F5344CB8AC3E}">
        <p14:creationId xmlns:p14="http://schemas.microsoft.com/office/powerpoint/2010/main" val="214685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89</a:t>
            </a:fld>
            <a:endParaRPr lang="tr-TR"/>
          </a:p>
        </p:txBody>
      </p:sp>
    </p:spTree>
    <p:extLst>
      <p:ext uri="{BB962C8B-B14F-4D97-AF65-F5344CB8AC3E}">
        <p14:creationId xmlns:p14="http://schemas.microsoft.com/office/powerpoint/2010/main" val="120557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90</a:t>
            </a:fld>
            <a:endParaRPr lang="tr-TR"/>
          </a:p>
        </p:txBody>
      </p:sp>
    </p:spTree>
    <p:extLst>
      <p:ext uri="{BB962C8B-B14F-4D97-AF65-F5344CB8AC3E}">
        <p14:creationId xmlns:p14="http://schemas.microsoft.com/office/powerpoint/2010/main" val="125019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91</a:t>
            </a:fld>
            <a:endParaRPr lang="tr-TR"/>
          </a:p>
        </p:txBody>
      </p:sp>
    </p:spTree>
    <p:extLst>
      <p:ext uri="{BB962C8B-B14F-4D97-AF65-F5344CB8AC3E}">
        <p14:creationId xmlns:p14="http://schemas.microsoft.com/office/powerpoint/2010/main" val="7687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92</a:t>
            </a:fld>
            <a:endParaRPr lang="tr-TR"/>
          </a:p>
        </p:txBody>
      </p:sp>
    </p:spTree>
    <p:extLst>
      <p:ext uri="{BB962C8B-B14F-4D97-AF65-F5344CB8AC3E}">
        <p14:creationId xmlns:p14="http://schemas.microsoft.com/office/powerpoint/2010/main" val="324853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spcAft>
                <a:spcPts val="0"/>
              </a:spcAft>
            </a:pPr>
            <a:r>
              <a:rPr lang="tr-TR" dirty="0"/>
              <a:t>*</a:t>
            </a:r>
            <a:r>
              <a:rPr lang="en-US" sz="1200" dirty="0">
                <a:solidFill>
                  <a:srgbClr val="000000"/>
                </a:solidFill>
                <a:effectLst/>
                <a:latin typeface="Times New Roman" panose="02020603050405020304" pitchFamily="18" charset="0"/>
                <a:ea typeface="Times New Roman" panose="02020603050405020304" pitchFamily="18" charset="0"/>
              </a:rPr>
              <a:t>* 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Altta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yatan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hastalığı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olmayan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kardiyovasküler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hastalıklar</a:t>
            </a:r>
            <a:r>
              <a:rPr lang="en-US" sz="1200" dirty="0">
                <a:solidFill>
                  <a:srgbClr val="000000"/>
                </a:solidFill>
                <a:effectLst/>
                <a:latin typeface="Times New Roman" panose="02020603050405020304" pitchFamily="18" charset="0"/>
                <a:ea typeface="Times New Roman" panose="02020603050405020304" pitchFamily="18" charset="0"/>
              </a:rPr>
              <a:t>, DM, HT, </a:t>
            </a:r>
            <a:r>
              <a:rPr lang="en-US" sz="1200" dirty="0" err="1">
                <a:solidFill>
                  <a:srgbClr val="000000"/>
                </a:solidFill>
                <a:effectLst/>
                <a:latin typeface="Times New Roman" panose="02020603050405020304" pitchFamily="18" charset="0"/>
                <a:ea typeface="Times New Roman" panose="02020603050405020304" pitchFamily="18" charset="0"/>
              </a:rPr>
              <a:t>kanser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kronik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akciğer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başta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olmak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üzere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diğer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immunsüpresif</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durumlar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b.Ateş</a:t>
            </a:r>
            <a:r>
              <a:rPr lang="en-US" sz="1200" dirty="0">
                <a:solidFill>
                  <a:srgbClr val="000000"/>
                </a:solidFill>
                <a:effectLst/>
                <a:latin typeface="Times New Roman" panose="02020603050405020304" pitchFamily="18" charset="0"/>
                <a:ea typeface="Times New Roman" panose="02020603050405020304" pitchFamily="18" charset="0"/>
              </a:rPr>
              <a:t>, kas/</a:t>
            </a:r>
            <a:r>
              <a:rPr lang="en-US" sz="1200" dirty="0" err="1">
                <a:solidFill>
                  <a:srgbClr val="000000"/>
                </a:solidFill>
                <a:effectLst/>
                <a:latin typeface="Times New Roman" panose="02020603050405020304" pitchFamily="18" charset="0"/>
                <a:ea typeface="Times New Roman" panose="02020603050405020304" pitchFamily="18" charset="0"/>
              </a:rPr>
              <a:t>eklem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ağrıları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öksürük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boğaz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ağrısı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nazal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konjesyon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gibi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bulguları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olan</a:t>
            </a:r>
            <a:r>
              <a:rPr lang="en-US" sz="12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c</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Akciğer</a:t>
            </a:r>
            <a:r>
              <a:rPr lang="en-US" sz="1200" dirty="0">
                <a:solidFill>
                  <a:srgbClr val="000000"/>
                </a:solidFill>
                <a:effectLst/>
                <a:latin typeface="Times New Roman" panose="02020603050405020304" pitchFamily="18" charset="0"/>
                <a:ea typeface="Times New Roman" panose="02020603050405020304" pitchFamily="18" charset="0"/>
              </a:rPr>
              <a:t> filmi </a:t>
            </a:r>
            <a:r>
              <a:rPr lang="en-US" sz="1200" dirty="0" err="1">
                <a:solidFill>
                  <a:srgbClr val="000000"/>
                </a:solidFill>
                <a:effectLst/>
                <a:latin typeface="Times New Roman" panose="02020603050405020304" pitchFamily="18" charset="0"/>
                <a:ea typeface="Times New Roman" panose="02020603050405020304" pitchFamily="18" charset="0"/>
              </a:rPr>
              <a:t>ve</a:t>
            </a:r>
            <a:r>
              <a:rPr lang="en-US" sz="1200" dirty="0">
                <a:solidFill>
                  <a:srgbClr val="000000"/>
                </a:solidFill>
                <a:effectLst/>
                <a:latin typeface="Times New Roman" panose="02020603050405020304" pitchFamily="18" charset="0"/>
                <a:ea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rPr>
              <a:t>veya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akciğer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tomografisi</a:t>
            </a:r>
            <a:r>
              <a:rPr lang="en-US" sz="1200" dirty="0">
                <a:solidFill>
                  <a:srgbClr val="000000"/>
                </a:solidFill>
                <a:effectLst/>
                <a:latin typeface="Times New Roman" panose="02020603050405020304" pitchFamily="18" charset="0"/>
                <a:ea typeface="Times New Roman" panose="02020603050405020304" pitchFamily="18" charset="0"/>
              </a:rPr>
              <a:t> normal </a:t>
            </a:r>
            <a:r>
              <a:rPr lang="en-US" sz="1200" dirty="0" err="1">
                <a:solidFill>
                  <a:srgbClr val="000000"/>
                </a:solidFill>
                <a:effectLst/>
                <a:latin typeface="Times New Roman" panose="02020603050405020304" pitchFamily="18" charset="0"/>
                <a:ea typeface="Times New Roman" panose="02020603050405020304" pitchFamily="18" charset="0"/>
              </a:rPr>
              <a:t>olan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hastalardanHafif-orta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hastalık</a:t>
            </a:r>
            <a:r>
              <a:rPr lang="en-US" sz="12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tablosu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pnömoni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bulgusu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saptanmayan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hastanede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izolasyon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tedavi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kararı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verilen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Mevsim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diğer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faktörlere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göre</a:t>
            </a:r>
            <a:r>
              <a:rPr lang="en-US" sz="1200" dirty="0">
                <a:solidFill>
                  <a:srgbClr val="000000"/>
                </a:solidFill>
                <a:effectLst/>
                <a:latin typeface="Times New Roman" panose="02020603050405020304" pitchFamily="18" charset="0"/>
                <a:ea typeface="Times New Roman" panose="02020603050405020304" pitchFamily="18" charset="0"/>
              </a:rPr>
              <a:t> influenza </a:t>
            </a:r>
            <a:r>
              <a:rPr lang="en-US" sz="1200" dirty="0" err="1">
                <a:solidFill>
                  <a:srgbClr val="000000"/>
                </a:solidFill>
                <a:effectLst/>
                <a:latin typeface="Times New Roman" panose="02020603050405020304" pitchFamily="18" charset="0"/>
                <a:ea typeface="Times New Roman" panose="02020603050405020304" pitchFamily="18" charset="0"/>
              </a:rPr>
              <a:t>dışlanamayan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olgularda</a:t>
            </a:r>
            <a:r>
              <a:rPr lang="en-US" sz="1200" dirty="0">
                <a:solidFill>
                  <a:srgbClr val="000000"/>
                </a:solidFill>
                <a:effectLst/>
                <a:latin typeface="Times New Roman" panose="02020603050405020304" pitchFamily="18" charset="0"/>
                <a:ea typeface="Times New Roman" panose="02020603050405020304" pitchFamily="18" charset="0"/>
              </a:rPr>
              <a:t>, influenza </a:t>
            </a:r>
            <a:r>
              <a:rPr lang="en-US" sz="1200" dirty="0" err="1">
                <a:solidFill>
                  <a:srgbClr val="000000"/>
                </a:solidFill>
                <a:effectLst/>
                <a:latin typeface="Times New Roman" panose="02020603050405020304" pitchFamily="18" charset="0"/>
                <a:ea typeface="Times New Roman" panose="02020603050405020304" pitchFamily="18" charset="0"/>
              </a:rPr>
              <a:t>tanı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testi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pozitif</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saptananlarda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verilmelidir</a:t>
            </a:r>
            <a:r>
              <a:rPr lang="en-US" sz="1200" dirty="0">
                <a:solidFill>
                  <a:srgbClr val="000000"/>
                </a:solidFill>
                <a:effectLst/>
                <a:latin typeface="Times New Roman" panose="02020603050405020304" pitchFamily="18" charset="0"/>
                <a:ea typeface="Times New Roman" panose="02020603050405020304" pitchFamily="18" charset="0"/>
              </a:rPr>
              <a:t>. İnfluenza PCR </a:t>
            </a:r>
            <a:r>
              <a:rPr lang="en-US" sz="1200" dirty="0" err="1">
                <a:solidFill>
                  <a:srgbClr val="000000"/>
                </a:solidFill>
                <a:effectLst/>
                <a:latin typeface="Times New Roman" panose="02020603050405020304" pitchFamily="18" charset="0"/>
                <a:ea typeface="Times New Roman" panose="02020603050405020304" pitchFamily="18" charset="0"/>
              </a:rPr>
              <a:t>ile</a:t>
            </a:r>
            <a:r>
              <a:rPr lang="en-US" sz="1200" dirty="0">
                <a:solidFill>
                  <a:srgbClr val="000000"/>
                </a:solidFill>
                <a:effectLst/>
                <a:latin typeface="Times New Roman" panose="02020603050405020304" pitchFamily="18" charset="0"/>
                <a:ea typeface="Times New Roman" panose="02020603050405020304" pitchFamily="18" charset="0"/>
              </a:rPr>
              <a:t> negative </a:t>
            </a:r>
            <a:r>
              <a:rPr lang="en-US" sz="1200" dirty="0" err="1">
                <a:solidFill>
                  <a:srgbClr val="000000"/>
                </a:solidFill>
                <a:effectLst/>
                <a:latin typeface="Times New Roman" panose="02020603050405020304" pitchFamily="18" charset="0"/>
                <a:ea typeface="Times New Roman" panose="02020603050405020304" pitchFamily="18" charset="0"/>
              </a:rPr>
              <a:t>olduğu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gösterilen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hastalarda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tedaviye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eklenmeyebilir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Hem </a:t>
            </a:r>
            <a:r>
              <a:rPr lang="en-US" sz="1200" dirty="0" err="1">
                <a:solidFill>
                  <a:srgbClr val="000000"/>
                </a:solidFill>
                <a:effectLst/>
                <a:latin typeface="Times New Roman" panose="02020603050405020304" pitchFamily="18" charset="0"/>
                <a:ea typeface="Times New Roman" panose="02020603050405020304" pitchFamily="18" charset="0"/>
              </a:rPr>
              <a:t>azitromisin</a:t>
            </a:r>
            <a:r>
              <a:rPr lang="en-US" sz="1200" dirty="0">
                <a:solidFill>
                  <a:srgbClr val="000000"/>
                </a:solidFill>
                <a:effectLst/>
                <a:latin typeface="Times New Roman" panose="02020603050405020304" pitchFamily="18" charset="0"/>
                <a:ea typeface="Times New Roman" panose="02020603050405020304" pitchFamily="18" charset="0"/>
              </a:rPr>
              <a:t>, hem de </a:t>
            </a:r>
            <a:r>
              <a:rPr lang="en-US" sz="1200" dirty="0" err="1">
                <a:solidFill>
                  <a:srgbClr val="000000"/>
                </a:solidFill>
                <a:effectLst/>
                <a:latin typeface="Times New Roman" panose="02020603050405020304" pitchFamily="18" charset="0"/>
                <a:ea typeface="Times New Roman" panose="02020603050405020304" pitchFamily="18" charset="0"/>
              </a:rPr>
              <a:t>hidroksiklorokin</a:t>
            </a:r>
            <a:r>
              <a:rPr lang="en-US" sz="1200" dirty="0">
                <a:solidFill>
                  <a:srgbClr val="000000"/>
                </a:solidFill>
                <a:effectLst/>
                <a:latin typeface="Times New Roman" panose="02020603050405020304" pitchFamily="18" charset="0"/>
                <a:ea typeface="Times New Roman" panose="02020603050405020304" pitchFamily="18" charset="0"/>
              </a:rPr>
              <a:t> Q-T </a:t>
            </a:r>
            <a:r>
              <a:rPr lang="en-US" sz="1200" dirty="0" err="1">
                <a:solidFill>
                  <a:srgbClr val="000000"/>
                </a:solidFill>
                <a:effectLst/>
                <a:latin typeface="Times New Roman" panose="02020603050405020304" pitchFamily="18" charset="0"/>
                <a:ea typeface="Times New Roman" panose="02020603050405020304" pitchFamily="18" charset="0"/>
              </a:rPr>
              <a:t>aralığını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uzatıp</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ventriküler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taşikardiye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eğilim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yaratabilir</a:t>
            </a:r>
            <a:r>
              <a:rPr lang="en-US" sz="1200" dirty="0">
                <a:solidFill>
                  <a:srgbClr val="000000"/>
                </a:solidFill>
                <a:effectLst/>
                <a:latin typeface="Times New Roman" panose="02020603050405020304" pitchFamily="18" charset="0"/>
                <a:ea typeface="Times New Roman" panose="02020603050405020304" pitchFamily="18" charset="0"/>
              </a:rPr>
              <a:t>. Bu </a:t>
            </a:r>
            <a:r>
              <a:rPr lang="en-US" sz="1200" dirty="0" err="1">
                <a:solidFill>
                  <a:srgbClr val="000000"/>
                </a:solidFill>
                <a:effectLst/>
                <a:latin typeface="Times New Roman" panose="02020603050405020304" pitchFamily="18" charset="0"/>
                <a:ea typeface="Times New Roman" panose="02020603050405020304" pitchFamily="18" charset="0"/>
              </a:rPr>
              <a:t>nedenle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özellikle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QT’yi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uzatan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başka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klinik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durumu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hastalarda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azitromisin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kullanılmamalıdır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Diğer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durumlarda</a:t>
            </a:r>
            <a:r>
              <a:rPr lang="en-US" sz="1200" dirty="0">
                <a:solidFill>
                  <a:srgbClr val="000000"/>
                </a:solidFill>
                <a:effectLst/>
                <a:latin typeface="Times New Roman" panose="02020603050405020304" pitchFamily="18" charset="0"/>
                <a:ea typeface="Times New Roman" panose="02020603050405020304" pitchFamily="18" charset="0"/>
              </a:rPr>
              <a:t> hasta </a:t>
            </a:r>
            <a:r>
              <a:rPr lang="en-US" sz="1200" dirty="0" err="1">
                <a:solidFill>
                  <a:srgbClr val="000000"/>
                </a:solidFill>
                <a:effectLst/>
                <a:latin typeface="Times New Roman" panose="02020603050405020304" pitchFamily="18" charset="0"/>
                <a:ea typeface="Times New Roman" panose="02020603050405020304" pitchFamily="18" charset="0"/>
              </a:rPr>
              <a:t>bu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açıdan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günlük</a:t>
            </a:r>
            <a:r>
              <a:rPr lang="en-US" sz="1200" dirty="0">
                <a:solidFill>
                  <a:srgbClr val="000000"/>
                </a:solidFill>
                <a:effectLst/>
                <a:latin typeface="Times New Roman" panose="02020603050405020304" pitchFamily="18" charset="0"/>
                <a:ea typeface="Times New Roman" panose="02020603050405020304" pitchFamily="18" charset="0"/>
              </a:rPr>
              <a:t> EKG </a:t>
            </a:r>
            <a:r>
              <a:rPr lang="en-US" sz="1200" dirty="0" err="1">
                <a:solidFill>
                  <a:srgbClr val="000000"/>
                </a:solidFill>
                <a:effectLst/>
                <a:latin typeface="Times New Roman" panose="02020603050405020304" pitchFamily="18" charset="0"/>
                <a:ea typeface="Times New Roman" panose="02020603050405020304" pitchFamily="18" charset="0"/>
              </a:rPr>
              <a:t>çekilerek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yakından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izlenmeli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kardiyotoksik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istenmeyen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etki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görülenlerde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öncelikle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azitromisin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kesilmeli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daha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sonra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hidroksiklorokinin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önce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dozu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azaltılmalı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sorun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yine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devam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ederse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kesilmesi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düşünülmelidir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Hastaya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azitromisin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eklenme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kararı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bilgiler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ışığında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hekimin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kararına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bırakılmalıdır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İzleyen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hekimin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kararına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göre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veya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hastanın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altta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yatan</a:t>
            </a:r>
            <a:r>
              <a:rPr lang="en-US" sz="1200" dirty="0">
                <a:solidFill>
                  <a:srgbClr val="000000"/>
                </a:solidFill>
                <a:effectLst/>
                <a:latin typeface="Times New Roman" panose="02020603050405020304" pitchFamily="18" charset="0"/>
                <a:ea typeface="Times New Roman" panose="02020603050405020304" pitchFamily="18" charset="0"/>
              </a:rPr>
              <a:t> risk </a:t>
            </a:r>
            <a:r>
              <a:rPr lang="en-US" sz="1200" dirty="0" err="1">
                <a:solidFill>
                  <a:srgbClr val="000000"/>
                </a:solidFill>
                <a:effectLst/>
                <a:latin typeface="Times New Roman" panose="02020603050405020304" pitchFamily="18" charset="0"/>
                <a:ea typeface="Times New Roman" panose="02020603050405020304" pitchFamily="18" charset="0"/>
              </a:rPr>
              <a:t>faktörlerine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göre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başlanmayabilir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rPr>
              <a:t>Ağır</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Seyirli</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Olgu</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Takipnesi</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olup</a:t>
            </a:r>
            <a:r>
              <a:rPr lang="en-US" sz="1200" dirty="0">
                <a:solidFill>
                  <a:srgbClr val="000000"/>
                </a:solidFill>
                <a:effectLst/>
                <a:latin typeface="Times New Roman" panose="02020603050405020304" pitchFamily="18" charset="0"/>
                <a:ea typeface="Calibri" panose="020F0502020204030204" pitchFamily="34" charset="0"/>
              </a:rPr>
              <a:t> (≥ 30/</a:t>
            </a:r>
            <a:r>
              <a:rPr lang="en-US" sz="1200" dirty="0" err="1">
                <a:solidFill>
                  <a:srgbClr val="000000"/>
                </a:solidFill>
                <a:effectLst/>
                <a:latin typeface="Times New Roman" panose="02020603050405020304" pitchFamily="18" charset="0"/>
                <a:ea typeface="Calibri" panose="020F0502020204030204" pitchFamily="34" charset="0"/>
              </a:rPr>
              <a:t>dakika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oda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havasında</a:t>
            </a:r>
            <a:r>
              <a:rPr lang="en-US" sz="1200" dirty="0">
                <a:solidFill>
                  <a:srgbClr val="000000"/>
                </a:solidFill>
                <a:effectLst/>
                <a:latin typeface="Times New Roman" panose="02020603050405020304" pitchFamily="18" charset="0"/>
                <a:ea typeface="Calibri" panose="020F0502020204030204" pitchFamily="34" charset="0"/>
              </a:rPr>
              <a:t> SpO2 </a:t>
            </a:r>
            <a:r>
              <a:rPr lang="en-US" sz="1200" dirty="0" err="1">
                <a:solidFill>
                  <a:srgbClr val="000000"/>
                </a:solidFill>
                <a:effectLst/>
                <a:latin typeface="Times New Roman" panose="02020603050405020304" pitchFamily="18" charset="0"/>
                <a:ea typeface="Calibri" panose="020F0502020204030204" pitchFamily="34" charset="0"/>
              </a:rPr>
              <a:t>düzeyi</a:t>
            </a:r>
            <a:r>
              <a:rPr lang="en-US" sz="1200" dirty="0">
                <a:solidFill>
                  <a:srgbClr val="000000"/>
                </a:solidFill>
                <a:effectLst/>
                <a:latin typeface="Times New Roman" panose="02020603050405020304" pitchFamily="18" charset="0"/>
                <a:ea typeface="Calibri" panose="020F0502020204030204" pitchFamily="34" charset="0"/>
              </a:rPr>
              <a:t> % 90 </a:t>
            </a:r>
            <a:r>
              <a:rPr lang="en-US" sz="1200" dirty="0" err="1">
                <a:solidFill>
                  <a:srgbClr val="000000"/>
                </a:solidFill>
                <a:effectLst/>
                <a:latin typeface="Times New Roman" panose="02020603050405020304" pitchFamily="18" charset="0"/>
                <a:ea typeface="Calibri" panose="020F0502020204030204" pitchFamily="34" charset="0"/>
              </a:rPr>
              <a:t>altında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olan</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akciğer</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grafisinde</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veya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tomografisinde</a:t>
            </a:r>
            <a:r>
              <a:rPr lang="en-US" sz="1200" dirty="0">
                <a:solidFill>
                  <a:srgbClr val="000000"/>
                </a:solidFill>
                <a:effectLst/>
                <a:latin typeface="Times New Roman" panose="02020603050405020304" pitchFamily="18" charset="0"/>
                <a:ea typeface="Calibri" panose="020F0502020204030204" pitchFamily="34" charset="0"/>
              </a:rPr>
              <a:t> bilateral </a:t>
            </a:r>
            <a:r>
              <a:rPr lang="en-US" sz="1200" dirty="0" err="1">
                <a:solidFill>
                  <a:srgbClr val="000000"/>
                </a:solidFill>
                <a:effectLst/>
                <a:latin typeface="Times New Roman" panose="02020603050405020304" pitchFamily="18" charset="0"/>
                <a:ea typeface="Calibri" panose="020F0502020204030204" pitchFamily="34" charset="0"/>
              </a:rPr>
              <a:t>yaygın</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pnömoni</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bulgusu</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saptanan</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veya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akut</a:t>
            </a:r>
            <a:r>
              <a:rPr lang="en-US" sz="1200" dirty="0">
                <a:solidFill>
                  <a:srgbClr val="000000"/>
                </a:solidFill>
                <a:effectLst/>
                <a:latin typeface="Times New Roman" panose="02020603050405020304" pitchFamily="18" charset="0"/>
                <a:ea typeface="Calibri" panose="020F0502020204030204" pitchFamily="34" charset="0"/>
              </a:rPr>
              <a:t> organ </a:t>
            </a:r>
            <a:r>
              <a:rPr lang="en-US" sz="1200" dirty="0" err="1">
                <a:solidFill>
                  <a:srgbClr val="000000"/>
                </a:solidFill>
                <a:effectLst/>
                <a:latin typeface="Times New Roman" panose="02020603050405020304" pitchFamily="18" charset="0"/>
                <a:ea typeface="Calibri" panose="020F0502020204030204" pitchFamily="34" charset="0"/>
              </a:rPr>
              <a:t>disfonksiyonu</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gelişen</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hastalarda</a:t>
            </a:r>
            <a:r>
              <a:rPr lang="en-US" sz="1200" dirty="0">
                <a:solidFill>
                  <a:srgbClr val="000000"/>
                </a:solidFill>
                <a:effectLst/>
                <a:latin typeface="Times New Roman" panose="02020603050405020304" pitchFamily="18" charset="0"/>
                <a:ea typeface="Calibri" panose="020F0502020204030204" pitchFamily="34" charset="0"/>
              </a:rPr>
              <a:t> </a:t>
            </a:r>
            <a:r>
              <a:rPr lang="en-US" sz="1200" dirty="0" err="1">
                <a:solidFill>
                  <a:srgbClr val="000000"/>
                </a:solidFill>
                <a:effectLst/>
                <a:latin typeface="Times New Roman" panose="02020603050405020304" pitchFamily="18" charset="0"/>
                <a:ea typeface="Calibri" panose="020F0502020204030204" pitchFamily="34" charset="0"/>
              </a:rPr>
              <a:t>verilebilir</a:t>
            </a:r>
            <a:r>
              <a:rPr lang="en-US" sz="1200" dirty="0">
                <a:solidFill>
                  <a:srgbClr val="000000"/>
                </a:solidFill>
                <a:effectLst/>
                <a:latin typeface="Times New Roman" panose="02020603050405020304" pitchFamily="18" charset="0"/>
                <a:ea typeface="Calibri" panose="020F0502020204030204" pitchFamily="34" charset="0"/>
              </a:rPr>
              <a:t>.  </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a:solidFill>
                  <a:srgbClr val="000000"/>
                </a:solidFill>
                <a:effectLst/>
                <a:latin typeface="Times New Roman" panose="02020603050405020304" pitchFamily="18" charset="0"/>
                <a:ea typeface="Calibri" panose="020F0502020204030204" pitchFamily="34" charset="0"/>
              </a:rPr>
              <a:t>£</a:t>
            </a:r>
            <a:r>
              <a:rPr lang="en-US" sz="1200" dirty="0" err="1">
                <a:solidFill>
                  <a:srgbClr val="000000"/>
                </a:solidFill>
                <a:effectLst/>
                <a:latin typeface="Times New Roman" panose="02020603050405020304" pitchFamily="18" charset="0"/>
                <a:ea typeface="Times New Roman" panose="02020603050405020304" pitchFamily="18" charset="0"/>
              </a:rPr>
              <a:t>Gebelerde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lohusa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veya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emziren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annelerde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kullanılmamalıdır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pPr algn="l">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rPr>
              <a:t>Gebe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olmak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ağır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seyirli</a:t>
            </a:r>
            <a:r>
              <a:rPr lang="en-US" sz="1200" dirty="0">
                <a:solidFill>
                  <a:srgbClr val="000000"/>
                </a:solidFill>
                <a:effectLst/>
                <a:latin typeface="Times New Roman" panose="02020603050405020304" pitchFamily="18" charset="0"/>
                <a:ea typeface="Times New Roman" panose="02020603050405020304" pitchFamily="18" charset="0"/>
              </a:rPr>
              <a:t> COVID-19 </a:t>
            </a:r>
            <a:r>
              <a:rPr lang="en-US" sz="1200" dirty="0" err="1">
                <a:solidFill>
                  <a:srgbClr val="000000"/>
                </a:solidFill>
                <a:effectLst/>
                <a:latin typeface="Times New Roman" panose="02020603050405020304" pitchFamily="18" charset="0"/>
                <a:ea typeface="Times New Roman" panose="02020603050405020304" pitchFamily="18" charset="0"/>
              </a:rPr>
              <a:t>için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fazladan</a:t>
            </a:r>
            <a:r>
              <a:rPr lang="en-US" sz="1200" dirty="0">
                <a:solidFill>
                  <a:srgbClr val="000000"/>
                </a:solidFill>
                <a:effectLst/>
                <a:latin typeface="Times New Roman" panose="02020603050405020304" pitchFamily="18" charset="0"/>
                <a:ea typeface="Times New Roman" panose="02020603050405020304" pitchFamily="18" charset="0"/>
              </a:rPr>
              <a:t> risk </a:t>
            </a:r>
            <a:r>
              <a:rPr lang="en-US" sz="1200" dirty="0" err="1">
                <a:solidFill>
                  <a:srgbClr val="000000"/>
                </a:solidFill>
                <a:effectLst/>
                <a:latin typeface="Times New Roman" panose="02020603050405020304" pitchFamily="18" charset="0"/>
                <a:ea typeface="Times New Roman" panose="02020603050405020304" pitchFamily="18" charset="0"/>
              </a:rPr>
              <a:t>yaratmaz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Gebelerde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komplike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olmayan</a:t>
            </a:r>
            <a:r>
              <a:rPr lang="en-US" sz="1200" dirty="0">
                <a:solidFill>
                  <a:srgbClr val="000000"/>
                </a:solidFill>
                <a:effectLst/>
                <a:latin typeface="Times New Roman" panose="02020603050405020304" pitchFamily="18" charset="0"/>
                <a:ea typeface="Times New Roman" panose="02020603050405020304" pitchFamily="18" charset="0"/>
              </a:rPr>
              <a:t> COVID-19 </a:t>
            </a:r>
            <a:r>
              <a:rPr lang="en-US" sz="1200" dirty="0" err="1">
                <a:solidFill>
                  <a:srgbClr val="000000"/>
                </a:solidFill>
                <a:effectLst/>
                <a:latin typeface="Times New Roman" panose="02020603050405020304" pitchFamily="18" charset="0"/>
                <a:ea typeface="Times New Roman" panose="02020603050405020304" pitchFamily="18" charset="0"/>
              </a:rPr>
              <a:t>enfeksiyonu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için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tedavisiz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izlem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seçeneği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öncelikle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düşünülmelidir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Olası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tanı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almış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olan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gebelerde</a:t>
            </a:r>
            <a:r>
              <a:rPr lang="en-US" sz="1200" dirty="0">
                <a:solidFill>
                  <a:srgbClr val="000000"/>
                </a:solidFill>
                <a:effectLst/>
                <a:latin typeface="Times New Roman" panose="02020603050405020304" pitchFamily="18" charset="0"/>
                <a:ea typeface="Times New Roman" panose="02020603050405020304" pitchFamily="18" charset="0"/>
              </a:rPr>
              <a:t> risk </a:t>
            </a:r>
            <a:r>
              <a:rPr lang="en-US" sz="1200" dirty="0" err="1">
                <a:solidFill>
                  <a:srgbClr val="000000"/>
                </a:solidFill>
                <a:effectLst/>
                <a:latin typeface="Times New Roman" panose="02020603050405020304" pitchFamily="18" charset="0"/>
                <a:ea typeface="Times New Roman" panose="02020603050405020304" pitchFamily="18" charset="0"/>
              </a:rPr>
              <a:t>faktörü</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varsa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veya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ağır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seyir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söz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konusu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ise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tedavi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verilmesi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düşünülmelidir</a:t>
            </a:r>
            <a:r>
              <a:rPr lang="en-US"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93</a:t>
            </a:fld>
            <a:endParaRPr lang="tr-TR"/>
          </a:p>
        </p:txBody>
      </p:sp>
    </p:spTree>
    <p:extLst>
      <p:ext uri="{BB962C8B-B14F-4D97-AF65-F5344CB8AC3E}">
        <p14:creationId xmlns:p14="http://schemas.microsoft.com/office/powerpoint/2010/main" val="235908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val="143648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spcAft>
                <a:spcPts val="0"/>
              </a:spcAft>
            </a:pPr>
            <a:r>
              <a:rPr lang="tr-TR" dirty="0" smtClean="0"/>
              <a:t>*</a:t>
            </a:r>
            <a:r>
              <a:rPr lang="en-US" sz="1200" dirty="0" smtClean="0">
                <a:solidFill>
                  <a:srgbClr val="000000"/>
                </a:solidFill>
                <a:effectLst/>
                <a:latin typeface="Times New Roman" panose="02020603050405020304" pitchFamily="18" charset="0"/>
                <a:ea typeface="Times New Roman" panose="02020603050405020304" pitchFamily="18" charset="0"/>
              </a:rPr>
              <a:t>* a. </a:t>
            </a:r>
            <a:r>
              <a:rPr lang="en-US" sz="1200" dirty="0" err="1" smtClean="0">
                <a:solidFill>
                  <a:srgbClr val="000000"/>
                </a:solidFill>
                <a:effectLst/>
                <a:latin typeface="Times New Roman" panose="02020603050405020304" pitchFamily="18" charset="0"/>
                <a:ea typeface="Times New Roman" panose="02020603050405020304" pitchFamily="18" charset="0"/>
              </a:rPr>
              <a:t>Altta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yatan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hastalığı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kardiyovasküler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hastalıklar</a:t>
            </a:r>
            <a:r>
              <a:rPr lang="en-US" sz="1200" dirty="0" smtClean="0">
                <a:solidFill>
                  <a:srgbClr val="000000"/>
                </a:solidFill>
                <a:effectLst/>
                <a:latin typeface="Times New Roman" panose="02020603050405020304" pitchFamily="18" charset="0"/>
                <a:ea typeface="Times New Roman" panose="02020603050405020304" pitchFamily="18" charset="0"/>
              </a:rPr>
              <a:t>, DM, HT, </a:t>
            </a:r>
            <a:r>
              <a:rPr lang="en-US" sz="1200" dirty="0" err="1" smtClean="0">
                <a:solidFill>
                  <a:srgbClr val="000000"/>
                </a:solidFill>
                <a:effectLst/>
                <a:latin typeface="Times New Roman" panose="02020603050405020304" pitchFamily="18" charset="0"/>
                <a:ea typeface="Times New Roman" panose="02020603050405020304" pitchFamily="18" charset="0"/>
              </a:rPr>
              <a:t>kanser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kronik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üzere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immunsüpresif</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durumlar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b.Ateş</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kas</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eklem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ağrıları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öksürük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boğaz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ağrısı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nazal</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konjesyon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gibi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bulguları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c.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filmi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tomografisi</a:t>
            </a:r>
            <a:r>
              <a:rPr lang="en-US" sz="1200" dirty="0" smtClean="0">
                <a:solidFill>
                  <a:srgbClr val="000000"/>
                </a:solidFill>
                <a:effectLst/>
                <a:latin typeface="Times New Roman" panose="02020603050405020304" pitchFamily="18" charset="0"/>
                <a:ea typeface="Times New Roman" panose="02020603050405020304" pitchFamily="18" charset="0"/>
              </a:rPr>
              <a:t> normal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hastalardanHafif-orta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a:t>
            </a:r>
            <a:r>
              <a:rPr lang="en-US" sz="1200" dirty="0" smtClean="0">
                <a:solidFill>
                  <a:srgbClr val="000000"/>
                </a:solidFill>
                <a:effectLst/>
                <a:latin typeface="Times New Roman" panose="02020603050405020304" pitchFamily="18" charset="0"/>
                <a:ea typeface="Times New Roman" panose="02020603050405020304" pitchFamily="18"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tablosu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pnömoni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bulgusu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saptanmayan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hastanede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izolasyon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Mevsim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faktörlere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influenza </a:t>
            </a:r>
            <a:r>
              <a:rPr lang="en-US" sz="1200" dirty="0" err="1" smtClean="0">
                <a:solidFill>
                  <a:srgbClr val="000000"/>
                </a:solidFill>
                <a:effectLst/>
                <a:latin typeface="Times New Roman" panose="02020603050405020304" pitchFamily="18" charset="0"/>
                <a:ea typeface="Times New Roman" panose="02020603050405020304" pitchFamily="18" charset="0"/>
              </a:rPr>
              <a:t>dışlanamayan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olgularda</a:t>
            </a:r>
            <a:r>
              <a:rPr lang="en-US" sz="1200" dirty="0" smtClean="0">
                <a:solidFill>
                  <a:srgbClr val="000000"/>
                </a:solidFill>
                <a:effectLst/>
                <a:latin typeface="Times New Roman" panose="02020603050405020304" pitchFamily="18" charset="0"/>
                <a:ea typeface="Times New Roman" panose="02020603050405020304" pitchFamily="18" charset="0"/>
              </a:rPr>
              <a:t>, influenza </a:t>
            </a:r>
            <a:r>
              <a:rPr lang="en-US" sz="1200" dirty="0" err="1" smtClean="0">
                <a:solidFill>
                  <a:srgbClr val="000000"/>
                </a:solidFill>
                <a:effectLst/>
                <a:latin typeface="Times New Roman" panose="02020603050405020304" pitchFamily="18" charset="0"/>
                <a:ea typeface="Times New Roman" panose="02020603050405020304" pitchFamily="18" charset="0"/>
              </a:rPr>
              <a:t>tanı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testi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pozitif</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saptananlarda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verilmelidir</a:t>
            </a:r>
            <a:r>
              <a:rPr lang="en-US" sz="1200" dirty="0" smtClean="0">
                <a:solidFill>
                  <a:srgbClr val="000000"/>
                </a:solidFill>
                <a:effectLst/>
                <a:latin typeface="Times New Roman" panose="02020603050405020304" pitchFamily="18" charset="0"/>
                <a:ea typeface="Times New Roman" panose="02020603050405020304" pitchFamily="18" charset="0"/>
              </a:rPr>
              <a:t>. İnfluenza PCR </a:t>
            </a:r>
            <a:r>
              <a:rPr lang="en-US" sz="1200" dirty="0" err="1" smtClean="0">
                <a:solidFill>
                  <a:srgbClr val="000000"/>
                </a:solidFill>
                <a:effectLst/>
                <a:latin typeface="Times New Roman" panose="02020603050405020304" pitchFamily="18" charset="0"/>
                <a:ea typeface="Times New Roman" panose="02020603050405020304" pitchFamily="18" charset="0"/>
              </a:rPr>
              <a:t>ile</a:t>
            </a:r>
            <a:r>
              <a:rPr lang="en-US" sz="1200" dirty="0" smtClean="0">
                <a:solidFill>
                  <a:srgbClr val="000000"/>
                </a:solidFill>
                <a:effectLst/>
                <a:latin typeface="Times New Roman" panose="02020603050405020304" pitchFamily="18" charset="0"/>
                <a:ea typeface="Times New Roman" panose="02020603050405020304" pitchFamily="18" charset="0"/>
              </a:rPr>
              <a:t> negative </a:t>
            </a:r>
            <a:r>
              <a:rPr lang="en-US" sz="1200" dirty="0" err="1" smtClean="0">
                <a:solidFill>
                  <a:srgbClr val="000000"/>
                </a:solidFill>
                <a:effectLst/>
                <a:latin typeface="Times New Roman" panose="02020603050405020304" pitchFamily="18" charset="0"/>
                <a:ea typeface="Times New Roman" panose="02020603050405020304" pitchFamily="18" charset="0"/>
              </a:rPr>
              <a:t>olduğu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gösterilen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tedaviye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eklenmeyebilir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Hem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hem de </a:t>
            </a:r>
            <a:r>
              <a:rPr lang="en-US" sz="1200" dirty="0" err="1" smtClean="0">
                <a:solidFill>
                  <a:srgbClr val="000000"/>
                </a:solidFill>
                <a:effectLst/>
                <a:latin typeface="Times New Roman" panose="02020603050405020304" pitchFamily="18" charset="0"/>
                <a:ea typeface="Times New Roman" panose="02020603050405020304" pitchFamily="18" charset="0"/>
              </a:rPr>
              <a:t>hidroksiklorokin</a:t>
            </a:r>
            <a:r>
              <a:rPr lang="en-US" sz="1200" dirty="0" smtClean="0">
                <a:solidFill>
                  <a:srgbClr val="000000"/>
                </a:solidFill>
                <a:effectLst/>
                <a:latin typeface="Times New Roman" panose="02020603050405020304" pitchFamily="18" charset="0"/>
                <a:ea typeface="Times New Roman" panose="02020603050405020304" pitchFamily="18" charset="0"/>
              </a:rPr>
              <a:t> Q-T </a:t>
            </a:r>
            <a:r>
              <a:rPr lang="en-US" sz="1200" dirty="0" err="1" smtClean="0">
                <a:solidFill>
                  <a:srgbClr val="000000"/>
                </a:solidFill>
                <a:effectLst/>
                <a:latin typeface="Times New Roman" panose="02020603050405020304" pitchFamily="18" charset="0"/>
                <a:ea typeface="Times New Roman" panose="02020603050405020304" pitchFamily="18" charset="0"/>
              </a:rPr>
              <a:t>aralığını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uzatıp</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ventriküler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taşikardiye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eğilim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yaratabilir</a:t>
            </a:r>
            <a:r>
              <a:rPr lang="en-US" sz="1200" dirty="0" smtClean="0">
                <a:solidFill>
                  <a:srgbClr val="000000"/>
                </a:solidFill>
                <a:effectLst/>
                <a:latin typeface="Times New Roman" panose="02020603050405020304" pitchFamily="18" charset="0"/>
                <a:ea typeface="Times New Roman" panose="02020603050405020304" pitchFamily="18" charset="0"/>
              </a:rPr>
              <a:t>. Bu </a:t>
            </a:r>
            <a:r>
              <a:rPr lang="en-US" sz="1200" dirty="0" err="1" smtClean="0">
                <a:solidFill>
                  <a:srgbClr val="000000"/>
                </a:solidFill>
                <a:effectLst/>
                <a:latin typeface="Times New Roman" panose="02020603050405020304" pitchFamily="18" charset="0"/>
                <a:ea typeface="Times New Roman" panose="02020603050405020304" pitchFamily="18" charset="0"/>
              </a:rPr>
              <a:t>nedenle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özellikle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QT’yi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uzatan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başka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klinik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kullanılmamalıdır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durumlarda</a:t>
            </a:r>
            <a:r>
              <a:rPr lang="en-US" sz="1200" dirty="0" smtClean="0">
                <a:solidFill>
                  <a:srgbClr val="000000"/>
                </a:solidFill>
                <a:effectLst/>
                <a:latin typeface="Times New Roman" panose="02020603050405020304" pitchFamily="18" charset="0"/>
                <a:ea typeface="Times New Roman" panose="02020603050405020304" pitchFamily="18" charset="0"/>
              </a:rPr>
              <a:t> hasta </a:t>
            </a:r>
            <a:r>
              <a:rPr lang="en-US" sz="1200" dirty="0" err="1" smtClean="0">
                <a:solidFill>
                  <a:srgbClr val="000000"/>
                </a:solidFill>
                <a:effectLst/>
                <a:latin typeface="Times New Roman" panose="02020603050405020304" pitchFamily="18" charset="0"/>
                <a:ea typeface="Times New Roman" panose="02020603050405020304" pitchFamily="18" charset="0"/>
              </a:rPr>
              <a:t>bu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açıdan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günlük</a:t>
            </a:r>
            <a:r>
              <a:rPr lang="en-US" sz="1200" dirty="0" smtClean="0">
                <a:solidFill>
                  <a:srgbClr val="000000"/>
                </a:solidFill>
                <a:effectLst/>
                <a:latin typeface="Times New Roman" panose="02020603050405020304" pitchFamily="18" charset="0"/>
                <a:ea typeface="Times New Roman" panose="02020603050405020304" pitchFamily="18" charset="0"/>
              </a:rPr>
              <a:t> EKG </a:t>
            </a:r>
            <a:r>
              <a:rPr lang="en-US" sz="1200" dirty="0" err="1" smtClean="0">
                <a:solidFill>
                  <a:srgbClr val="000000"/>
                </a:solidFill>
                <a:effectLst/>
                <a:latin typeface="Times New Roman" panose="02020603050405020304" pitchFamily="18" charset="0"/>
                <a:ea typeface="Times New Roman" panose="02020603050405020304" pitchFamily="18" charset="0"/>
              </a:rPr>
              <a:t>çekilerek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yakından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izlenmeli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kardiyotoksik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istenmeyen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etki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görülenlerde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kesilmeli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daha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sonra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hidroksiklorokinin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dozu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azaltılmalı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sorun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yine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devam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ederse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kesilmesi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eklenme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bilgiler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ışığında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hekimin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kararına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bırakılmalıdır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İzleyen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hekimin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kararına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hastanın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altta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yatan</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faktörlerine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başlanmayabilir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Ağır</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Seyirli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Olgu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Takipnesi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olup</a:t>
            </a:r>
            <a:r>
              <a:rPr lang="en-US" sz="1200" dirty="0" smtClean="0">
                <a:solidFill>
                  <a:srgbClr val="000000"/>
                </a:solidFill>
                <a:effectLst/>
                <a:latin typeface="Times New Roman" panose="02020603050405020304" pitchFamily="18" charset="0"/>
                <a:ea typeface="Calibri" panose="020F0502020204030204" pitchFamily="34" charset="0"/>
              </a:rPr>
              <a:t> (≥ 30/</a:t>
            </a:r>
            <a:r>
              <a:rPr lang="en-US" sz="1200" dirty="0" err="1" smtClean="0">
                <a:solidFill>
                  <a:srgbClr val="000000"/>
                </a:solidFill>
                <a:effectLst/>
                <a:latin typeface="Times New Roman" panose="02020603050405020304" pitchFamily="18" charset="0"/>
                <a:ea typeface="Calibri" panose="020F0502020204030204" pitchFamily="34" charset="0"/>
              </a:rPr>
              <a:t>dakika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havasında</a:t>
            </a:r>
            <a:r>
              <a:rPr lang="en-US" sz="1200" dirty="0" smtClean="0">
                <a:solidFill>
                  <a:srgbClr val="000000"/>
                </a:solidFill>
                <a:effectLst/>
                <a:latin typeface="Times New Roman" panose="02020603050405020304" pitchFamily="18" charset="0"/>
                <a:ea typeface="Calibri" panose="020F0502020204030204" pitchFamily="34" charset="0"/>
              </a:rPr>
              <a:t> SpO2 </a:t>
            </a:r>
            <a:r>
              <a:rPr lang="en-US" sz="1200" dirty="0" err="1" smtClean="0">
                <a:solidFill>
                  <a:srgbClr val="000000"/>
                </a:solidFill>
                <a:effectLst/>
                <a:latin typeface="Times New Roman" panose="02020603050405020304" pitchFamily="18" charset="0"/>
                <a:ea typeface="Calibri" panose="020F0502020204030204" pitchFamily="34" charset="0"/>
              </a:rPr>
              <a:t>düzeyi</a:t>
            </a:r>
            <a:r>
              <a:rPr lang="en-US" sz="1200" dirty="0" smtClean="0">
                <a:solidFill>
                  <a:srgbClr val="000000"/>
                </a:solidFill>
                <a:effectLst/>
                <a:latin typeface="Times New Roman" panose="02020603050405020304" pitchFamily="18" charset="0"/>
                <a:ea typeface="Calibri" panose="020F0502020204030204" pitchFamily="34" charset="0"/>
              </a:rPr>
              <a:t> % 90 </a:t>
            </a:r>
            <a:r>
              <a:rPr lang="en-US" sz="1200" dirty="0" err="1" smtClean="0">
                <a:solidFill>
                  <a:srgbClr val="000000"/>
                </a:solidFill>
                <a:effectLst/>
                <a:latin typeface="Times New Roman" panose="02020603050405020304" pitchFamily="18" charset="0"/>
                <a:ea typeface="Calibri" panose="020F0502020204030204" pitchFamily="34" charset="0"/>
              </a:rPr>
              <a:t>altında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olan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akciğer</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grafisinde</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veya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tomografisinde</a:t>
            </a:r>
            <a:r>
              <a:rPr lang="en-US" sz="1200" dirty="0" smtClean="0">
                <a:solidFill>
                  <a:srgbClr val="000000"/>
                </a:solidFill>
                <a:effectLst/>
                <a:latin typeface="Times New Roman" panose="02020603050405020304" pitchFamily="18" charset="0"/>
                <a:ea typeface="Calibri" panose="020F0502020204030204" pitchFamily="34" charset="0"/>
              </a:rPr>
              <a:t> bilateral </a:t>
            </a:r>
            <a:r>
              <a:rPr lang="en-US" sz="1200" dirty="0" err="1" smtClean="0">
                <a:solidFill>
                  <a:srgbClr val="000000"/>
                </a:solidFill>
                <a:effectLst/>
                <a:latin typeface="Times New Roman" panose="02020603050405020304" pitchFamily="18" charset="0"/>
                <a:ea typeface="Calibri" panose="020F0502020204030204" pitchFamily="34" charset="0"/>
              </a:rPr>
              <a:t>yaygın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pnömoni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bulgusu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saptanan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veya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akut</a:t>
            </a:r>
            <a:r>
              <a:rPr lang="en-US" sz="1200" dirty="0" smtClean="0">
                <a:solidFill>
                  <a:srgbClr val="000000"/>
                </a:solidFill>
                <a:effectLst/>
                <a:latin typeface="Times New Roman" panose="02020603050405020304" pitchFamily="18" charset="0"/>
                <a:ea typeface="Calibri" panose="020F0502020204030204" pitchFamily="34" charset="0"/>
              </a:rPr>
              <a:t> organ </a:t>
            </a:r>
            <a:r>
              <a:rPr lang="en-US" sz="1200" dirty="0" err="1" smtClean="0">
                <a:solidFill>
                  <a:srgbClr val="000000"/>
                </a:solidFill>
                <a:effectLst/>
                <a:latin typeface="Times New Roman" panose="02020603050405020304" pitchFamily="18" charset="0"/>
                <a:ea typeface="Calibri" panose="020F0502020204030204" pitchFamily="34" charset="0"/>
              </a:rPr>
              <a:t>disfonksiyonu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gelişen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hastalarda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verilebilir</a:t>
            </a:r>
            <a:r>
              <a:rPr lang="en-US" sz="1200" dirty="0" smtClean="0">
                <a:solidFill>
                  <a:srgbClr val="000000"/>
                </a:solidFill>
                <a:effectLst/>
                <a:latin typeface="Times New Roman" panose="02020603050405020304" pitchFamily="18" charset="0"/>
                <a:ea typeface="Calibri" panose="020F0502020204030204" pitchFamily="34"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smtClean="0">
                <a:solidFill>
                  <a:srgbClr val="000000"/>
                </a:solidFill>
                <a:effectLst/>
                <a:latin typeface="Times New Roman" panose="02020603050405020304" pitchFamily="18" charset="0"/>
                <a:ea typeface="Calibri" panose="020F0502020204030204" pitchFamily="34"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lohusa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emziren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annelerde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kullanılmamalıdır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Gebe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seyirli</a:t>
            </a:r>
            <a:r>
              <a:rPr lang="en-US" sz="1200" dirty="0" smtClean="0">
                <a:solidFill>
                  <a:srgbClr val="000000"/>
                </a:solidFill>
                <a:effectLst/>
                <a:latin typeface="Times New Roman" panose="02020603050405020304" pitchFamily="18" charset="0"/>
                <a:ea typeface="Times New Roman" panose="02020603050405020304" pitchFamily="18" charset="0"/>
              </a:rPr>
              <a:t> COVID-19 </a:t>
            </a:r>
            <a:r>
              <a:rPr lang="en-US" sz="1200" dirty="0" err="1" smtClean="0">
                <a:solidFill>
                  <a:srgbClr val="000000"/>
                </a:solidFill>
                <a:effectLst/>
                <a:latin typeface="Times New Roman" panose="02020603050405020304" pitchFamily="18" charset="0"/>
                <a:ea typeface="Times New Roman" panose="02020603050405020304" pitchFamily="18" charset="0"/>
              </a:rPr>
              <a:t>için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fazladan</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yaratmaz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komplike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olmayan</a:t>
            </a:r>
            <a:r>
              <a:rPr lang="en-US" sz="1200" dirty="0" smtClean="0">
                <a:solidFill>
                  <a:srgbClr val="000000"/>
                </a:solidFill>
                <a:effectLst/>
                <a:latin typeface="Times New Roman" panose="02020603050405020304" pitchFamily="18" charset="0"/>
                <a:ea typeface="Times New Roman" panose="02020603050405020304" pitchFamily="18" charset="0"/>
              </a:rPr>
              <a:t> COVID-19 </a:t>
            </a:r>
            <a:r>
              <a:rPr lang="en-US" sz="1200" dirty="0" err="1" smtClean="0">
                <a:solidFill>
                  <a:srgbClr val="000000"/>
                </a:solidFill>
                <a:effectLst/>
                <a:latin typeface="Times New Roman" panose="02020603050405020304" pitchFamily="18" charset="0"/>
                <a:ea typeface="Times New Roman" panose="02020603050405020304" pitchFamily="18" charset="0"/>
              </a:rPr>
              <a:t>enfeksiyonu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için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tedavisiz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seçeneği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Olası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almış</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faktörü</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varsa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seyir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söz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konusu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ise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verilmesi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94</a:t>
            </a:fld>
            <a:endParaRPr lang="tr-TR"/>
          </a:p>
        </p:txBody>
      </p:sp>
    </p:spTree>
    <p:extLst>
      <p:ext uri="{BB962C8B-B14F-4D97-AF65-F5344CB8AC3E}">
        <p14:creationId xmlns:p14="http://schemas.microsoft.com/office/powerpoint/2010/main" val="34622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spcAft>
                <a:spcPts val="0"/>
              </a:spcAft>
            </a:pPr>
            <a:r>
              <a:rPr lang="tr-TR" dirty="0" smtClean="0"/>
              <a:t>*</a:t>
            </a:r>
            <a:r>
              <a:rPr lang="en-US" sz="1200" dirty="0" smtClean="0">
                <a:solidFill>
                  <a:srgbClr val="000000"/>
                </a:solidFill>
                <a:effectLst/>
                <a:latin typeface="Times New Roman" panose="02020603050405020304" pitchFamily="18" charset="0"/>
                <a:ea typeface="Times New Roman" panose="02020603050405020304" pitchFamily="18" charset="0"/>
              </a:rPr>
              <a:t>* a. </a:t>
            </a:r>
            <a:r>
              <a:rPr lang="en-US" sz="1200" dirty="0" err="1" smtClean="0">
                <a:solidFill>
                  <a:srgbClr val="000000"/>
                </a:solidFill>
                <a:effectLst/>
                <a:latin typeface="Times New Roman" panose="02020603050405020304" pitchFamily="18" charset="0"/>
                <a:ea typeface="Times New Roman" panose="02020603050405020304" pitchFamily="18" charset="0"/>
              </a:rPr>
              <a:t>Altta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yatan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hastalığı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kardiyovasküler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hastalıklar</a:t>
            </a:r>
            <a:r>
              <a:rPr lang="en-US" sz="1200" dirty="0" smtClean="0">
                <a:solidFill>
                  <a:srgbClr val="000000"/>
                </a:solidFill>
                <a:effectLst/>
                <a:latin typeface="Times New Roman" panose="02020603050405020304" pitchFamily="18" charset="0"/>
                <a:ea typeface="Times New Roman" panose="02020603050405020304" pitchFamily="18" charset="0"/>
              </a:rPr>
              <a:t>, DM, HT, </a:t>
            </a:r>
            <a:r>
              <a:rPr lang="en-US" sz="1200" dirty="0" err="1" smtClean="0">
                <a:solidFill>
                  <a:srgbClr val="000000"/>
                </a:solidFill>
                <a:effectLst/>
                <a:latin typeface="Times New Roman" panose="02020603050405020304" pitchFamily="18" charset="0"/>
                <a:ea typeface="Times New Roman" panose="02020603050405020304" pitchFamily="18" charset="0"/>
              </a:rPr>
              <a:t>kanser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kronik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üzere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immunsüpresif</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durumlar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b.Ateş</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kas</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eklem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ağrıları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öksürük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boğaz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ağrısı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nazal</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konjesyon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gibi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bulguları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c.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filmi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akciğer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tomografisi</a:t>
            </a:r>
            <a:r>
              <a:rPr lang="en-US" sz="1200" dirty="0" smtClean="0">
                <a:solidFill>
                  <a:srgbClr val="000000"/>
                </a:solidFill>
                <a:effectLst/>
                <a:latin typeface="Times New Roman" panose="02020603050405020304" pitchFamily="18" charset="0"/>
                <a:ea typeface="Times New Roman" panose="02020603050405020304" pitchFamily="18" charset="0"/>
              </a:rPr>
              <a:t> normal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hastalardanHafif-orta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hastalık</a:t>
            </a:r>
            <a:r>
              <a:rPr lang="en-US" sz="1200" dirty="0" smtClean="0">
                <a:solidFill>
                  <a:srgbClr val="000000"/>
                </a:solidFill>
                <a:effectLst/>
                <a:latin typeface="Times New Roman" panose="02020603050405020304" pitchFamily="18" charset="0"/>
                <a:ea typeface="Times New Roman" panose="02020603050405020304" pitchFamily="18"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tablosu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pnömoni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bulgusu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saptanmayan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hastanede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izolasyon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Mevsim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faktörlere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influenza </a:t>
            </a:r>
            <a:r>
              <a:rPr lang="en-US" sz="1200" dirty="0" err="1" smtClean="0">
                <a:solidFill>
                  <a:srgbClr val="000000"/>
                </a:solidFill>
                <a:effectLst/>
                <a:latin typeface="Times New Roman" panose="02020603050405020304" pitchFamily="18" charset="0"/>
                <a:ea typeface="Times New Roman" panose="02020603050405020304" pitchFamily="18" charset="0"/>
              </a:rPr>
              <a:t>dışlanamayan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olgularda</a:t>
            </a:r>
            <a:r>
              <a:rPr lang="en-US" sz="1200" dirty="0" smtClean="0">
                <a:solidFill>
                  <a:srgbClr val="000000"/>
                </a:solidFill>
                <a:effectLst/>
                <a:latin typeface="Times New Roman" panose="02020603050405020304" pitchFamily="18" charset="0"/>
                <a:ea typeface="Times New Roman" panose="02020603050405020304" pitchFamily="18" charset="0"/>
              </a:rPr>
              <a:t>, influenza </a:t>
            </a:r>
            <a:r>
              <a:rPr lang="en-US" sz="1200" dirty="0" err="1" smtClean="0">
                <a:solidFill>
                  <a:srgbClr val="000000"/>
                </a:solidFill>
                <a:effectLst/>
                <a:latin typeface="Times New Roman" panose="02020603050405020304" pitchFamily="18" charset="0"/>
                <a:ea typeface="Times New Roman" panose="02020603050405020304" pitchFamily="18" charset="0"/>
              </a:rPr>
              <a:t>tanı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testi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pozitif</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saptananlarda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verilmelidir</a:t>
            </a:r>
            <a:r>
              <a:rPr lang="en-US" sz="1200" dirty="0" smtClean="0">
                <a:solidFill>
                  <a:srgbClr val="000000"/>
                </a:solidFill>
                <a:effectLst/>
                <a:latin typeface="Times New Roman" panose="02020603050405020304" pitchFamily="18" charset="0"/>
                <a:ea typeface="Times New Roman" panose="02020603050405020304" pitchFamily="18" charset="0"/>
              </a:rPr>
              <a:t>. İnfluenza PCR </a:t>
            </a:r>
            <a:r>
              <a:rPr lang="en-US" sz="1200" dirty="0" err="1" smtClean="0">
                <a:solidFill>
                  <a:srgbClr val="000000"/>
                </a:solidFill>
                <a:effectLst/>
                <a:latin typeface="Times New Roman" panose="02020603050405020304" pitchFamily="18" charset="0"/>
                <a:ea typeface="Times New Roman" panose="02020603050405020304" pitchFamily="18" charset="0"/>
              </a:rPr>
              <a:t>ile</a:t>
            </a:r>
            <a:r>
              <a:rPr lang="en-US" sz="1200" dirty="0" smtClean="0">
                <a:solidFill>
                  <a:srgbClr val="000000"/>
                </a:solidFill>
                <a:effectLst/>
                <a:latin typeface="Times New Roman" panose="02020603050405020304" pitchFamily="18" charset="0"/>
                <a:ea typeface="Times New Roman" panose="02020603050405020304" pitchFamily="18" charset="0"/>
              </a:rPr>
              <a:t> negative </a:t>
            </a:r>
            <a:r>
              <a:rPr lang="en-US" sz="1200" dirty="0" err="1" smtClean="0">
                <a:solidFill>
                  <a:srgbClr val="000000"/>
                </a:solidFill>
                <a:effectLst/>
                <a:latin typeface="Times New Roman" panose="02020603050405020304" pitchFamily="18" charset="0"/>
                <a:ea typeface="Times New Roman" panose="02020603050405020304" pitchFamily="18" charset="0"/>
              </a:rPr>
              <a:t>olduğu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gösterilen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tedaviye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eklenmeyebilir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Hem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hem de </a:t>
            </a:r>
            <a:r>
              <a:rPr lang="en-US" sz="1200" dirty="0" err="1" smtClean="0">
                <a:solidFill>
                  <a:srgbClr val="000000"/>
                </a:solidFill>
                <a:effectLst/>
                <a:latin typeface="Times New Roman" panose="02020603050405020304" pitchFamily="18" charset="0"/>
                <a:ea typeface="Times New Roman" panose="02020603050405020304" pitchFamily="18" charset="0"/>
              </a:rPr>
              <a:t>hidroksiklorokin</a:t>
            </a:r>
            <a:r>
              <a:rPr lang="en-US" sz="1200" dirty="0" smtClean="0">
                <a:solidFill>
                  <a:srgbClr val="000000"/>
                </a:solidFill>
                <a:effectLst/>
                <a:latin typeface="Times New Roman" panose="02020603050405020304" pitchFamily="18" charset="0"/>
                <a:ea typeface="Times New Roman" panose="02020603050405020304" pitchFamily="18" charset="0"/>
              </a:rPr>
              <a:t> Q-T </a:t>
            </a:r>
            <a:r>
              <a:rPr lang="en-US" sz="1200" dirty="0" err="1" smtClean="0">
                <a:solidFill>
                  <a:srgbClr val="000000"/>
                </a:solidFill>
                <a:effectLst/>
                <a:latin typeface="Times New Roman" panose="02020603050405020304" pitchFamily="18" charset="0"/>
                <a:ea typeface="Times New Roman" panose="02020603050405020304" pitchFamily="18" charset="0"/>
              </a:rPr>
              <a:t>aralığını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uzatıp</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ventriküler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taşikardiye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eğilim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yaratabilir</a:t>
            </a:r>
            <a:r>
              <a:rPr lang="en-US" sz="1200" dirty="0" smtClean="0">
                <a:solidFill>
                  <a:srgbClr val="000000"/>
                </a:solidFill>
                <a:effectLst/>
                <a:latin typeface="Times New Roman" panose="02020603050405020304" pitchFamily="18" charset="0"/>
                <a:ea typeface="Times New Roman" panose="02020603050405020304" pitchFamily="18" charset="0"/>
              </a:rPr>
              <a:t>. Bu </a:t>
            </a:r>
            <a:r>
              <a:rPr lang="en-US" sz="1200" dirty="0" err="1" smtClean="0">
                <a:solidFill>
                  <a:srgbClr val="000000"/>
                </a:solidFill>
                <a:effectLst/>
                <a:latin typeface="Times New Roman" panose="02020603050405020304" pitchFamily="18" charset="0"/>
                <a:ea typeface="Times New Roman" panose="02020603050405020304" pitchFamily="18" charset="0"/>
              </a:rPr>
              <a:t>nedenle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özellikle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QT’yi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uzatan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başka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klinik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hastalarda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kullanılmamalıdır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Diğer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durumlarda</a:t>
            </a:r>
            <a:r>
              <a:rPr lang="en-US" sz="1200" dirty="0" smtClean="0">
                <a:solidFill>
                  <a:srgbClr val="000000"/>
                </a:solidFill>
                <a:effectLst/>
                <a:latin typeface="Times New Roman" panose="02020603050405020304" pitchFamily="18" charset="0"/>
                <a:ea typeface="Times New Roman" panose="02020603050405020304" pitchFamily="18" charset="0"/>
              </a:rPr>
              <a:t> hasta </a:t>
            </a:r>
            <a:r>
              <a:rPr lang="en-US" sz="1200" dirty="0" err="1" smtClean="0">
                <a:solidFill>
                  <a:srgbClr val="000000"/>
                </a:solidFill>
                <a:effectLst/>
                <a:latin typeface="Times New Roman" panose="02020603050405020304" pitchFamily="18" charset="0"/>
                <a:ea typeface="Times New Roman" panose="02020603050405020304" pitchFamily="18" charset="0"/>
              </a:rPr>
              <a:t>bu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açıdan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günlük</a:t>
            </a:r>
            <a:r>
              <a:rPr lang="en-US" sz="1200" dirty="0" smtClean="0">
                <a:solidFill>
                  <a:srgbClr val="000000"/>
                </a:solidFill>
                <a:effectLst/>
                <a:latin typeface="Times New Roman" panose="02020603050405020304" pitchFamily="18" charset="0"/>
                <a:ea typeface="Times New Roman" panose="02020603050405020304" pitchFamily="18" charset="0"/>
              </a:rPr>
              <a:t> EKG </a:t>
            </a:r>
            <a:r>
              <a:rPr lang="en-US" sz="1200" dirty="0" err="1" smtClean="0">
                <a:solidFill>
                  <a:srgbClr val="000000"/>
                </a:solidFill>
                <a:effectLst/>
                <a:latin typeface="Times New Roman" panose="02020603050405020304" pitchFamily="18" charset="0"/>
                <a:ea typeface="Times New Roman" panose="02020603050405020304" pitchFamily="18" charset="0"/>
              </a:rPr>
              <a:t>çekilerek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yakından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izlenmeli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kardiyotoksik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istenmeyen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etki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görülenlerde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kesilmeli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daha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sonra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hidroksiklorokinin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dozu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azaltılmalı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sorun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yine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devam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ederse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kesilmesi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azitromisin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eklenme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bilgiler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ışığında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hekimin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kararına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bırakılmalıdır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İzleyen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hekimin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kararına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hastanın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altta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yatan</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faktörlerine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göre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başlanmayabilir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Ağır</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Seyirli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Olgu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Takipnesi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olup</a:t>
            </a:r>
            <a:r>
              <a:rPr lang="en-US" sz="1200" dirty="0" smtClean="0">
                <a:solidFill>
                  <a:srgbClr val="000000"/>
                </a:solidFill>
                <a:effectLst/>
                <a:latin typeface="Times New Roman" panose="02020603050405020304" pitchFamily="18" charset="0"/>
                <a:ea typeface="Calibri" panose="020F0502020204030204" pitchFamily="34" charset="0"/>
              </a:rPr>
              <a:t> (≥ 30/</a:t>
            </a:r>
            <a:r>
              <a:rPr lang="en-US" sz="1200" dirty="0" err="1" smtClean="0">
                <a:solidFill>
                  <a:srgbClr val="000000"/>
                </a:solidFill>
                <a:effectLst/>
                <a:latin typeface="Times New Roman" panose="02020603050405020304" pitchFamily="18" charset="0"/>
                <a:ea typeface="Calibri" panose="020F0502020204030204" pitchFamily="34" charset="0"/>
              </a:rPr>
              <a:t>dakika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havasında</a:t>
            </a:r>
            <a:r>
              <a:rPr lang="en-US" sz="1200" dirty="0" smtClean="0">
                <a:solidFill>
                  <a:srgbClr val="000000"/>
                </a:solidFill>
                <a:effectLst/>
                <a:latin typeface="Times New Roman" panose="02020603050405020304" pitchFamily="18" charset="0"/>
                <a:ea typeface="Calibri" panose="020F0502020204030204" pitchFamily="34" charset="0"/>
              </a:rPr>
              <a:t> SpO2 </a:t>
            </a:r>
            <a:r>
              <a:rPr lang="en-US" sz="1200" dirty="0" err="1" smtClean="0">
                <a:solidFill>
                  <a:srgbClr val="000000"/>
                </a:solidFill>
                <a:effectLst/>
                <a:latin typeface="Times New Roman" panose="02020603050405020304" pitchFamily="18" charset="0"/>
                <a:ea typeface="Calibri" panose="020F0502020204030204" pitchFamily="34" charset="0"/>
              </a:rPr>
              <a:t>düzeyi</a:t>
            </a:r>
            <a:r>
              <a:rPr lang="en-US" sz="1200" dirty="0" smtClean="0">
                <a:solidFill>
                  <a:srgbClr val="000000"/>
                </a:solidFill>
                <a:effectLst/>
                <a:latin typeface="Times New Roman" panose="02020603050405020304" pitchFamily="18" charset="0"/>
                <a:ea typeface="Calibri" panose="020F0502020204030204" pitchFamily="34" charset="0"/>
              </a:rPr>
              <a:t> % 90 </a:t>
            </a:r>
            <a:r>
              <a:rPr lang="en-US" sz="1200" dirty="0" err="1" smtClean="0">
                <a:solidFill>
                  <a:srgbClr val="000000"/>
                </a:solidFill>
                <a:effectLst/>
                <a:latin typeface="Times New Roman" panose="02020603050405020304" pitchFamily="18" charset="0"/>
                <a:ea typeface="Calibri" panose="020F0502020204030204" pitchFamily="34" charset="0"/>
              </a:rPr>
              <a:t>altında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olan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akciğer</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grafisinde</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veya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tomografisinde</a:t>
            </a:r>
            <a:r>
              <a:rPr lang="en-US" sz="1200" dirty="0" smtClean="0">
                <a:solidFill>
                  <a:srgbClr val="000000"/>
                </a:solidFill>
                <a:effectLst/>
                <a:latin typeface="Times New Roman" panose="02020603050405020304" pitchFamily="18" charset="0"/>
                <a:ea typeface="Calibri" panose="020F0502020204030204" pitchFamily="34" charset="0"/>
              </a:rPr>
              <a:t> bilateral </a:t>
            </a:r>
            <a:r>
              <a:rPr lang="en-US" sz="1200" dirty="0" err="1" smtClean="0">
                <a:solidFill>
                  <a:srgbClr val="000000"/>
                </a:solidFill>
                <a:effectLst/>
                <a:latin typeface="Times New Roman" panose="02020603050405020304" pitchFamily="18" charset="0"/>
                <a:ea typeface="Calibri" panose="020F0502020204030204" pitchFamily="34" charset="0"/>
              </a:rPr>
              <a:t>yaygın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pnömoni</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bulgusu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saptanan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veya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akut</a:t>
            </a:r>
            <a:r>
              <a:rPr lang="en-US" sz="1200" dirty="0" smtClean="0">
                <a:solidFill>
                  <a:srgbClr val="000000"/>
                </a:solidFill>
                <a:effectLst/>
                <a:latin typeface="Times New Roman" panose="02020603050405020304" pitchFamily="18" charset="0"/>
                <a:ea typeface="Calibri" panose="020F0502020204030204" pitchFamily="34" charset="0"/>
              </a:rPr>
              <a:t> organ </a:t>
            </a:r>
            <a:r>
              <a:rPr lang="en-US" sz="1200" dirty="0" err="1" smtClean="0">
                <a:solidFill>
                  <a:srgbClr val="000000"/>
                </a:solidFill>
                <a:effectLst/>
                <a:latin typeface="Times New Roman" panose="02020603050405020304" pitchFamily="18" charset="0"/>
                <a:ea typeface="Calibri" panose="020F0502020204030204" pitchFamily="34" charset="0"/>
              </a:rPr>
              <a:t>disfonksiyonu</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gelişen</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hastalarda</a:t>
            </a:r>
            <a:r>
              <a:rPr lang="en-US" sz="1200" dirty="0" smtClean="0">
                <a:solidFill>
                  <a:srgbClr val="000000"/>
                </a:solidFill>
                <a:effectLst/>
                <a:latin typeface="Times New Roman" panose="02020603050405020304" pitchFamily="18" charset="0"/>
                <a:ea typeface="Calibri" panose="020F0502020204030204" pitchFamily="34" charset="0"/>
              </a:rPr>
              <a:t> </a:t>
            </a:r>
            <a:r>
              <a:rPr lang="en-US" sz="1200" dirty="0" err="1" smtClean="0">
                <a:solidFill>
                  <a:srgbClr val="000000"/>
                </a:solidFill>
                <a:effectLst/>
                <a:latin typeface="Times New Roman" panose="02020603050405020304" pitchFamily="18" charset="0"/>
                <a:ea typeface="Calibri" panose="020F0502020204030204" pitchFamily="34" charset="0"/>
              </a:rPr>
              <a:t>verilebilir</a:t>
            </a:r>
            <a:r>
              <a:rPr lang="en-US" sz="1200" dirty="0" smtClean="0">
                <a:solidFill>
                  <a:srgbClr val="000000"/>
                </a:solidFill>
                <a:effectLst/>
                <a:latin typeface="Times New Roman" panose="02020603050405020304" pitchFamily="18" charset="0"/>
                <a:ea typeface="Calibri" panose="020F0502020204030204" pitchFamily="34" charset="0"/>
              </a:rPr>
              <a:t>.  </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baseline="30000" dirty="0" smtClean="0">
                <a:solidFill>
                  <a:srgbClr val="000000"/>
                </a:solidFill>
                <a:effectLst/>
                <a:latin typeface="Times New Roman" panose="02020603050405020304" pitchFamily="18" charset="0"/>
                <a:ea typeface="Calibri" panose="020F0502020204030204" pitchFamily="34"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lohusa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emziren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annelerde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kullanılmamalıdır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a:p>
            <a:pPr algn="l">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dirty="0" err="1" smtClean="0">
                <a:solidFill>
                  <a:srgbClr val="000000"/>
                </a:solidFill>
                <a:effectLst/>
                <a:latin typeface="Times New Roman" panose="02020603050405020304" pitchFamily="18" charset="0"/>
                <a:ea typeface="Times New Roman" panose="02020603050405020304" pitchFamily="18" charset="0"/>
              </a:rPr>
              <a:t>Gebe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olmak</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seyirli</a:t>
            </a:r>
            <a:r>
              <a:rPr lang="en-US" sz="1200" dirty="0" smtClean="0">
                <a:solidFill>
                  <a:srgbClr val="000000"/>
                </a:solidFill>
                <a:effectLst/>
                <a:latin typeface="Times New Roman" panose="02020603050405020304" pitchFamily="18" charset="0"/>
                <a:ea typeface="Times New Roman" panose="02020603050405020304" pitchFamily="18" charset="0"/>
              </a:rPr>
              <a:t> COVID-19 </a:t>
            </a:r>
            <a:r>
              <a:rPr lang="en-US" sz="1200" dirty="0" err="1" smtClean="0">
                <a:solidFill>
                  <a:srgbClr val="000000"/>
                </a:solidFill>
                <a:effectLst/>
                <a:latin typeface="Times New Roman" panose="02020603050405020304" pitchFamily="18" charset="0"/>
                <a:ea typeface="Times New Roman" panose="02020603050405020304" pitchFamily="18" charset="0"/>
              </a:rPr>
              <a:t>için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fazladan</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yaratmaz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komplike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olmayan</a:t>
            </a:r>
            <a:r>
              <a:rPr lang="en-US" sz="1200" dirty="0" smtClean="0">
                <a:solidFill>
                  <a:srgbClr val="000000"/>
                </a:solidFill>
                <a:effectLst/>
                <a:latin typeface="Times New Roman" panose="02020603050405020304" pitchFamily="18" charset="0"/>
                <a:ea typeface="Times New Roman" panose="02020603050405020304" pitchFamily="18" charset="0"/>
              </a:rPr>
              <a:t> COVID-19 </a:t>
            </a:r>
            <a:r>
              <a:rPr lang="en-US" sz="1200" dirty="0" err="1" smtClean="0">
                <a:solidFill>
                  <a:srgbClr val="000000"/>
                </a:solidFill>
                <a:effectLst/>
                <a:latin typeface="Times New Roman" panose="02020603050405020304" pitchFamily="18" charset="0"/>
                <a:ea typeface="Times New Roman" panose="02020603050405020304" pitchFamily="18" charset="0"/>
              </a:rPr>
              <a:t>enfeksiyonu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için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tedavisiz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izlem</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seçeneği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öncelikle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Olası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tanı</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almış</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olan</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gebelerde</a:t>
            </a:r>
            <a:r>
              <a:rPr lang="en-US" sz="1200" dirty="0" smtClean="0">
                <a:solidFill>
                  <a:srgbClr val="000000"/>
                </a:solidFill>
                <a:effectLst/>
                <a:latin typeface="Times New Roman" panose="02020603050405020304" pitchFamily="18" charset="0"/>
                <a:ea typeface="Times New Roman" panose="02020603050405020304" pitchFamily="18" charset="0"/>
              </a:rPr>
              <a:t> risk </a:t>
            </a:r>
            <a:r>
              <a:rPr lang="en-US" sz="1200" dirty="0" err="1" smtClean="0">
                <a:solidFill>
                  <a:srgbClr val="000000"/>
                </a:solidFill>
                <a:effectLst/>
                <a:latin typeface="Times New Roman" panose="02020603050405020304" pitchFamily="18" charset="0"/>
                <a:ea typeface="Times New Roman" panose="02020603050405020304" pitchFamily="18" charset="0"/>
              </a:rPr>
              <a:t>faktörü</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varsa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veya</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ağır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seyir</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söz</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konusu</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ise</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tedavi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verilmesi</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dirty="0" err="1" smtClean="0">
                <a:solidFill>
                  <a:srgbClr val="000000"/>
                </a:solidFill>
                <a:effectLst/>
                <a:latin typeface="Times New Roman" panose="02020603050405020304" pitchFamily="18" charset="0"/>
                <a:ea typeface="Times New Roman" panose="02020603050405020304" pitchFamily="18" charset="0"/>
              </a:rPr>
              <a:t>düşünülmelidir</a:t>
            </a:r>
            <a:r>
              <a:rPr lang="en-US" sz="1200" dirty="0" smtClean="0">
                <a:solidFill>
                  <a:srgbClr val="000000"/>
                </a:solidFill>
                <a:effectLst/>
                <a:latin typeface="Times New Roman" panose="02020603050405020304" pitchFamily="18" charset="0"/>
                <a:ea typeface="Times New Roman" panose="02020603050405020304" pitchFamily="18" charset="0"/>
              </a:rPr>
              <a:t>.</a:t>
            </a:r>
            <a:endParaRPr lang="tr-TR" sz="1200" dirty="0" smtClean="0">
              <a:effectLst/>
              <a:latin typeface="Times New Roman" panose="02020603050405020304" pitchFamily="18" charset="0"/>
              <a:ea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95</a:t>
            </a:fld>
            <a:endParaRPr lang="tr-TR"/>
          </a:p>
        </p:txBody>
      </p:sp>
    </p:spTree>
    <p:extLst>
      <p:ext uri="{BB962C8B-B14F-4D97-AF65-F5344CB8AC3E}">
        <p14:creationId xmlns:p14="http://schemas.microsoft.com/office/powerpoint/2010/main" val="314412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96</a:t>
            </a:fld>
            <a:endParaRPr lang="tr-TR"/>
          </a:p>
        </p:txBody>
      </p:sp>
    </p:spTree>
    <p:extLst>
      <p:ext uri="{BB962C8B-B14F-4D97-AF65-F5344CB8AC3E}">
        <p14:creationId xmlns:p14="http://schemas.microsoft.com/office/powerpoint/2010/main" val="150392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1 Hem </a:t>
            </a:r>
            <a:r>
              <a:rPr lang="tr-TR" sz="1200" b="0" i="0" u="none" strike="noStrike" kern="1200" baseline="0" dirty="0" err="1" smtClean="0">
                <a:solidFill>
                  <a:schemeClr val="tx1"/>
                </a:solidFill>
                <a:latin typeface="+mn-lt"/>
                <a:ea typeface="+mn-ea"/>
                <a:cs typeface="+mn-cs"/>
              </a:rPr>
              <a:t>azitromisin</a:t>
            </a:r>
            <a:r>
              <a:rPr lang="tr-TR" sz="1200" b="0" i="0" u="none" strike="noStrike" kern="1200" baseline="0" dirty="0" smtClean="0">
                <a:solidFill>
                  <a:schemeClr val="tx1"/>
                </a:solidFill>
                <a:latin typeface="+mn-lt"/>
                <a:ea typeface="+mn-ea"/>
                <a:cs typeface="+mn-cs"/>
              </a:rPr>
              <a:t>, hem de </a:t>
            </a:r>
            <a:r>
              <a:rPr lang="tr-TR" sz="1200" b="0" i="0" u="none" strike="noStrike" kern="1200" baseline="0" dirty="0" err="1" smtClean="0">
                <a:solidFill>
                  <a:schemeClr val="tx1"/>
                </a:solidFill>
                <a:latin typeface="+mn-lt"/>
                <a:ea typeface="+mn-ea"/>
                <a:cs typeface="+mn-cs"/>
              </a:rPr>
              <a:t>hidroksiklorokin</a:t>
            </a:r>
            <a:r>
              <a:rPr lang="tr-TR" sz="1200" b="0" i="0" u="none" strike="noStrike" kern="1200" baseline="0" dirty="0" smtClean="0">
                <a:solidFill>
                  <a:schemeClr val="tx1"/>
                </a:solidFill>
                <a:latin typeface="+mn-lt"/>
                <a:ea typeface="+mn-ea"/>
                <a:cs typeface="+mn-cs"/>
              </a:rPr>
              <a:t> Q-T aralığını uzatıp, </a:t>
            </a:r>
            <a:r>
              <a:rPr lang="tr-TR" sz="1200" b="0" i="0" u="none" strike="noStrike" kern="1200" baseline="0" dirty="0" err="1" smtClean="0">
                <a:solidFill>
                  <a:schemeClr val="tx1"/>
                </a:solidFill>
                <a:latin typeface="+mn-lt"/>
                <a:ea typeface="+mn-ea"/>
                <a:cs typeface="+mn-cs"/>
              </a:rPr>
              <a:t>ventriküler</a:t>
            </a:r>
            <a:r>
              <a:rPr lang="tr-TR" sz="1200" b="0" i="0" u="none" strike="noStrike" kern="1200" baseline="0" dirty="0" smtClean="0">
                <a:solidFill>
                  <a:schemeClr val="tx1"/>
                </a:solidFill>
                <a:latin typeface="+mn-lt"/>
                <a:ea typeface="+mn-ea"/>
                <a:cs typeface="+mn-cs"/>
              </a:rPr>
              <a:t> taşikardiye eğilim yaratabilir. Bu nedenle özellikle </a:t>
            </a:r>
            <a:r>
              <a:rPr lang="tr-TR" sz="1200" b="0" i="0" u="none" strike="noStrike" kern="1200" baseline="0" dirty="0" err="1" smtClean="0">
                <a:solidFill>
                  <a:schemeClr val="tx1"/>
                </a:solidFill>
                <a:latin typeface="+mn-lt"/>
                <a:ea typeface="+mn-ea"/>
                <a:cs typeface="+mn-cs"/>
              </a:rPr>
              <a:t>QT’yi</a:t>
            </a:r>
            <a:r>
              <a:rPr lang="tr-TR" sz="1200" b="0" i="0" u="none" strike="noStrike" kern="1200" baseline="0" dirty="0" smtClean="0">
                <a:solidFill>
                  <a:schemeClr val="tx1"/>
                </a:solidFill>
                <a:latin typeface="+mn-lt"/>
                <a:ea typeface="+mn-ea"/>
                <a:cs typeface="+mn-cs"/>
              </a:rPr>
              <a:t> uzatan başka bir klinik durumu olan hastalarda </a:t>
            </a:r>
            <a:r>
              <a:rPr lang="tr-TR" sz="1200" b="0" i="0" u="none" strike="noStrike" kern="1200" baseline="0" dirty="0" err="1" smtClean="0">
                <a:solidFill>
                  <a:schemeClr val="tx1"/>
                </a:solidFill>
                <a:latin typeface="+mn-lt"/>
                <a:ea typeface="+mn-ea"/>
                <a:cs typeface="+mn-cs"/>
              </a:rPr>
              <a:t>azitromisin</a:t>
            </a:r>
            <a:r>
              <a:rPr lang="tr-TR" sz="1200" b="0" i="0" u="none" strike="noStrike" kern="1200" baseline="0" dirty="0" smtClean="0">
                <a:solidFill>
                  <a:schemeClr val="tx1"/>
                </a:solidFill>
                <a:latin typeface="+mn-lt"/>
                <a:ea typeface="+mn-ea"/>
                <a:cs typeface="+mn-cs"/>
              </a:rPr>
              <a:t> kullanılmamalıdır. Diğer durumlarda hasta bu açıdan, gereğinde EKG çekilerek yakından izlenmeli, </a:t>
            </a:r>
            <a:r>
              <a:rPr lang="tr-TR" sz="1200" b="0" i="0" u="none" strike="noStrike" kern="1200" baseline="0" dirty="0" err="1" smtClean="0">
                <a:solidFill>
                  <a:schemeClr val="tx1"/>
                </a:solidFill>
                <a:latin typeface="+mn-lt"/>
                <a:ea typeface="+mn-ea"/>
                <a:cs typeface="+mn-cs"/>
              </a:rPr>
              <a:t>kardiyotoksik</a:t>
            </a:r>
            <a:r>
              <a:rPr lang="tr-TR" sz="1200" b="0" i="0" u="none" strike="noStrike" kern="1200" baseline="0" dirty="0" smtClean="0">
                <a:solidFill>
                  <a:schemeClr val="tx1"/>
                </a:solidFill>
                <a:latin typeface="+mn-lt"/>
                <a:ea typeface="+mn-ea"/>
                <a:cs typeface="+mn-cs"/>
              </a:rPr>
              <a:t> istenmeyen etki görülenlerde öncelikle </a:t>
            </a:r>
            <a:r>
              <a:rPr lang="tr-TR" sz="1200" b="0" i="0" u="none" strike="noStrike" kern="1200" baseline="0" dirty="0" err="1" smtClean="0">
                <a:solidFill>
                  <a:schemeClr val="tx1"/>
                </a:solidFill>
                <a:latin typeface="+mn-lt"/>
                <a:ea typeface="+mn-ea"/>
                <a:cs typeface="+mn-cs"/>
              </a:rPr>
              <a:t>azitromisin</a:t>
            </a:r>
            <a:r>
              <a:rPr lang="tr-TR" sz="1200" b="0" i="0" u="none" strike="noStrike" kern="1200" baseline="0" dirty="0" smtClean="0">
                <a:solidFill>
                  <a:schemeClr val="tx1"/>
                </a:solidFill>
                <a:latin typeface="+mn-lt"/>
                <a:ea typeface="+mn-ea"/>
                <a:cs typeface="+mn-cs"/>
              </a:rPr>
              <a:t> kesilmeli, daha sonra </a:t>
            </a:r>
            <a:r>
              <a:rPr lang="tr-TR" sz="1200" b="0" i="0" u="none" strike="noStrike" kern="1200" baseline="0" dirty="0" err="1" smtClean="0">
                <a:solidFill>
                  <a:schemeClr val="tx1"/>
                </a:solidFill>
                <a:latin typeface="+mn-lt"/>
                <a:ea typeface="+mn-ea"/>
                <a:cs typeface="+mn-cs"/>
              </a:rPr>
              <a:t>hidroksiklorokinin</a:t>
            </a:r>
            <a:r>
              <a:rPr lang="tr-TR" sz="1200" b="0" i="0" u="none" strike="noStrike" kern="1200" baseline="0" dirty="0" smtClean="0">
                <a:solidFill>
                  <a:schemeClr val="tx1"/>
                </a:solidFill>
                <a:latin typeface="+mn-lt"/>
                <a:ea typeface="+mn-ea"/>
                <a:cs typeface="+mn-cs"/>
              </a:rPr>
              <a:t> önce dozu azaltılmalı, sorun yine devam </a:t>
            </a:r>
            <a:r>
              <a:rPr lang="tr-TR" sz="1200" b="0" i="0" u="none" strike="noStrike" kern="1200" baseline="0" dirty="0" err="1" smtClean="0">
                <a:solidFill>
                  <a:schemeClr val="tx1"/>
                </a:solidFill>
                <a:latin typeface="+mn-lt"/>
                <a:ea typeface="+mn-ea"/>
                <a:cs typeface="+mn-cs"/>
              </a:rPr>
              <a:t>edersekesilmesi</a:t>
            </a:r>
            <a:r>
              <a:rPr lang="tr-TR" sz="1200" b="0" i="0" u="none" strike="noStrike" kern="1200" baseline="0" dirty="0" smtClean="0">
                <a:solidFill>
                  <a:schemeClr val="tx1"/>
                </a:solidFill>
                <a:latin typeface="+mn-lt"/>
                <a:ea typeface="+mn-ea"/>
                <a:cs typeface="+mn-cs"/>
              </a:rPr>
              <a:t> düşünülmelidir</a:t>
            </a:r>
          </a:p>
          <a:p>
            <a:r>
              <a:rPr lang="tr-TR" sz="1200" b="0" i="0" u="none" strike="noStrike" kern="1200" baseline="0" dirty="0" smtClean="0">
                <a:solidFill>
                  <a:schemeClr val="tx1"/>
                </a:solidFill>
                <a:latin typeface="+mn-lt"/>
                <a:ea typeface="+mn-ea"/>
                <a:cs typeface="+mn-cs"/>
              </a:rPr>
              <a:t>2 14 günden küçük </a:t>
            </a:r>
            <a:r>
              <a:rPr lang="tr-TR" sz="1200" b="0" i="0" u="none" strike="noStrike" kern="1200" baseline="0" dirty="0" err="1" smtClean="0">
                <a:solidFill>
                  <a:schemeClr val="tx1"/>
                </a:solidFill>
                <a:latin typeface="+mn-lt"/>
                <a:ea typeface="+mn-ea"/>
                <a:cs typeface="+mn-cs"/>
              </a:rPr>
              <a:t>yenidoğanlarda</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lopinavir</a:t>
            </a:r>
            <a:r>
              <a:rPr lang="tr-TR" sz="1200" b="0" i="0" u="none" strike="noStrike" kern="1200" baseline="0" dirty="0" smtClean="0">
                <a:solidFill>
                  <a:schemeClr val="tx1"/>
                </a:solidFill>
                <a:latin typeface="+mn-lt"/>
                <a:ea typeface="+mn-ea"/>
                <a:cs typeface="+mn-cs"/>
              </a:rPr>
              <a:t> ve </a:t>
            </a:r>
            <a:r>
              <a:rPr lang="tr-TR" sz="1200" b="0" i="0" u="none" strike="noStrike" kern="1200" baseline="0" dirty="0" err="1" smtClean="0">
                <a:solidFill>
                  <a:schemeClr val="tx1"/>
                </a:solidFill>
                <a:latin typeface="+mn-lt"/>
                <a:ea typeface="+mn-ea"/>
                <a:cs typeface="+mn-cs"/>
              </a:rPr>
              <a:t>ritonavirin</a:t>
            </a:r>
            <a:r>
              <a:rPr lang="tr-TR" sz="1200" b="0" i="0" u="none" strike="noStrike" kern="1200" baseline="0" dirty="0" smtClean="0">
                <a:solidFill>
                  <a:schemeClr val="tx1"/>
                </a:solidFill>
                <a:latin typeface="+mn-lt"/>
                <a:ea typeface="+mn-ea"/>
                <a:cs typeface="+mn-cs"/>
              </a:rPr>
              <a:t> güvenlik, etkinlik ve </a:t>
            </a:r>
            <a:r>
              <a:rPr lang="tr-TR" sz="1200" b="0" i="0" u="none" strike="noStrike" kern="1200" baseline="0" dirty="0" err="1" smtClean="0">
                <a:solidFill>
                  <a:schemeClr val="tx1"/>
                </a:solidFill>
                <a:latin typeface="+mn-lt"/>
                <a:ea typeface="+mn-ea"/>
                <a:cs typeface="+mn-cs"/>
              </a:rPr>
              <a:t>farmakokinetik</a:t>
            </a:r>
            <a:r>
              <a:rPr lang="tr-TR" sz="1200" b="0" i="0" u="none" strike="noStrike" kern="1200" baseline="0" dirty="0" smtClean="0">
                <a:solidFill>
                  <a:schemeClr val="tx1"/>
                </a:solidFill>
                <a:latin typeface="+mn-lt"/>
                <a:ea typeface="+mn-ea"/>
                <a:cs typeface="+mn-cs"/>
              </a:rPr>
              <a:t> profilleri belirlenmemiştir. 14 günden küçük </a:t>
            </a:r>
            <a:r>
              <a:rPr lang="tr-TR" sz="1200" b="0" i="0" u="none" strike="noStrike" kern="1200" baseline="0" dirty="0" err="1" smtClean="0">
                <a:solidFill>
                  <a:schemeClr val="tx1"/>
                </a:solidFill>
                <a:latin typeface="+mn-lt"/>
                <a:ea typeface="+mn-ea"/>
                <a:cs typeface="+mn-cs"/>
              </a:rPr>
              <a:t>yenidoğanlarda</a:t>
            </a:r>
            <a:r>
              <a:rPr lang="tr-TR" sz="1200" b="0" i="0" u="none" strike="noStrike" kern="1200" baseline="0" dirty="0" smtClean="0">
                <a:solidFill>
                  <a:schemeClr val="tx1"/>
                </a:solidFill>
                <a:latin typeface="+mn-lt"/>
                <a:ea typeface="+mn-ea"/>
                <a:cs typeface="+mn-cs"/>
              </a:rPr>
              <a:t>, özellikle </a:t>
            </a:r>
            <a:r>
              <a:rPr lang="tr-TR" sz="1200" b="0" i="0" u="none" strike="noStrike" kern="1200" baseline="0" dirty="0" err="1" smtClean="0">
                <a:solidFill>
                  <a:schemeClr val="tx1"/>
                </a:solidFill>
                <a:latin typeface="+mn-lt"/>
                <a:ea typeface="+mn-ea"/>
                <a:cs typeface="+mn-cs"/>
              </a:rPr>
              <a:t>preterm</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yenidoğanlarda</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lopinavir</a:t>
            </a:r>
            <a:r>
              <a:rPr lang="tr-TR" sz="1200" b="0" i="0" u="none" strike="noStrike" kern="1200" baseline="0" dirty="0" smtClean="0">
                <a:solidFill>
                  <a:schemeClr val="tx1"/>
                </a:solidFill>
                <a:latin typeface="+mn-lt"/>
                <a:ea typeface="+mn-ea"/>
                <a:cs typeface="+mn-cs"/>
              </a:rPr>
              <a:t> / </a:t>
            </a:r>
            <a:r>
              <a:rPr lang="tr-TR" sz="1200" b="0" i="0" u="none" strike="noStrike" kern="1200" baseline="0" dirty="0" err="1" smtClean="0">
                <a:solidFill>
                  <a:schemeClr val="tx1"/>
                </a:solidFill>
                <a:latin typeface="+mn-lt"/>
                <a:ea typeface="+mn-ea"/>
                <a:cs typeface="+mn-cs"/>
              </a:rPr>
              <a:t>ritonavir</a:t>
            </a:r>
            <a:r>
              <a:rPr lang="tr-TR" sz="1200" b="0" i="0" u="none" strike="noStrike" kern="1200" baseline="0" dirty="0" smtClean="0">
                <a:solidFill>
                  <a:schemeClr val="tx1"/>
                </a:solidFill>
                <a:latin typeface="+mn-lt"/>
                <a:ea typeface="+mn-ea"/>
                <a:cs typeface="+mn-cs"/>
              </a:rPr>
              <a:t> oral çözeltisinin kullanımı ile </a:t>
            </a:r>
            <a:r>
              <a:rPr lang="tr-TR" sz="1200" b="0" i="0" u="none" strike="noStrike" kern="1200" baseline="0" dirty="0" err="1" smtClean="0">
                <a:solidFill>
                  <a:schemeClr val="tx1"/>
                </a:solidFill>
                <a:latin typeface="+mn-lt"/>
                <a:ea typeface="+mn-ea"/>
                <a:cs typeface="+mn-cs"/>
              </a:rPr>
              <a:t>propilen</a:t>
            </a:r>
            <a:r>
              <a:rPr lang="tr-TR" sz="1200" b="0" i="0" u="none" strike="noStrike" kern="1200" baseline="0" dirty="0" smtClean="0">
                <a:solidFill>
                  <a:schemeClr val="tx1"/>
                </a:solidFill>
                <a:latin typeface="+mn-lt"/>
                <a:ea typeface="+mn-ea"/>
                <a:cs typeface="+mn-cs"/>
              </a:rPr>
              <a:t> glikol </a:t>
            </a:r>
            <a:r>
              <a:rPr lang="tr-TR" sz="1200" b="0" i="0" u="none" strike="noStrike" kern="1200" baseline="0" dirty="0" err="1" smtClean="0">
                <a:solidFill>
                  <a:schemeClr val="tx1"/>
                </a:solidFill>
                <a:latin typeface="+mn-lt"/>
                <a:ea typeface="+mn-ea"/>
                <a:cs typeface="+mn-cs"/>
              </a:rPr>
              <a:t>toksisitesi</a:t>
            </a:r>
            <a:r>
              <a:rPr lang="tr-TR" sz="1200" b="0" i="0" u="none" strike="noStrike" kern="1200" baseline="0" dirty="0" smtClean="0">
                <a:solidFill>
                  <a:schemeClr val="tx1"/>
                </a:solidFill>
                <a:latin typeface="+mn-lt"/>
                <a:ea typeface="+mn-ea"/>
                <a:cs typeface="+mn-cs"/>
              </a:rPr>
              <a:t> geliştirme riski vardır. Oral çözelti etanol ve </a:t>
            </a:r>
            <a:r>
              <a:rPr lang="tr-TR" sz="1200" b="0" i="0" u="none" strike="noStrike" kern="1200" baseline="0" dirty="0" err="1" smtClean="0">
                <a:solidFill>
                  <a:schemeClr val="tx1"/>
                </a:solidFill>
                <a:latin typeface="+mn-lt"/>
                <a:ea typeface="+mn-ea"/>
                <a:cs typeface="+mn-cs"/>
              </a:rPr>
              <a:t>propilen</a:t>
            </a:r>
            <a:r>
              <a:rPr lang="tr-TR" sz="1200" b="0" i="0" u="none" strike="noStrike" kern="1200" baseline="0" dirty="0" smtClean="0">
                <a:solidFill>
                  <a:schemeClr val="tx1"/>
                </a:solidFill>
                <a:latin typeface="+mn-lt"/>
                <a:ea typeface="+mn-ea"/>
                <a:cs typeface="+mn-cs"/>
              </a:rPr>
              <a:t> glikol</a:t>
            </a:r>
          </a:p>
          <a:p>
            <a:r>
              <a:rPr lang="tr-TR" sz="1200" b="0" i="0" u="none" strike="noStrike" kern="1200" baseline="0" dirty="0" smtClean="0">
                <a:solidFill>
                  <a:schemeClr val="tx1"/>
                </a:solidFill>
                <a:latin typeface="+mn-lt"/>
                <a:ea typeface="+mn-ea"/>
                <a:cs typeface="+mn-cs"/>
              </a:rPr>
              <a:t>içerir; etanol </a:t>
            </a:r>
            <a:r>
              <a:rPr lang="tr-TR" sz="1200" b="0" i="0" u="none" strike="noStrike" kern="1200" baseline="0" dirty="0" err="1" smtClean="0">
                <a:solidFill>
                  <a:schemeClr val="tx1"/>
                </a:solidFill>
                <a:latin typeface="+mn-lt"/>
                <a:ea typeface="+mn-ea"/>
                <a:cs typeface="+mn-cs"/>
              </a:rPr>
              <a:t>propilen</a:t>
            </a:r>
            <a:r>
              <a:rPr lang="tr-TR" sz="1200" b="0" i="0" u="none" strike="noStrike" kern="1200" baseline="0" dirty="0" smtClean="0">
                <a:solidFill>
                  <a:schemeClr val="tx1"/>
                </a:solidFill>
                <a:latin typeface="+mn-lt"/>
                <a:ea typeface="+mn-ea"/>
                <a:cs typeface="+mn-cs"/>
              </a:rPr>
              <a:t> glikol metabolizmasını rekabetçi bir şekilde </a:t>
            </a:r>
            <a:r>
              <a:rPr lang="tr-TR" sz="1200" b="0" i="0" u="none" strike="noStrike" kern="1200" baseline="0" dirty="0" err="1" smtClean="0">
                <a:solidFill>
                  <a:schemeClr val="tx1"/>
                </a:solidFill>
                <a:latin typeface="+mn-lt"/>
                <a:ea typeface="+mn-ea"/>
                <a:cs typeface="+mn-cs"/>
              </a:rPr>
              <a:t>inhibe</a:t>
            </a:r>
            <a:r>
              <a:rPr lang="tr-TR" sz="1200" b="0" i="0" u="none" strike="noStrike" kern="1200" baseline="0" dirty="0" smtClean="0">
                <a:solidFill>
                  <a:schemeClr val="tx1"/>
                </a:solidFill>
                <a:latin typeface="+mn-lt"/>
                <a:ea typeface="+mn-ea"/>
                <a:cs typeface="+mn-cs"/>
              </a:rPr>
              <a:t> eder. Oral solüsyonun kullanımını takiben erken doğan bebeklerde pazarlama sonrası raporlar arasında </a:t>
            </a:r>
            <a:r>
              <a:rPr lang="tr-TR" sz="1200" b="0" i="0" u="none" strike="noStrike" kern="1200" baseline="0" dirty="0" err="1" smtClean="0">
                <a:solidFill>
                  <a:schemeClr val="tx1"/>
                </a:solidFill>
                <a:latin typeface="+mn-lt"/>
                <a:ea typeface="+mn-ea"/>
                <a:cs typeface="+mn-cs"/>
              </a:rPr>
              <a:t>kardiyotoksisite</a:t>
            </a:r>
            <a:r>
              <a:rPr lang="tr-TR" sz="1200" b="0" i="0" u="none" strike="noStrike" kern="1200" baseline="0" dirty="0" smtClean="0">
                <a:solidFill>
                  <a:schemeClr val="tx1"/>
                </a:solidFill>
                <a:latin typeface="+mn-lt"/>
                <a:ea typeface="+mn-ea"/>
                <a:cs typeface="+mn-cs"/>
              </a:rPr>
              <a:t> (tam AV bloğu, </a:t>
            </a:r>
            <a:r>
              <a:rPr lang="tr-TR" sz="1200" b="0" i="0" u="none" strike="noStrike" kern="1200" baseline="0" dirty="0" err="1" smtClean="0">
                <a:solidFill>
                  <a:schemeClr val="tx1"/>
                </a:solidFill>
                <a:latin typeface="+mn-lt"/>
                <a:ea typeface="+mn-ea"/>
                <a:cs typeface="+mn-cs"/>
              </a:rPr>
              <a:t>bradikardi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kardiyomiyopati</a:t>
            </a:r>
            <a:r>
              <a:rPr lang="tr-TR" sz="1200" b="0" i="0" u="none" strike="noStrike" kern="1200" baseline="0" dirty="0" smtClean="0">
                <a:solidFill>
                  <a:schemeClr val="tx1"/>
                </a:solidFill>
                <a:latin typeface="+mn-lt"/>
                <a:ea typeface="+mn-ea"/>
                <a:cs typeface="+mn-cs"/>
              </a:rPr>
              <a:t>), laktik </a:t>
            </a:r>
            <a:r>
              <a:rPr lang="tr-TR" sz="1200" b="0" i="0" u="none" strike="noStrike" kern="1200" baseline="0" dirty="0" err="1" smtClean="0">
                <a:solidFill>
                  <a:schemeClr val="tx1"/>
                </a:solidFill>
                <a:latin typeface="+mn-lt"/>
                <a:ea typeface="+mn-ea"/>
                <a:cs typeface="+mn-cs"/>
              </a:rPr>
              <a:t>asidoz</a:t>
            </a:r>
            <a:r>
              <a:rPr lang="tr-TR" sz="1200" b="0" i="0" u="none" strike="noStrike" kern="1200" baseline="0" dirty="0" smtClean="0">
                <a:solidFill>
                  <a:schemeClr val="tx1"/>
                </a:solidFill>
                <a:latin typeface="+mn-lt"/>
                <a:ea typeface="+mn-ea"/>
                <a:cs typeface="+mn-cs"/>
              </a:rPr>
              <a:t>, santral sinir sistemi depresyonu, solunumsal komplikasyonlar, akut böbrek</a:t>
            </a:r>
          </a:p>
          <a:p>
            <a:r>
              <a:rPr lang="tr-TR" sz="1200" b="0" i="0" u="none" strike="noStrike" kern="1200" baseline="0" dirty="0" smtClean="0">
                <a:solidFill>
                  <a:schemeClr val="tx1"/>
                </a:solidFill>
                <a:latin typeface="+mn-lt"/>
                <a:ea typeface="+mn-ea"/>
                <a:cs typeface="+mn-cs"/>
              </a:rPr>
              <a:t>yetmezliği ve ölüm bulunur. Oral çözelti, bebek yakından izlenmedikçe ve yararlar açıkça riske ağır basmadığı sürece, doğum sonrası 14 günden küçük tam dönem </a:t>
            </a:r>
            <a:r>
              <a:rPr lang="tr-TR" sz="1200" b="0" i="0" u="none" strike="noStrike" kern="1200" baseline="0" dirty="0" err="1" smtClean="0">
                <a:solidFill>
                  <a:schemeClr val="tx1"/>
                </a:solidFill>
                <a:latin typeface="+mn-lt"/>
                <a:ea typeface="+mn-ea"/>
                <a:cs typeface="+mn-cs"/>
              </a:rPr>
              <a:t>yenidoğan</a:t>
            </a:r>
            <a:r>
              <a:rPr lang="tr-TR" sz="1200" b="0" i="0" u="none" strike="noStrike" kern="1200" baseline="0" dirty="0" smtClean="0">
                <a:solidFill>
                  <a:schemeClr val="tx1"/>
                </a:solidFill>
                <a:latin typeface="+mn-lt"/>
                <a:ea typeface="+mn-ea"/>
                <a:cs typeface="+mn-cs"/>
              </a:rPr>
              <a:t> veya doğum tarihinden sonraki 14 güne kadar erken doğum </a:t>
            </a:r>
            <a:r>
              <a:rPr lang="tr-TR" sz="1200" b="0" i="0" u="none" strike="noStrike" kern="1200" baseline="0" dirty="0" err="1" smtClean="0">
                <a:solidFill>
                  <a:schemeClr val="tx1"/>
                </a:solidFill>
                <a:latin typeface="+mn-lt"/>
                <a:ea typeface="+mn-ea"/>
                <a:cs typeface="+mn-cs"/>
              </a:rPr>
              <a:t>yenidoğanları</a:t>
            </a:r>
            <a:r>
              <a:rPr lang="tr-TR" sz="1200" b="0" i="0" u="none" strike="noStrike" kern="1200" baseline="0" dirty="0" smtClean="0">
                <a:solidFill>
                  <a:schemeClr val="tx1"/>
                </a:solidFill>
                <a:latin typeface="+mn-lt"/>
                <a:ea typeface="+mn-ea"/>
                <a:cs typeface="+mn-cs"/>
              </a:rPr>
              <a:t> dahil olmak üzere hemen doğum sonrası dönemde kullanılmamalıdır. Günde bir kez </a:t>
            </a:r>
            <a:r>
              <a:rPr lang="tr-TR" sz="1200" b="0" i="0" u="none" strike="noStrike" kern="1200" baseline="0" dirty="0" err="1" smtClean="0">
                <a:solidFill>
                  <a:schemeClr val="tx1"/>
                </a:solidFill>
                <a:latin typeface="+mn-lt"/>
                <a:ea typeface="+mn-ea"/>
                <a:cs typeface="+mn-cs"/>
              </a:rPr>
              <a:t>dozlama</a:t>
            </a:r>
            <a:r>
              <a:rPr lang="tr-TR" sz="1200" b="0" i="0" u="none" strike="noStrike" kern="1200" baseline="0" dirty="0" smtClean="0">
                <a:solidFill>
                  <a:schemeClr val="tx1"/>
                </a:solidFill>
                <a:latin typeface="+mn-lt"/>
                <a:ea typeface="+mn-ea"/>
                <a:cs typeface="+mn-cs"/>
              </a:rPr>
              <a:t> (oral çözelti veya tabletler), 18 yaşından küçük çocuklar için onaylanmış bir rejim değildir.</a:t>
            </a:r>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130</a:t>
            </a:fld>
            <a:endParaRPr lang="tr-TR"/>
          </a:p>
        </p:txBody>
      </p:sp>
    </p:spTree>
    <p:extLst>
      <p:ext uri="{BB962C8B-B14F-4D97-AF65-F5344CB8AC3E}">
        <p14:creationId xmlns:p14="http://schemas.microsoft.com/office/powerpoint/2010/main" val="292196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149</a:t>
            </a:fld>
            <a:endParaRPr lang="tr-TR"/>
          </a:p>
        </p:txBody>
      </p:sp>
    </p:spTree>
    <p:extLst>
      <p:ext uri="{BB962C8B-B14F-4D97-AF65-F5344CB8AC3E}">
        <p14:creationId xmlns:p14="http://schemas.microsoft.com/office/powerpoint/2010/main" val="126655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150</a:t>
            </a:fld>
            <a:endParaRPr lang="tr-TR"/>
          </a:p>
        </p:txBody>
      </p:sp>
    </p:spTree>
    <p:extLst>
      <p:ext uri="{BB962C8B-B14F-4D97-AF65-F5344CB8AC3E}">
        <p14:creationId xmlns:p14="http://schemas.microsoft.com/office/powerpoint/2010/main" val="3068502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151</a:t>
            </a:fld>
            <a:endParaRPr lang="tr-TR"/>
          </a:p>
        </p:txBody>
      </p:sp>
    </p:spTree>
    <p:extLst>
      <p:ext uri="{BB962C8B-B14F-4D97-AF65-F5344CB8AC3E}">
        <p14:creationId xmlns:p14="http://schemas.microsoft.com/office/powerpoint/2010/main" val="258287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13</a:t>
            </a:fld>
            <a:endParaRPr lang="tr-TR"/>
          </a:p>
        </p:txBody>
      </p:sp>
    </p:spTree>
    <p:extLst>
      <p:ext uri="{BB962C8B-B14F-4D97-AF65-F5344CB8AC3E}">
        <p14:creationId xmlns:p14="http://schemas.microsoft.com/office/powerpoint/2010/main" val="116931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14</a:t>
            </a:fld>
            <a:endParaRPr lang="tr-TR"/>
          </a:p>
        </p:txBody>
      </p:sp>
    </p:spTree>
    <p:extLst>
      <p:ext uri="{BB962C8B-B14F-4D97-AF65-F5344CB8AC3E}">
        <p14:creationId xmlns:p14="http://schemas.microsoft.com/office/powerpoint/2010/main" val="10763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*Numune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19</a:t>
            </a:fld>
            <a:endParaRPr lang="tr-TR"/>
          </a:p>
        </p:txBody>
      </p:sp>
    </p:spTree>
    <p:extLst>
      <p:ext uri="{BB962C8B-B14F-4D97-AF65-F5344CB8AC3E}">
        <p14:creationId xmlns:p14="http://schemas.microsoft.com/office/powerpoint/2010/main" val="222593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*Numune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20</a:t>
            </a:fld>
            <a:endParaRPr lang="tr-TR"/>
          </a:p>
        </p:txBody>
      </p:sp>
    </p:spTree>
    <p:extLst>
      <p:ext uri="{BB962C8B-B14F-4D97-AF65-F5344CB8AC3E}">
        <p14:creationId xmlns:p14="http://schemas.microsoft.com/office/powerpoint/2010/main" val="106726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41</a:t>
            </a:fld>
            <a:endParaRPr lang="tr-TR"/>
          </a:p>
        </p:txBody>
      </p:sp>
    </p:spTree>
    <p:extLst>
      <p:ext uri="{BB962C8B-B14F-4D97-AF65-F5344CB8AC3E}">
        <p14:creationId xmlns:p14="http://schemas.microsoft.com/office/powerpoint/2010/main" val="212453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42</a:t>
            </a:fld>
            <a:endParaRPr lang="tr-TR"/>
          </a:p>
        </p:txBody>
      </p:sp>
    </p:spTree>
    <p:extLst>
      <p:ext uri="{BB962C8B-B14F-4D97-AF65-F5344CB8AC3E}">
        <p14:creationId xmlns:p14="http://schemas.microsoft.com/office/powerpoint/2010/main" val="271902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n-lt"/>
              </a:rPr>
              <a:t>(dal hastanesi dışındaki)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45</a:t>
            </a:fld>
            <a:endParaRPr lang="tr-TR"/>
          </a:p>
        </p:txBody>
      </p:sp>
    </p:spTree>
    <p:extLst>
      <p:ext uri="{BB962C8B-B14F-4D97-AF65-F5344CB8AC3E}">
        <p14:creationId xmlns:p14="http://schemas.microsoft.com/office/powerpoint/2010/main" val="322370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AD5AC001-DE5F-D146-AB48-A24CEC3BA3A7}"/>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5094BB16-6903-914C-80AE-C0BEA8FEDDEB}"/>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DBE1C3A9-3B98-2F4D-8A72-B536691753CA}"/>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xmlns=""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46A6BC1A-311B-704E-AC63-8D143EDC64DF}"/>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22F775EC-E400-A74C-BB02-CA2BBF262D9B}"/>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BA0A5786-F3B1-1044-93B1-02A56E0F8F72}"/>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6" name="Alt Bilgi Yer Tutucusu 5">
            <a:extLst>
              <a:ext uri="{FF2B5EF4-FFF2-40B4-BE49-F238E27FC236}">
                <a16:creationId xmlns:a16="http://schemas.microsoft.com/office/drawing/2014/main" xmlns=""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4281552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xmlns=""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xmlns=""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xmlns="" id="{938A6BFA-7B76-3540-85EF-B1C4FA1DC61B}"/>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8" name="Alt Bilgi Yer Tutucusu 7">
            <a:extLst>
              <a:ext uri="{FF2B5EF4-FFF2-40B4-BE49-F238E27FC236}">
                <a16:creationId xmlns:a16="http://schemas.microsoft.com/office/drawing/2014/main" xmlns=""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1303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62FC3DDB-1F27-A94E-80D7-3042D40BFDDC}"/>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4" name="Alt Bilgi Yer Tutucusu 3">
            <a:extLst>
              <a:ext uri="{FF2B5EF4-FFF2-40B4-BE49-F238E27FC236}">
                <a16:creationId xmlns:a16="http://schemas.microsoft.com/office/drawing/2014/main" xmlns=""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E1580DD-BECD-DE4D-BBCD-E0B2DEC7545C}"/>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3" name="Alt Bilgi Yer Tutucusu 2">
            <a:extLst>
              <a:ext uri="{FF2B5EF4-FFF2-40B4-BE49-F238E27FC236}">
                <a16:creationId xmlns:a16="http://schemas.microsoft.com/office/drawing/2014/main" xmlns=""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xmlns=""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1F7A7E4E-60F2-1948-9C87-B1A8E8C715B9}"/>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6" name="Alt Bilgi Yer Tutucusu 5">
            <a:extLst>
              <a:ext uri="{FF2B5EF4-FFF2-40B4-BE49-F238E27FC236}">
                <a16:creationId xmlns:a16="http://schemas.microsoft.com/office/drawing/2014/main" xmlns=""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389D8681-6C9C-634C-A193-EC83A7AF056F}"/>
              </a:ext>
            </a:extLst>
          </p:cNvPr>
          <p:cNvSpPr>
            <a:spLocks noGrp="1"/>
          </p:cNvSpPr>
          <p:nvPr>
            <p:ph type="dt" sz="half" idx="10"/>
          </p:nvPr>
        </p:nvSpPr>
        <p:spPr/>
        <p:txBody>
          <a:bodyPr/>
          <a:lstStyle/>
          <a:p>
            <a:fld id="{391C0D78-CBB9-8641-B664-BA7833CE614B}" type="datetimeFigureOut">
              <a:rPr lang="tr-TR" smtClean="0"/>
              <a:pPr/>
              <a:t>04.04.2020</a:t>
            </a:fld>
            <a:endParaRPr lang="tr-TR"/>
          </a:p>
        </p:txBody>
      </p:sp>
      <p:sp>
        <p:nvSpPr>
          <p:cNvPr id="6" name="Alt Bilgi Yer Tutucusu 5">
            <a:extLst>
              <a:ext uri="{FF2B5EF4-FFF2-40B4-BE49-F238E27FC236}">
                <a16:creationId xmlns:a16="http://schemas.microsoft.com/office/drawing/2014/main" xmlns=""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04.04.2020</a:t>
            </a:fld>
            <a:endParaRPr lang="tr-TR"/>
          </a:p>
        </p:txBody>
      </p:sp>
      <p:sp>
        <p:nvSpPr>
          <p:cNvPr id="5" name="Alt Bilgi Yer Tutucusu 4">
            <a:extLst>
              <a:ext uri="{FF2B5EF4-FFF2-40B4-BE49-F238E27FC236}">
                <a16:creationId xmlns:a16="http://schemas.microsoft.com/office/drawing/2014/main" xmlns=""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4116910" y="5793540"/>
            <a:ext cx="3958180" cy="400110"/>
          </a:xfrm>
          <a:prstGeom prst="rect">
            <a:avLst/>
          </a:prstGeom>
          <a:noFill/>
        </p:spPr>
        <p:txBody>
          <a:bodyPr wrap="square" rtlCol="0">
            <a:spAutoFit/>
          </a:bodyPr>
          <a:lstStyle/>
          <a:p>
            <a:pPr algn="ctr"/>
            <a:r>
              <a:rPr lang="tr-TR" sz="2000" dirty="0" smtClean="0">
                <a:solidFill>
                  <a:srgbClr val="DB0D15"/>
                </a:solidFill>
                <a:latin typeface="+mj-lt"/>
                <a:ea typeface="Century Gothic" charset="0"/>
                <a:cs typeface="Century Gothic" charset="0"/>
              </a:rPr>
              <a:t>2 Nisan 2020 </a:t>
            </a:r>
            <a:r>
              <a:rPr lang="tr-TR" sz="2000" dirty="0">
                <a:solidFill>
                  <a:srgbClr val="DB0D15"/>
                </a:solidFill>
                <a:latin typeface="+mj-lt"/>
                <a:ea typeface="Century Gothic" charset="0"/>
                <a:cs typeface="Century Gothic" charset="0"/>
              </a:rPr>
              <a:t>Versiyonu</a:t>
            </a:r>
          </a:p>
        </p:txBody>
      </p:sp>
      <p:sp>
        <p:nvSpPr>
          <p:cNvPr id="3" name="Dikdörtgen 2">
            <a:extLst>
              <a:ext uri="{FF2B5EF4-FFF2-40B4-BE49-F238E27FC236}">
                <a16:creationId xmlns:a16="http://schemas.microsoft.com/office/drawing/2014/main" xmlns="" id="{D94BD154-96BF-CF4B-9031-B2B111DAE963}"/>
              </a:ext>
            </a:extLst>
          </p:cNvPr>
          <p:cNvSpPr/>
          <p:nvPr/>
        </p:nvSpPr>
        <p:spPr>
          <a:xfrm>
            <a:off x="823765" y="4055378"/>
            <a:ext cx="10029806" cy="1446550"/>
          </a:xfrm>
          <a:prstGeom prst="rect">
            <a:avLst/>
          </a:prstGeom>
        </p:spPr>
        <p:txBody>
          <a:bodyPr wrap="square">
            <a:spAutoFit/>
          </a:bodyPr>
          <a:lstStyle/>
          <a:p>
            <a:pPr algn="ctr"/>
            <a:r>
              <a:rPr lang="tr-TR" sz="3200" b="1" dirty="0">
                <a:latin typeface="Arial" panose="020B0604020202020204" pitchFamily="34" charset="0"/>
                <a:ea typeface="Century Gothic" charset="0"/>
                <a:cs typeface="Arial" panose="020B0604020202020204" pitchFamily="34" charset="0"/>
              </a:rPr>
              <a:t>COVID-19</a:t>
            </a:r>
          </a:p>
          <a:p>
            <a:pPr algn="ctr"/>
            <a:r>
              <a:rPr lang="tr-TR" sz="3200" b="1" dirty="0">
                <a:latin typeface="Arial" panose="020B0604020202020204" pitchFamily="34" charset="0"/>
                <a:ea typeface="Century Gothic" charset="0"/>
                <a:cs typeface="Arial" panose="020B0604020202020204" pitchFamily="34" charset="0"/>
              </a:rPr>
              <a:t>(</a:t>
            </a:r>
            <a:r>
              <a:rPr lang="en-US" sz="3200" b="1" dirty="0" smtClean="0">
                <a:latin typeface="Arial" panose="020B0604020202020204" pitchFamily="34" charset="0"/>
                <a:ea typeface="Century Gothic" charset="0"/>
                <a:cs typeface="Arial" panose="020B0604020202020204" pitchFamily="34" charset="0"/>
              </a:rPr>
              <a:t>SARS-</a:t>
            </a:r>
            <a:r>
              <a:rPr lang="en-US" sz="3200" b="1" dirty="0" err="1" smtClean="0">
                <a:latin typeface="Arial" panose="020B0604020202020204" pitchFamily="34" charset="0"/>
                <a:ea typeface="Century Gothic" charset="0"/>
                <a:cs typeface="Arial" panose="020B0604020202020204" pitchFamily="34" charset="0"/>
              </a:rPr>
              <a:t>CoV</a:t>
            </a:r>
            <a:r>
              <a:rPr lang="tr-TR" sz="3200" b="1" dirty="0" smtClean="0">
                <a:latin typeface="Arial" panose="020B0604020202020204" pitchFamily="34" charset="0"/>
                <a:ea typeface="Century Gothic" charset="0"/>
                <a:cs typeface="Arial" panose="020B0604020202020204" pitchFamily="34" charset="0"/>
              </a:rPr>
              <a:t>-</a:t>
            </a:r>
            <a:r>
              <a:rPr lang="en-US" sz="3200" b="1" dirty="0" smtClean="0">
                <a:latin typeface="Arial" panose="020B0604020202020204" pitchFamily="34" charset="0"/>
                <a:ea typeface="Century Gothic" charset="0"/>
                <a:cs typeface="Arial" panose="020B0604020202020204" pitchFamily="34" charset="0"/>
              </a:rPr>
              <a:t>2 </a:t>
            </a:r>
            <a:r>
              <a:rPr lang="en-US" sz="3200" b="1" dirty="0">
                <a:latin typeface="Arial" panose="020B0604020202020204" pitchFamily="34" charset="0"/>
                <a:ea typeface="Century Gothic" charset="0"/>
                <a:cs typeface="Arial" panose="020B0604020202020204" pitchFamily="34" charset="0"/>
              </a:rPr>
              <a:t>ENFEKSİYONU</a:t>
            </a:r>
            <a:r>
              <a:rPr lang="tr-TR" sz="3200" b="1" dirty="0">
                <a:latin typeface="Arial" panose="020B0604020202020204" pitchFamily="34" charset="0"/>
                <a:ea typeface="Century Gothic" charset="0"/>
                <a:cs typeface="Arial" panose="020B0604020202020204" pitchFamily="34" charset="0"/>
              </a:rPr>
              <a:t>) </a:t>
            </a:r>
            <a:r>
              <a:rPr lang="tr-TR" sz="3200" b="1" dirty="0" smtClean="0">
                <a:latin typeface="Arial" panose="020B0604020202020204" pitchFamily="34" charset="0"/>
                <a:ea typeface="Century Gothic" charset="0"/>
                <a:cs typeface="Arial" panose="020B0604020202020204" pitchFamily="34" charset="0"/>
              </a:rPr>
              <a:t>Rehberi</a:t>
            </a:r>
          </a:p>
          <a:p>
            <a:pPr algn="ctr"/>
            <a:r>
              <a:rPr lang="tr-TR" sz="2400" b="1" dirty="0"/>
              <a:t>(Bilim Kurulu Çalışması)</a:t>
            </a:r>
            <a:endParaRPr lang="tr-TR" sz="2400" b="1" dirty="0">
              <a:latin typeface="Arial" panose="020B0604020202020204" pitchFamily="34" charset="0"/>
              <a:ea typeface="Century Gothic" charset="0"/>
              <a:cs typeface="Arial" panose="020B0604020202020204" pitchFamily="34" charset="0"/>
            </a:endParaRPr>
          </a:p>
        </p:txBody>
      </p:sp>
      <p:pic>
        <p:nvPicPr>
          <p:cNvPr id="4" name="Resim 3">
            <a:extLst>
              <a:ext uri="{FF2B5EF4-FFF2-40B4-BE49-F238E27FC236}">
                <a16:creationId xmlns:a16="http://schemas.microsoft.com/office/drawing/2014/main" xmlns="" id="{2F9E8211-5CB5-024A-9750-BDFF61E324D6}"/>
              </a:ext>
            </a:extLst>
          </p:cNvPr>
          <p:cNvPicPr>
            <a:picLocks noChangeAspect="1"/>
          </p:cNvPicPr>
          <p:nvPr/>
        </p:nvPicPr>
        <p:blipFill>
          <a:blip r:embed="rId4"/>
          <a:stretch>
            <a:fillRect/>
          </a:stretch>
        </p:blipFill>
        <p:spPr>
          <a:xfrm>
            <a:off x="3786385" y="274205"/>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xmlns="" id="{217745E5-3025-4110-AC42-7CD5993A2393}"/>
              </a:ext>
            </a:extLst>
          </p:cNvPr>
          <p:cNvSpPr>
            <a:spLocks noGrp="1"/>
          </p:cNvSpPr>
          <p:nvPr>
            <p:ph idx="1"/>
          </p:nvPr>
        </p:nvSpPr>
        <p:spPr>
          <a:xfrm>
            <a:off x="358151" y="1727200"/>
            <a:ext cx="11212959" cy="3598341"/>
          </a:xfrm>
        </p:spPr>
        <p:txBody>
          <a:bodyPr/>
          <a:lstStyle/>
          <a:p>
            <a:pPr marL="216000" indent="-144000" algn="just">
              <a:lnSpc>
                <a:spcPts val="3000"/>
              </a:lnSpc>
              <a:spcBef>
                <a:spcPts val="600"/>
              </a:spcBef>
              <a:spcAft>
                <a:spcPts val="600"/>
              </a:spcAft>
            </a:pPr>
            <a:r>
              <a:rPr lang="tr-TR" sz="2400" dirty="0">
                <a:latin typeface="Arial" panose="020B0604020202020204" pitchFamily="34" charset="0"/>
                <a:cs typeface="Arial" panose="020B0604020202020204" pitchFamily="34" charset="0"/>
              </a:rPr>
              <a:t>S</a:t>
            </a:r>
            <a:r>
              <a:rPr lang="en-US" sz="2400" dirty="0" err="1">
                <a:latin typeface="Arial" panose="020B0604020202020204" pitchFamily="34" charset="0"/>
                <a:cs typeface="Arial" panose="020B0604020202020204" pitchFamily="34" charset="0"/>
              </a:rPr>
              <a:t>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semptomları</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ateş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öksürük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dispne</a:t>
            </a:r>
            <a:r>
              <a:rPr lang="tr-TR" sz="2400" dirty="0">
                <a:latin typeface="Arial" panose="020B0604020202020204" pitchFamily="34" charset="0"/>
                <a:cs typeface="Arial" panose="020B0604020202020204" pitchFamily="34" charset="0"/>
              </a:rPr>
              <a:t> vb.</a:t>
            </a:r>
          </a:p>
          <a:p>
            <a:pPr marL="216000" indent="-144000" algn="just">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Daha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ciddi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vakalarda</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pnömoni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ağır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yolu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enfeksiyonu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böbrek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yetmezliği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hatta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ölüm</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p:txBody>
      </p:sp>
      <p:sp>
        <p:nvSpPr>
          <p:cNvPr id="8" name="Unvan 1">
            <a:extLst>
              <a:ext uri="{FF2B5EF4-FFF2-40B4-BE49-F238E27FC236}">
                <a16:creationId xmlns:a16="http://schemas.microsoft.com/office/drawing/2014/main" xmlns=""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Hastalığın Klinik Özellikleri</a:t>
            </a:r>
          </a:p>
        </p:txBody>
      </p:sp>
    </p:spTree>
    <p:extLst>
      <p:ext uri="{BB962C8B-B14F-4D97-AF65-F5344CB8AC3E}">
        <p14:creationId xmlns:p14="http://schemas.microsoft.com/office/powerpoint/2010/main" val="18484388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fontScale="90000"/>
          </a:bodyPr>
          <a:lstStyle/>
          <a:p>
            <a:r>
              <a:rPr lang="tr-TR" dirty="0">
                <a:solidFill>
                  <a:schemeClr val="bg1"/>
                </a:solidFill>
              </a:rPr>
              <a:t>Şüpheli /Doğrulanmış COVID-19’a Genel Yaklaşım </a:t>
            </a:r>
          </a:p>
        </p:txBody>
      </p:sp>
      <p:sp>
        <p:nvSpPr>
          <p:cNvPr id="3" name="İçerik Yer Tutucusu 2"/>
          <p:cNvSpPr>
            <a:spLocks noGrp="1"/>
          </p:cNvSpPr>
          <p:nvPr>
            <p:ph idx="1"/>
          </p:nvPr>
        </p:nvSpPr>
        <p:spPr>
          <a:xfrm>
            <a:off x="838200" y="1064302"/>
            <a:ext cx="10515600" cy="5577130"/>
          </a:xfrm>
        </p:spPr>
        <p:txBody>
          <a:bodyPr>
            <a:normAutofit/>
          </a:bodyPr>
          <a:lstStyle/>
          <a:p>
            <a:pPr marL="0" indent="0">
              <a:buNone/>
            </a:pPr>
            <a:endParaRPr lang="tr-TR" sz="2400" dirty="0"/>
          </a:p>
          <a:p>
            <a:pPr marL="447675" indent="-447675">
              <a:buNone/>
            </a:pPr>
            <a:r>
              <a:rPr lang="tr-TR" sz="2400" dirty="0"/>
              <a:t>10. Hem üst hava yollarından (</a:t>
            </a:r>
            <a:r>
              <a:rPr lang="tr-TR" sz="2400" dirty="0" err="1"/>
              <a:t>nazofarengeal</a:t>
            </a:r>
            <a:r>
              <a:rPr lang="tr-TR" sz="2400" dirty="0"/>
              <a:t> ve </a:t>
            </a:r>
            <a:r>
              <a:rPr lang="tr-TR" sz="2400" dirty="0" err="1"/>
              <a:t>orofarengeal</a:t>
            </a:r>
            <a:r>
              <a:rPr lang="tr-TR" sz="2400" dirty="0"/>
              <a:t> </a:t>
            </a:r>
            <a:r>
              <a:rPr lang="tr-TR" sz="2400" dirty="0" err="1"/>
              <a:t>sürüntü</a:t>
            </a:r>
            <a:r>
              <a:rPr lang="tr-TR" sz="2400" dirty="0"/>
              <a:t>) hem de alt hava yollarından (balgam, </a:t>
            </a:r>
            <a:r>
              <a:rPr lang="tr-TR" sz="2400" dirty="0" err="1"/>
              <a:t>endotrakealaspirat</a:t>
            </a:r>
            <a:r>
              <a:rPr lang="tr-TR" sz="2400" dirty="0"/>
              <a:t>, </a:t>
            </a:r>
            <a:r>
              <a:rPr lang="tr-TR" sz="2400" dirty="0" err="1"/>
              <a:t>bronkoalveoler</a:t>
            </a:r>
            <a:r>
              <a:rPr lang="tr-TR" sz="2400" dirty="0"/>
              <a:t> lavaj) örnekleri alınmalıdır ve mümkün ise solunum yolu bakteriyel ve </a:t>
            </a:r>
            <a:r>
              <a:rPr lang="tr-TR" sz="2400" dirty="0" err="1"/>
              <a:t>viral</a:t>
            </a:r>
            <a:r>
              <a:rPr lang="tr-TR" sz="2400" dirty="0"/>
              <a:t> panel çalıştırılmalıdır. </a:t>
            </a:r>
          </a:p>
          <a:p>
            <a:pPr marL="447675" indent="-447675">
              <a:buNone/>
            </a:pPr>
            <a:endParaRPr lang="tr-TR" sz="2400" dirty="0"/>
          </a:p>
          <a:p>
            <a:pPr marL="447675" indent="-447675">
              <a:buNone/>
            </a:pPr>
            <a:r>
              <a:rPr lang="tr-TR" sz="2400" dirty="0"/>
              <a:t>11. Hastalar hızlı klinik kötüleşme gösterebileceğinden, ilerleyici solunum yetmezliği ve </a:t>
            </a:r>
            <a:r>
              <a:rPr lang="tr-TR" sz="2400" dirty="0" err="1"/>
              <a:t>sepsis</a:t>
            </a:r>
            <a:r>
              <a:rPr lang="tr-TR" sz="2400" dirty="0"/>
              <a:t> açısından yakın takipte tutulmalıdır. </a:t>
            </a:r>
          </a:p>
        </p:txBody>
      </p:sp>
    </p:spTree>
    <p:extLst>
      <p:ext uri="{BB962C8B-B14F-4D97-AF65-F5344CB8AC3E}">
        <p14:creationId xmlns:p14="http://schemas.microsoft.com/office/powerpoint/2010/main" val="1423762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fontScale="90000"/>
          </a:bodyPr>
          <a:lstStyle/>
          <a:p>
            <a:r>
              <a:rPr lang="tr-TR" dirty="0">
                <a:solidFill>
                  <a:schemeClr val="bg1"/>
                </a:solidFill>
              </a:rPr>
              <a:t>Şüpheli /Doğrulanmış COVID-19’a Genel Yaklaşım </a:t>
            </a:r>
          </a:p>
        </p:txBody>
      </p:sp>
      <p:sp>
        <p:nvSpPr>
          <p:cNvPr id="3" name="İçerik Yer Tutucusu 2"/>
          <p:cNvSpPr>
            <a:spLocks noGrp="1"/>
          </p:cNvSpPr>
          <p:nvPr>
            <p:ph idx="1"/>
          </p:nvPr>
        </p:nvSpPr>
        <p:spPr>
          <a:xfrm>
            <a:off x="838200" y="1064302"/>
            <a:ext cx="10515600" cy="5577130"/>
          </a:xfrm>
        </p:spPr>
        <p:txBody>
          <a:bodyPr>
            <a:normAutofit/>
          </a:bodyPr>
          <a:lstStyle/>
          <a:p>
            <a:pPr marL="0" indent="0">
              <a:lnSpc>
                <a:spcPct val="100000"/>
              </a:lnSpc>
              <a:buNone/>
            </a:pPr>
            <a:endParaRPr lang="tr-TR" sz="2400" dirty="0"/>
          </a:p>
          <a:p>
            <a:pPr marL="447675" indent="-447675">
              <a:lnSpc>
                <a:spcPct val="100000"/>
              </a:lnSpc>
              <a:buNone/>
            </a:pPr>
            <a:r>
              <a:rPr lang="tr-TR" sz="2400" dirty="0"/>
              <a:t>12. Hastalar </a:t>
            </a:r>
            <a:r>
              <a:rPr lang="tr-TR" sz="2400" dirty="0" err="1"/>
              <a:t>komorbid</a:t>
            </a:r>
            <a:r>
              <a:rPr lang="tr-TR" sz="2400" dirty="0"/>
              <a:t> hastalıkları açısından değerlendirilmeli ve bu hastalıkları için aldıkları tedaviler de düzenlenmelidir. </a:t>
            </a:r>
          </a:p>
          <a:p>
            <a:pPr marL="447675" indent="-447675">
              <a:lnSpc>
                <a:spcPct val="100000"/>
              </a:lnSpc>
              <a:buNone/>
            </a:pPr>
            <a:endParaRPr lang="tr-TR" sz="2400" dirty="0"/>
          </a:p>
          <a:p>
            <a:pPr marL="447675" indent="-447675">
              <a:lnSpc>
                <a:spcPct val="100000"/>
              </a:lnSpc>
              <a:buNone/>
            </a:pPr>
            <a:r>
              <a:rPr lang="tr-TR" sz="2400" dirty="0"/>
              <a:t>13. Rutin olarak </a:t>
            </a:r>
            <a:r>
              <a:rPr lang="tr-TR" sz="2400" dirty="0" err="1"/>
              <a:t>steroid</a:t>
            </a:r>
            <a:r>
              <a:rPr lang="tr-TR" sz="2400" dirty="0"/>
              <a:t> tedavisinin kullanımı önerilmemektedir.</a:t>
            </a:r>
          </a:p>
          <a:p>
            <a:pPr marL="447675" indent="-447675">
              <a:lnSpc>
                <a:spcPct val="100000"/>
              </a:lnSpc>
              <a:buNone/>
            </a:pPr>
            <a:r>
              <a:rPr lang="tr-TR" sz="2400" dirty="0"/>
              <a:t>Eşlik eden </a:t>
            </a:r>
            <a:r>
              <a:rPr lang="tr-TR" sz="2400" dirty="0" err="1"/>
              <a:t>komorbid</a:t>
            </a:r>
            <a:r>
              <a:rPr lang="tr-TR" sz="2400" dirty="0"/>
              <a:t> hastalıklar veya diğer nedenler doğrultusunda (kronik </a:t>
            </a:r>
            <a:r>
              <a:rPr lang="tr-TR" sz="2400" dirty="0" err="1"/>
              <a:t>obstrüktif</a:t>
            </a:r>
            <a:r>
              <a:rPr lang="tr-TR" sz="2400" dirty="0"/>
              <a:t> akciğer hastalığı, </a:t>
            </a:r>
            <a:r>
              <a:rPr lang="tr-TR" sz="2400" dirty="0" err="1"/>
              <a:t>refrakter</a:t>
            </a:r>
            <a:r>
              <a:rPr lang="tr-TR" sz="2400" dirty="0"/>
              <a:t> septik şok, </a:t>
            </a:r>
            <a:r>
              <a:rPr lang="tr-TR" sz="2400" dirty="0" err="1"/>
              <a:t>vb</a:t>
            </a:r>
            <a:r>
              <a:rPr lang="tr-TR" sz="2400" dirty="0"/>
              <a:t>) uygulanmalıdır. </a:t>
            </a:r>
          </a:p>
          <a:p>
            <a:pPr marL="447675" indent="-447675">
              <a:lnSpc>
                <a:spcPct val="100000"/>
              </a:lnSpc>
              <a:buNone/>
            </a:pPr>
            <a:endParaRPr lang="tr-TR" sz="2400" dirty="0"/>
          </a:p>
          <a:p>
            <a:pPr marL="447675" indent="-447675">
              <a:lnSpc>
                <a:spcPct val="100000"/>
              </a:lnSpc>
              <a:buNone/>
            </a:pPr>
            <a:r>
              <a:rPr lang="tr-TR" sz="2400" dirty="0"/>
              <a:t>14. </a:t>
            </a:r>
            <a:r>
              <a:rPr lang="tr-TR" sz="2400" dirty="0" err="1"/>
              <a:t>Nebülizasyon</a:t>
            </a:r>
            <a:r>
              <a:rPr lang="tr-TR" sz="2400" dirty="0"/>
              <a:t> yolu ile uygulanacak </a:t>
            </a:r>
            <a:r>
              <a:rPr lang="tr-TR" sz="2400" dirty="0" err="1"/>
              <a:t>inhaler</a:t>
            </a:r>
            <a:r>
              <a:rPr lang="tr-TR" sz="2400" dirty="0"/>
              <a:t> ilaçlar, bulaş göz önünde bulundurularak mümkünse ölçülü doz </a:t>
            </a:r>
            <a:r>
              <a:rPr lang="tr-TR" sz="2400" dirty="0" err="1"/>
              <a:t>inhaler</a:t>
            </a:r>
            <a:r>
              <a:rPr lang="tr-TR" sz="2400" dirty="0"/>
              <a:t> ile uygulanmalıdır. </a:t>
            </a:r>
          </a:p>
        </p:txBody>
      </p:sp>
    </p:spTree>
    <p:extLst>
      <p:ext uri="{BB962C8B-B14F-4D97-AF65-F5344CB8AC3E}">
        <p14:creationId xmlns:p14="http://schemas.microsoft.com/office/powerpoint/2010/main" val="1034359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a:bodyPr>
          <a:lstStyle/>
          <a:p>
            <a:r>
              <a:rPr lang="tr-TR" sz="3200" dirty="0">
                <a:solidFill>
                  <a:schemeClr val="bg1"/>
                </a:solidFill>
              </a:rPr>
              <a:t>Ağır </a:t>
            </a:r>
            <a:r>
              <a:rPr lang="tr-TR" sz="3200" dirty="0" err="1">
                <a:solidFill>
                  <a:schemeClr val="bg1"/>
                </a:solidFill>
              </a:rPr>
              <a:t>Pnömonili</a:t>
            </a:r>
            <a:r>
              <a:rPr lang="tr-TR" sz="3200" dirty="0">
                <a:solidFill>
                  <a:schemeClr val="bg1"/>
                </a:solidFill>
              </a:rPr>
              <a:t> Hasta Yönetimi </a:t>
            </a:r>
          </a:p>
        </p:txBody>
      </p:sp>
      <p:sp>
        <p:nvSpPr>
          <p:cNvPr id="3" name="İçerik Yer Tutucusu 2"/>
          <p:cNvSpPr>
            <a:spLocks noGrp="1"/>
          </p:cNvSpPr>
          <p:nvPr>
            <p:ph idx="1"/>
          </p:nvPr>
        </p:nvSpPr>
        <p:spPr>
          <a:xfrm>
            <a:off x="838200" y="1064302"/>
            <a:ext cx="10515600" cy="5577130"/>
          </a:xfrm>
        </p:spPr>
        <p:txBody>
          <a:bodyPr>
            <a:normAutofit/>
          </a:bodyPr>
          <a:lstStyle/>
          <a:p>
            <a:pPr marL="0" indent="0">
              <a:lnSpc>
                <a:spcPct val="100000"/>
              </a:lnSpc>
              <a:buNone/>
            </a:pPr>
            <a:endParaRPr lang="tr-TR" sz="2400" dirty="0"/>
          </a:p>
          <a:p>
            <a:pPr>
              <a:lnSpc>
                <a:spcPct val="100000"/>
              </a:lnSpc>
            </a:pPr>
            <a:r>
              <a:rPr lang="tr-TR" sz="2400" dirty="0"/>
              <a:t>COVID-19 enfeksiyonu bulguları hafif, orta ve ağır şiddette olabilmektedir.</a:t>
            </a:r>
          </a:p>
          <a:p>
            <a:pPr>
              <a:lnSpc>
                <a:spcPct val="100000"/>
              </a:lnSpc>
            </a:pPr>
            <a:r>
              <a:rPr lang="tr-TR" sz="2400" dirty="0"/>
              <a:t>Ağır hastalık karşımıza ağır solunum yolu enfeksiyonu (ağır </a:t>
            </a:r>
            <a:r>
              <a:rPr lang="tr-TR" sz="2400" dirty="0" err="1"/>
              <a:t>pnömoni</a:t>
            </a:r>
            <a:r>
              <a:rPr lang="tr-TR" sz="2400" dirty="0"/>
              <a:t>), Akut Solunum Sıkıntısı Sendromu (ARDS), </a:t>
            </a:r>
            <a:r>
              <a:rPr lang="tr-TR" sz="2400" dirty="0" err="1"/>
              <a:t>sepsis</a:t>
            </a:r>
            <a:r>
              <a:rPr lang="tr-TR" sz="2400" dirty="0"/>
              <a:t>, septik şok, </a:t>
            </a:r>
            <a:r>
              <a:rPr lang="tr-TR" sz="2400" dirty="0" err="1"/>
              <a:t>miyokardit</a:t>
            </a:r>
            <a:r>
              <a:rPr lang="tr-TR" sz="2400" dirty="0"/>
              <a:t>, aritmi ve </a:t>
            </a:r>
            <a:r>
              <a:rPr lang="tr-TR" sz="2400" dirty="0" err="1"/>
              <a:t>kardiyojenik</a:t>
            </a:r>
            <a:r>
              <a:rPr lang="tr-TR" sz="2400" dirty="0"/>
              <a:t> şok ile çoklu organ yetmezliği tabloları ile çıkabilir. </a:t>
            </a:r>
          </a:p>
          <a:p>
            <a:pPr>
              <a:lnSpc>
                <a:spcPct val="100000"/>
              </a:lnSpc>
            </a:pPr>
            <a:r>
              <a:rPr lang="tr-TR" sz="2400" dirty="0"/>
              <a:t>Solunum yetmezliği sıklıkla </a:t>
            </a:r>
            <a:r>
              <a:rPr lang="tr-TR" sz="2400" dirty="0" err="1"/>
              <a:t>hipoksemik</a:t>
            </a:r>
            <a:r>
              <a:rPr lang="tr-TR" sz="2400" dirty="0"/>
              <a:t> solunum yetmezliği olmakla birlikte, daha az sıklıkla </a:t>
            </a:r>
            <a:r>
              <a:rPr lang="tr-TR" sz="2400" dirty="0" err="1"/>
              <a:t>hiperkapnik</a:t>
            </a:r>
            <a:r>
              <a:rPr lang="tr-TR" sz="2400" dirty="0"/>
              <a:t> solunum yetmezliği şeklindedir. </a:t>
            </a:r>
          </a:p>
          <a:p>
            <a:pPr>
              <a:lnSpc>
                <a:spcPct val="100000"/>
              </a:lnSpc>
            </a:pPr>
            <a:r>
              <a:rPr lang="tr-TR" sz="2400" dirty="0"/>
              <a:t>Ayrıca bu hastalarda </a:t>
            </a:r>
            <a:r>
              <a:rPr lang="tr-TR" sz="2400" dirty="0" err="1"/>
              <a:t>dekompanse</a:t>
            </a:r>
            <a:r>
              <a:rPr lang="tr-TR" sz="2400" dirty="0"/>
              <a:t> kalp yetmezliği, kronik akciğer hastalığı alevlenmeleri tabloları eşlik edebilir. </a:t>
            </a:r>
          </a:p>
          <a:p>
            <a:pPr>
              <a:lnSpc>
                <a:spcPct val="100000"/>
              </a:lnSpc>
            </a:pPr>
            <a:r>
              <a:rPr lang="tr-TR" sz="2400" dirty="0"/>
              <a:t>Bu hastaların yoğun bakımda takibi gerekmektedir. </a:t>
            </a:r>
          </a:p>
        </p:txBody>
      </p:sp>
    </p:spTree>
    <p:extLst>
      <p:ext uri="{BB962C8B-B14F-4D97-AF65-F5344CB8AC3E}">
        <p14:creationId xmlns:p14="http://schemas.microsoft.com/office/powerpoint/2010/main" val="41525274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Ağır hastalık gelişen olgularda</a:t>
            </a:r>
            <a:r>
              <a:rPr lang="tr-TR" dirty="0" smtClean="0"/>
              <a:t>;</a:t>
            </a:r>
            <a:endParaRPr lang="tr-TR" dirty="0"/>
          </a:p>
        </p:txBody>
      </p:sp>
      <p:sp>
        <p:nvSpPr>
          <p:cNvPr id="3" name="İçerik Yer Tutucusu 2"/>
          <p:cNvSpPr>
            <a:spLocks noGrp="1"/>
          </p:cNvSpPr>
          <p:nvPr>
            <p:ph idx="1"/>
          </p:nvPr>
        </p:nvSpPr>
        <p:spPr/>
        <p:txBody>
          <a:bodyPr/>
          <a:lstStyle/>
          <a:p>
            <a:r>
              <a:rPr lang="tr-TR" dirty="0" smtClean="0"/>
              <a:t>Erkek </a:t>
            </a:r>
            <a:r>
              <a:rPr lang="tr-TR" dirty="0"/>
              <a:t>hakimiyeti (erkek/kadın: 2:1) mevcut</a:t>
            </a:r>
          </a:p>
          <a:p>
            <a:r>
              <a:rPr lang="tr-TR" dirty="0"/>
              <a:t>Hipertansiyon ve </a:t>
            </a:r>
            <a:r>
              <a:rPr lang="tr-TR" dirty="0" err="1"/>
              <a:t>diabetes</a:t>
            </a:r>
            <a:r>
              <a:rPr lang="tr-TR" dirty="0"/>
              <a:t> </a:t>
            </a:r>
            <a:r>
              <a:rPr lang="tr-TR" dirty="0" err="1"/>
              <a:t>mellitus</a:t>
            </a:r>
            <a:r>
              <a:rPr lang="tr-TR" dirty="0"/>
              <a:t> en sık görülen </a:t>
            </a:r>
            <a:r>
              <a:rPr lang="tr-TR" dirty="0" err="1"/>
              <a:t>komorbid</a:t>
            </a:r>
            <a:r>
              <a:rPr lang="tr-TR" dirty="0"/>
              <a:t> hastalıklar olmakla birlikte, </a:t>
            </a:r>
          </a:p>
          <a:p>
            <a:r>
              <a:rPr lang="tr-TR" dirty="0"/>
              <a:t>İleri yaş, </a:t>
            </a:r>
            <a:r>
              <a:rPr lang="tr-TR" dirty="0" err="1"/>
              <a:t>komorbid</a:t>
            </a:r>
            <a:r>
              <a:rPr lang="tr-TR" dirty="0"/>
              <a:t> hastalık varlığı ağır hastalık gelişimi için risk faktörüdür. </a:t>
            </a:r>
          </a:p>
        </p:txBody>
      </p:sp>
    </p:spTree>
    <p:extLst>
      <p:ext uri="{BB962C8B-B14F-4D97-AF65-F5344CB8AC3E}">
        <p14:creationId xmlns:p14="http://schemas.microsoft.com/office/powerpoint/2010/main" val="2088445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8558" y="1166649"/>
            <a:ext cx="11243441" cy="4805363"/>
          </a:xfrm>
        </p:spPr>
        <p:txBody>
          <a:bodyPr>
            <a:noAutofit/>
          </a:bodyPr>
          <a:lstStyle/>
          <a:p>
            <a:pPr marL="0" indent="0">
              <a:lnSpc>
                <a:spcPct val="110000"/>
              </a:lnSpc>
              <a:buNone/>
            </a:pPr>
            <a:r>
              <a:rPr lang="tr-TR" sz="2300" b="1" dirty="0"/>
              <a:t>Ağır solunum yolu enfeksiyonu (</a:t>
            </a:r>
            <a:r>
              <a:rPr lang="tr-TR" sz="2300" b="1" dirty="0" err="1"/>
              <a:t>pnömoni</a:t>
            </a:r>
            <a:r>
              <a:rPr lang="tr-TR" sz="2300" b="1" dirty="0"/>
              <a:t>): </a:t>
            </a:r>
            <a:r>
              <a:rPr lang="tr-TR" sz="2300" dirty="0"/>
              <a:t>Ateş ve solunum yolu enfeksiyon bulguları olan hastada; </a:t>
            </a:r>
          </a:p>
          <a:p>
            <a:pPr marL="0" indent="0">
              <a:lnSpc>
                <a:spcPct val="110000"/>
              </a:lnSpc>
              <a:buNone/>
            </a:pPr>
            <a:r>
              <a:rPr lang="tr-TR" sz="2300" dirty="0"/>
              <a:t>● Solunum sayısı &gt; 30/</a:t>
            </a:r>
            <a:r>
              <a:rPr lang="tr-TR" sz="2300" dirty="0" err="1"/>
              <a:t>dk</a:t>
            </a:r>
            <a:r>
              <a:rPr lang="tr-TR" sz="2300" dirty="0"/>
              <a:t> </a:t>
            </a:r>
          </a:p>
          <a:p>
            <a:pPr marL="0" indent="0">
              <a:lnSpc>
                <a:spcPct val="110000"/>
              </a:lnSpc>
              <a:buNone/>
            </a:pPr>
            <a:r>
              <a:rPr lang="tr-TR" sz="2300" dirty="0"/>
              <a:t>ve/veya </a:t>
            </a:r>
          </a:p>
          <a:p>
            <a:pPr marL="0" indent="0">
              <a:lnSpc>
                <a:spcPct val="110000"/>
              </a:lnSpc>
              <a:buNone/>
            </a:pPr>
            <a:r>
              <a:rPr lang="tr-TR" sz="2300" dirty="0"/>
              <a:t>● Ağır solunum sıkıntısı (</a:t>
            </a:r>
            <a:r>
              <a:rPr lang="tr-TR" sz="2300" dirty="0" err="1"/>
              <a:t>dispne</a:t>
            </a:r>
            <a:r>
              <a:rPr lang="tr-TR" sz="2300" dirty="0"/>
              <a:t>, ekstra solunum kaslarının kullanımı) </a:t>
            </a:r>
          </a:p>
          <a:p>
            <a:pPr marL="0" indent="0">
              <a:lnSpc>
                <a:spcPct val="110000"/>
              </a:lnSpc>
              <a:buNone/>
            </a:pPr>
            <a:r>
              <a:rPr lang="tr-TR" sz="2300" dirty="0"/>
              <a:t>ve/veya </a:t>
            </a:r>
          </a:p>
          <a:p>
            <a:pPr marL="0" indent="0">
              <a:lnSpc>
                <a:spcPct val="110000"/>
              </a:lnSpc>
              <a:buNone/>
            </a:pPr>
            <a:r>
              <a:rPr lang="tr-TR" sz="2300" dirty="0"/>
              <a:t>● Oda havasında oksijen </a:t>
            </a:r>
            <a:r>
              <a:rPr lang="tr-TR" sz="2300" dirty="0" err="1"/>
              <a:t>satürasyonu</a:t>
            </a:r>
            <a:r>
              <a:rPr lang="tr-TR" sz="2300" dirty="0"/>
              <a:t>&lt; %90 (oksijen alan hastada PaO2/FiO2 &lt; 300) </a:t>
            </a:r>
          </a:p>
          <a:p>
            <a:pPr marL="0" indent="0">
              <a:lnSpc>
                <a:spcPct val="110000"/>
              </a:lnSpc>
              <a:buNone/>
            </a:pPr>
            <a:r>
              <a:rPr lang="tr-TR" sz="2300" dirty="0"/>
              <a:t>ise </a:t>
            </a:r>
            <a:r>
              <a:rPr lang="tr-TR" sz="2300" dirty="0" err="1"/>
              <a:t>toraks</a:t>
            </a:r>
            <a:r>
              <a:rPr lang="tr-TR" sz="2300" dirty="0"/>
              <a:t> BT planlanır. </a:t>
            </a:r>
          </a:p>
          <a:p>
            <a:pPr marL="0" indent="0">
              <a:lnSpc>
                <a:spcPct val="110000"/>
              </a:lnSpc>
              <a:buNone/>
            </a:pPr>
            <a:endParaRPr lang="tr-TR" sz="2300" dirty="0"/>
          </a:p>
          <a:p>
            <a:pPr marL="0" indent="0">
              <a:lnSpc>
                <a:spcPct val="110000"/>
              </a:lnSpc>
              <a:buNone/>
            </a:pPr>
            <a:r>
              <a:rPr lang="tr-TR" sz="2300" b="1" dirty="0"/>
              <a:t>COVID-19 </a:t>
            </a:r>
            <a:r>
              <a:rPr lang="tr-TR" sz="2300" b="1" dirty="0" err="1"/>
              <a:t>pnömonisinin</a:t>
            </a:r>
            <a:r>
              <a:rPr lang="tr-TR" sz="2300" b="1" dirty="0"/>
              <a:t> karakteristik </a:t>
            </a:r>
            <a:r>
              <a:rPr lang="tr-TR" sz="2300" b="1" dirty="0" err="1"/>
              <a:t>toraks</a:t>
            </a:r>
            <a:r>
              <a:rPr lang="tr-TR" sz="2300" b="1" dirty="0"/>
              <a:t> BT bulgusu:</a:t>
            </a:r>
          </a:p>
          <a:p>
            <a:pPr marL="0" indent="0">
              <a:lnSpc>
                <a:spcPct val="110000"/>
              </a:lnSpc>
              <a:buNone/>
            </a:pPr>
            <a:r>
              <a:rPr lang="tr-TR" sz="2300" dirty="0" err="1"/>
              <a:t>Bilaterallobüler</a:t>
            </a:r>
            <a:r>
              <a:rPr lang="tr-TR" sz="2300" dirty="0"/>
              <a:t> tarzda, </a:t>
            </a:r>
            <a:r>
              <a:rPr lang="tr-TR" sz="2300" dirty="0" err="1"/>
              <a:t>periferik</a:t>
            </a:r>
            <a:r>
              <a:rPr lang="tr-TR" sz="2300" dirty="0"/>
              <a:t> yerleşimli, yaygın yamalı buzlu cam </a:t>
            </a:r>
            <a:r>
              <a:rPr lang="tr-TR" sz="2300" dirty="0" err="1"/>
              <a:t>opasiteleri</a:t>
            </a:r>
            <a:endParaRPr lang="tr-TR" sz="2300" dirty="0"/>
          </a:p>
        </p:txBody>
      </p:sp>
    </p:spTree>
    <p:extLst>
      <p:ext uri="{BB962C8B-B14F-4D97-AF65-F5344CB8AC3E}">
        <p14:creationId xmlns:p14="http://schemas.microsoft.com/office/powerpoint/2010/main" val="1546260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8029" y="288014"/>
            <a:ext cx="10244528" cy="701337"/>
          </a:xfrm>
        </p:spPr>
        <p:txBody>
          <a:bodyPr>
            <a:normAutofit fontScale="90000"/>
          </a:bodyPr>
          <a:lstStyle/>
          <a:p>
            <a:r>
              <a:rPr lang="tr-TR" dirty="0">
                <a:solidFill>
                  <a:schemeClr val="bg1"/>
                </a:solidFill>
              </a:rPr>
              <a:t>BT Bulguları Radyolojik Seyrine Göre Dört Evre</a:t>
            </a:r>
          </a:p>
        </p:txBody>
      </p:sp>
      <p:sp>
        <p:nvSpPr>
          <p:cNvPr id="3" name="İçerik Yer Tutucusu 2"/>
          <p:cNvSpPr>
            <a:spLocks noGrp="1"/>
          </p:cNvSpPr>
          <p:nvPr>
            <p:ph idx="1"/>
          </p:nvPr>
        </p:nvSpPr>
        <p:spPr>
          <a:xfrm>
            <a:off x="838200" y="1245476"/>
            <a:ext cx="10515600" cy="4931487"/>
          </a:xfrm>
        </p:spPr>
        <p:txBody>
          <a:bodyPr>
            <a:normAutofit/>
          </a:bodyPr>
          <a:lstStyle/>
          <a:p>
            <a:pPr marL="0" indent="0">
              <a:buNone/>
            </a:pPr>
            <a:r>
              <a:rPr lang="tr-TR" sz="2400" dirty="0"/>
              <a:t>COVID-19 </a:t>
            </a:r>
            <a:r>
              <a:rPr lang="tr-TR" sz="2400" dirty="0" err="1"/>
              <a:t>pnömonisi</a:t>
            </a:r>
            <a:r>
              <a:rPr lang="tr-TR" sz="2400" dirty="0"/>
              <a:t> gelişen ve yatarak izlenen 21 </a:t>
            </a:r>
            <a:r>
              <a:rPr lang="tr-TR" sz="2400" dirty="0" err="1"/>
              <a:t>olguluk</a:t>
            </a:r>
            <a:r>
              <a:rPr lang="tr-TR" sz="2400" dirty="0"/>
              <a:t> seride BT bulguları radyolojik seyrine göre dört evrede sınıflandırılmıştır: </a:t>
            </a:r>
          </a:p>
          <a:p>
            <a:pPr marL="361950" indent="0">
              <a:buNone/>
            </a:pPr>
            <a:r>
              <a:rPr lang="tr-TR" sz="2400" b="1" dirty="0"/>
              <a:t>1. Erken dönem (0-4 gün): </a:t>
            </a:r>
            <a:r>
              <a:rPr lang="tr-TR" sz="2400" dirty="0"/>
              <a:t>Buzlu cam </a:t>
            </a:r>
            <a:r>
              <a:rPr lang="tr-TR" sz="2400" dirty="0" err="1"/>
              <a:t>opasiteler</a:t>
            </a:r>
            <a:r>
              <a:rPr lang="tr-TR" sz="2400" dirty="0"/>
              <a:t>, alt lob ve sıklıkla </a:t>
            </a:r>
            <a:r>
              <a:rPr lang="tr-TR" sz="2400" dirty="0" err="1"/>
              <a:t>bilateral</a:t>
            </a:r>
            <a:r>
              <a:rPr lang="tr-TR" sz="2400" dirty="0"/>
              <a:t> tutulum </a:t>
            </a:r>
          </a:p>
          <a:p>
            <a:pPr marL="361950" indent="0">
              <a:buNone/>
            </a:pPr>
            <a:r>
              <a:rPr lang="tr-TR" sz="2400" b="1" dirty="0"/>
              <a:t>2. </a:t>
            </a:r>
            <a:r>
              <a:rPr lang="tr-TR" sz="2400" b="1" dirty="0" err="1"/>
              <a:t>Progresyon</a:t>
            </a:r>
            <a:r>
              <a:rPr lang="tr-TR" sz="2400" b="1" dirty="0"/>
              <a:t> dönemi (5-8 gün): </a:t>
            </a:r>
            <a:r>
              <a:rPr lang="tr-TR" sz="2400" dirty="0"/>
              <a:t>Hızlı </a:t>
            </a:r>
            <a:r>
              <a:rPr lang="tr-TR" sz="2400" dirty="0" err="1"/>
              <a:t>progresyon</a:t>
            </a:r>
            <a:r>
              <a:rPr lang="tr-TR" sz="2400" dirty="0"/>
              <a:t>, </a:t>
            </a:r>
            <a:r>
              <a:rPr lang="tr-TR" sz="2400" dirty="0" err="1"/>
              <a:t>bilateral</a:t>
            </a:r>
            <a:r>
              <a:rPr lang="tr-TR" sz="2400" dirty="0"/>
              <a:t> </a:t>
            </a:r>
            <a:r>
              <a:rPr lang="tr-TR" sz="2400" dirty="0" err="1"/>
              <a:t>multilober</a:t>
            </a:r>
            <a:r>
              <a:rPr lang="tr-TR" sz="2400" dirty="0"/>
              <a:t> buzlu cam </a:t>
            </a:r>
            <a:r>
              <a:rPr lang="tr-TR" sz="2400" dirty="0" err="1"/>
              <a:t>opasiteler</a:t>
            </a:r>
            <a:r>
              <a:rPr lang="tr-TR" sz="2400" dirty="0"/>
              <a:t> </a:t>
            </a:r>
          </a:p>
          <a:p>
            <a:pPr marL="361950" indent="0">
              <a:buNone/>
            </a:pPr>
            <a:r>
              <a:rPr lang="tr-TR" sz="2400" b="1" dirty="0"/>
              <a:t>3. Pik evre (9-13 gün): </a:t>
            </a:r>
            <a:r>
              <a:rPr lang="tr-TR" sz="2400" dirty="0"/>
              <a:t>Tutulum gösteren alanlarda yavaş </a:t>
            </a:r>
            <a:r>
              <a:rPr lang="tr-TR" sz="2400" dirty="0" err="1"/>
              <a:t>progresyonla</a:t>
            </a:r>
            <a:r>
              <a:rPr lang="tr-TR" sz="2400" dirty="0"/>
              <a:t> yoğun konsolidasyonlar </a:t>
            </a:r>
          </a:p>
          <a:p>
            <a:pPr marL="361950" indent="0">
              <a:buNone/>
            </a:pPr>
            <a:r>
              <a:rPr lang="tr-TR" sz="2400" b="1" dirty="0"/>
              <a:t>4. </a:t>
            </a:r>
            <a:r>
              <a:rPr lang="tr-TR" sz="2400" b="1" dirty="0" err="1"/>
              <a:t>Rezolüsyon</a:t>
            </a:r>
            <a:r>
              <a:rPr lang="tr-TR" sz="2400" b="1" dirty="0"/>
              <a:t> evresi (14. günden sonrası): </a:t>
            </a:r>
            <a:r>
              <a:rPr lang="tr-TR" sz="2400" dirty="0"/>
              <a:t>Enfeksiyonun kontrol altına alınmasıyla 26. güne kadar uzayabilen radyolojik </a:t>
            </a:r>
            <a:r>
              <a:rPr lang="tr-TR" sz="2400" dirty="0" err="1"/>
              <a:t>dansitelerin</a:t>
            </a:r>
            <a:r>
              <a:rPr lang="tr-TR" sz="2400" dirty="0"/>
              <a:t> gerilemesi</a:t>
            </a:r>
          </a:p>
        </p:txBody>
      </p:sp>
    </p:spTree>
    <p:extLst>
      <p:ext uri="{BB962C8B-B14F-4D97-AF65-F5344CB8AC3E}">
        <p14:creationId xmlns:p14="http://schemas.microsoft.com/office/powerpoint/2010/main" val="12226798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3597" y="377252"/>
            <a:ext cx="10244528" cy="701337"/>
          </a:xfrm>
        </p:spPr>
        <p:txBody>
          <a:bodyPr>
            <a:norm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Akut Solunum Sıkıntısı Sendromu (ARDS);</a:t>
            </a:r>
          </a:p>
        </p:txBody>
      </p:sp>
      <p:sp>
        <p:nvSpPr>
          <p:cNvPr id="3" name="İçerik Yer Tutucusu 2"/>
          <p:cNvSpPr>
            <a:spLocks noGrp="1"/>
          </p:cNvSpPr>
          <p:nvPr>
            <p:ph idx="1"/>
          </p:nvPr>
        </p:nvSpPr>
        <p:spPr/>
        <p:txBody>
          <a:bodyPr/>
          <a:lstStyle/>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Son bir haftada ortaya çıkan veya kötüleşen solunum sıkıntısı</a:t>
            </a:r>
          </a:p>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Radyolojik olarak </a:t>
            </a:r>
            <a:r>
              <a:rPr lang="tr-TR" sz="2400" dirty="0" err="1">
                <a:latin typeface="Arial" panose="020B0604020202020204" pitchFamily="34" charset="0"/>
                <a:cs typeface="Arial" panose="020B0604020202020204" pitchFamily="34" charset="0"/>
              </a:rPr>
              <a:t>plevral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efüzyon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kollaps</a:t>
            </a:r>
            <a:r>
              <a:rPr lang="tr-TR" sz="2400" dirty="0">
                <a:latin typeface="Arial" panose="020B0604020202020204" pitchFamily="34" charset="0"/>
                <a:cs typeface="Arial" panose="020B0604020202020204" pitchFamily="34" charset="0"/>
              </a:rPr>
              <a:t> veya </a:t>
            </a:r>
            <a:r>
              <a:rPr lang="tr-TR" sz="2400" dirty="0" err="1">
                <a:latin typeface="Arial" panose="020B0604020202020204" pitchFamily="34" charset="0"/>
                <a:cs typeface="Arial" panose="020B0604020202020204" pitchFamily="34" charset="0"/>
              </a:rPr>
              <a:t>nodüler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bilateral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opasiteler</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Kalp yetmezliği veya volüm fazlalığı ile açıklanamayan solunum yetmezliği </a:t>
            </a:r>
          </a:p>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Hafif ARDS:  200 &lt; PaO2/FiO2  ≤ 300 ( PEEP  ≥ 5 cmH20 )</a:t>
            </a:r>
          </a:p>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Orta ARDS:  100 &lt; PaO2/FiO2 ≤  200 ( PEEP ≥ 5 cmH20 )</a:t>
            </a:r>
          </a:p>
          <a:p>
            <a:pPr marL="216000" lvl="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Ağır ARDS : PaO2/FiO2  ≤ 100 ( PEEP ≥ 5 cmH20 )</a:t>
            </a:r>
          </a:p>
        </p:txBody>
      </p:sp>
    </p:spTree>
    <p:extLst>
      <p:ext uri="{BB962C8B-B14F-4D97-AF65-F5344CB8AC3E}">
        <p14:creationId xmlns:p14="http://schemas.microsoft.com/office/powerpoint/2010/main" val="27816828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5034" y="403563"/>
            <a:ext cx="10244528" cy="701337"/>
          </a:xfrm>
        </p:spPr>
        <p:txBody>
          <a:bodyPr>
            <a:normAutofit/>
          </a:bodyPr>
          <a:lstStyle/>
          <a:p>
            <a:pPr marL="216000" indent="-144000">
              <a:lnSpc>
                <a:spcPts val="3000"/>
              </a:lnSpc>
              <a:spcBef>
                <a:spcPts val="600"/>
              </a:spcBef>
              <a:spcAft>
                <a:spcPts val="600"/>
              </a:spcAft>
            </a:pPr>
            <a:r>
              <a:rPr lang="tr-TR" sz="2400" dirty="0" err="1">
                <a:solidFill>
                  <a:schemeClr val="bg1"/>
                </a:solidFill>
                <a:latin typeface="Arial" panose="020B0604020202020204" pitchFamily="34" charset="0"/>
                <a:cs typeface="Arial" panose="020B0604020202020204" pitchFamily="34" charset="0"/>
              </a:rPr>
              <a:t>Sepsis</a:t>
            </a: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397000"/>
            <a:ext cx="10515600" cy="4351338"/>
          </a:xfrm>
        </p:spPr>
        <p:txBody>
          <a:bodyPr/>
          <a:lstStyle/>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Şüpheli veya kanıtlanmış bir enfeksiyona eşlik eden organ yetmezliği bulguları</a:t>
            </a:r>
          </a:p>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(bilinç değişiklikleri, solunum güçlüğü, düşük oksijen </a:t>
            </a:r>
            <a:r>
              <a:rPr lang="tr-TR" sz="2400" dirty="0" err="1">
                <a:latin typeface="Arial" panose="020B0604020202020204" pitchFamily="34" charset="0"/>
                <a:cs typeface="Arial" panose="020B0604020202020204" pitchFamily="34" charset="0"/>
              </a:rPr>
              <a:t>satürasyonu</a:t>
            </a:r>
            <a:r>
              <a:rPr lang="tr-TR" sz="2400" dirty="0">
                <a:latin typeface="Arial" panose="020B0604020202020204" pitchFamily="34" charset="0"/>
                <a:cs typeface="Arial" panose="020B0604020202020204" pitchFamily="34" charset="0"/>
              </a:rPr>
              <a:t>, azalmış idrar çıkışı, </a:t>
            </a:r>
            <a:r>
              <a:rPr lang="tr-TR" sz="2400" dirty="0" err="1">
                <a:latin typeface="Arial" panose="020B0604020202020204" pitchFamily="34" charset="0"/>
                <a:cs typeface="Arial" panose="020B0604020202020204" pitchFamily="34" charset="0"/>
              </a:rPr>
              <a:t>kreatinin</a:t>
            </a:r>
            <a:r>
              <a:rPr lang="tr-TR" sz="2400" dirty="0">
                <a:latin typeface="Arial" panose="020B0604020202020204" pitchFamily="34" charset="0"/>
                <a:cs typeface="Arial" panose="020B0604020202020204" pitchFamily="34" charset="0"/>
              </a:rPr>
              <a:t> artışı, artmış kalp hızı, zayıf nabız, soğuk </a:t>
            </a:r>
            <a:r>
              <a:rPr lang="tr-TR" sz="2400" dirty="0" err="1">
                <a:latin typeface="Arial" panose="020B0604020202020204" pitchFamily="34" charset="0"/>
                <a:cs typeface="Arial" panose="020B0604020202020204" pitchFamily="34" charset="0"/>
              </a:rPr>
              <a:t>ekstremiteler</a:t>
            </a:r>
            <a:r>
              <a:rPr lang="tr-TR" sz="2400" dirty="0">
                <a:latin typeface="Arial" panose="020B0604020202020204" pitchFamily="34" charset="0"/>
                <a:cs typeface="Arial" panose="020B0604020202020204" pitchFamily="34" charset="0"/>
              </a:rPr>
              <a:t> veya düşük kan basıncı, </a:t>
            </a:r>
            <a:r>
              <a:rPr lang="tr-TR" sz="2400" dirty="0" err="1">
                <a:latin typeface="Arial" panose="020B0604020202020204" pitchFamily="34" charset="0"/>
                <a:cs typeface="Arial" panose="020B0604020202020204" pitchFamily="34" charset="0"/>
              </a:rPr>
              <a:t>koagülopati</a:t>
            </a:r>
            <a:r>
              <a:rPr lang="tr-TR" sz="2400" dirty="0">
                <a:latin typeface="Arial" panose="020B0604020202020204" pitchFamily="34" charset="0"/>
                <a:cs typeface="Arial" panose="020B0604020202020204" pitchFamily="34" charset="0"/>
              </a:rPr>
              <a:t> bulguları, </a:t>
            </a:r>
            <a:r>
              <a:rPr lang="tr-TR" sz="2400" dirty="0" err="1">
                <a:latin typeface="Arial" panose="020B0604020202020204" pitchFamily="34" charset="0"/>
                <a:cs typeface="Arial" panose="020B0604020202020204" pitchFamily="34" charset="0"/>
              </a:rPr>
              <a:t>trombositopeni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asidoz</a:t>
            </a:r>
            <a:r>
              <a:rPr lang="tr-TR" sz="2400" dirty="0">
                <a:latin typeface="Arial" panose="020B0604020202020204" pitchFamily="34" charset="0"/>
                <a:cs typeface="Arial" panose="020B0604020202020204" pitchFamily="34" charset="0"/>
              </a:rPr>
              <a:t>, artmış </a:t>
            </a:r>
            <a:r>
              <a:rPr lang="tr-TR" sz="2400" dirty="0" err="1">
                <a:latin typeface="Arial" panose="020B0604020202020204" pitchFamily="34" charset="0"/>
                <a:cs typeface="Arial" panose="020B0604020202020204" pitchFamily="34" charset="0"/>
              </a:rPr>
              <a:t>laktat</a:t>
            </a:r>
            <a:r>
              <a:rPr lang="tr-TR" sz="2400" dirty="0">
                <a:latin typeface="Arial" panose="020B0604020202020204" pitchFamily="34" charset="0"/>
                <a:cs typeface="Arial" panose="020B0604020202020204" pitchFamily="34" charset="0"/>
              </a:rPr>
              <a:t> düzeyi veya </a:t>
            </a:r>
            <a:r>
              <a:rPr lang="tr-TR" sz="2400" dirty="0" err="1">
                <a:latin typeface="Arial" panose="020B0604020202020204" pitchFamily="34" charset="0"/>
                <a:cs typeface="Arial" panose="020B0604020202020204" pitchFamily="34" charset="0"/>
              </a:rPr>
              <a:t>hiperbilirübinemi</a:t>
            </a:r>
            <a:r>
              <a:rPr lang="tr-TR" sz="2400" dirty="0">
                <a:latin typeface="Arial" panose="020B0604020202020204" pitchFamily="34" charset="0"/>
                <a:cs typeface="Arial" panose="020B0604020202020204" pitchFamily="34" charset="0"/>
              </a:rPr>
              <a:t>) </a:t>
            </a:r>
          </a:p>
          <a:p>
            <a:pPr marL="216000" indent="-144000">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6628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6460" y="403563"/>
            <a:ext cx="10244528" cy="701337"/>
          </a:xfrm>
        </p:spPr>
        <p:txBody>
          <a:bodyPr>
            <a:norm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Septik Şok;</a:t>
            </a:r>
          </a:p>
        </p:txBody>
      </p:sp>
      <p:sp>
        <p:nvSpPr>
          <p:cNvPr id="3" name="İçerik Yer Tutucusu 2"/>
          <p:cNvSpPr>
            <a:spLocks noGrp="1"/>
          </p:cNvSpPr>
          <p:nvPr>
            <p:ph idx="1"/>
          </p:nvPr>
        </p:nvSpPr>
        <p:spPr/>
        <p:txBody>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Sıvı tedavisine dirençli hipotansiyon, ortalama </a:t>
            </a:r>
            <a:r>
              <a:rPr lang="tr-TR" sz="2400" dirty="0" err="1">
                <a:latin typeface="Arial" panose="020B0604020202020204" pitchFamily="34" charset="0"/>
                <a:cs typeface="Arial" panose="020B0604020202020204" pitchFamily="34" charset="0"/>
              </a:rPr>
              <a:t>arteriyel</a:t>
            </a:r>
            <a:r>
              <a:rPr lang="tr-TR" sz="2400" dirty="0">
                <a:latin typeface="Arial" panose="020B0604020202020204" pitchFamily="34" charset="0"/>
                <a:cs typeface="Arial" panose="020B0604020202020204" pitchFamily="34" charset="0"/>
              </a:rPr>
              <a:t> basıncın ≥ 65 </a:t>
            </a:r>
            <a:r>
              <a:rPr lang="tr-TR" sz="2400" dirty="0" err="1">
                <a:latin typeface="Arial" panose="020B0604020202020204" pitchFamily="34" charset="0"/>
                <a:cs typeface="Arial" panose="020B0604020202020204" pitchFamily="34" charset="0"/>
              </a:rPr>
              <a:t>mmHg</a:t>
            </a:r>
            <a:r>
              <a:rPr lang="tr-TR" sz="2400" dirty="0">
                <a:latin typeface="Arial" panose="020B0604020202020204" pitchFamily="34" charset="0"/>
                <a:cs typeface="Arial" panose="020B0604020202020204" pitchFamily="34" charset="0"/>
              </a:rPr>
              <a:t> olarak tutulabilmesi için </a:t>
            </a:r>
            <a:r>
              <a:rPr lang="tr-TR" sz="2400" dirty="0" err="1">
                <a:latin typeface="Arial" panose="020B0604020202020204" pitchFamily="34" charset="0"/>
                <a:cs typeface="Arial" panose="020B0604020202020204" pitchFamily="34" charset="0"/>
              </a:rPr>
              <a:t>vazopressör</a:t>
            </a:r>
            <a:r>
              <a:rPr lang="tr-TR" sz="2400" dirty="0">
                <a:latin typeface="Arial" panose="020B0604020202020204" pitchFamily="34" charset="0"/>
                <a:cs typeface="Arial" panose="020B0604020202020204" pitchFamily="34" charset="0"/>
              </a:rPr>
              <a:t> ihtiyacı ve </a:t>
            </a:r>
            <a:r>
              <a:rPr lang="tr-TR" sz="2400" dirty="0" err="1">
                <a:latin typeface="Arial" panose="020B0604020202020204" pitchFamily="34" charset="0"/>
                <a:cs typeface="Arial" panose="020B0604020202020204" pitchFamily="34" charset="0"/>
              </a:rPr>
              <a:t>laktat</a:t>
            </a:r>
            <a:r>
              <a:rPr lang="tr-TR" sz="2400" dirty="0">
                <a:latin typeface="Arial" panose="020B0604020202020204" pitchFamily="34" charset="0"/>
                <a:cs typeface="Arial" panose="020B0604020202020204" pitchFamily="34" charset="0"/>
              </a:rPr>
              <a:t> düzeyi &gt; 2 </a:t>
            </a:r>
            <a:r>
              <a:rPr lang="tr-TR" sz="2400" dirty="0" err="1">
                <a:latin typeface="Arial" panose="020B0604020202020204" pitchFamily="34" charset="0"/>
                <a:cs typeface="Arial" panose="020B0604020202020204" pitchFamily="34" charset="0"/>
              </a:rPr>
              <a:t>mmol</a:t>
            </a:r>
            <a:r>
              <a:rPr lang="tr-TR" sz="2400" dirty="0">
                <a:latin typeface="Arial" panose="020B0604020202020204" pitchFamily="34" charset="0"/>
                <a:cs typeface="Arial" panose="020B0604020202020204" pitchFamily="34" charset="0"/>
              </a:rPr>
              <a:t>/L olması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Hastalarda </a:t>
            </a:r>
            <a:r>
              <a:rPr lang="tr-TR" sz="2400" dirty="0" err="1">
                <a:latin typeface="Arial" panose="020B0604020202020204" pitchFamily="34" charset="0"/>
                <a:cs typeface="Arial" panose="020B0604020202020204" pitchFamily="34" charset="0"/>
              </a:rPr>
              <a:t>miyokardit</a:t>
            </a:r>
            <a:r>
              <a:rPr lang="tr-TR" sz="2400" dirty="0">
                <a:latin typeface="Arial" panose="020B0604020202020204" pitchFamily="34" charset="0"/>
                <a:cs typeface="Arial" panose="020B0604020202020204" pitchFamily="34" charset="0"/>
              </a:rPr>
              <a:t> ve buna bağlı aritmi, </a:t>
            </a:r>
            <a:r>
              <a:rPr lang="tr-TR" sz="2400" dirty="0" err="1">
                <a:latin typeface="Arial" panose="020B0604020202020204" pitchFamily="34" charset="0"/>
                <a:cs typeface="Arial" panose="020B0604020202020204" pitchFamily="34" charset="0"/>
              </a:rPr>
              <a:t>kardiyojenik</a:t>
            </a:r>
            <a:r>
              <a:rPr lang="tr-TR" sz="2400" dirty="0">
                <a:latin typeface="Arial" panose="020B0604020202020204" pitchFamily="34" charset="0"/>
                <a:cs typeface="Arial" panose="020B0604020202020204" pitchFamily="34" charset="0"/>
              </a:rPr>
              <a:t> şok görülebileceği unutulmamalı</a:t>
            </a:r>
          </a:p>
        </p:txBody>
      </p:sp>
    </p:spTree>
    <p:extLst>
      <p:ext uri="{BB962C8B-B14F-4D97-AF65-F5344CB8AC3E}">
        <p14:creationId xmlns:p14="http://schemas.microsoft.com/office/powerpoint/2010/main" val="773407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Ağır solunum yolu enfeksiyonu, </a:t>
            </a:r>
            <a:r>
              <a:rPr lang="tr-TR" sz="2400" dirty="0" err="1">
                <a:solidFill>
                  <a:schemeClr val="bg1"/>
                </a:solidFill>
                <a:latin typeface="Arial" panose="020B0604020202020204" pitchFamily="34" charset="0"/>
                <a:cs typeface="Arial" panose="020B0604020202020204" pitchFamily="34" charset="0"/>
              </a:rPr>
              <a:t>hipoksemik</a:t>
            </a:r>
            <a:r>
              <a:rPr lang="tr-TR" sz="2400" dirty="0">
                <a:solidFill>
                  <a:schemeClr val="bg1"/>
                </a:solidFill>
                <a:latin typeface="Arial" panose="020B0604020202020204" pitchFamily="34" charset="0"/>
                <a:cs typeface="Arial" panose="020B0604020202020204" pitchFamily="34" charset="0"/>
              </a:rPr>
              <a:t> solunum yetmezliği veya ARDS varlığında uygulanacak yaklaşım ve yöntemler:</a:t>
            </a:r>
            <a:br>
              <a:rPr lang="tr-TR" sz="2400" dirty="0">
                <a:solidFill>
                  <a:schemeClr val="bg1"/>
                </a:solidFill>
                <a:latin typeface="Arial" panose="020B0604020202020204" pitchFamily="34" charset="0"/>
                <a:cs typeface="Arial" panose="020B0604020202020204" pitchFamily="34" charset="0"/>
              </a:rPr>
            </a:b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Autofit/>
          </a:bodyPr>
          <a:lstStyle/>
          <a:p>
            <a:pPr marL="216000" lvl="1" indent="-144000">
              <a:lnSpc>
                <a:spcPts val="3000"/>
              </a:lnSpc>
              <a:spcBef>
                <a:spcPts val="600"/>
              </a:spcBef>
              <a:spcAft>
                <a:spcPts val="600"/>
              </a:spcAft>
              <a:buFont typeface="+mj-lt"/>
              <a:buAutoNum type="arabicPeriod"/>
            </a:pPr>
            <a:r>
              <a:rPr lang="tr-TR" dirty="0" err="1">
                <a:latin typeface="Arial" panose="020B0604020202020204" pitchFamily="34" charset="0"/>
                <a:cs typeface="Arial" panose="020B0604020202020204" pitchFamily="34" charset="0"/>
              </a:rPr>
              <a:t>Hipoksemik</a:t>
            </a:r>
            <a:r>
              <a:rPr lang="tr-TR" dirty="0">
                <a:latin typeface="Arial" panose="020B0604020202020204" pitchFamily="34" charset="0"/>
                <a:cs typeface="Arial" panose="020B0604020202020204" pitchFamily="34" charset="0"/>
              </a:rPr>
              <a:t> solunum yetmezliğinin erken dönemde tanınması gereklidir. Bu hastaların solunum iş yükündeki artış ve </a:t>
            </a:r>
            <a:r>
              <a:rPr lang="tr-TR" dirty="0" err="1">
                <a:latin typeface="Arial" panose="020B0604020202020204" pitchFamily="34" charset="0"/>
                <a:cs typeface="Arial" panose="020B0604020202020204" pitchFamily="34" charset="0"/>
              </a:rPr>
              <a:t>hipoksemi</a:t>
            </a:r>
            <a:r>
              <a:rPr lang="tr-TR" dirty="0">
                <a:latin typeface="Arial" panose="020B0604020202020204" pitchFamily="34" charset="0"/>
                <a:cs typeface="Arial" panose="020B0604020202020204" pitchFamily="34" charset="0"/>
              </a:rPr>
              <a:t> konvansiyonel oksijen tedavisine rağmen artış gösterir</a:t>
            </a:r>
            <a:r>
              <a:rPr lang="tr-TR" dirty="0" smtClean="0">
                <a:latin typeface="Arial" panose="020B0604020202020204" pitchFamily="34" charset="0"/>
                <a:cs typeface="Arial" panose="020B0604020202020204" pitchFamily="34" charset="0"/>
              </a:rPr>
              <a:t>.</a:t>
            </a:r>
          </a:p>
          <a:p>
            <a:pPr marL="216000" lvl="1" indent="-144000">
              <a:lnSpc>
                <a:spcPts val="3000"/>
              </a:lnSpc>
              <a:spcBef>
                <a:spcPts val="600"/>
              </a:spcBef>
              <a:spcAft>
                <a:spcPts val="600"/>
              </a:spcAft>
              <a:buFont typeface="+mj-lt"/>
              <a:buAutoNum type="arabicPeriod"/>
            </a:pPr>
            <a:r>
              <a:rPr lang="tr-TR" dirty="0">
                <a:latin typeface="Arial" panose="020B0604020202020204" pitchFamily="34" charset="0"/>
                <a:cs typeface="Arial" panose="020B0604020202020204" pitchFamily="34" charset="0"/>
              </a:rPr>
              <a:t> Akciğer tutulumu olan </a:t>
            </a:r>
            <a:r>
              <a:rPr lang="tr-TR" dirty="0" err="1">
                <a:latin typeface="Arial" panose="020B0604020202020204" pitchFamily="34" charset="0"/>
                <a:cs typeface="Arial" panose="020B0604020202020204" pitchFamily="34" charset="0"/>
              </a:rPr>
              <a:t>entübe</a:t>
            </a:r>
            <a:r>
              <a:rPr lang="tr-TR" dirty="0">
                <a:latin typeface="Arial" panose="020B0604020202020204" pitchFamily="34" charset="0"/>
                <a:cs typeface="Arial" panose="020B0604020202020204" pitchFamily="34" charset="0"/>
              </a:rPr>
              <a:t> edilmemiş hastalarda </a:t>
            </a:r>
            <a:r>
              <a:rPr lang="tr-TR" dirty="0" err="1">
                <a:latin typeface="Arial" panose="020B0604020202020204" pitchFamily="34" charset="0"/>
                <a:cs typeface="Arial" panose="020B0604020202020204" pitchFamily="34" charset="0"/>
              </a:rPr>
              <a:t>prone</a:t>
            </a:r>
            <a:r>
              <a:rPr lang="tr-TR" dirty="0">
                <a:latin typeface="Arial" panose="020B0604020202020204" pitchFamily="34" charset="0"/>
                <a:cs typeface="Arial" panose="020B0604020202020204" pitchFamily="34" charset="0"/>
              </a:rPr>
              <a:t> pozisyonu </a:t>
            </a:r>
            <a:r>
              <a:rPr lang="tr-TR" dirty="0" smtClean="0">
                <a:latin typeface="Arial" panose="020B0604020202020204" pitchFamily="34" charset="0"/>
                <a:cs typeface="Arial" panose="020B0604020202020204" pitchFamily="34" charset="0"/>
              </a:rPr>
              <a:t>uygulanmasının </a:t>
            </a:r>
            <a:r>
              <a:rPr lang="tr-TR" dirty="0" err="1" smtClean="0">
                <a:latin typeface="Arial" panose="020B0604020202020204" pitchFamily="34" charset="0"/>
                <a:cs typeface="Arial" panose="020B0604020202020204" pitchFamily="34" charset="0"/>
              </a:rPr>
              <a:t>hipoksi</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üzerine olumlu etkilerinin olduğu gösterilmiştir.</a:t>
            </a:r>
            <a:endParaRPr lang="tr-TR" dirty="0" smtClean="0">
              <a:latin typeface="Arial" panose="020B0604020202020204" pitchFamily="34" charset="0"/>
              <a:cs typeface="Arial" panose="020B0604020202020204" pitchFamily="34" charset="0"/>
            </a:endParaRPr>
          </a:p>
          <a:p>
            <a:pPr marL="216000" lvl="1" indent="-144000">
              <a:lnSpc>
                <a:spcPts val="3000"/>
              </a:lnSpc>
              <a:spcBef>
                <a:spcPts val="600"/>
              </a:spcBef>
              <a:spcAft>
                <a:spcPts val="600"/>
              </a:spcAft>
              <a:buFont typeface="+mj-lt"/>
              <a:buAutoNum type="arabicPeriod"/>
            </a:pPr>
            <a:r>
              <a:rPr lang="tr-TR" dirty="0" smtClean="0">
                <a:latin typeface="Arial" panose="020B0604020202020204" pitchFamily="34" charset="0"/>
                <a:cs typeface="Arial" panose="020B0604020202020204" pitchFamily="34" charset="0"/>
              </a:rPr>
              <a:t>Yüksek </a:t>
            </a:r>
            <a:r>
              <a:rPr lang="tr-TR" dirty="0">
                <a:latin typeface="Arial" panose="020B0604020202020204" pitchFamily="34" charset="0"/>
                <a:cs typeface="Arial" panose="020B0604020202020204" pitchFamily="34" charset="0"/>
              </a:rPr>
              <a:t>akımlı nazal oksijen tedavisi ve </a:t>
            </a:r>
            <a:r>
              <a:rPr lang="tr-TR" dirty="0" err="1">
                <a:latin typeface="Arial" panose="020B0604020202020204" pitchFamily="34" charset="0"/>
                <a:cs typeface="Arial" panose="020B0604020202020204" pitchFamily="34" charset="0"/>
              </a:rPr>
              <a:t>noninvaziv</a:t>
            </a:r>
            <a:r>
              <a:rPr lang="tr-TR" dirty="0">
                <a:latin typeface="Arial" panose="020B0604020202020204" pitchFamily="34" charset="0"/>
                <a:cs typeface="Arial" panose="020B0604020202020204" pitchFamily="34" charset="0"/>
              </a:rPr>
              <a:t> mekanik </a:t>
            </a:r>
            <a:r>
              <a:rPr lang="tr-TR" dirty="0" err="1">
                <a:latin typeface="Arial" panose="020B0604020202020204" pitchFamily="34" charset="0"/>
                <a:cs typeface="Arial" panose="020B0604020202020204" pitchFamily="34" charset="0"/>
              </a:rPr>
              <a:t>ventilasyon</a:t>
            </a:r>
            <a:r>
              <a:rPr lang="tr-TR" dirty="0">
                <a:latin typeface="Arial" panose="020B0604020202020204" pitchFamily="34" charset="0"/>
                <a:cs typeface="Arial" panose="020B0604020202020204" pitchFamily="34" charset="0"/>
              </a:rPr>
              <a:t> (NIMV) desteği seçilmiş </a:t>
            </a:r>
            <a:r>
              <a:rPr lang="tr-TR" dirty="0" err="1">
                <a:latin typeface="Arial" panose="020B0604020202020204" pitchFamily="34" charset="0"/>
                <a:cs typeface="Arial" panose="020B0604020202020204" pitchFamily="34" charset="0"/>
              </a:rPr>
              <a:t>hipoksemik</a:t>
            </a:r>
            <a:r>
              <a:rPr lang="tr-TR" dirty="0">
                <a:latin typeface="Arial" panose="020B0604020202020204" pitchFamily="34" charset="0"/>
                <a:cs typeface="Arial" panose="020B0604020202020204" pitchFamily="34" charset="0"/>
              </a:rPr>
              <a:t> solunum yetmezliği olgularına uygulanabilir. Ancak bu hastalar klinik kötüleşme açısından yakın takip edilmeli, ilk bir saatte olumlu yanıt alınamamışsa (</a:t>
            </a:r>
            <a:r>
              <a:rPr lang="tr-TR" dirty="0" err="1">
                <a:latin typeface="Arial" panose="020B0604020202020204" pitchFamily="34" charset="0"/>
                <a:cs typeface="Arial" panose="020B0604020202020204" pitchFamily="34" charset="0"/>
              </a:rPr>
              <a:t>refrakter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hipoksemi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takipne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tidal</a:t>
            </a:r>
            <a:r>
              <a:rPr lang="tr-TR" dirty="0">
                <a:latin typeface="Arial" panose="020B0604020202020204" pitchFamily="34" charset="0"/>
                <a:cs typeface="Arial" panose="020B0604020202020204" pitchFamily="34" charset="0"/>
              </a:rPr>
              <a:t> volüm&gt; 9 ml/ideal kg), hastalar </a:t>
            </a:r>
            <a:r>
              <a:rPr lang="tr-TR" dirty="0" err="1">
                <a:latin typeface="Arial" panose="020B0604020202020204" pitchFamily="34" charset="0"/>
                <a:cs typeface="Arial" panose="020B0604020202020204" pitchFamily="34" charset="0"/>
              </a:rPr>
              <a:t>invaziv</a:t>
            </a:r>
            <a:r>
              <a:rPr lang="tr-TR" dirty="0">
                <a:latin typeface="Arial" panose="020B0604020202020204" pitchFamily="34" charset="0"/>
                <a:cs typeface="Arial" panose="020B0604020202020204" pitchFamily="34" charset="0"/>
              </a:rPr>
              <a:t> mekanik </a:t>
            </a:r>
            <a:r>
              <a:rPr lang="tr-TR" dirty="0" err="1">
                <a:latin typeface="Arial" panose="020B0604020202020204" pitchFamily="34" charset="0"/>
                <a:cs typeface="Arial" panose="020B0604020202020204" pitchFamily="34" charset="0"/>
              </a:rPr>
              <a:t>ventilasyon</a:t>
            </a:r>
            <a:r>
              <a:rPr lang="tr-TR" dirty="0">
                <a:latin typeface="Arial" panose="020B0604020202020204" pitchFamily="34" charset="0"/>
                <a:cs typeface="Arial" panose="020B0604020202020204" pitchFamily="34" charset="0"/>
              </a:rPr>
              <a:t> açısından değerlendirilmelidir. Yüksek akımlı oksijen tedavisinin </a:t>
            </a:r>
            <a:r>
              <a:rPr lang="tr-TR" dirty="0" err="1">
                <a:latin typeface="Arial" panose="020B0604020202020204" pitchFamily="34" charset="0"/>
                <a:cs typeface="Arial" panose="020B0604020202020204" pitchFamily="34" charset="0"/>
              </a:rPr>
              <a:t>viral</a:t>
            </a:r>
            <a:r>
              <a:rPr lang="tr-TR" dirty="0">
                <a:latin typeface="Arial" panose="020B0604020202020204" pitchFamily="34" charset="0"/>
                <a:cs typeface="Arial" panose="020B0604020202020204" pitchFamily="34" charset="0"/>
              </a:rPr>
              <a:t> enfeksiyonlarda damlacık yoluyla </a:t>
            </a:r>
            <a:r>
              <a:rPr lang="tr-TR" dirty="0" err="1">
                <a:latin typeface="Arial" panose="020B0604020202020204" pitchFamily="34" charset="0"/>
                <a:cs typeface="Arial" panose="020B0604020202020204" pitchFamily="34" charset="0"/>
              </a:rPr>
              <a:t>bulaşı</a:t>
            </a:r>
            <a:r>
              <a:rPr lang="tr-TR" dirty="0">
                <a:latin typeface="Arial" panose="020B0604020202020204" pitchFamily="34" charset="0"/>
                <a:cs typeface="Arial" panose="020B0604020202020204" pitchFamily="34" charset="0"/>
              </a:rPr>
              <a:t> artırabileceğine dair görüş bildirilmiştir. </a:t>
            </a:r>
          </a:p>
        </p:txBody>
      </p:sp>
    </p:spTree>
    <p:extLst>
      <p:ext uri="{BB962C8B-B14F-4D97-AF65-F5344CB8AC3E}">
        <p14:creationId xmlns:p14="http://schemas.microsoft.com/office/powerpoint/2010/main" val="204054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xmlns="" id="{217745E5-3025-4110-AC42-7CD5993A2393}"/>
              </a:ext>
            </a:extLst>
          </p:cNvPr>
          <p:cNvSpPr>
            <a:spLocks noGrp="1"/>
          </p:cNvSpPr>
          <p:nvPr>
            <p:ph idx="1"/>
          </p:nvPr>
        </p:nvSpPr>
        <p:spPr>
          <a:xfrm>
            <a:off x="485422" y="1532458"/>
            <a:ext cx="11209867" cy="4639742"/>
          </a:xfrm>
        </p:spPr>
        <p:txBody>
          <a:bodyPr>
            <a:noAutofit/>
          </a:bodyPr>
          <a:lstStyle/>
          <a:p>
            <a:pPr marL="216000" indent="-144000" algn="just">
              <a:lnSpc>
                <a:spcPts val="3000"/>
              </a:lnSpc>
              <a:spcBef>
                <a:spcPts val="600"/>
              </a:spcBef>
              <a:spcAft>
                <a:spcPts val="600"/>
              </a:spcAft>
              <a:buNone/>
            </a:pPr>
            <a:r>
              <a:rPr lang="tr-TR" sz="2400" b="1" dirty="0"/>
              <a:t>COVID-19 olası vaka tanımına uyan hastalarda;</a:t>
            </a:r>
          </a:p>
          <a:p>
            <a:pPr marL="216000" indent="-144000" algn="just">
              <a:lnSpc>
                <a:spcPts val="3000"/>
              </a:lnSpc>
              <a:spcBef>
                <a:spcPts val="600"/>
              </a:spcBef>
              <a:spcAft>
                <a:spcPts val="600"/>
              </a:spcAft>
            </a:pPr>
            <a:r>
              <a:rPr lang="tr-TR" sz="2400" dirty="0"/>
              <a:t>Solunum yolu numuneleri </a:t>
            </a:r>
            <a:r>
              <a:rPr lang="en-US" sz="2400" dirty="0"/>
              <a:t>SARS-CoV-2 </a:t>
            </a:r>
            <a:r>
              <a:rPr lang="tr-TR" sz="2400" dirty="0"/>
              <a:t>açısından </a:t>
            </a:r>
          </a:p>
          <a:p>
            <a:pPr marL="216000" indent="-144000" algn="just">
              <a:lnSpc>
                <a:spcPts val="3000"/>
              </a:lnSpc>
              <a:spcBef>
                <a:spcPts val="600"/>
              </a:spcBef>
              <a:spcAft>
                <a:spcPts val="600"/>
              </a:spcAft>
            </a:pPr>
            <a:r>
              <a:rPr lang="tr-TR" sz="2400" dirty="0"/>
              <a:t>Halk Sağlığı Genel Müdürlüğü (HSGM) Mikrobiyoloji Referans Laboratuvarı ve belirlenmiş illerde hizmet veren laboratuvarlarda </a:t>
            </a:r>
            <a:r>
              <a:rPr lang="tr-TR" sz="2400" dirty="0" smtClean="0"/>
              <a:t>değerlendirilmektedir</a:t>
            </a:r>
          </a:p>
          <a:p>
            <a:pPr marL="72000" indent="0" algn="just">
              <a:lnSpc>
                <a:spcPts val="3000"/>
              </a:lnSpc>
              <a:spcBef>
                <a:spcPts val="600"/>
              </a:spcBef>
              <a:spcAft>
                <a:spcPts val="600"/>
              </a:spcAft>
              <a:buNone/>
            </a:pPr>
            <a:endParaRPr lang="tr-TR" sz="2400" dirty="0" smtClean="0"/>
          </a:p>
          <a:p>
            <a:pPr marL="72000" indent="0" algn="just">
              <a:lnSpc>
                <a:spcPts val="3000"/>
              </a:lnSpc>
              <a:spcBef>
                <a:spcPts val="600"/>
              </a:spcBef>
              <a:spcAft>
                <a:spcPts val="600"/>
              </a:spcAft>
              <a:buNone/>
            </a:pPr>
            <a:r>
              <a:rPr lang="tr-TR" sz="2400" dirty="0" smtClean="0"/>
              <a:t>	https</a:t>
            </a:r>
            <a:r>
              <a:rPr lang="tr-TR" sz="2400" dirty="0"/>
              <a:t>://</a:t>
            </a:r>
            <a:r>
              <a:rPr lang="tr-TR" sz="2400" dirty="0" smtClean="0"/>
              <a:t>covid19bilgi.saglik.gov.tr/tr/covid-19-yetkilendirilmis-tani-laboratuvarlari-listesi</a:t>
            </a:r>
            <a:endParaRPr lang="tr-TR" sz="2400" dirty="0"/>
          </a:p>
          <a:p>
            <a:pPr marL="216000" indent="-144000" algn="just">
              <a:lnSpc>
                <a:spcPts val="3000"/>
              </a:lnSpc>
              <a:spcBef>
                <a:spcPts val="600"/>
              </a:spcBef>
              <a:spcAft>
                <a:spcPts val="600"/>
              </a:spcAft>
              <a:buNone/>
            </a:pPr>
            <a:r>
              <a:rPr lang="tr-TR" sz="2400" dirty="0"/>
              <a:t>		</a:t>
            </a:r>
            <a:endParaRPr lang="tr-TR" sz="2400" dirty="0"/>
          </a:p>
          <a:p>
            <a:pPr marL="216000" indent="-144000" algn="just">
              <a:lnSpc>
                <a:spcPts val="3000"/>
              </a:lnSpc>
              <a:spcBef>
                <a:spcPts val="600"/>
              </a:spcBef>
              <a:spcAft>
                <a:spcPts val="600"/>
              </a:spcAft>
              <a:buNone/>
            </a:pPr>
            <a:r>
              <a:rPr lang="tr-TR" sz="2400" dirty="0"/>
              <a:t>Hastada diğer solunum yolu patojenleri tespit edilse dahi </a:t>
            </a:r>
            <a:r>
              <a:rPr lang="tr-TR" sz="2400" dirty="0" err="1"/>
              <a:t>koenfeksiyonların</a:t>
            </a:r>
            <a:r>
              <a:rPr lang="tr-TR" sz="2400" dirty="0"/>
              <a:t> oluşabileceği dikkate alınarak COVID-19 olası vaka tanımına uyan tüm hasta numuneleri </a:t>
            </a:r>
            <a:r>
              <a:rPr lang="en-US" sz="2400" dirty="0"/>
              <a:t>SARS-CoV-2 </a:t>
            </a:r>
            <a:r>
              <a:rPr lang="tr-TR" sz="2400" dirty="0"/>
              <a:t>için de değerlendirilmelidir.</a:t>
            </a:r>
          </a:p>
          <a:p>
            <a:pPr marL="216000" indent="-144000" algn="just">
              <a:lnSpc>
                <a:spcPts val="3000"/>
              </a:lnSpc>
              <a:spcBef>
                <a:spcPts val="600"/>
              </a:spcBef>
              <a:spcAft>
                <a:spcPts val="600"/>
              </a:spcAft>
              <a:buNone/>
            </a:pPr>
            <a:endParaRPr lang="tr-TR" sz="2400" i="1" dirty="0"/>
          </a:p>
        </p:txBody>
      </p:sp>
      <p:sp>
        <p:nvSpPr>
          <p:cNvPr id="8" name="Unvan 1">
            <a:extLst>
              <a:ext uri="{FF2B5EF4-FFF2-40B4-BE49-F238E27FC236}">
                <a16:creationId xmlns:a16="http://schemas.microsoft.com/office/drawing/2014/main" xmlns=""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a:t>
            </a:r>
            <a:r>
              <a:rPr lang="tr-TR" sz="2800" dirty="0">
                <a:solidFill>
                  <a:schemeClr val="bg1"/>
                </a:solidFill>
              </a:rPr>
              <a:t>Laboratuvar Testleri </a:t>
            </a:r>
          </a:p>
        </p:txBody>
      </p:sp>
    </p:spTree>
    <p:extLst>
      <p:ext uri="{BB962C8B-B14F-4D97-AF65-F5344CB8AC3E}">
        <p14:creationId xmlns:p14="http://schemas.microsoft.com/office/powerpoint/2010/main" val="16950197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Ağır solunum yolu enfeksiyonu, </a:t>
            </a:r>
            <a:r>
              <a:rPr lang="tr-TR" sz="2400" dirty="0" err="1">
                <a:solidFill>
                  <a:schemeClr val="bg1"/>
                </a:solidFill>
                <a:latin typeface="Arial" panose="020B0604020202020204" pitchFamily="34" charset="0"/>
                <a:cs typeface="Arial" panose="020B0604020202020204" pitchFamily="34" charset="0"/>
              </a:rPr>
              <a:t>hipoksemik</a:t>
            </a:r>
            <a:r>
              <a:rPr lang="tr-TR" sz="2400" dirty="0">
                <a:solidFill>
                  <a:schemeClr val="bg1"/>
                </a:solidFill>
                <a:latin typeface="Arial" panose="020B0604020202020204" pitchFamily="34" charset="0"/>
                <a:cs typeface="Arial" panose="020B0604020202020204" pitchFamily="34" charset="0"/>
              </a:rPr>
              <a:t> solunum yetmezliği veya ARDS varlığında uygulanacak yaklaşım ve yöntemler:</a:t>
            </a:r>
            <a:br>
              <a:rPr lang="tr-TR" sz="2400" dirty="0">
                <a:solidFill>
                  <a:schemeClr val="bg1"/>
                </a:solidFill>
                <a:latin typeface="Arial" panose="020B0604020202020204" pitchFamily="34" charset="0"/>
                <a:cs typeface="Arial" panose="020B0604020202020204" pitchFamily="34" charset="0"/>
              </a:rPr>
            </a:b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fontScale="85000" lnSpcReduction="10000"/>
          </a:bodyPr>
          <a:lstStyle/>
          <a:p>
            <a:pPr marL="216000" lvl="1" indent="-144000">
              <a:lnSpc>
                <a:spcPts val="3000"/>
              </a:lnSpc>
              <a:spcBef>
                <a:spcPts val="600"/>
              </a:spcBef>
              <a:spcAft>
                <a:spcPts val="600"/>
              </a:spcAft>
              <a:buFont typeface="+mj-lt"/>
              <a:buAutoNum type="arabicPeriod" startAt="4"/>
            </a:pPr>
            <a:r>
              <a:rPr lang="tr-TR" dirty="0">
                <a:latin typeface="Arial" panose="020B0604020202020204" pitchFamily="34" charset="0"/>
                <a:cs typeface="Arial" panose="020B0604020202020204" pitchFamily="34" charset="0"/>
              </a:rPr>
              <a:t>NIMV uygularken mümkünse </a:t>
            </a:r>
            <a:r>
              <a:rPr lang="tr-TR" dirty="0" err="1">
                <a:latin typeface="Arial" panose="020B0604020202020204" pitchFamily="34" charset="0"/>
                <a:cs typeface="Arial" panose="020B0604020202020204" pitchFamily="34" charset="0"/>
              </a:rPr>
              <a:t>helmet</a:t>
            </a:r>
            <a:r>
              <a:rPr lang="tr-TR" dirty="0">
                <a:latin typeface="Arial" panose="020B0604020202020204" pitchFamily="34" charset="0"/>
                <a:cs typeface="Arial" panose="020B0604020202020204" pitchFamily="34" charset="0"/>
              </a:rPr>
              <a:t> (miğfer) maske kullanılması önerilir. Yoğun bakım </a:t>
            </a:r>
            <a:r>
              <a:rPr lang="tr-TR" dirty="0" err="1">
                <a:latin typeface="Arial" panose="020B0604020202020204" pitchFamily="34" charset="0"/>
                <a:cs typeface="Arial" panose="020B0604020202020204" pitchFamily="34" charset="0"/>
              </a:rPr>
              <a:t>ventilatörleri</a:t>
            </a:r>
            <a:r>
              <a:rPr lang="tr-TR" dirty="0">
                <a:latin typeface="Arial" panose="020B0604020202020204" pitchFamily="34" charset="0"/>
                <a:cs typeface="Arial" panose="020B0604020202020204" pitchFamily="34" charset="0"/>
              </a:rPr>
              <a:t> veya çift devre </a:t>
            </a:r>
            <a:r>
              <a:rPr lang="tr-TR" dirty="0" err="1">
                <a:latin typeface="Arial" panose="020B0604020202020204" pitchFamily="34" charset="0"/>
                <a:cs typeface="Arial" panose="020B0604020202020204" pitchFamily="34" charset="0"/>
              </a:rPr>
              <a:t>ventilatörlerle</a:t>
            </a:r>
            <a:r>
              <a:rPr lang="tr-TR" dirty="0">
                <a:latin typeface="Arial" panose="020B0604020202020204" pitchFamily="34" charset="0"/>
                <a:cs typeface="Arial" panose="020B0604020202020204" pitchFamily="34" charset="0"/>
              </a:rPr>
              <a:t> uygulanmalıdır; devreye </a:t>
            </a:r>
            <a:r>
              <a:rPr lang="tr-TR" dirty="0" err="1">
                <a:latin typeface="Arial" panose="020B0604020202020204" pitchFamily="34" charset="0"/>
                <a:cs typeface="Arial" panose="020B0604020202020204" pitchFamily="34" charset="0"/>
              </a:rPr>
              <a:t>viral</a:t>
            </a:r>
            <a:r>
              <a:rPr lang="tr-TR" dirty="0">
                <a:latin typeface="Arial" panose="020B0604020202020204" pitchFamily="34" charset="0"/>
                <a:cs typeface="Arial" panose="020B0604020202020204" pitchFamily="34" charset="0"/>
              </a:rPr>
              <a:t>/bakteriyel filtre eklenmelidir. </a:t>
            </a:r>
            <a:endParaRPr lang="tr-TR" sz="2400" dirty="0" smtClean="0">
              <a:latin typeface="Arial" panose="020B0604020202020204" pitchFamily="34" charset="0"/>
              <a:cs typeface="Arial" panose="020B0604020202020204" pitchFamily="34" charset="0"/>
            </a:endParaRPr>
          </a:p>
          <a:p>
            <a:pPr marL="216000" lvl="1" indent="-144000">
              <a:lnSpc>
                <a:spcPts val="3000"/>
              </a:lnSpc>
              <a:spcBef>
                <a:spcPts val="600"/>
              </a:spcBef>
              <a:spcAft>
                <a:spcPts val="600"/>
              </a:spcAft>
              <a:buFont typeface="+mj-lt"/>
              <a:buAutoNum type="arabicPeriod" startAt="4"/>
            </a:pPr>
            <a:r>
              <a:rPr lang="tr-TR" sz="2400" dirty="0" err="1" smtClean="0">
                <a:latin typeface="Arial" panose="020B0604020202020204" pitchFamily="34" charset="0"/>
                <a:cs typeface="Arial" panose="020B0604020202020204" pitchFamily="34" charset="0"/>
              </a:rPr>
              <a:t>Sekresyonların</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kontrol edilemediği, </a:t>
            </a:r>
            <a:r>
              <a:rPr lang="tr-TR" sz="2400" dirty="0" err="1">
                <a:latin typeface="Arial" panose="020B0604020202020204" pitchFamily="34" charset="0"/>
                <a:cs typeface="Arial" panose="020B0604020202020204" pitchFamily="34" charset="0"/>
              </a:rPr>
              <a:t>aspirasyon</a:t>
            </a:r>
            <a:r>
              <a:rPr lang="tr-TR" sz="2400" dirty="0">
                <a:latin typeface="Arial" panose="020B0604020202020204" pitchFamily="34" charset="0"/>
                <a:cs typeface="Arial" panose="020B0604020202020204" pitchFamily="34" charset="0"/>
              </a:rPr>
              <a:t> riski olan, </a:t>
            </a:r>
            <a:r>
              <a:rPr lang="tr-TR" sz="2400" dirty="0" err="1">
                <a:latin typeface="Arial" panose="020B0604020202020204" pitchFamily="34" charset="0"/>
                <a:cs typeface="Arial" panose="020B0604020202020204" pitchFamily="34" charset="0"/>
              </a:rPr>
              <a:t>hemodinamik</a:t>
            </a:r>
            <a:r>
              <a:rPr lang="tr-TR" sz="2400" dirty="0">
                <a:latin typeface="Arial" panose="020B0604020202020204" pitchFamily="34" charset="0"/>
                <a:cs typeface="Arial" panose="020B0604020202020204" pitchFamily="34" charset="0"/>
              </a:rPr>
              <a:t> bozukluğu olan, </a:t>
            </a:r>
            <a:r>
              <a:rPr lang="tr-TR" sz="2400" dirty="0" err="1">
                <a:latin typeface="Arial" panose="020B0604020202020204" pitchFamily="34" charset="0"/>
                <a:cs typeface="Arial" panose="020B0604020202020204" pitchFamily="34" charset="0"/>
              </a:rPr>
              <a:t>multiorgan</a:t>
            </a:r>
            <a:r>
              <a:rPr lang="tr-TR" sz="2400" dirty="0">
                <a:latin typeface="Arial" panose="020B0604020202020204" pitchFamily="34" charset="0"/>
                <a:cs typeface="Arial" panose="020B0604020202020204" pitchFamily="34" charset="0"/>
              </a:rPr>
              <a:t> yetmezliği olan veya bozulmuş </a:t>
            </a:r>
            <a:r>
              <a:rPr lang="tr-TR" sz="2400" dirty="0" err="1">
                <a:latin typeface="Arial" panose="020B0604020202020204" pitchFamily="34" charset="0"/>
                <a:cs typeface="Arial" panose="020B0604020202020204" pitchFamily="34" charset="0"/>
              </a:rPr>
              <a:t>mental</a:t>
            </a:r>
            <a:r>
              <a:rPr lang="tr-TR" sz="2400" dirty="0">
                <a:latin typeface="Arial" panose="020B0604020202020204" pitchFamily="34" charset="0"/>
                <a:cs typeface="Arial" panose="020B0604020202020204" pitchFamily="34" charset="0"/>
              </a:rPr>
              <a:t> durumu olan hastalara </a:t>
            </a:r>
            <a:r>
              <a:rPr lang="tr-TR" sz="2400" dirty="0" err="1">
                <a:latin typeface="Arial" panose="020B0604020202020204" pitchFamily="34" charset="0"/>
                <a:cs typeface="Arial" panose="020B0604020202020204" pitchFamily="34" charset="0"/>
              </a:rPr>
              <a:t>NIMV’den</a:t>
            </a:r>
            <a:r>
              <a:rPr lang="tr-TR" sz="2400" dirty="0">
                <a:latin typeface="Arial" panose="020B0604020202020204" pitchFamily="34" charset="0"/>
                <a:cs typeface="Arial" panose="020B0604020202020204" pitchFamily="34" charset="0"/>
              </a:rPr>
              <a:t> kaçınılmalıdır.  </a:t>
            </a:r>
          </a:p>
          <a:p>
            <a:pPr marL="216000" lvl="1" indent="-144000">
              <a:lnSpc>
                <a:spcPts val="3000"/>
              </a:lnSpc>
              <a:spcBef>
                <a:spcPts val="600"/>
              </a:spcBef>
              <a:spcAft>
                <a:spcPts val="600"/>
              </a:spcAft>
              <a:buFont typeface="+mj-lt"/>
              <a:buAutoNum type="arabicPeriod" startAt="4"/>
            </a:pPr>
            <a:r>
              <a:rPr lang="tr-TR" sz="2400" dirty="0" err="1">
                <a:latin typeface="Arial" panose="020B0604020202020204" pitchFamily="34" charset="0"/>
                <a:cs typeface="Arial" panose="020B0604020202020204" pitchFamily="34" charset="0"/>
              </a:rPr>
              <a:t>Endotrakeal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entübasyon</a:t>
            </a:r>
            <a:r>
              <a:rPr lang="tr-TR" sz="2400" dirty="0">
                <a:latin typeface="Arial" panose="020B0604020202020204" pitchFamily="34" charset="0"/>
                <a:cs typeface="Arial" panose="020B0604020202020204" pitchFamily="34" charset="0"/>
              </a:rPr>
              <a:t> eğitimli ve tecrübeli kişilerce, hızlı ardışık </a:t>
            </a:r>
            <a:r>
              <a:rPr lang="tr-TR" sz="2400" dirty="0" err="1">
                <a:latin typeface="Arial" panose="020B0604020202020204" pitchFamily="34" charset="0"/>
                <a:cs typeface="Arial" panose="020B0604020202020204" pitchFamily="34" charset="0"/>
              </a:rPr>
              <a:t>entübasyon</a:t>
            </a:r>
            <a:r>
              <a:rPr lang="tr-TR" sz="2400" dirty="0">
                <a:latin typeface="Arial" panose="020B0604020202020204" pitchFamily="34" charset="0"/>
                <a:cs typeface="Arial" panose="020B0604020202020204" pitchFamily="34" charset="0"/>
              </a:rPr>
              <a:t> protokolü ile uygulanmalıdır. </a:t>
            </a:r>
            <a:r>
              <a:rPr lang="tr-TR" sz="2400" dirty="0" err="1">
                <a:latin typeface="Arial" panose="020B0604020202020204" pitchFamily="34" charset="0"/>
                <a:cs typeface="Arial" panose="020B0604020202020204" pitchFamily="34" charset="0"/>
              </a:rPr>
              <a:t>Entübasyon</a:t>
            </a:r>
            <a:r>
              <a:rPr lang="tr-TR" sz="2400" dirty="0">
                <a:latin typeface="Arial" panose="020B0604020202020204" pitchFamily="34" charset="0"/>
                <a:cs typeface="Arial" panose="020B0604020202020204" pitchFamily="34" charset="0"/>
              </a:rPr>
              <a:t> mümkünse video </a:t>
            </a:r>
            <a:r>
              <a:rPr lang="tr-TR" sz="2400" dirty="0" err="1">
                <a:latin typeface="Arial" panose="020B0604020202020204" pitchFamily="34" charset="0"/>
                <a:cs typeface="Arial" panose="020B0604020202020204" pitchFamily="34" charset="0"/>
              </a:rPr>
              <a:t>larengeskop</a:t>
            </a:r>
            <a:r>
              <a:rPr lang="tr-TR" sz="2400" dirty="0">
                <a:latin typeface="Arial" panose="020B0604020202020204" pitchFamily="34" charset="0"/>
                <a:cs typeface="Arial" panose="020B0604020202020204" pitchFamily="34" charset="0"/>
              </a:rPr>
              <a:t> ile uygulanmalıdır. Zor havayolu olduğu düşünülen hastalara </a:t>
            </a:r>
            <a:r>
              <a:rPr lang="tr-TR" sz="2400" dirty="0" err="1">
                <a:latin typeface="Arial" panose="020B0604020202020204" pitchFamily="34" charset="0"/>
                <a:cs typeface="Arial" panose="020B0604020202020204" pitchFamily="34" charset="0"/>
              </a:rPr>
              <a:t>fleksible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bronkoskopi</a:t>
            </a:r>
            <a:r>
              <a:rPr lang="tr-TR" sz="2400" dirty="0">
                <a:latin typeface="Arial" panose="020B0604020202020204" pitchFamily="34" charset="0"/>
                <a:cs typeface="Arial" panose="020B0604020202020204" pitchFamily="34" charset="0"/>
              </a:rPr>
              <a:t> eşliğinde </a:t>
            </a:r>
            <a:r>
              <a:rPr lang="tr-TR" sz="2400" dirty="0" err="1">
                <a:latin typeface="Arial" panose="020B0604020202020204" pitchFamily="34" charset="0"/>
                <a:cs typeface="Arial" panose="020B0604020202020204" pitchFamily="34" charset="0"/>
              </a:rPr>
              <a:t>entübasyon</a:t>
            </a:r>
            <a:r>
              <a:rPr lang="tr-TR" sz="2400" dirty="0">
                <a:latin typeface="Arial" panose="020B0604020202020204" pitchFamily="34" charset="0"/>
                <a:cs typeface="Arial" panose="020B0604020202020204" pitchFamily="34" charset="0"/>
              </a:rPr>
              <a:t> uygulanabilir. Mümkünse </a:t>
            </a:r>
            <a:r>
              <a:rPr lang="tr-TR" sz="2400" dirty="0" err="1">
                <a:latin typeface="Arial" panose="020B0604020202020204" pitchFamily="34" charset="0"/>
                <a:cs typeface="Arial" panose="020B0604020202020204" pitchFamily="34" charset="0"/>
              </a:rPr>
              <a:t>preoksijenizasyon</a:t>
            </a:r>
            <a:r>
              <a:rPr lang="tr-TR" sz="2400" dirty="0">
                <a:latin typeface="Arial" panose="020B0604020202020204" pitchFamily="34" charset="0"/>
                <a:cs typeface="Arial" panose="020B0604020202020204" pitchFamily="34" charset="0"/>
              </a:rPr>
              <a:t> esnasında balon-maske kullanımından kaçınılmalıdır. Balon maske uygulamasında da filtre kullanılmalıdır.</a:t>
            </a:r>
          </a:p>
          <a:p>
            <a:pPr marL="216000" lvl="1" indent="-144000">
              <a:lnSpc>
                <a:spcPts val="3000"/>
              </a:lnSpc>
              <a:spcBef>
                <a:spcPts val="600"/>
              </a:spcBef>
              <a:spcAft>
                <a:spcPts val="600"/>
              </a:spcAft>
              <a:buFont typeface="+mj-lt"/>
              <a:buAutoNum type="arabicPeriod" startAt="4"/>
            </a:pPr>
            <a:r>
              <a:rPr lang="tr-TR" sz="2400" dirty="0" err="1">
                <a:latin typeface="Arial" panose="020B0604020202020204" pitchFamily="34" charset="0"/>
                <a:cs typeface="Arial" panose="020B0604020202020204" pitchFamily="34" charset="0"/>
              </a:rPr>
              <a:t>Entübasyon</a:t>
            </a:r>
            <a:r>
              <a:rPr lang="tr-TR" sz="2400" dirty="0">
                <a:latin typeface="Arial" panose="020B0604020202020204" pitchFamily="34" charset="0"/>
                <a:cs typeface="Arial" panose="020B0604020202020204" pitchFamily="34" charset="0"/>
              </a:rPr>
              <a:t> öncesi öksürüğü baskılamak için </a:t>
            </a:r>
            <a:r>
              <a:rPr lang="tr-TR" sz="2400" dirty="0" err="1">
                <a:latin typeface="Arial" panose="020B0604020202020204" pitchFamily="34" charset="0"/>
                <a:cs typeface="Arial" panose="020B0604020202020204" pitchFamily="34" charset="0"/>
              </a:rPr>
              <a:t>nöromuskuler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bloker</a:t>
            </a:r>
            <a:r>
              <a:rPr lang="tr-TR" sz="2400" dirty="0">
                <a:latin typeface="Arial" panose="020B0604020202020204" pitchFamily="34" charset="0"/>
                <a:cs typeface="Arial" panose="020B0604020202020204" pitchFamily="34" charset="0"/>
              </a:rPr>
              <a:t> kullanılabilir. </a:t>
            </a:r>
          </a:p>
        </p:txBody>
      </p:sp>
    </p:spTree>
    <p:extLst>
      <p:ext uri="{BB962C8B-B14F-4D97-AF65-F5344CB8AC3E}">
        <p14:creationId xmlns:p14="http://schemas.microsoft.com/office/powerpoint/2010/main" val="3622122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Ağır solunum yolu enfeksiyonu, </a:t>
            </a:r>
            <a:r>
              <a:rPr lang="tr-TR" sz="2400" dirty="0" err="1">
                <a:solidFill>
                  <a:schemeClr val="bg1"/>
                </a:solidFill>
                <a:latin typeface="Arial" panose="020B0604020202020204" pitchFamily="34" charset="0"/>
                <a:cs typeface="Arial" panose="020B0604020202020204" pitchFamily="34" charset="0"/>
              </a:rPr>
              <a:t>hipoksemik</a:t>
            </a:r>
            <a:r>
              <a:rPr lang="tr-TR" sz="2400" dirty="0">
                <a:solidFill>
                  <a:schemeClr val="bg1"/>
                </a:solidFill>
                <a:latin typeface="Arial" panose="020B0604020202020204" pitchFamily="34" charset="0"/>
                <a:cs typeface="Arial" panose="020B0604020202020204" pitchFamily="34" charset="0"/>
              </a:rPr>
              <a:t> solunum yetmezliği veya ARDS varlığında uygulanacak yaklaşım ve yöntemler:</a:t>
            </a:r>
            <a:br>
              <a:rPr lang="tr-TR" sz="2400" dirty="0">
                <a:solidFill>
                  <a:schemeClr val="bg1"/>
                </a:solidFill>
                <a:latin typeface="Arial" panose="020B0604020202020204" pitchFamily="34" charset="0"/>
                <a:cs typeface="Arial" panose="020B0604020202020204" pitchFamily="34" charset="0"/>
              </a:rPr>
            </a:b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529200" lvl="1" indent="-457200">
              <a:lnSpc>
                <a:spcPts val="3000"/>
              </a:lnSpc>
              <a:spcBef>
                <a:spcPts val="600"/>
              </a:spcBef>
              <a:spcAft>
                <a:spcPts val="600"/>
              </a:spcAft>
              <a:buFont typeface="+mj-lt"/>
              <a:buAutoNum type="arabicPeriod" startAt="8"/>
            </a:pPr>
            <a:r>
              <a:rPr lang="tr-TR" sz="2400" dirty="0" err="1">
                <a:latin typeface="Arial" panose="020B0604020202020204" pitchFamily="34" charset="0"/>
                <a:cs typeface="Arial" panose="020B0604020202020204" pitchFamily="34" charset="0"/>
              </a:rPr>
              <a:t>Endotrakeal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kuff</a:t>
            </a:r>
            <a:r>
              <a:rPr lang="tr-TR" sz="2400" dirty="0">
                <a:latin typeface="Arial" panose="020B0604020202020204" pitchFamily="34" charset="0"/>
                <a:cs typeface="Arial" panose="020B0604020202020204" pitchFamily="34" charset="0"/>
              </a:rPr>
              <a:t> şişirilmeden, pozitif basınçlı </a:t>
            </a:r>
            <a:r>
              <a:rPr lang="tr-TR" sz="2400" dirty="0" err="1">
                <a:latin typeface="Arial" panose="020B0604020202020204" pitchFamily="34" charset="0"/>
                <a:cs typeface="Arial" panose="020B0604020202020204" pitchFamily="34" charset="0"/>
              </a:rPr>
              <a:t>ventilasyona</a:t>
            </a:r>
            <a:r>
              <a:rPr lang="tr-TR" sz="2400" dirty="0">
                <a:latin typeface="Arial" panose="020B0604020202020204" pitchFamily="34" charset="0"/>
                <a:cs typeface="Arial" panose="020B0604020202020204" pitchFamily="34" charset="0"/>
              </a:rPr>
              <a:t> başlanmamalıdır.</a:t>
            </a:r>
          </a:p>
          <a:p>
            <a:pPr marL="529200" lvl="1" indent="-457200">
              <a:lnSpc>
                <a:spcPts val="3000"/>
              </a:lnSpc>
              <a:spcBef>
                <a:spcPts val="600"/>
              </a:spcBef>
              <a:spcAft>
                <a:spcPts val="600"/>
              </a:spcAft>
              <a:buFont typeface="+mj-lt"/>
              <a:buAutoNum type="arabicPeriod" startAt="8"/>
            </a:pPr>
            <a:r>
              <a:rPr lang="tr-TR" dirty="0">
                <a:latin typeface="Arial" panose="020B0604020202020204" pitchFamily="34" charset="0"/>
                <a:cs typeface="Arial" panose="020B0604020202020204" pitchFamily="34" charset="0"/>
              </a:rPr>
              <a:t>Isı-nem değiştirici (nemlendirici) filtre kullanılabilir ancak yoğun tıkaç ve ölü </a:t>
            </a:r>
            <a:r>
              <a:rPr lang="tr-TR" dirty="0" smtClean="0">
                <a:latin typeface="Arial" panose="020B0604020202020204" pitchFamily="34" charset="0"/>
                <a:cs typeface="Arial" panose="020B0604020202020204" pitchFamily="34" charset="0"/>
              </a:rPr>
              <a:t>boşluk artışı </a:t>
            </a:r>
            <a:r>
              <a:rPr lang="tr-TR" dirty="0">
                <a:latin typeface="Arial" panose="020B0604020202020204" pitchFamily="34" charset="0"/>
                <a:cs typeface="Arial" panose="020B0604020202020204" pitchFamily="34" charset="0"/>
              </a:rPr>
              <a:t>durumlarında aktif nemlendirme tercih edilmelidir</a:t>
            </a:r>
            <a:r>
              <a:rPr lang="tr-TR" dirty="0" smtClean="0">
                <a:latin typeface="Arial" panose="020B0604020202020204" pitchFamily="34" charset="0"/>
                <a:cs typeface="Arial" panose="020B0604020202020204" pitchFamily="34" charset="0"/>
              </a:rPr>
              <a:t>.</a:t>
            </a:r>
          </a:p>
          <a:p>
            <a:pPr marL="529200" lvl="1" indent="-457200">
              <a:lnSpc>
                <a:spcPts val="3000"/>
              </a:lnSpc>
              <a:spcBef>
                <a:spcPts val="600"/>
              </a:spcBef>
              <a:spcAft>
                <a:spcPts val="600"/>
              </a:spcAft>
              <a:buFont typeface="+mj-lt"/>
              <a:buAutoNum type="arabicPeriod" startAt="8"/>
            </a:pPr>
            <a:r>
              <a:rPr lang="tr-TR" dirty="0" smtClean="0">
                <a:latin typeface="Arial" panose="020B0604020202020204" pitchFamily="34" charset="0"/>
                <a:cs typeface="Arial" panose="020B0604020202020204" pitchFamily="34" charset="0"/>
              </a:rPr>
              <a:t>Gerekli </a:t>
            </a:r>
            <a:r>
              <a:rPr lang="tr-TR" sz="2400" dirty="0" smtClean="0">
                <a:latin typeface="Arial" panose="020B0604020202020204" pitchFamily="34" charset="0"/>
                <a:cs typeface="Arial" panose="020B0604020202020204" pitchFamily="34" charset="0"/>
              </a:rPr>
              <a:t>olmadıkça mekanik </a:t>
            </a:r>
            <a:r>
              <a:rPr lang="tr-TR" sz="2400" dirty="0" err="1" smtClean="0">
                <a:latin typeface="Arial" panose="020B0604020202020204" pitchFamily="34" charset="0"/>
                <a:cs typeface="Arial" panose="020B0604020202020204" pitchFamily="34" charset="0"/>
              </a:rPr>
              <a:t>ventilatör</a:t>
            </a:r>
            <a:r>
              <a:rPr lang="tr-TR" sz="2400" dirty="0" smtClean="0">
                <a:latin typeface="Arial" panose="020B0604020202020204" pitchFamily="34" charset="0"/>
                <a:cs typeface="Arial" panose="020B0604020202020204" pitchFamily="34" charset="0"/>
              </a:rPr>
              <a:t> devresinde bağlantı kesilmemeli, bağlantı kesilmesi gerekliyse mutlaka kişisel koruyucu ekipmanların kullanılması gereklidir. Mümkün ise kapalı sistem </a:t>
            </a:r>
            <a:r>
              <a:rPr lang="tr-TR" sz="2400" dirty="0" err="1" smtClean="0">
                <a:latin typeface="Arial" panose="020B0604020202020204" pitchFamily="34" charset="0"/>
                <a:cs typeface="Arial" panose="020B0604020202020204" pitchFamily="34" charset="0"/>
              </a:rPr>
              <a:t>aspirasyon</a:t>
            </a:r>
            <a:r>
              <a:rPr lang="tr-TR" sz="2400" dirty="0" smtClean="0">
                <a:latin typeface="Arial" panose="020B0604020202020204" pitchFamily="34" charset="0"/>
                <a:cs typeface="Arial" panose="020B0604020202020204" pitchFamily="34" charset="0"/>
              </a:rPr>
              <a:t> yöntemi kullanılmalıdır. Çok gerekli olmadıkça </a:t>
            </a:r>
            <a:r>
              <a:rPr lang="tr-TR" sz="2400" dirty="0" err="1" smtClean="0">
                <a:latin typeface="Arial" panose="020B0604020202020204" pitchFamily="34" charset="0"/>
                <a:cs typeface="Arial" panose="020B0604020202020204" pitchFamily="34" charset="0"/>
              </a:rPr>
              <a:t>bronkoskopik</a:t>
            </a:r>
            <a:r>
              <a:rPr lang="tr-TR" sz="2400" dirty="0" smtClean="0">
                <a:latin typeface="Arial" panose="020B0604020202020204" pitchFamily="34" charset="0"/>
                <a:cs typeface="Arial" panose="020B0604020202020204" pitchFamily="34" charset="0"/>
              </a:rPr>
              <a:t> işlemlerden kaçınılmalı, </a:t>
            </a:r>
            <a:r>
              <a:rPr lang="tr-TR" sz="2400" dirty="0" err="1" smtClean="0">
                <a:latin typeface="Arial" panose="020B0604020202020204" pitchFamily="34" charset="0"/>
                <a:cs typeface="Arial" panose="020B0604020202020204" pitchFamily="34" charset="0"/>
              </a:rPr>
              <a:t>bronkodilatör</a:t>
            </a:r>
            <a:r>
              <a:rPr lang="tr-TR" sz="2400" dirty="0" smtClean="0">
                <a:latin typeface="Arial" panose="020B0604020202020204" pitchFamily="34" charset="0"/>
                <a:cs typeface="Arial" panose="020B0604020202020204" pitchFamily="34" charset="0"/>
              </a:rPr>
              <a:t> tedavide </a:t>
            </a:r>
            <a:r>
              <a:rPr lang="tr-TR" sz="2400" dirty="0" err="1" smtClean="0">
                <a:latin typeface="Arial" panose="020B0604020202020204" pitchFamily="34" charset="0"/>
                <a:cs typeface="Arial" panose="020B0604020202020204" pitchFamily="34" charset="0"/>
              </a:rPr>
              <a:t>nebülizasyon</a:t>
            </a:r>
            <a:r>
              <a:rPr lang="tr-TR" sz="2400" dirty="0" smtClean="0">
                <a:latin typeface="Arial" panose="020B0604020202020204" pitchFamily="34" charset="0"/>
                <a:cs typeface="Arial" panose="020B0604020202020204" pitchFamily="34" charset="0"/>
              </a:rPr>
              <a:t> yerine ölçülü doz </a:t>
            </a:r>
            <a:r>
              <a:rPr lang="tr-TR" sz="2400" dirty="0" err="1" smtClean="0">
                <a:latin typeface="Arial" panose="020B0604020202020204" pitchFamily="34" charset="0"/>
                <a:cs typeface="Arial" panose="020B0604020202020204" pitchFamily="34" charset="0"/>
              </a:rPr>
              <a:t>inhaler</a:t>
            </a:r>
            <a:r>
              <a:rPr lang="tr-TR" sz="2400" dirty="0" smtClean="0">
                <a:latin typeface="Arial" panose="020B0604020202020204" pitchFamily="34" charset="0"/>
                <a:cs typeface="Arial" panose="020B0604020202020204" pitchFamily="34" charset="0"/>
              </a:rPr>
              <a:t> tercih edilmelidir.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336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Ağır solunum yolu enfeksiyonu, </a:t>
            </a:r>
            <a:r>
              <a:rPr lang="tr-TR" sz="2400" dirty="0" err="1">
                <a:solidFill>
                  <a:schemeClr val="bg1"/>
                </a:solidFill>
                <a:latin typeface="Arial" panose="020B0604020202020204" pitchFamily="34" charset="0"/>
                <a:cs typeface="Arial" panose="020B0604020202020204" pitchFamily="34" charset="0"/>
              </a:rPr>
              <a:t>hipoksemik</a:t>
            </a:r>
            <a:r>
              <a:rPr lang="tr-TR" sz="2400" dirty="0">
                <a:solidFill>
                  <a:schemeClr val="bg1"/>
                </a:solidFill>
                <a:latin typeface="Arial" panose="020B0604020202020204" pitchFamily="34" charset="0"/>
                <a:cs typeface="Arial" panose="020B0604020202020204" pitchFamily="34" charset="0"/>
              </a:rPr>
              <a:t> solunum yetmezliği veya ARDS varlığında uygulanacak yaklaşım ve yöntemler:</a:t>
            </a:r>
            <a:br>
              <a:rPr lang="tr-TR" sz="2400" dirty="0">
                <a:solidFill>
                  <a:schemeClr val="bg1"/>
                </a:solidFill>
                <a:latin typeface="Arial" panose="020B0604020202020204" pitchFamily="34" charset="0"/>
                <a:cs typeface="Arial" panose="020B0604020202020204" pitchFamily="34" charset="0"/>
              </a:rPr>
            </a:b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529200" lvl="1" indent="-457200">
              <a:lnSpc>
                <a:spcPts val="3000"/>
              </a:lnSpc>
              <a:spcBef>
                <a:spcPts val="600"/>
              </a:spcBef>
              <a:spcAft>
                <a:spcPts val="600"/>
              </a:spcAft>
              <a:buFont typeface="+mj-lt"/>
              <a:buAutoNum type="arabicPeriod" startAt="11"/>
            </a:pPr>
            <a:r>
              <a:rPr lang="tr-TR" sz="2400" dirty="0">
                <a:latin typeface="Arial" panose="020B0604020202020204" pitchFamily="34" charset="0"/>
                <a:cs typeface="Arial" panose="020B0604020202020204" pitchFamily="34" charset="0"/>
              </a:rPr>
              <a:t>ARDS kliniği gelişen hastalarda, düşük </a:t>
            </a:r>
            <a:r>
              <a:rPr lang="tr-TR" sz="2400" dirty="0" err="1">
                <a:latin typeface="Arial" panose="020B0604020202020204" pitchFamily="34" charset="0"/>
                <a:cs typeface="Arial" panose="020B0604020202020204" pitchFamily="34" charset="0"/>
              </a:rPr>
              <a:t>tidal</a:t>
            </a:r>
            <a:r>
              <a:rPr lang="tr-TR" sz="2400" dirty="0">
                <a:latin typeface="Arial" panose="020B0604020202020204" pitchFamily="34" charset="0"/>
                <a:cs typeface="Arial" panose="020B0604020202020204" pitchFamily="34" charset="0"/>
              </a:rPr>
              <a:t> volümler (</a:t>
            </a:r>
            <a:r>
              <a:rPr lang="tr-TR" sz="2400" dirty="0" smtClean="0">
                <a:latin typeface="Arial" panose="020B0604020202020204" pitchFamily="34" charset="0"/>
                <a:cs typeface="Arial" panose="020B0604020202020204" pitchFamily="34" charset="0"/>
              </a:rPr>
              <a:t>4-7 </a:t>
            </a:r>
            <a:r>
              <a:rPr lang="tr-TR" sz="2400" dirty="0">
                <a:latin typeface="Arial" panose="020B0604020202020204" pitchFamily="34" charset="0"/>
                <a:cs typeface="Arial" panose="020B0604020202020204" pitchFamily="34" charset="0"/>
              </a:rPr>
              <a:t>ml/ideal kg) ve düşük </a:t>
            </a:r>
            <a:r>
              <a:rPr lang="tr-TR" sz="2400" dirty="0" err="1">
                <a:latin typeface="Arial" panose="020B0604020202020204" pitchFamily="34" charset="0"/>
                <a:cs typeface="Arial" panose="020B0604020202020204" pitchFamily="34" charset="0"/>
              </a:rPr>
              <a:t>inspiratuar</a:t>
            </a:r>
            <a:r>
              <a:rPr lang="tr-TR" sz="2400" dirty="0">
                <a:latin typeface="Arial" panose="020B0604020202020204" pitchFamily="34" charset="0"/>
                <a:cs typeface="Arial" panose="020B0604020202020204" pitchFamily="34" charset="0"/>
              </a:rPr>
              <a:t> basınçlar (plato basıncı &lt; 30 cmH2O) uygulanmalıdır. Hedef </a:t>
            </a:r>
            <a:r>
              <a:rPr lang="tr-TR" sz="2400" dirty="0" err="1">
                <a:latin typeface="Arial" panose="020B0604020202020204" pitchFamily="34" charset="0"/>
                <a:cs typeface="Arial" panose="020B0604020202020204" pitchFamily="34" charset="0"/>
              </a:rPr>
              <a:t>tidal</a:t>
            </a:r>
            <a:r>
              <a:rPr lang="tr-TR" sz="2400" dirty="0">
                <a:latin typeface="Arial" panose="020B0604020202020204" pitchFamily="34" charset="0"/>
                <a:cs typeface="Arial" panose="020B0604020202020204" pitchFamily="34" charset="0"/>
              </a:rPr>
              <a:t> volümlere ulaşılabilmesi için derin </a:t>
            </a:r>
            <a:r>
              <a:rPr lang="tr-TR" sz="2400" dirty="0" err="1">
                <a:latin typeface="Arial" panose="020B0604020202020204" pitchFamily="34" charset="0"/>
                <a:cs typeface="Arial" panose="020B0604020202020204" pitchFamily="34" charset="0"/>
              </a:rPr>
              <a:t>sedasyon</a:t>
            </a:r>
            <a:r>
              <a:rPr lang="tr-TR" sz="2400" dirty="0">
                <a:latin typeface="Arial" panose="020B0604020202020204" pitchFamily="34" charset="0"/>
                <a:cs typeface="Arial" panose="020B0604020202020204" pitchFamily="34" charset="0"/>
              </a:rPr>
              <a:t> uygulanması gerekebilmektedir. </a:t>
            </a:r>
            <a:endParaRPr lang="tr-TR" sz="2400" dirty="0" smtClean="0">
              <a:latin typeface="Arial" panose="020B0604020202020204" pitchFamily="34" charset="0"/>
              <a:cs typeface="Arial" panose="020B0604020202020204" pitchFamily="34" charset="0"/>
            </a:endParaRPr>
          </a:p>
          <a:p>
            <a:pPr marL="529200" lvl="1" indent="-457200">
              <a:lnSpc>
                <a:spcPts val="3000"/>
              </a:lnSpc>
              <a:spcBef>
                <a:spcPts val="600"/>
              </a:spcBef>
              <a:spcAft>
                <a:spcPts val="600"/>
              </a:spcAft>
              <a:buFont typeface="+mj-lt"/>
              <a:buAutoNum type="arabicPeriod" startAt="11"/>
            </a:pPr>
            <a:r>
              <a:rPr lang="tr-TR" dirty="0">
                <a:latin typeface="Arial" panose="020B0604020202020204" pitchFamily="34" charset="0"/>
                <a:cs typeface="Arial" panose="020B0604020202020204" pitchFamily="34" charset="0"/>
              </a:rPr>
              <a:t>İlk 24-48 saat içinde </a:t>
            </a:r>
            <a:r>
              <a:rPr lang="tr-TR" dirty="0" err="1">
                <a:latin typeface="Arial" panose="020B0604020202020204" pitchFamily="34" charset="0"/>
                <a:cs typeface="Arial" panose="020B0604020202020204" pitchFamily="34" charset="0"/>
              </a:rPr>
              <a:t>sedasyon</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nöromüsküler</a:t>
            </a:r>
            <a:r>
              <a:rPr lang="tr-TR" dirty="0">
                <a:latin typeface="Arial" panose="020B0604020202020204" pitchFamily="34" charset="0"/>
                <a:cs typeface="Arial" panose="020B0604020202020204" pitchFamily="34" charset="0"/>
              </a:rPr>
              <a:t> ajan kullanılabilir ancak genel </a:t>
            </a:r>
            <a:r>
              <a:rPr lang="tr-TR" dirty="0" smtClean="0">
                <a:latin typeface="Arial" panose="020B0604020202020204" pitchFamily="34" charset="0"/>
                <a:cs typeface="Arial" panose="020B0604020202020204" pitchFamily="34" charset="0"/>
              </a:rPr>
              <a:t>olarak aşırı </a:t>
            </a:r>
            <a:r>
              <a:rPr lang="tr-TR" dirty="0" err="1">
                <a:latin typeface="Arial" panose="020B0604020202020204" pitchFamily="34" charset="0"/>
                <a:cs typeface="Arial" panose="020B0604020202020204" pitchFamily="34" charset="0"/>
              </a:rPr>
              <a:t>sedasyondan</a:t>
            </a:r>
            <a:r>
              <a:rPr lang="tr-TR" dirty="0">
                <a:latin typeface="Arial" panose="020B0604020202020204" pitchFamily="34" charset="0"/>
                <a:cs typeface="Arial" panose="020B0604020202020204" pitchFamily="34" charset="0"/>
              </a:rPr>
              <a:t> kaçınılmalıdır.</a:t>
            </a:r>
            <a:endParaRPr lang="tr-TR" sz="2400" dirty="0">
              <a:latin typeface="Arial" panose="020B0604020202020204" pitchFamily="34" charset="0"/>
              <a:cs typeface="Arial" panose="020B0604020202020204" pitchFamily="34" charset="0"/>
            </a:endParaRPr>
          </a:p>
          <a:p>
            <a:pPr marL="529200" lvl="1" indent="-457200">
              <a:lnSpc>
                <a:spcPts val="3000"/>
              </a:lnSpc>
              <a:spcBef>
                <a:spcPts val="600"/>
              </a:spcBef>
              <a:spcAft>
                <a:spcPts val="600"/>
              </a:spcAft>
              <a:buFont typeface="+mj-lt"/>
              <a:buAutoNum type="arabicPeriod" startAt="11"/>
            </a:pPr>
            <a:r>
              <a:rPr lang="tr-TR" sz="2400" dirty="0">
                <a:latin typeface="Arial" panose="020B0604020202020204" pitchFamily="34" charset="0"/>
                <a:cs typeface="Arial" panose="020B0604020202020204" pitchFamily="34" charset="0"/>
              </a:rPr>
              <a:t>Kontrol edilemeyen yan etkiler ve </a:t>
            </a:r>
            <a:r>
              <a:rPr lang="tr-TR" sz="2400" dirty="0" err="1">
                <a:latin typeface="Arial" panose="020B0604020202020204" pitchFamily="34" charset="0"/>
                <a:cs typeface="Arial" panose="020B0604020202020204" pitchFamily="34" charset="0"/>
              </a:rPr>
              <a:t>pH</a:t>
            </a:r>
            <a:r>
              <a:rPr lang="tr-TR" sz="2400" dirty="0">
                <a:latin typeface="Arial" panose="020B0604020202020204" pitchFamily="34" charset="0"/>
                <a:cs typeface="Arial" panose="020B0604020202020204" pitchFamily="34" charset="0"/>
              </a:rPr>
              <a:t>&lt; 7.15 olduğu durumlarda </a:t>
            </a:r>
            <a:r>
              <a:rPr lang="tr-TR" sz="2400" dirty="0" err="1">
                <a:latin typeface="Arial" panose="020B0604020202020204" pitchFamily="34" charset="0"/>
                <a:cs typeface="Arial" panose="020B0604020202020204" pitchFamily="34" charset="0"/>
              </a:rPr>
              <a:t>tidal</a:t>
            </a:r>
            <a:r>
              <a:rPr lang="tr-TR" sz="2400" dirty="0">
                <a:latin typeface="Arial" panose="020B0604020202020204" pitchFamily="34" charset="0"/>
                <a:cs typeface="Arial" panose="020B0604020202020204" pitchFamily="34" charset="0"/>
              </a:rPr>
              <a:t> volümler 8 ml/kg’a çıkılabilir. Aksi durumda </a:t>
            </a:r>
            <a:r>
              <a:rPr lang="tr-TR" sz="2400" dirty="0" err="1">
                <a:latin typeface="Arial" panose="020B0604020202020204" pitchFamily="34" charset="0"/>
                <a:cs typeface="Arial" panose="020B0604020202020204" pitchFamily="34" charset="0"/>
              </a:rPr>
              <a:t>permisif</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hiperkapniye</a:t>
            </a:r>
            <a:r>
              <a:rPr lang="tr-TR" sz="2400" dirty="0">
                <a:latin typeface="Arial" panose="020B0604020202020204" pitchFamily="34" charset="0"/>
                <a:cs typeface="Arial" panose="020B0604020202020204" pitchFamily="34" charset="0"/>
              </a:rPr>
              <a:t> izin verilebilir. </a:t>
            </a:r>
          </a:p>
          <a:p>
            <a:pPr marL="529200" lvl="1" indent="-457200">
              <a:lnSpc>
                <a:spcPts val="3000"/>
              </a:lnSpc>
              <a:spcBef>
                <a:spcPts val="600"/>
              </a:spcBef>
              <a:spcAft>
                <a:spcPts val="600"/>
              </a:spcAft>
              <a:buFont typeface="+mj-lt"/>
              <a:buAutoNum type="arabicPeriod" startAt="11"/>
            </a:pPr>
            <a:r>
              <a:rPr lang="tr-TR" sz="2400" dirty="0">
                <a:latin typeface="Arial" panose="020B0604020202020204" pitchFamily="34" charset="0"/>
                <a:cs typeface="Arial" panose="020B0604020202020204" pitchFamily="34" charset="0"/>
              </a:rPr>
              <a:t>Ağır ARDS olgularında (PaO2/FiO2&lt;150) günlük 12 saatten fazla </a:t>
            </a:r>
            <a:r>
              <a:rPr lang="tr-TR" sz="2400" dirty="0" err="1">
                <a:latin typeface="Arial" panose="020B0604020202020204" pitchFamily="34" charset="0"/>
                <a:cs typeface="Arial" panose="020B0604020202020204" pitchFamily="34" charset="0"/>
              </a:rPr>
              <a:t>prone</a:t>
            </a:r>
            <a:r>
              <a:rPr lang="tr-TR" sz="2400" dirty="0">
                <a:latin typeface="Arial" panose="020B0604020202020204" pitchFamily="34" charset="0"/>
                <a:cs typeface="Arial" panose="020B0604020202020204" pitchFamily="34" charset="0"/>
              </a:rPr>
              <a:t> pozisyonu uygulanmalıdır.</a:t>
            </a:r>
          </a:p>
          <a:p>
            <a:pPr marL="529200" lvl="1" indent="-457200">
              <a:lnSpc>
                <a:spcPts val="3000"/>
              </a:lnSpc>
              <a:spcBef>
                <a:spcPts val="600"/>
              </a:spcBef>
              <a:spcAft>
                <a:spcPts val="600"/>
              </a:spcAft>
              <a:buFont typeface="+mj-lt"/>
              <a:buAutoNum type="arabicPeriod" startAt="11"/>
            </a:pPr>
            <a:r>
              <a:rPr lang="tr-TR" sz="2400" dirty="0">
                <a:latin typeface="Arial" panose="020B0604020202020204" pitchFamily="34" charset="0"/>
                <a:cs typeface="Arial" panose="020B0604020202020204" pitchFamily="34" charset="0"/>
              </a:rPr>
              <a:t>Doku </a:t>
            </a:r>
            <a:r>
              <a:rPr lang="tr-TR" sz="2400" dirty="0" err="1">
                <a:latin typeface="Arial" panose="020B0604020202020204" pitchFamily="34" charset="0"/>
                <a:cs typeface="Arial" panose="020B0604020202020204" pitchFamily="34" charset="0"/>
              </a:rPr>
              <a:t>hipoperfüzyon</a:t>
            </a:r>
            <a:r>
              <a:rPr lang="tr-TR" sz="2400" dirty="0">
                <a:latin typeface="Arial" panose="020B0604020202020204" pitchFamily="34" charset="0"/>
                <a:cs typeface="Arial" panose="020B0604020202020204" pitchFamily="34" charset="0"/>
              </a:rPr>
              <a:t> bulguları yoksa konservatif sıvı desteği verilmelidir. </a:t>
            </a:r>
          </a:p>
          <a:p>
            <a:pPr marL="216000" lvl="1" indent="-144000">
              <a:lnSpc>
                <a:spcPts val="3000"/>
              </a:lnSpc>
              <a:spcBef>
                <a:spcPts val="600"/>
              </a:spcBef>
              <a:spcAft>
                <a:spcPts val="600"/>
              </a:spcAft>
              <a:buFont typeface="+mj-lt"/>
              <a:buAutoNum type="arabicPeriod" startAt="10"/>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2785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Ağır solunum yolu enfeksiyonu, </a:t>
            </a:r>
            <a:r>
              <a:rPr lang="tr-TR" sz="2400" dirty="0" err="1">
                <a:solidFill>
                  <a:schemeClr val="bg1"/>
                </a:solidFill>
                <a:latin typeface="Arial" panose="020B0604020202020204" pitchFamily="34" charset="0"/>
                <a:cs typeface="Arial" panose="020B0604020202020204" pitchFamily="34" charset="0"/>
              </a:rPr>
              <a:t>hipoksemik</a:t>
            </a:r>
            <a:r>
              <a:rPr lang="tr-TR" sz="2400" dirty="0">
                <a:solidFill>
                  <a:schemeClr val="bg1"/>
                </a:solidFill>
                <a:latin typeface="Arial" panose="020B0604020202020204" pitchFamily="34" charset="0"/>
                <a:cs typeface="Arial" panose="020B0604020202020204" pitchFamily="34" charset="0"/>
              </a:rPr>
              <a:t> solunum yetmezliği veya ARDS varlığında uygulanacak yaklaşım ve yöntemler:</a:t>
            </a:r>
            <a:br>
              <a:rPr lang="tr-TR" sz="2400" dirty="0">
                <a:solidFill>
                  <a:schemeClr val="bg1"/>
                </a:solidFill>
                <a:latin typeface="Arial" panose="020B0604020202020204" pitchFamily="34" charset="0"/>
                <a:cs typeface="Arial" panose="020B0604020202020204" pitchFamily="34" charset="0"/>
              </a:rPr>
            </a:br>
            <a:endParaRPr lang="tr-TR" sz="24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529200" lvl="1" indent="-457200">
              <a:lnSpc>
                <a:spcPts val="3000"/>
              </a:lnSpc>
              <a:spcBef>
                <a:spcPts val="600"/>
              </a:spcBef>
              <a:spcAft>
                <a:spcPts val="600"/>
              </a:spcAft>
              <a:buFont typeface="+mj-lt"/>
              <a:buAutoNum type="arabicPeriod" startAt="16"/>
            </a:pPr>
            <a:r>
              <a:rPr lang="tr-TR" sz="2400" dirty="0" err="1">
                <a:latin typeface="Arial" panose="020B0604020202020204" pitchFamily="34" charset="0"/>
                <a:cs typeface="Arial" panose="020B0604020202020204" pitchFamily="34" charset="0"/>
              </a:rPr>
              <a:t>Atelektotravmaların</a:t>
            </a:r>
            <a:r>
              <a:rPr lang="tr-TR" sz="2400" dirty="0">
                <a:latin typeface="Arial" panose="020B0604020202020204" pitchFamily="34" charset="0"/>
                <a:cs typeface="Arial" panose="020B0604020202020204" pitchFamily="34" charset="0"/>
              </a:rPr>
              <a:t> önleyecek ve alveol açıklığını sağlayacak ancak </a:t>
            </a:r>
            <a:r>
              <a:rPr lang="tr-TR" sz="2400" dirty="0" err="1">
                <a:latin typeface="Arial" panose="020B0604020202020204" pitchFamily="34" charset="0"/>
                <a:cs typeface="Arial" panose="020B0604020202020204" pitchFamily="34" charset="0"/>
              </a:rPr>
              <a:t>overdistansiyona</a:t>
            </a:r>
            <a:r>
              <a:rPr lang="tr-TR" sz="2400" dirty="0">
                <a:latin typeface="Arial" panose="020B0604020202020204" pitchFamily="34" charset="0"/>
                <a:cs typeface="Arial" panose="020B0604020202020204" pitchFamily="34" charset="0"/>
              </a:rPr>
              <a:t> neden olmayacak basınçlarda PEEP (</a:t>
            </a:r>
            <a:r>
              <a:rPr lang="tr-TR" sz="2400" dirty="0" err="1">
                <a:latin typeface="Arial" panose="020B0604020202020204" pitchFamily="34" charset="0"/>
                <a:cs typeface="Arial" panose="020B0604020202020204" pitchFamily="34" charset="0"/>
              </a:rPr>
              <a:t>ekspiryum</a:t>
            </a:r>
            <a:r>
              <a:rPr lang="tr-TR" sz="2400" dirty="0">
                <a:latin typeface="Arial" panose="020B0604020202020204" pitchFamily="34" charset="0"/>
                <a:cs typeface="Arial" panose="020B0604020202020204" pitchFamily="34" charset="0"/>
              </a:rPr>
              <a:t> sonu pozitif basınç) </a:t>
            </a:r>
            <a:r>
              <a:rPr lang="tr-TR" sz="2400" dirty="0" err="1">
                <a:latin typeface="Arial" panose="020B0604020202020204" pitchFamily="34" charset="0"/>
                <a:cs typeface="Arial" panose="020B0604020202020204" pitchFamily="34" charset="0"/>
              </a:rPr>
              <a:t>titrasyonu</a:t>
            </a:r>
            <a:r>
              <a:rPr lang="tr-TR" sz="2400" dirty="0">
                <a:latin typeface="Arial" panose="020B0604020202020204" pitchFamily="34" charset="0"/>
                <a:cs typeface="Arial" panose="020B0604020202020204" pitchFamily="34" charset="0"/>
              </a:rPr>
              <a:t> uygulanabilir. Orta ve ağır dereceli ARDS hastalarında yüksek PEEP uygulanabilir. </a:t>
            </a:r>
          </a:p>
          <a:p>
            <a:pPr marL="529200" lvl="1" indent="-457200">
              <a:lnSpc>
                <a:spcPts val="3000"/>
              </a:lnSpc>
              <a:spcBef>
                <a:spcPts val="600"/>
              </a:spcBef>
              <a:spcAft>
                <a:spcPts val="600"/>
              </a:spcAft>
              <a:buFont typeface="+mj-lt"/>
              <a:buAutoNum type="arabicPeriod" startAt="16"/>
            </a:pPr>
            <a:r>
              <a:rPr lang="tr-TR" sz="2400" dirty="0" err="1">
                <a:latin typeface="Arial" panose="020B0604020202020204" pitchFamily="34" charset="0"/>
                <a:cs typeface="Arial" panose="020B0604020202020204" pitchFamily="34" charset="0"/>
              </a:rPr>
              <a:t>Nöromusküler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bloker</a:t>
            </a:r>
            <a:r>
              <a:rPr lang="tr-TR" sz="2400" dirty="0">
                <a:latin typeface="Arial" panose="020B0604020202020204" pitchFamily="34" charset="0"/>
                <a:cs typeface="Arial" panose="020B0604020202020204" pitchFamily="34" charset="0"/>
              </a:rPr>
              <a:t> ajanların kullanımı rutin olarak önerilmese de, orta-ağır </a:t>
            </a:r>
            <a:r>
              <a:rPr lang="tr-TR" sz="2400" dirty="0" err="1">
                <a:latin typeface="Arial" panose="020B0604020202020204" pitchFamily="34" charset="0"/>
                <a:cs typeface="Arial" panose="020B0604020202020204" pitchFamily="34" charset="0"/>
              </a:rPr>
              <a:t>ARDS’de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sedasyona</a:t>
            </a:r>
            <a:r>
              <a:rPr lang="tr-TR" sz="2400" dirty="0">
                <a:latin typeface="Arial" panose="020B0604020202020204" pitchFamily="34" charset="0"/>
                <a:cs typeface="Arial" panose="020B0604020202020204" pitchFamily="34" charset="0"/>
              </a:rPr>
              <a:t> rağmen </a:t>
            </a:r>
            <a:r>
              <a:rPr lang="tr-TR" sz="2400" dirty="0" err="1">
                <a:latin typeface="Arial" panose="020B0604020202020204" pitchFamily="34" charset="0"/>
                <a:cs typeface="Arial" panose="020B0604020202020204" pitchFamily="34" charset="0"/>
              </a:rPr>
              <a:t>ventilator</a:t>
            </a:r>
            <a:r>
              <a:rPr lang="tr-TR" sz="2400" dirty="0">
                <a:latin typeface="Arial" panose="020B0604020202020204" pitchFamily="34" charset="0"/>
                <a:cs typeface="Arial" panose="020B0604020202020204" pitchFamily="34" charset="0"/>
              </a:rPr>
              <a:t> uyumsuzluğunda, dirençli </a:t>
            </a:r>
            <a:r>
              <a:rPr lang="tr-TR" sz="2400" dirty="0" err="1">
                <a:latin typeface="Arial" panose="020B0604020202020204" pitchFamily="34" charset="0"/>
                <a:cs typeface="Arial" panose="020B0604020202020204" pitchFamily="34" charset="0"/>
              </a:rPr>
              <a:t>hipoksemi</a:t>
            </a:r>
            <a:r>
              <a:rPr lang="tr-TR" sz="2400" dirty="0">
                <a:latin typeface="Arial" panose="020B0604020202020204" pitchFamily="34" charset="0"/>
                <a:cs typeface="Arial" panose="020B0604020202020204" pitchFamily="34" charset="0"/>
              </a:rPr>
              <a:t> veya </a:t>
            </a:r>
            <a:r>
              <a:rPr lang="tr-TR" sz="2400" dirty="0" err="1">
                <a:latin typeface="Arial" panose="020B0604020202020204" pitchFamily="34" charset="0"/>
                <a:cs typeface="Arial" panose="020B0604020202020204" pitchFamily="34" charset="0"/>
              </a:rPr>
              <a:t>hiperkapni</a:t>
            </a:r>
            <a:r>
              <a:rPr lang="tr-TR" sz="2400" dirty="0">
                <a:latin typeface="Arial" panose="020B0604020202020204" pitchFamily="34" charset="0"/>
                <a:cs typeface="Arial" panose="020B0604020202020204" pitchFamily="34" charset="0"/>
              </a:rPr>
              <a:t> varlığında uygulanabilir. </a:t>
            </a:r>
          </a:p>
          <a:p>
            <a:pPr marL="529200" lvl="1" indent="-457200">
              <a:lnSpc>
                <a:spcPts val="3000"/>
              </a:lnSpc>
              <a:spcBef>
                <a:spcPts val="600"/>
              </a:spcBef>
              <a:spcAft>
                <a:spcPts val="600"/>
              </a:spcAft>
              <a:buFont typeface="+mj-lt"/>
              <a:buAutoNum type="arabicPeriod" startAt="16"/>
            </a:pPr>
            <a:r>
              <a:rPr lang="tr-TR" sz="2400" dirty="0">
                <a:latin typeface="Arial" panose="020B0604020202020204" pitchFamily="34" charset="0"/>
                <a:cs typeface="Arial" panose="020B0604020202020204" pitchFamily="34" charset="0"/>
              </a:rPr>
              <a:t>Akciğer koruyucu </a:t>
            </a:r>
            <a:r>
              <a:rPr lang="tr-TR" sz="2400" dirty="0" err="1">
                <a:latin typeface="Arial" panose="020B0604020202020204" pitchFamily="34" charset="0"/>
                <a:cs typeface="Arial" panose="020B0604020202020204" pitchFamily="34" charset="0"/>
              </a:rPr>
              <a:t>ventilasyona</a:t>
            </a:r>
            <a:r>
              <a:rPr lang="tr-TR" sz="2400" dirty="0">
                <a:latin typeface="Arial" panose="020B0604020202020204" pitchFamily="34" charset="0"/>
                <a:cs typeface="Arial" panose="020B0604020202020204" pitchFamily="34" charset="0"/>
              </a:rPr>
              <a:t> rağmen </a:t>
            </a:r>
            <a:r>
              <a:rPr lang="tr-TR" sz="2400" dirty="0" err="1">
                <a:latin typeface="Arial" panose="020B0604020202020204" pitchFamily="34" charset="0"/>
                <a:cs typeface="Arial" panose="020B0604020202020204" pitchFamily="34" charset="0"/>
              </a:rPr>
              <a:t>refrakter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hipoksemisi</a:t>
            </a:r>
            <a:r>
              <a:rPr lang="tr-TR" sz="2400" dirty="0">
                <a:latin typeface="Arial" panose="020B0604020202020204" pitchFamily="34" charset="0"/>
                <a:cs typeface="Arial" panose="020B0604020202020204" pitchFamily="34" charset="0"/>
              </a:rPr>
              <a:t> olan hastalarda </a:t>
            </a:r>
            <a:r>
              <a:rPr lang="tr-TR" sz="2400" dirty="0" err="1">
                <a:latin typeface="Arial" panose="020B0604020202020204" pitchFamily="34" charset="0"/>
                <a:cs typeface="Arial" panose="020B0604020202020204" pitchFamily="34" charset="0"/>
              </a:rPr>
              <a:t>ekstrakorporeal</a:t>
            </a:r>
            <a:r>
              <a:rPr lang="tr-TR" sz="2400" dirty="0">
                <a:latin typeface="Arial" panose="020B0604020202020204" pitchFamily="34" charset="0"/>
                <a:cs typeface="Arial" panose="020B0604020202020204" pitchFamily="34" charset="0"/>
              </a:rPr>
              <a:t> yaşam desteği (ECMO) düşünülebilir, uygun hastaların deneyimli merkezlere sevki sağlanmalıdır.</a:t>
            </a:r>
          </a:p>
        </p:txBody>
      </p:sp>
    </p:spTree>
    <p:extLst>
      <p:ext uri="{BB962C8B-B14F-4D97-AF65-F5344CB8AC3E}">
        <p14:creationId xmlns:p14="http://schemas.microsoft.com/office/powerpoint/2010/main" val="35793481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216000" indent="-144000">
              <a:lnSpc>
                <a:spcPts val="3000"/>
              </a:lnSpc>
              <a:spcBef>
                <a:spcPts val="600"/>
              </a:spcBef>
              <a:spcAft>
                <a:spcPts val="600"/>
              </a:spcAft>
            </a:pPr>
            <a:endParaRPr lang="tr-TR" sz="240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216000" indent="-144000">
              <a:lnSpc>
                <a:spcPts val="3000"/>
              </a:lnSpc>
              <a:spcBef>
                <a:spcPts val="600"/>
              </a:spcBef>
              <a:spcAft>
                <a:spcPts val="600"/>
              </a:spcAft>
              <a:buNone/>
            </a:pPr>
            <a:r>
              <a:rPr lang="tr-TR" sz="2400" dirty="0" err="1">
                <a:latin typeface="Arial" panose="020B0604020202020204" pitchFamily="34" charset="0"/>
                <a:cs typeface="Arial" panose="020B0604020202020204" pitchFamily="34" charset="0"/>
              </a:rPr>
              <a:t>Tidal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volum</a:t>
            </a:r>
            <a:r>
              <a:rPr lang="tr-TR" sz="2400" dirty="0">
                <a:latin typeface="Arial" panose="020B0604020202020204" pitchFamily="34" charset="0"/>
                <a:cs typeface="Arial" panose="020B0604020202020204" pitchFamily="34" charset="0"/>
              </a:rPr>
              <a:t> hesaplama için ideal kg</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Erkek 50 + (0.91 × [Boy cm − 152.4])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Kadın 45.5 + (0.91 × [Boy cm − 152.4]</a:t>
            </a: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rotWithShape="1">
          <a:blip r:embed="rId2"/>
          <a:srcRect l="24937" t="39846" r="24002" b="36141"/>
          <a:stretch/>
        </p:blipFill>
        <p:spPr>
          <a:xfrm>
            <a:off x="838200" y="3514724"/>
            <a:ext cx="10063847" cy="2662239"/>
          </a:xfrm>
          <a:prstGeom prst="rect">
            <a:avLst/>
          </a:prstGeom>
        </p:spPr>
      </p:pic>
    </p:spTree>
    <p:extLst>
      <p:ext uri="{BB962C8B-B14F-4D97-AF65-F5344CB8AC3E}">
        <p14:creationId xmlns:p14="http://schemas.microsoft.com/office/powerpoint/2010/main" val="20418496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2172" y="403563"/>
            <a:ext cx="10244528" cy="701337"/>
          </a:xfrm>
        </p:spPr>
        <p:txBody>
          <a:bodyPr>
            <a:noAutofit/>
          </a:bodyPr>
          <a:lstStyle/>
          <a:p>
            <a:pPr marL="216000" indent="-144000">
              <a:lnSpc>
                <a:spcPts val="3000"/>
              </a:lnSpc>
              <a:spcBef>
                <a:spcPts val="600"/>
              </a:spcBef>
              <a:spcAft>
                <a:spcPts val="600"/>
              </a:spcAft>
            </a:pPr>
            <a:r>
              <a:rPr lang="tr-TR" sz="2400" dirty="0">
                <a:solidFill>
                  <a:schemeClr val="bg1"/>
                </a:solidFill>
                <a:latin typeface="Arial" panose="020B0604020202020204" pitchFamily="34" charset="0"/>
                <a:cs typeface="Arial" panose="020B0604020202020204" pitchFamily="34" charset="0"/>
              </a:rPr>
              <a:t>Septik Şok Varlığında Uygulanacak Yaklaşım ve Yöntemler </a:t>
            </a:r>
          </a:p>
        </p:txBody>
      </p:sp>
      <p:sp>
        <p:nvSpPr>
          <p:cNvPr id="3" name="İçerik Yer Tutucusu 2"/>
          <p:cNvSpPr>
            <a:spLocks noGrp="1"/>
          </p:cNvSpPr>
          <p:nvPr>
            <p:ph idx="1"/>
          </p:nvPr>
        </p:nvSpPr>
        <p:spPr>
          <a:xfrm>
            <a:off x="838200" y="1341120"/>
            <a:ext cx="11006138" cy="4835843"/>
          </a:xfrm>
        </p:spPr>
        <p:txBody>
          <a:bodyPr>
            <a:normAutofit/>
          </a:bodyPr>
          <a:lstStyle/>
          <a:p>
            <a:pPr marL="0" indent="0">
              <a:buNone/>
            </a:pPr>
            <a:r>
              <a:rPr lang="tr-TR" sz="2400" dirty="0"/>
              <a:t>1. </a:t>
            </a:r>
            <a:r>
              <a:rPr lang="tr-TR" sz="2400" dirty="0" err="1"/>
              <a:t>Sepsis</a:t>
            </a:r>
            <a:r>
              <a:rPr lang="tr-TR" sz="2400" dirty="0"/>
              <a:t> demetlerinde ilk 1 saatte 30 ml/kg </a:t>
            </a:r>
            <a:r>
              <a:rPr lang="tr-TR" sz="2400" dirty="0" err="1"/>
              <a:t>izotonik</a:t>
            </a:r>
            <a:r>
              <a:rPr lang="tr-TR" sz="2400" dirty="0"/>
              <a:t> </a:t>
            </a:r>
            <a:r>
              <a:rPr lang="tr-TR" sz="2400" dirty="0" err="1"/>
              <a:t>kristaloid</a:t>
            </a:r>
            <a:r>
              <a:rPr lang="tr-TR" sz="2400" dirty="0"/>
              <a:t> sıvı (</a:t>
            </a:r>
            <a:r>
              <a:rPr lang="tr-TR" sz="2400" dirty="0" smtClean="0"/>
              <a:t>serum fizyolojik </a:t>
            </a:r>
            <a:r>
              <a:rPr lang="tr-TR" sz="2400" dirty="0"/>
              <a:t>veya </a:t>
            </a:r>
            <a:r>
              <a:rPr lang="tr-TR" sz="2400" dirty="0" err="1"/>
              <a:t>ringer</a:t>
            </a:r>
            <a:r>
              <a:rPr lang="tr-TR" sz="2400" dirty="0"/>
              <a:t> </a:t>
            </a:r>
            <a:r>
              <a:rPr lang="tr-TR" sz="2400" dirty="0" err="1"/>
              <a:t>laktat</a:t>
            </a:r>
            <a:r>
              <a:rPr lang="tr-TR" sz="2400" dirty="0"/>
              <a:t>) uygulanması önerilmektedir, ancak ARDS </a:t>
            </a:r>
            <a:r>
              <a:rPr lang="tr-TR" sz="2400" dirty="0" smtClean="0"/>
              <a:t>olan hastalarda </a:t>
            </a:r>
            <a:r>
              <a:rPr lang="tr-TR" sz="2400" dirty="0"/>
              <a:t>sıvı tedavisi dikkatli yürütülmeli, </a:t>
            </a:r>
            <a:r>
              <a:rPr lang="tr-TR" sz="2400" dirty="0" err="1"/>
              <a:t>hipervolemiden</a:t>
            </a:r>
            <a:r>
              <a:rPr lang="tr-TR" sz="2400" dirty="0"/>
              <a:t> kaçınılmalıdır.</a:t>
            </a:r>
          </a:p>
          <a:p>
            <a:pPr marL="0" indent="0">
              <a:buNone/>
            </a:pPr>
            <a:r>
              <a:rPr lang="tr-TR" sz="2400" dirty="0"/>
              <a:t>2. Sıvı </a:t>
            </a:r>
            <a:r>
              <a:rPr lang="tr-TR" sz="2400" dirty="0" err="1"/>
              <a:t>resüsitasyonuna</a:t>
            </a:r>
            <a:r>
              <a:rPr lang="tr-TR" sz="2400" dirty="0"/>
              <a:t> rağmen şok tablosunun varlığında veya çok </a:t>
            </a:r>
            <a:r>
              <a:rPr lang="tr-TR" sz="2400" dirty="0" smtClean="0"/>
              <a:t>derin hipotansiyonda </a:t>
            </a:r>
            <a:r>
              <a:rPr lang="tr-TR" sz="2400" dirty="0"/>
              <a:t>hemen ortalama </a:t>
            </a:r>
            <a:r>
              <a:rPr lang="tr-TR" sz="2400" dirty="0" err="1"/>
              <a:t>arteriyel</a:t>
            </a:r>
            <a:r>
              <a:rPr lang="tr-TR" sz="2400" dirty="0"/>
              <a:t> basınç 65 </a:t>
            </a:r>
            <a:r>
              <a:rPr lang="tr-TR" sz="2400" dirty="0" err="1"/>
              <a:t>mmHg</a:t>
            </a:r>
            <a:r>
              <a:rPr lang="tr-TR" sz="2400" dirty="0"/>
              <a:t> olacak </a:t>
            </a:r>
            <a:r>
              <a:rPr lang="tr-TR" sz="2400" dirty="0" smtClean="0"/>
              <a:t>şekilde </a:t>
            </a:r>
            <a:r>
              <a:rPr lang="tr-TR" sz="2400" dirty="0" err="1" smtClean="0"/>
              <a:t>vazopressör</a:t>
            </a:r>
            <a:r>
              <a:rPr lang="tr-TR" sz="2400" dirty="0" smtClean="0"/>
              <a:t> </a:t>
            </a:r>
            <a:r>
              <a:rPr lang="tr-TR" sz="2400" dirty="0"/>
              <a:t>desteği verilmelidir.</a:t>
            </a:r>
          </a:p>
          <a:p>
            <a:pPr marL="0" indent="0">
              <a:buNone/>
            </a:pPr>
            <a:r>
              <a:rPr lang="tr-TR" sz="2400" dirty="0"/>
              <a:t>3. </a:t>
            </a:r>
            <a:r>
              <a:rPr lang="tr-TR" sz="2400" dirty="0" err="1"/>
              <a:t>Laktat</a:t>
            </a:r>
            <a:r>
              <a:rPr lang="tr-TR" sz="2400" dirty="0"/>
              <a:t> izlemi yapılmalıdır.</a:t>
            </a:r>
          </a:p>
          <a:p>
            <a:pPr marL="0" indent="0">
              <a:buNone/>
            </a:pPr>
            <a:r>
              <a:rPr lang="tr-TR" sz="2400" dirty="0"/>
              <a:t>4. </a:t>
            </a:r>
            <a:r>
              <a:rPr lang="tr-TR" sz="2400" dirty="0" err="1"/>
              <a:t>Noradrenalin</a:t>
            </a:r>
            <a:r>
              <a:rPr lang="tr-TR" sz="2400" dirty="0"/>
              <a:t> birinci seçenek </a:t>
            </a:r>
            <a:r>
              <a:rPr lang="tr-TR" sz="2400" dirty="0" err="1"/>
              <a:t>vazopressör</a:t>
            </a:r>
            <a:r>
              <a:rPr lang="tr-TR" sz="2400" dirty="0"/>
              <a:t> ajan olarak seçilmelidir</a:t>
            </a:r>
          </a:p>
          <a:p>
            <a:pPr marL="0" indent="0">
              <a:buNone/>
            </a:pPr>
            <a:r>
              <a:rPr lang="tr-TR" sz="2400" dirty="0"/>
              <a:t>5. Daha sonraki tedavi hastanın kardiyak debi ve sıvı </a:t>
            </a:r>
            <a:r>
              <a:rPr lang="tr-TR" sz="2400" dirty="0" err="1"/>
              <a:t>cevaplılığına</a:t>
            </a:r>
            <a:r>
              <a:rPr lang="tr-TR" sz="2400" dirty="0"/>
              <a:t> </a:t>
            </a:r>
            <a:r>
              <a:rPr lang="tr-TR" sz="2400" dirty="0" smtClean="0"/>
              <a:t>göre belirlenir</a:t>
            </a:r>
            <a:r>
              <a:rPr lang="tr-TR" sz="2400" dirty="0"/>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383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4712" y="379751"/>
            <a:ext cx="10244528" cy="701337"/>
          </a:xfrm>
        </p:spPr>
        <p:txBody>
          <a:bodyPr>
            <a:normAutofit/>
          </a:bodyPr>
          <a:lstStyle/>
          <a:p>
            <a:r>
              <a:rPr lang="tr-TR" sz="2800" dirty="0" err="1" smtClean="0">
                <a:solidFill>
                  <a:schemeClr val="bg1"/>
                </a:solidFill>
              </a:rPr>
              <a:t>Tocılızumab</a:t>
            </a:r>
            <a:r>
              <a:rPr lang="tr-TR" sz="2800" dirty="0" smtClean="0">
                <a:solidFill>
                  <a:schemeClr val="bg1"/>
                </a:solidFill>
              </a:rPr>
              <a:t> ve </a:t>
            </a:r>
            <a:r>
              <a:rPr lang="tr-TR" sz="2800" dirty="0" err="1" smtClean="0">
                <a:solidFill>
                  <a:schemeClr val="bg1"/>
                </a:solidFill>
              </a:rPr>
              <a:t>Antiinflamatuar</a:t>
            </a:r>
            <a:r>
              <a:rPr lang="tr-TR" sz="2800" dirty="0" smtClean="0">
                <a:solidFill>
                  <a:schemeClr val="bg1"/>
                </a:solidFill>
              </a:rPr>
              <a:t> Tedavi Önerileri</a:t>
            </a:r>
            <a:endParaRPr lang="tr-TR" sz="2800" dirty="0">
              <a:solidFill>
                <a:schemeClr val="bg1"/>
              </a:solidFill>
            </a:endParaRPr>
          </a:p>
        </p:txBody>
      </p:sp>
      <p:sp>
        <p:nvSpPr>
          <p:cNvPr id="3" name="İçerik Yer Tutucusu 2"/>
          <p:cNvSpPr>
            <a:spLocks noGrp="1"/>
          </p:cNvSpPr>
          <p:nvPr>
            <p:ph idx="1"/>
          </p:nvPr>
        </p:nvSpPr>
        <p:spPr>
          <a:xfrm>
            <a:off x="838200" y="1441342"/>
            <a:ext cx="10515600" cy="4735621"/>
          </a:xfrm>
        </p:spPr>
        <p:txBody>
          <a:bodyPr>
            <a:normAutofit lnSpcReduction="10000"/>
          </a:bodyPr>
          <a:lstStyle/>
          <a:p>
            <a:r>
              <a:rPr lang="tr-TR" dirty="0" smtClean="0"/>
              <a:t>ARDS </a:t>
            </a:r>
            <a:r>
              <a:rPr lang="tr-TR" dirty="0"/>
              <a:t>ve </a:t>
            </a:r>
            <a:r>
              <a:rPr lang="tr-TR" dirty="0" err="1" smtClean="0"/>
              <a:t>sepsis</a:t>
            </a:r>
            <a:r>
              <a:rPr lang="tr-TR" dirty="0" smtClean="0"/>
              <a:t> </a:t>
            </a:r>
            <a:r>
              <a:rPr lang="tr-TR" dirty="0"/>
              <a:t>seyrinde </a:t>
            </a:r>
            <a:r>
              <a:rPr lang="tr-TR" dirty="0" smtClean="0"/>
              <a:t>anti-</a:t>
            </a:r>
            <a:r>
              <a:rPr lang="tr-TR" dirty="0" err="1" smtClean="0"/>
              <a:t>sitokintedavilerinin</a:t>
            </a:r>
            <a:r>
              <a:rPr lang="tr-TR" dirty="0" smtClean="0"/>
              <a:t> </a:t>
            </a:r>
            <a:r>
              <a:rPr lang="tr-TR" dirty="0"/>
              <a:t>yararlı olabileceğine dair bir veri bulunmamakta ve rutin olarak </a:t>
            </a:r>
            <a:r>
              <a:rPr lang="tr-TR" dirty="0" smtClean="0"/>
              <a:t>kesinlikle kullanılmamaktadır</a:t>
            </a:r>
            <a:r>
              <a:rPr lang="tr-TR" dirty="0"/>
              <a:t>. </a:t>
            </a:r>
            <a:endParaRPr lang="tr-TR" dirty="0" smtClean="0"/>
          </a:p>
          <a:p>
            <a:r>
              <a:rPr lang="tr-TR" dirty="0" err="1" smtClean="0"/>
              <a:t>Tocilizumab</a:t>
            </a:r>
            <a:r>
              <a:rPr lang="tr-TR" dirty="0" smtClean="0"/>
              <a:t> </a:t>
            </a:r>
            <a:r>
              <a:rPr lang="tr-TR" dirty="0"/>
              <a:t>gibi tedavilerin kendisinin </a:t>
            </a:r>
            <a:r>
              <a:rPr lang="tr-TR" dirty="0" err="1"/>
              <a:t>ARDS’ye</a:t>
            </a:r>
            <a:r>
              <a:rPr lang="tr-TR" dirty="0"/>
              <a:t> neden olabileceğine dair </a:t>
            </a:r>
            <a:r>
              <a:rPr lang="tr-TR" dirty="0" smtClean="0"/>
              <a:t>veriler mevcuttur</a:t>
            </a:r>
            <a:r>
              <a:rPr lang="tr-TR" dirty="0"/>
              <a:t>. </a:t>
            </a:r>
            <a:endParaRPr lang="tr-TR" dirty="0" smtClean="0"/>
          </a:p>
          <a:p>
            <a:r>
              <a:rPr lang="tr-TR" dirty="0" err="1" smtClean="0"/>
              <a:t>Sepsis</a:t>
            </a:r>
            <a:r>
              <a:rPr lang="tr-TR" dirty="0" smtClean="0"/>
              <a:t> </a:t>
            </a:r>
            <a:r>
              <a:rPr lang="tr-TR" dirty="0" err="1"/>
              <a:t>immünsüpresif</a:t>
            </a:r>
            <a:r>
              <a:rPr lang="tr-TR" dirty="0"/>
              <a:t> bir hastalık olarak kabul edilmektedir ve seyrinde hasta </a:t>
            </a:r>
            <a:r>
              <a:rPr lang="tr-TR" dirty="0" smtClean="0"/>
              <a:t>kayıpları çoğunlukla </a:t>
            </a:r>
            <a:r>
              <a:rPr lang="tr-TR" dirty="0" err="1"/>
              <a:t>nozokomial</a:t>
            </a:r>
            <a:r>
              <a:rPr lang="tr-TR" dirty="0"/>
              <a:t> ve fırsatçı enfeksiyonlar nedeni ile olmaktadır.</a:t>
            </a:r>
          </a:p>
          <a:p>
            <a:r>
              <a:rPr lang="tr-TR" dirty="0"/>
              <a:t>COVID için uyarlanmış Amerikan, Avrupa ve Avustralya-Yeni Zelanda Kılavuzlarında bu tedaviler </a:t>
            </a:r>
            <a:r>
              <a:rPr lang="tr-TR" dirty="0" smtClean="0"/>
              <a:t>ve hatta </a:t>
            </a:r>
            <a:r>
              <a:rPr lang="tr-TR" dirty="0"/>
              <a:t>anti-</a:t>
            </a:r>
            <a:r>
              <a:rPr lang="tr-TR" dirty="0" err="1"/>
              <a:t>viral</a:t>
            </a:r>
            <a:r>
              <a:rPr lang="tr-TR" dirty="0"/>
              <a:t> tedaviler ile ilgili bir öneri ya verilmemekte, ya da önerilmediği ifade edilmektedir.</a:t>
            </a:r>
          </a:p>
          <a:p>
            <a:r>
              <a:rPr lang="tr-TR" dirty="0"/>
              <a:t>ARDS tedavisinde RCT ile </a:t>
            </a:r>
            <a:r>
              <a:rPr lang="tr-TR" dirty="0" err="1"/>
              <a:t>sağkalımı</a:t>
            </a:r>
            <a:r>
              <a:rPr lang="tr-TR" dirty="0"/>
              <a:t> arttırdığı gösterilen tek uygulama akciğer koruyucu </a:t>
            </a:r>
            <a:r>
              <a:rPr lang="tr-TR" dirty="0" smtClean="0"/>
              <a:t>mekanik </a:t>
            </a:r>
            <a:r>
              <a:rPr lang="tr-TR" dirty="0" err="1" smtClean="0"/>
              <a:t>ventilasyondur</a:t>
            </a:r>
            <a:r>
              <a:rPr lang="tr-TR" dirty="0"/>
              <a:t>.</a:t>
            </a:r>
            <a:endParaRPr lang="tr-TR" dirty="0"/>
          </a:p>
        </p:txBody>
      </p:sp>
    </p:spTree>
    <p:extLst>
      <p:ext uri="{BB962C8B-B14F-4D97-AF65-F5344CB8AC3E}">
        <p14:creationId xmlns:p14="http://schemas.microsoft.com/office/powerpoint/2010/main" val="18358761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4712" y="379751"/>
            <a:ext cx="10244528" cy="701337"/>
          </a:xfrm>
        </p:spPr>
        <p:txBody>
          <a:bodyPr>
            <a:normAutofit/>
          </a:bodyPr>
          <a:lstStyle/>
          <a:p>
            <a:r>
              <a:rPr lang="tr-TR" sz="2800" dirty="0" err="1" smtClean="0">
                <a:solidFill>
                  <a:schemeClr val="bg1"/>
                </a:solidFill>
              </a:rPr>
              <a:t>Tocılızumab</a:t>
            </a:r>
            <a:r>
              <a:rPr lang="tr-TR" sz="2800" dirty="0" smtClean="0">
                <a:solidFill>
                  <a:schemeClr val="bg1"/>
                </a:solidFill>
              </a:rPr>
              <a:t> ve </a:t>
            </a:r>
            <a:r>
              <a:rPr lang="tr-TR" sz="2800" dirty="0" err="1" smtClean="0">
                <a:solidFill>
                  <a:schemeClr val="bg1"/>
                </a:solidFill>
              </a:rPr>
              <a:t>Antiinflamatuar</a:t>
            </a:r>
            <a:r>
              <a:rPr lang="tr-TR" sz="2800" dirty="0" smtClean="0">
                <a:solidFill>
                  <a:schemeClr val="bg1"/>
                </a:solidFill>
              </a:rPr>
              <a:t> Tedavi Önerileri</a:t>
            </a:r>
            <a:endParaRPr lang="tr-TR" sz="2800" dirty="0">
              <a:solidFill>
                <a:schemeClr val="bg1"/>
              </a:solidFill>
            </a:endParaRPr>
          </a:p>
        </p:txBody>
      </p:sp>
      <p:sp>
        <p:nvSpPr>
          <p:cNvPr id="3" name="İçerik Yer Tutucusu 2"/>
          <p:cNvSpPr>
            <a:spLocks noGrp="1"/>
          </p:cNvSpPr>
          <p:nvPr>
            <p:ph idx="1"/>
          </p:nvPr>
        </p:nvSpPr>
        <p:spPr>
          <a:xfrm>
            <a:off x="838200" y="1348353"/>
            <a:ext cx="10515600" cy="4828610"/>
          </a:xfrm>
        </p:spPr>
        <p:txBody>
          <a:bodyPr>
            <a:normAutofit fontScale="85000" lnSpcReduction="20000"/>
          </a:bodyPr>
          <a:lstStyle/>
          <a:p>
            <a:r>
              <a:rPr lang="tr-TR" dirty="0"/>
              <a:t>Ancak farklı enfeksiyonlar seyrinde </a:t>
            </a:r>
            <a:r>
              <a:rPr lang="tr-TR" dirty="0" err="1"/>
              <a:t>sitokin</a:t>
            </a:r>
            <a:r>
              <a:rPr lang="tr-TR" dirty="0"/>
              <a:t> fırtınası ile karakterize </a:t>
            </a:r>
            <a:r>
              <a:rPr lang="tr-TR" dirty="0" err="1"/>
              <a:t>hemofagositik</a:t>
            </a:r>
            <a:r>
              <a:rPr lang="tr-TR" dirty="0"/>
              <a:t> </a:t>
            </a:r>
            <a:r>
              <a:rPr lang="tr-TR" dirty="0" err="1" smtClean="0"/>
              <a:t>lenfohistiyositozis</a:t>
            </a:r>
            <a:r>
              <a:rPr lang="tr-TR" dirty="0" smtClean="0"/>
              <a:t> (</a:t>
            </a:r>
            <a:r>
              <a:rPr lang="tr-TR" dirty="0"/>
              <a:t>HLH) görülebilmektedir. </a:t>
            </a:r>
            <a:endParaRPr lang="tr-TR" dirty="0" smtClean="0"/>
          </a:p>
          <a:p>
            <a:r>
              <a:rPr lang="tr-TR" dirty="0" smtClean="0"/>
              <a:t>Klinik </a:t>
            </a:r>
            <a:r>
              <a:rPr lang="tr-TR" dirty="0"/>
              <a:t>ve laboratuvar belirti ve bulguları arasında dirençli ateş, CRP gibi </a:t>
            </a:r>
            <a:r>
              <a:rPr lang="tr-TR" dirty="0" smtClean="0"/>
              <a:t>akut faz </a:t>
            </a:r>
            <a:r>
              <a:rPr lang="tr-TR" dirty="0" err="1"/>
              <a:t>reaktanlarında</a:t>
            </a:r>
            <a:r>
              <a:rPr lang="tr-TR" dirty="0"/>
              <a:t> ciddi yükseklik, </a:t>
            </a:r>
            <a:r>
              <a:rPr lang="tr-TR" dirty="0" err="1"/>
              <a:t>hepatosplenomegali</a:t>
            </a:r>
            <a:r>
              <a:rPr lang="tr-TR" dirty="0"/>
              <a:t>, </a:t>
            </a:r>
            <a:r>
              <a:rPr lang="tr-TR" dirty="0" err="1"/>
              <a:t>sitopeniler</a:t>
            </a:r>
            <a:r>
              <a:rPr lang="tr-TR" dirty="0"/>
              <a:t>, </a:t>
            </a:r>
            <a:r>
              <a:rPr lang="tr-TR" dirty="0" err="1"/>
              <a:t>hipertrigliseridemi</a:t>
            </a:r>
            <a:r>
              <a:rPr lang="tr-TR" dirty="0" smtClean="0"/>
              <a:t>, </a:t>
            </a:r>
            <a:r>
              <a:rPr lang="tr-TR" dirty="0" err="1" smtClean="0"/>
              <a:t>hipofibrinojenemi</a:t>
            </a:r>
            <a:r>
              <a:rPr lang="tr-TR" dirty="0"/>
              <a:t>, AST yüksekliği, </a:t>
            </a:r>
            <a:r>
              <a:rPr lang="tr-TR" dirty="0" err="1"/>
              <a:t>ferritin</a:t>
            </a:r>
            <a:r>
              <a:rPr lang="tr-TR" dirty="0"/>
              <a:t> yüksekliği, kemik iliği </a:t>
            </a:r>
            <a:r>
              <a:rPr lang="tr-TR" dirty="0" err="1"/>
              <a:t>aspirasyon</a:t>
            </a:r>
            <a:r>
              <a:rPr lang="tr-TR" dirty="0"/>
              <a:t> veya </a:t>
            </a:r>
            <a:r>
              <a:rPr lang="tr-TR" dirty="0" smtClean="0"/>
              <a:t>biyopsisinde </a:t>
            </a:r>
            <a:r>
              <a:rPr lang="tr-TR" dirty="0" err="1" smtClean="0"/>
              <a:t>hemofagositoz</a:t>
            </a:r>
            <a:r>
              <a:rPr lang="tr-TR" dirty="0"/>
              <a:t>, </a:t>
            </a:r>
            <a:r>
              <a:rPr lang="tr-TR" dirty="0" err="1"/>
              <a:t>immünsüpresyon</a:t>
            </a:r>
            <a:r>
              <a:rPr lang="tr-TR" dirty="0"/>
              <a:t> varlığı yer almaktadır. </a:t>
            </a:r>
            <a:endParaRPr lang="tr-TR" dirty="0" smtClean="0"/>
          </a:p>
          <a:p>
            <a:r>
              <a:rPr lang="tr-TR" dirty="0" smtClean="0"/>
              <a:t>Oldukça </a:t>
            </a:r>
            <a:r>
              <a:rPr lang="tr-TR" dirty="0"/>
              <a:t>ağır ve nadir olan bu </a:t>
            </a:r>
            <a:r>
              <a:rPr lang="tr-TR" dirty="0" smtClean="0"/>
              <a:t>durum enfeksiyon </a:t>
            </a:r>
            <a:r>
              <a:rPr lang="tr-TR" dirty="0"/>
              <a:t>hastalarının yaklaşık %5’inde görülmekte olup bu hastaların yoğun bakım ünitelerinde </a:t>
            </a:r>
            <a:r>
              <a:rPr lang="tr-TR" dirty="0" smtClean="0"/>
              <a:t>yakın izlenmeleri </a:t>
            </a:r>
            <a:r>
              <a:rPr lang="tr-TR" dirty="0"/>
              <a:t>ve tedavilerinin sürdürülmesi gerekmektedir. </a:t>
            </a:r>
            <a:endParaRPr lang="tr-TR" dirty="0" smtClean="0"/>
          </a:p>
          <a:p>
            <a:r>
              <a:rPr lang="tr-TR" dirty="0" smtClean="0"/>
              <a:t>COVID-19 </a:t>
            </a:r>
            <a:r>
              <a:rPr lang="tr-TR" dirty="0"/>
              <a:t>hastalığı da teorik olarak </a:t>
            </a:r>
            <a:r>
              <a:rPr lang="tr-TR" dirty="0" smtClean="0"/>
              <a:t>bu duruma </a:t>
            </a:r>
            <a:r>
              <a:rPr lang="tr-TR" dirty="0"/>
              <a:t>neden olabilir ancak literatürde sıklığı ve kesin tedavisi ile ilgili yüksek kanıt düzeyi olan </a:t>
            </a:r>
            <a:r>
              <a:rPr lang="tr-TR" dirty="0" smtClean="0"/>
              <a:t>veriler bulunmamaktadır.</a:t>
            </a:r>
          </a:p>
          <a:p>
            <a:r>
              <a:rPr lang="tr-TR" dirty="0" smtClean="0"/>
              <a:t> </a:t>
            </a:r>
            <a:r>
              <a:rPr lang="tr-TR" dirty="0"/>
              <a:t>COVID-19 hastalarının %5-10’u kritik tabloda olabileceğinden ve bunlar </a:t>
            </a:r>
            <a:r>
              <a:rPr lang="tr-TR" dirty="0" smtClean="0"/>
              <a:t>arasında da </a:t>
            </a:r>
            <a:r>
              <a:rPr lang="tr-TR" dirty="0"/>
              <a:t>en fazla %5-10 </a:t>
            </a:r>
            <a:r>
              <a:rPr lang="tr-TR" dirty="0" err="1"/>
              <a:t>sitokin</a:t>
            </a:r>
            <a:r>
              <a:rPr lang="tr-TR" dirty="0"/>
              <a:t> fırtınası sendromu gelişebileceği varsayımı ile hastaların yaklaşık %</a:t>
            </a:r>
            <a:r>
              <a:rPr lang="tr-TR" dirty="0" smtClean="0"/>
              <a:t>1’inde HLH </a:t>
            </a:r>
            <a:r>
              <a:rPr lang="tr-TR" dirty="0"/>
              <a:t>tedavileri gündeme gelebilir</a:t>
            </a:r>
            <a:r>
              <a:rPr lang="tr-TR" dirty="0" smtClean="0"/>
              <a:t>.</a:t>
            </a:r>
          </a:p>
          <a:p>
            <a:r>
              <a:rPr lang="tr-TR" dirty="0" smtClean="0"/>
              <a:t>Bu </a:t>
            </a:r>
            <a:r>
              <a:rPr lang="tr-TR" dirty="0"/>
              <a:t>klinik tablo için geliştirilmiş aşağıda sunulan tanı algoritma </a:t>
            </a:r>
            <a:r>
              <a:rPr lang="tr-TR" dirty="0" smtClean="0"/>
              <a:t>ve kriterlerinden </a:t>
            </a:r>
            <a:r>
              <a:rPr lang="tr-TR" dirty="0"/>
              <a:t>biri kullanılabilir:</a:t>
            </a:r>
            <a:endParaRPr lang="tr-TR" dirty="0"/>
          </a:p>
        </p:txBody>
      </p:sp>
    </p:spTree>
    <p:extLst>
      <p:ext uri="{BB962C8B-B14F-4D97-AF65-F5344CB8AC3E}">
        <p14:creationId xmlns:p14="http://schemas.microsoft.com/office/powerpoint/2010/main" val="119865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7706" t="19564" r="31844" b="9615"/>
          <a:stretch/>
        </p:blipFill>
        <p:spPr>
          <a:xfrm>
            <a:off x="1425844" y="0"/>
            <a:ext cx="8415580" cy="6905081"/>
          </a:xfrm>
          <a:prstGeom prst="rect">
            <a:avLst/>
          </a:prstGeom>
        </p:spPr>
      </p:pic>
    </p:spTree>
    <p:extLst>
      <p:ext uri="{BB962C8B-B14F-4D97-AF65-F5344CB8AC3E}">
        <p14:creationId xmlns:p14="http://schemas.microsoft.com/office/powerpoint/2010/main" val="12568077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l="14990" t="36702" r="18599" b="19558"/>
          <a:stretch/>
        </p:blipFill>
        <p:spPr>
          <a:xfrm>
            <a:off x="681925" y="1954160"/>
            <a:ext cx="10359796" cy="3640729"/>
          </a:xfrm>
          <a:prstGeom prst="rect">
            <a:avLst/>
          </a:prstGeom>
        </p:spPr>
      </p:pic>
    </p:spTree>
    <p:extLst>
      <p:ext uri="{BB962C8B-B14F-4D97-AF65-F5344CB8AC3E}">
        <p14:creationId xmlns:p14="http://schemas.microsoft.com/office/powerpoint/2010/main" val="159071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Olası Vaka-1</a:t>
            </a:r>
          </a:p>
        </p:txBody>
      </p:sp>
      <p:sp>
        <p:nvSpPr>
          <p:cNvPr id="5" name="İçerik Yer Tutucusu 2">
            <a:extLst>
              <a:ext uri="{FF2B5EF4-FFF2-40B4-BE49-F238E27FC236}">
                <a16:creationId xmlns:a16="http://schemas.microsoft.com/office/drawing/2014/main" xmlns="" id="{217745E5-3025-4110-AC42-7CD5993A2393}"/>
              </a:ext>
            </a:extLst>
          </p:cNvPr>
          <p:cNvSpPr txBox="1">
            <a:spLocks/>
          </p:cNvSpPr>
          <p:nvPr/>
        </p:nvSpPr>
        <p:spPr>
          <a:xfrm>
            <a:off x="688622" y="1476022"/>
            <a:ext cx="10595119" cy="5178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tr-TR" sz="2400" b="1" dirty="0"/>
              <a:t>   </a:t>
            </a:r>
            <a:r>
              <a:rPr lang="en-US" sz="2400" b="1" dirty="0"/>
              <a:t>A</a:t>
            </a:r>
            <a:endParaRPr lang="tr-TR" sz="2400" b="1" dirty="0"/>
          </a:p>
          <a:p>
            <a:pPr marL="0" indent="0">
              <a:spcBef>
                <a:spcPts val="0"/>
              </a:spcBef>
              <a:buNone/>
            </a:pPr>
            <a:endParaRPr lang="tr-TR" sz="2400" dirty="0"/>
          </a:p>
          <a:p>
            <a:pPr algn="just">
              <a:spcBef>
                <a:spcPts val="0"/>
              </a:spcBef>
            </a:pPr>
            <a:r>
              <a:rPr lang="tr-TR" sz="2400" dirty="0"/>
              <a:t>Ateş ve akut solunum yolu hastalığı belirti ve bulgularından en az biri (öksürük ve solunum sıkıntısı), </a:t>
            </a:r>
          </a:p>
          <a:p>
            <a:pPr marL="0" indent="0" algn="just">
              <a:lnSpc>
                <a:spcPct val="70000"/>
              </a:lnSpc>
              <a:spcBef>
                <a:spcPts val="600"/>
              </a:spcBef>
              <a:spcAft>
                <a:spcPts val="600"/>
              </a:spcAft>
              <a:buNone/>
            </a:pPr>
            <a:r>
              <a:rPr lang="tr-TR" sz="2400" dirty="0"/>
              <a:t>  </a:t>
            </a:r>
          </a:p>
          <a:p>
            <a:pPr marL="0" indent="0" algn="just">
              <a:buNone/>
            </a:pPr>
            <a:r>
              <a:rPr lang="tr-TR" sz="2400" dirty="0"/>
              <a:t>  VE </a:t>
            </a:r>
          </a:p>
          <a:p>
            <a:pPr algn="just">
              <a:lnSpc>
                <a:spcPct val="100000"/>
              </a:lnSpc>
            </a:pPr>
            <a:r>
              <a:rPr lang="tr-TR" sz="2400" dirty="0"/>
              <a:t>Klinik tablonun başka bir </a:t>
            </a:r>
            <a:r>
              <a:rPr lang="en-US" sz="2400" dirty="0" err="1"/>
              <a:t>başka</a:t>
            </a:r>
            <a:r>
              <a:rPr lang="en-US" sz="2400" dirty="0"/>
              <a:t>  </a:t>
            </a:r>
            <a:r>
              <a:rPr lang="en-US" sz="2400" dirty="0" err="1"/>
              <a:t>neden</a:t>
            </a:r>
            <a:r>
              <a:rPr lang="en-US" sz="2400" dirty="0"/>
              <a:t>/</a:t>
            </a:r>
            <a:r>
              <a:rPr lang="en-US" sz="2400" dirty="0" err="1"/>
              <a:t>hastalık</a:t>
            </a:r>
            <a:r>
              <a:rPr lang="en-US" sz="2400" dirty="0"/>
              <a:t> </a:t>
            </a:r>
            <a:r>
              <a:rPr lang="tr-TR" sz="2400" dirty="0"/>
              <a:t> ile açıklanamaması, </a:t>
            </a:r>
          </a:p>
          <a:p>
            <a:pPr marL="0" indent="0" algn="just">
              <a:lnSpc>
                <a:spcPct val="100000"/>
              </a:lnSpc>
              <a:spcBef>
                <a:spcPts val="0"/>
              </a:spcBef>
              <a:buFont typeface="Arial" panose="020B0604020202020204" pitchFamily="34" charset="0"/>
              <a:buNone/>
            </a:pPr>
            <a:r>
              <a:rPr lang="tr-TR" sz="2400" dirty="0"/>
              <a:t>    </a:t>
            </a:r>
          </a:p>
          <a:p>
            <a:pPr marL="0" indent="0" algn="just">
              <a:lnSpc>
                <a:spcPct val="100000"/>
              </a:lnSpc>
              <a:spcBef>
                <a:spcPts val="0"/>
              </a:spcBef>
              <a:buFont typeface="Arial" panose="020B0604020202020204" pitchFamily="34" charset="0"/>
              <a:buNone/>
            </a:pPr>
            <a:r>
              <a:rPr lang="tr-TR" sz="2400" dirty="0"/>
              <a:t>   VE </a:t>
            </a:r>
          </a:p>
          <a:p>
            <a:pPr algn="just">
              <a:lnSpc>
                <a:spcPct val="100000"/>
              </a:lnSpc>
              <a:spcBef>
                <a:spcPts val="0"/>
              </a:spcBef>
            </a:pPr>
            <a:r>
              <a:rPr lang="tr-TR" sz="2400" dirty="0"/>
              <a:t>Semptomların başlamasından önceki 14 gün içerisinde </a:t>
            </a:r>
            <a:r>
              <a:rPr lang="en-US" dirty="0" err="1"/>
              <a:t>kendisi</a:t>
            </a:r>
            <a:r>
              <a:rPr lang="en-US" dirty="0"/>
              <a:t> </a:t>
            </a:r>
            <a:r>
              <a:rPr lang="en-US" dirty="0" err="1"/>
              <a:t>veya</a:t>
            </a:r>
            <a:r>
              <a:rPr lang="en-US" dirty="0"/>
              <a:t> </a:t>
            </a:r>
            <a:r>
              <a:rPr lang="en-US" dirty="0" err="1"/>
              <a:t>yakınının</a:t>
            </a:r>
            <a:r>
              <a:rPr lang="en-US" dirty="0"/>
              <a:t> </a:t>
            </a:r>
            <a:r>
              <a:rPr lang="tr-TR" sz="2400" dirty="0"/>
              <a:t> yurt dışında bulunma öyküsü, </a:t>
            </a:r>
          </a:p>
          <a:p>
            <a:pPr marL="0" indent="0" algn="just">
              <a:lnSpc>
                <a:spcPct val="100000"/>
              </a:lnSpc>
              <a:spcBef>
                <a:spcPts val="0"/>
              </a:spcBef>
              <a:buFont typeface="Arial" panose="020B0604020202020204" pitchFamily="34" charset="0"/>
              <a:buNone/>
            </a:pPr>
            <a:endParaRPr lang="tr-TR" sz="2400" dirty="0"/>
          </a:p>
          <a:p>
            <a:pPr marL="0" indent="0" algn="just">
              <a:lnSpc>
                <a:spcPct val="100000"/>
              </a:lnSpc>
              <a:spcBef>
                <a:spcPts val="0"/>
              </a:spcBef>
              <a:buFont typeface="Arial" panose="020B0604020202020204" pitchFamily="34" charset="0"/>
              <a:buNone/>
            </a:pPr>
            <a:r>
              <a:rPr lang="tr-TR" sz="2400" dirty="0"/>
              <a:t>  VEYA</a:t>
            </a:r>
          </a:p>
        </p:txBody>
      </p:sp>
    </p:spTree>
    <p:extLst>
      <p:ext uri="{BB962C8B-B14F-4D97-AF65-F5344CB8AC3E}">
        <p14:creationId xmlns:p14="http://schemas.microsoft.com/office/powerpoint/2010/main" val="26260786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08868"/>
            <a:ext cx="10515600" cy="4968095"/>
          </a:xfrm>
        </p:spPr>
        <p:txBody>
          <a:bodyPr>
            <a:normAutofit/>
          </a:bodyPr>
          <a:lstStyle/>
          <a:p>
            <a:r>
              <a:rPr lang="tr-TR" dirty="0"/>
              <a:t>Bu hastalarda </a:t>
            </a:r>
            <a:r>
              <a:rPr lang="tr-TR" dirty="0" err="1"/>
              <a:t>kortikosteroid</a:t>
            </a:r>
            <a:r>
              <a:rPr lang="tr-TR" dirty="0"/>
              <a:t>, </a:t>
            </a:r>
            <a:r>
              <a:rPr lang="tr-TR" dirty="0" err="1"/>
              <a:t>IVIg</a:t>
            </a:r>
            <a:r>
              <a:rPr lang="tr-TR" dirty="0"/>
              <a:t>, </a:t>
            </a:r>
            <a:r>
              <a:rPr lang="tr-TR" dirty="0" err="1"/>
              <a:t>Tocilizumab</a:t>
            </a:r>
            <a:r>
              <a:rPr lang="tr-TR" dirty="0"/>
              <a:t>, </a:t>
            </a:r>
            <a:r>
              <a:rPr lang="tr-TR" dirty="0" err="1"/>
              <a:t>Anakinra</a:t>
            </a:r>
            <a:r>
              <a:rPr lang="tr-TR" dirty="0"/>
              <a:t>, JAK inhibitörleri ve hatta </a:t>
            </a:r>
            <a:r>
              <a:rPr lang="tr-TR" dirty="0" err="1" smtClean="0"/>
              <a:t>kemoterapötikler</a:t>
            </a:r>
            <a:r>
              <a:rPr lang="tr-TR" dirty="0" smtClean="0"/>
              <a:t> kullanılabilir</a:t>
            </a:r>
            <a:r>
              <a:rPr lang="tr-TR" dirty="0"/>
              <a:t>. </a:t>
            </a:r>
            <a:endParaRPr lang="tr-TR" dirty="0" smtClean="0"/>
          </a:p>
          <a:p>
            <a:r>
              <a:rPr lang="tr-TR" dirty="0" smtClean="0"/>
              <a:t>COVID-19 </a:t>
            </a:r>
            <a:r>
              <a:rPr lang="tr-TR" dirty="0" err="1"/>
              <a:t>viral</a:t>
            </a:r>
            <a:r>
              <a:rPr lang="tr-TR" dirty="0"/>
              <a:t> </a:t>
            </a:r>
            <a:r>
              <a:rPr lang="tr-TR" dirty="0" err="1"/>
              <a:t>pnömonisinde</a:t>
            </a:r>
            <a:r>
              <a:rPr lang="tr-TR" dirty="0"/>
              <a:t> </a:t>
            </a:r>
            <a:r>
              <a:rPr lang="tr-TR" dirty="0" err="1"/>
              <a:t>kortikosteroidler</a:t>
            </a:r>
            <a:r>
              <a:rPr lang="tr-TR" dirty="0"/>
              <a:t> önerilmemekte, sadece dirençli şok </a:t>
            </a:r>
            <a:r>
              <a:rPr lang="tr-TR" dirty="0" smtClean="0"/>
              <a:t>ve </a:t>
            </a:r>
            <a:r>
              <a:rPr lang="tr-TR" dirty="0" err="1" smtClean="0"/>
              <a:t>ARDS’de</a:t>
            </a:r>
            <a:r>
              <a:rPr lang="tr-TR" dirty="0" smtClean="0"/>
              <a:t> </a:t>
            </a:r>
            <a:r>
              <a:rPr lang="tr-TR" dirty="0"/>
              <a:t>ESICM kılavuzunda belirtildiği şekilde uygulanması önerilmektedir. </a:t>
            </a:r>
            <a:endParaRPr lang="tr-TR" dirty="0" smtClean="0"/>
          </a:p>
          <a:p>
            <a:r>
              <a:rPr lang="tr-TR" dirty="0" err="1" smtClean="0"/>
              <a:t>Sepsis</a:t>
            </a:r>
            <a:r>
              <a:rPr lang="tr-TR" dirty="0" smtClean="0"/>
              <a:t> </a:t>
            </a:r>
            <a:r>
              <a:rPr lang="tr-TR" dirty="0"/>
              <a:t>zaten </a:t>
            </a:r>
            <a:r>
              <a:rPr lang="tr-TR" dirty="0" smtClean="0"/>
              <a:t>bir </a:t>
            </a:r>
            <a:r>
              <a:rPr lang="tr-TR" dirty="0" err="1" smtClean="0"/>
              <a:t>immünsüpresif</a:t>
            </a:r>
            <a:r>
              <a:rPr lang="tr-TR" dirty="0" smtClean="0"/>
              <a:t> </a:t>
            </a:r>
            <a:r>
              <a:rPr lang="tr-TR" dirty="0"/>
              <a:t>hastalık olduğundan yüksek doz </a:t>
            </a:r>
            <a:r>
              <a:rPr lang="tr-TR" dirty="0" err="1"/>
              <a:t>kortikosteroidler</a:t>
            </a:r>
            <a:r>
              <a:rPr lang="tr-TR" dirty="0"/>
              <a:t> önerilmemektedir. </a:t>
            </a:r>
            <a:endParaRPr lang="tr-TR" dirty="0" smtClean="0"/>
          </a:p>
          <a:p>
            <a:r>
              <a:rPr lang="tr-TR" dirty="0" err="1" smtClean="0"/>
              <a:t>Sitokin</a:t>
            </a:r>
            <a:r>
              <a:rPr lang="tr-TR" dirty="0" smtClean="0"/>
              <a:t> fırtınası nedeniyle </a:t>
            </a:r>
            <a:r>
              <a:rPr lang="tr-TR" dirty="0"/>
              <a:t>kullanılan ilaçların </a:t>
            </a:r>
            <a:r>
              <a:rPr lang="tr-TR" dirty="0" err="1"/>
              <a:t>immünsüpresyona</a:t>
            </a:r>
            <a:r>
              <a:rPr lang="tr-TR" dirty="0"/>
              <a:t> neden olabileceği unutulmamalıdır.</a:t>
            </a:r>
          </a:p>
          <a:p>
            <a:r>
              <a:rPr lang="tr-TR" dirty="0" err="1"/>
              <a:t>IVIg</a:t>
            </a:r>
            <a:r>
              <a:rPr lang="tr-TR" dirty="0"/>
              <a:t> tedavisi </a:t>
            </a:r>
            <a:r>
              <a:rPr lang="tr-TR" dirty="0" err="1"/>
              <a:t>Ig</a:t>
            </a:r>
            <a:r>
              <a:rPr lang="tr-TR" dirty="0"/>
              <a:t> düzey takibi ile (</a:t>
            </a:r>
            <a:r>
              <a:rPr lang="tr-TR" dirty="0" err="1"/>
              <a:t>IgA</a:t>
            </a:r>
            <a:r>
              <a:rPr lang="tr-TR" dirty="0"/>
              <a:t> eksikliğinde kullanılmamalı) </a:t>
            </a:r>
            <a:endParaRPr lang="tr-TR" dirty="0" smtClean="0"/>
          </a:p>
          <a:p>
            <a:pPr marL="0" indent="0">
              <a:buNone/>
            </a:pPr>
            <a:r>
              <a:rPr lang="tr-TR" dirty="0"/>
              <a:t>	</a:t>
            </a:r>
            <a:r>
              <a:rPr lang="tr-TR" dirty="0" smtClean="0"/>
              <a:t>2 </a:t>
            </a:r>
            <a:r>
              <a:rPr lang="tr-TR" dirty="0"/>
              <a:t>g/kg/gün toplam 2 gün verilebilir.</a:t>
            </a:r>
            <a:endParaRPr lang="tr-TR" dirty="0"/>
          </a:p>
        </p:txBody>
      </p:sp>
    </p:spTree>
    <p:extLst>
      <p:ext uri="{BB962C8B-B14F-4D97-AF65-F5344CB8AC3E}">
        <p14:creationId xmlns:p14="http://schemas.microsoft.com/office/powerpoint/2010/main" val="19540029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0"/>
            <a:ext cx="10515600" cy="6858000"/>
          </a:xfrm>
          <a:solidFill>
            <a:schemeClr val="bg1"/>
          </a:solidFill>
        </p:spPr>
        <p:txBody>
          <a:bodyPr>
            <a:noAutofit/>
          </a:bodyPr>
          <a:lstStyle/>
          <a:p>
            <a:pPr>
              <a:lnSpc>
                <a:spcPct val="120000"/>
              </a:lnSpc>
            </a:pPr>
            <a:r>
              <a:rPr lang="tr-TR" sz="2000" dirty="0" err="1"/>
              <a:t>Tocilizumabın</a:t>
            </a:r>
            <a:r>
              <a:rPr lang="tr-TR" sz="2000" dirty="0"/>
              <a:t> COVID-19 ilişkili </a:t>
            </a:r>
            <a:r>
              <a:rPr lang="tr-TR" sz="2000" dirty="0" err="1"/>
              <a:t>HLH’da</a:t>
            </a:r>
            <a:r>
              <a:rPr lang="tr-TR" sz="2000" dirty="0"/>
              <a:t> olumlu etkisinin olduğu bildirilmektedir. </a:t>
            </a:r>
            <a:endParaRPr lang="tr-TR" sz="2000" dirty="0" smtClean="0"/>
          </a:p>
          <a:p>
            <a:pPr>
              <a:lnSpc>
                <a:spcPct val="120000"/>
              </a:lnSpc>
            </a:pPr>
            <a:r>
              <a:rPr lang="tr-TR" sz="2000" dirty="0" smtClean="0"/>
              <a:t>Bu </a:t>
            </a:r>
            <a:r>
              <a:rPr lang="tr-TR" sz="2000" dirty="0"/>
              <a:t>nedenle </a:t>
            </a:r>
            <a:r>
              <a:rPr lang="tr-TR" sz="2000" dirty="0" smtClean="0"/>
              <a:t>ARDS ve </a:t>
            </a:r>
            <a:r>
              <a:rPr lang="tr-TR" sz="2000" dirty="0" err="1"/>
              <a:t>sepsis</a:t>
            </a:r>
            <a:r>
              <a:rPr lang="tr-TR" sz="2000" dirty="0"/>
              <a:t> nedeni ile yoğun bakım ünitesine yatan ağır hastalarda klinik bulgular yanında H skoru &gt;169</a:t>
            </a:r>
            <a:r>
              <a:rPr lang="tr-TR" sz="2000" dirty="0" smtClean="0"/>
              <a:t>, </a:t>
            </a:r>
            <a:r>
              <a:rPr lang="tr-TR" sz="2000" dirty="0" err="1" smtClean="0"/>
              <a:t>ferritin</a:t>
            </a:r>
            <a:r>
              <a:rPr lang="tr-TR" sz="2000" dirty="0"/>
              <a:t>, bakılabiliyor ise yüksek duyarlı CRP veya IL-6 yüksek ise 400 mg IV uygulanabilir, </a:t>
            </a:r>
            <a:r>
              <a:rPr lang="tr-TR" sz="2000" dirty="0" smtClean="0"/>
              <a:t>12-24 saat içinde </a:t>
            </a:r>
            <a:r>
              <a:rPr lang="tr-TR" sz="2000" dirty="0"/>
              <a:t>doz tekrarı </a:t>
            </a:r>
            <a:r>
              <a:rPr lang="tr-TR" sz="2000" dirty="0" smtClean="0"/>
              <a:t>yapılabilir.</a:t>
            </a:r>
          </a:p>
          <a:p>
            <a:pPr>
              <a:lnSpc>
                <a:spcPct val="120000"/>
              </a:lnSpc>
            </a:pPr>
            <a:r>
              <a:rPr lang="tr-TR" sz="2000" dirty="0" smtClean="0"/>
              <a:t>Ancak </a:t>
            </a:r>
            <a:r>
              <a:rPr lang="tr-TR" sz="2000" dirty="0"/>
              <a:t>bu ilacın kendisinin de </a:t>
            </a:r>
            <a:r>
              <a:rPr lang="tr-TR" sz="2000" dirty="0" err="1"/>
              <a:t>ARDS’ye</a:t>
            </a:r>
            <a:r>
              <a:rPr lang="tr-TR" sz="2000" dirty="0"/>
              <a:t> neden </a:t>
            </a:r>
            <a:r>
              <a:rPr lang="tr-TR" sz="2000" dirty="0" smtClean="0"/>
              <a:t>olabileceği bildirilmektedir</a:t>
            </a:r>
            <a:r>
              <a:rPr lang="tr-TR" sz="2000" dirty="0"/>
              <a:t>. </a:t>
            </a:r>
            <a:endParaRPr lang="tr-TR" sz="2000" dirty="0" smtClean="0"/>
          </a:p>
          <a:p>
            <a:pPr>
              <a:lnSpc>
                <a:spcPct val="120000"/>
              </a:lnSpc>
            </a:pPr>
            <a:r>
              <a:rPr lang="tr-TR" sz="2000" dirty="0" smtClean="0"/>
              <a:t>Bu </a:t>
            </a:r>
            <a:r>
              <a:rPr lang="tr-TR" sz="2000" dirty="0"/>
              <a:t>nedenle yaygın ya da rutin kullanımının yani sadece </a:t>
            </a:r>
            <a:r>
              <a:rPr lang="tr-TR" sz="2000" dirty="0" err="1"/>
              <a:t>pnömoni</a:t>
            </a:r>
            <a:r>
              <a:rPr lang="tr-TR" sz="2000" dirty="0"/>
              <a:t> gibi </a:t>
            </a:r>
            <a:r>
              <a:rPr lang="tr-TR" sz="2000" dirty="0" smtClean="0"/>
              <a:t>durumlarda kullanımının </a:t>
            </a:r>
            <a:r>
              <a:rPr lang="tr-TR" sz="2000" dirty="0"/>
              <a:t>sakıncalı olabileceği göz ardı edilmemelidir. </a:t>
            </a:r>
            <a:endParaRPr lang="tr-TR" sz="2000" dirty="0" smtClean="0"/>
          </a:p>
          <a:p>
            <a:pPr>
              <a:lnSpc>
                <a:spcPct val="120000"/>
              </a:lnSpc>
            </a:pPr>
            <a:r>
              <a:rPr lang="tr-TR" sz="2000" dirty="0" smtClean="0"/>
              <a:t>Gebelik</a:t>
            </a:r>
            <a:r>
              <a:rPr lang="tr-TR" sz="2000" dirty="0"/>
              <a:t>, </a:t>
            </a:r>
            <a:r>
              <a:rPr lang="tr-TR" sz="2000" dirty="0" err="1"/>
              <a:t>nötropeni</a:t>
            </a:r>
            <a:r>
              <a:rPr lang="tr-TR" sz="2000" dirty="0"/>
              <a:t> (&lt;500/mm3), </a:t>
            </a:r>
            <a:r>
              <a:rPr lang="tr-TR" sz="2000" dirty="0" smtClean="0"/>
              <a:t>aktif tüberküloz</a:t>
            </a:r>
            <a:r>
              <a:rPr lang="tr-TR" sz="2000" dirty="0"/>
              <a:t>, aktif hepatit B veya C, </a:t>
            </a:r>
            <a:r>
              <a:rPr lang="tr-TR" sz="2000" dirty="0" err="1"/>
              <a:t>allerji</a:t>
            </a:r>
            <a:r>
              <a:rPr lang="tr-TR" sz="2000" dirty="0"/>
              <a:t>, </a:t>
            </a:r>
            <a:r>
              <a:rPr lang="tr-TR" sz="2000" dirty="0" err="1"/>
              <a:t>hipersensitivite</a:t>
            </a:r>
            <a:r>
              <a:rPr lang="tr-TR" sz="2000" dirty="0"/>
              <a:t> varlığında kullanılmamalı, </a:t>
            </a:r>
            <a:r>
              <a:rPr lang="tr-TR" sz="2000" dirty="0" smtClean="0"/>
              <a:t>karaciğer fonksiyonları ve </a:t>
            </a:r>
            <a:r>
              <a:rPr lang="tr-TR" sz="2000" dirty="0" err="1" smtClean="0"/>
              <a:t>trombosit</a:t>
            </a:r>
            <a:r>
              <a:rPr lang="tr-TR" sz="2000" dirty="0" smtClean="0"/>
              <a:t> sayısı izlenmeli, </a:t>
            </a:r>
            <a:r>
              <a:rPr lang="tr-TR" sz="2000" dirty="0" err="1" smtClean="0"/>
              <a:t>divertikülit</a:t>
            </a:r>
            <a:r>
              <a:rPr lang="tr-TR" sz="2000" dirty="0" smtClean="0"/>
              <a:t> öyküsü olan hastalar </a:t>
            </a:r>
            <a:r>
              <a:rPr lang="tr-TR" sz="2000" dirty="0" err="1" smtClean="0"/>
              <a:t>gastrointestinal</a:t>
            </a:r>
            <a:r>
              <a:rPr lang="tr-TR" sz="2000" dirty="0" smtClean="0"/>
              <a:t> </a:t>
            </a:r>
            <a:r>
              <a:rPr lang="tr-TR" sz="2000" dirty="0" err="1" smtClean="0"/>
              <a:t>perforasyon</a:t>
            </a:r>
            <a:r>
              <a:rPr lang="tr-TR" sz="2000" dirty="0" smtClean="0"/>
              <a:t> </a:t>
            </a:r>
            <a:r>
              <a:rPr lang="tr-TR" sz="2000" dirty="0"/>
              <a:t>açısından yakın izlenmelidir. </a:t>
            </a:r>
            <a:endParaRPr lang="tr-TR" sz="2000" dirty="0" smtClean="0"/>
          </a:p>
          <a:p>
            <a:pPr>
              <a:lnSpc>
                <a:spcPct val="120000"/>
              </a:lnSpc>
            </a:pPr>
            <a:r>
              <a:rPr lang="tr-TR" sz="2000" dirty="0" smtClean="0"/>
              <a:t>Hastaların </a:t>
            </a:r>
            <a:r>
              <a:rPr lang="tr-TR" sz="2000" dirty="0"/>
              <a:t>tedavi sonrası </a:t>
            </a:r>
            <a:r>
              <a:rPr lang="tr-TR" sz="2000" dirty="0" err="1"/>
              <a:t>inflamatuar</a:t>
            </a:r>
            <a:r>
              <a:rPr lang="tr-TR" sz="2000" dirty="0"/>
              <a:t> semptom </a:t>
            </a:r>
            <a:r>
              <a:rPr lang="tr-TR" sz="2000" dirty="0" smtClean="0"/>
              <a:t>ve </a:t>
            </a:r>
            <a:r>
              <a:rPr lang="tr-TR" sz="2000" dirty="0" err="1" smtClean="0"/>
              <a:t>paramterelerinde</a:t>
            </a:r>
            <a:r>
              <a:rPr lang="tr-TR" sz="2000" dirty="0" smtClean="0"/>
              <a:t> </a:t>
            </a:r>
            <a:r>
              <a:rPr lang="tr-TR" sz="2000" dirty="0"/>
              <a:t>(ateş, </a:t>
            </a:r>
            <a:r>
              <a:rPr lang="tr-TR" sz="2000" dirty="0" err="1"/>
              <a:t>lokosit</a:t>
            </a:r>
            <a:r>
              <a:rPr lang="tr-TR" sz="2000" dirty="0"/>
              <a:t>, CRP, </a:t>
            </a:r>
            <a:r>
              <a:rPr lang="tr-TR" sz="2000" dirty="0" err="1"/>
              <a:t>ferritin</a:t>
            </a:r>
            <a:r>
              <a:rPr lang="tr-TR" sz="2000" dirty="0"/>
              <a:t>, vb.) düzelme tek başına yarar kriteri </a:t>
            </a:r>
            <a:r>
              <a:rPr lang="tr-TR" sz="2000" dirty="0" smtClean="0"/>
              <a:t>olarak değerlendirilmemeli</a:t>
            </a:r>
            <a:r>
              <a:rPr lang="tr-TR" sz="2000" dirty="0"/>
              <a:t>, hastalar </a:t>
            </a:r>
            <a:r>
              <a:rPr lang="tr-TR" sz="2000" dirty="0" err="1"/>
              <a:t>hipoksi</a:t>
            </a:r>
            <a:r>
              <a:rPr lang="tr-TR" sz="2000" dirty="0"/>
              <a:t>, solunum yetmezliği, şok ve çoklu organ yetmezliği bulguları </a:t>
            </a:r>
            <a:r>
              <a:rPr lang="tr-TR" sz="2000" dirty="0" smtClean="0"/>
              <a:t>ile izlenmelidir.</a:t>
            </a:r>
          </a:p>
          <a:p>
            <a:pPr>
              <a:lnSpc>
                <a:spcPct val="120000"/>
              </a:lnSpc>
            </a:pPr>
            <a:r>
              <a:rPr lang="tr-TR" sz="2000" dirty="0" smtClean="0"/>
              <a:t>Bu </a:t>
            </a:r>
            <a:r>
              <a:rPr lang="tr-TR" sz="2000" dirty="0"/>
              <a:t>tedavileri alıp </a:t>
            </a:r>
            <a:r>
              <a:rPr lang="tr-TR" sz="2000" dirty="0" err="1"/>
              <a:t>sekonder</a:t>
            </a:r>
            <a:r>
              <a:rPr lang="tr-TR" sz="2000" dirty="0"/>
              <a:t> enfeksiyon geliştiren hastalarda da enfeksiyon </a:t>
            </a:r>
            <a:r>
              <a:rPr lang="tr-TR" sz="2000" dirty="0" smtClean="0"/>
              <a:t>yanıtı baskılanmış </a:t>
            </a:r>
            <a:r>
              <a:rPr lang="tr-TR" sz="2000" dirty="0"/>
              <a:t>olabilmekte, ateş, CRP, lökosit artışı görülmeyebilmektedir.</a:t>
            </a:r>
            <a:endParaRPr lang="tr-TR" sz="2000" dirty="0"/>
          </a:p>
        </p:txBody>
      </p:sp>
    </p:spTree>
    <p:extLst>
      <p:ext uri="{BB962C8B-B14F-4D97-AF65-F5344CB8AC3E}">
        <p14:creationId xmlns:p14="http://schemas.microsoft.com/office/powerpoint/2010/main" val="27226322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a:solidFill>
                  <a:prstClr val="white"/>
                </a:solidFill>
              </a:rPr>
              <a:t>v</a:t>
            </a:r>
            <a:r>
              <a:rPr lang="en-US" sz="2800" dirty="0">
                <a:solidFill>
                  <a:prstClr val="white"/>
                </a:solidFill>
              </a:rPr>
              <a:t>e </a:t>
            </a:r>
            <a:r>
              <a:rPr lang="en-US" sz="2800" dirty="0" err="1">
                <a:solidFill>
                  <a:prstClr val="white"/>
                </a:solidFill>
              </a:rPr>
              <a:t>Tedavisi</a:t>
            </a:r>
            <a:r>
              <a:rPr lang="tr-TR" sz="2800" dirty="0">
                <a:solidFill>
                  <a:prstClr val="white"/>
                </a:solidFill>
              </a:rPr>
              <a:t>-1</a:t>
            </a: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fontScale="85000" lnSpcReduction="20000"/>
          </a:bodyPr>
          <a:lstStyle/>
          <a:p>
            <a:pPr marR="72390" algn="just">
              <a:lnSpc>
                <a:spcPct val="111000"/>
              </a:lnSpc>
              <a:spcBef>
                <a:spcPts val="865"/>
              </a:spcBef>
              <a:spcAft>
                <a:spcPts val="0"/>
              </a:spcAft>
            </a:pPr>
            <a:r>
              <a:rPr lang="tr-TR" dirty="0">
                <a:ea typeface="Times New Roman" panose="02020603050405020304" pitchFamily="18" charset="0"/>
              </a:rPr>
              <a:t>Çocuklarla ilgili COVID-19 enfeksiyonuna yönelik tedaviler ile ilgili, bugün için bilimsel kanıt düzeyi yeterli olan veri bulunmamaktadır.</a:t>
            </a:r>
          </a:p>
          <a:p>
            <a:pPr marR="72390" algn="just">
              <a:lnSpc>
                <a:spcPct val="111000"/>
              </a:lnSpc>
              <a:spcBef>
                <a:spcPts val="865"/>
              </a:spcBef>
              <a:spcAft>
                <a:spcPts val="0"/>
              </a:spcAft>
            </a:pPr>
            <a:r>
              <a:rPr lang="tr-TR" dirty="0">
                <a:ea typeface="Times New Roman" panose="02020603050405020304" pitchFamily="18" charset="0"/>
              </a:rPr>
              <a:t>Bu nedenle çocuklarla ilgili COVID-19 tedavi önerileri erişkin çalışmalarına göre değerlendirilmeli ve çocuk hastanın durumuna göre planlanmalıdır. </a:t>
            </a:r>
          </a:p>
          <a:p>
            <a:pPr marR="72390" algn="just">
              <a:lnSpc>
                <a:spcPct val="111000"/>
              </a:lnSpc>
              <a:spcBef>
                <a:spcPts val="865"/>
              </a:spcBef>
              <a:spcAft>
                <a:spcPts val="0"/>
              </a:spcAft>
            </a:pPr>
            <a:r>
              <a:rPr lang="tr-TR" dirty="0">
                <a:ea typeface="Times New Roman" panose="02020603050405020304" pitchFamily="18" charset="0"/>
              </a:rPr>
              <a:t>COVID-19 salgının başından itibaren, 22 Mart 2020 tarihine kadar, dünya genelinde </a:t>
            </a:r>
            <a:r>
              <a:rPr lang="tr-TR" dirty="0" smtClean="0">
                <a:ea typeface="Times New Roman" panose="02020603050405020304" pitchFamily="18" charset="0"/>
              </a:rPr>
              <a:t>0– </a:t>
            </a:r>
            <a:r>
              <a:rPr lang="tr-TR" dirty="0">
                <a:ea typeface="Times New Roman" panose="02020603050405020304" pitchFamily="18" charset="0"/>
              </a:rPr>
              <a:t>9 yaş arasında ölüm görülmemiştir. </a:t>
            </a:r>
          </a:p>
          <a:p>
            <a:pPr marR="72390" algn="just">
              <a:lnSpc>
                <a:spcPct val="111000"/>
              </a:lnSpc>
              <a:spcBef>
                <a:spcPts val="865"/>
              </a:spcBef>
              <a:spcAft>
                <a:spcPts val="0"/>
              </a:spcAft>
            </a:pPr>
            <a:r>
              <a:rPr lang="tr-TR" dirty="0">
                <a:ea typeface="Times New Roman" panose="02020603050405020304" pitchFamily="18" charset="0"/>
              </a:rPr>
              <a:t>Daha büyük çocuklarda, 10 – 19 yaş arasında ise %0,2 ölüm bildirimi yapılmıştır. </a:t>
            </a:r>
          </a:p>
          <a:p>
            <a:pPr marR="72390" algn="just">
              <a:lnSpc>
                <a:spcPct val="111000"/>
              </a:lnSpc>
              <a:spcBef>
                <a:spcPts val="865"/>
              </a:spcBef>
              <a:spcAft>
                <a:spcPts val="0"/>
              </a:spcAft>
            </a:pPr>
            <a:r>
              <a:rPr lang="tr-TR" dirty="0">
                <a:ea typeface="Times New Roman" panose="02020603050405020304" pitchFamily="18" charset="0"/>
              </a:rPr>
              <a:t>Bu rakamlar ve bugüne kadar paylaşılan veriler değerlendirildiğinde, çocuklarda klinik tablonun daha hafif seyirli olduğu görülmektedir. </a:t>
            </a:r>
          </a:p>
          <a:p>
            <a:pPr marR="72390" algn="just">
              <a:lnSpc>
                <a:spcPct val="111000"/>
              </a:lnSpc>
              <a:spcBef>
                <a:spcPts val="865"/>
              </a:spcBef>
              <a:spcAft>
                <a:spcPts val="0"/>
              </a:spcAft>
            </a:pPr>
            <a:r>
              <a:rPr lang="tr-TR" dirty="0">
                <a:ea typeface="Times New Roman" panose="02020603050405020304" pitchFamily="18" charset="0"/>
              </a:rPr>
              <a:t>Ayrıca, çocuklarda ilaçların olası yan etkileri de tedavi kararı verirken göz önüne alınmalıdır. </a:t>
            </a:r>
          </a:p>
          <a:p>
            <a:pPr marR="72390" algn="just">
              <a:lnSpc>
                <a:spcPct val="111000"/>
              </a:lnSpc>
              <a:spcBef>
                <a:spcPts val="865"/>
              </a:spcBef>
              <a:spcAft>
                <a:spcPts val="0"/>
              </a:spcAft>
            </a:pPr>
            <a:r>
              <a:rPr lang="tr-TR" dirty="0">
                <a:ea typeface="Times New Roman" panose="02020603050405020304" pitchFamily="18" charset="0"/>
              </a:rPr>
              <a:t>Bugün için çocukluk çağında tedavi her bir hasta için ayrı değerlendirilmeli ve olası ağır vakalarda planlanmalıdır.</a:t>
            </a:r>
          </a:p>
          <a:p>
            <a:endParaRPr lang="tr-TR" dirty="0"/>
          </a:p>
        </p:txBody>
      </p:sp>
    </p:spTree>
    <p:extLst>
      <p:ext uri="{BB962C8B-B14F-4D97-AF65-F5344CB8AC3E}">
        <p14:creationId xmlns:p14="http://schemas.microsoft.com/office/powerpoint/2010/main" val="29664211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smtClean="0">
                <a:solidFill>
                  <a:prstClr val="white"/>
                </a:solidFill>
              </a:rPr>
              <a:t>- </a:t>
            </a:r>
            <a:r>
              <a:rPr lang="tr-TR" sz="2800" dirty="0" err="1" smtClean="0">
                <a:solidFill>
                  <a:prstClr val="white"/>
                </a:solidFill>
              </a:rPr>
              <a:t>Triaj</a:t>
            </a:r>
            <a:endParaRPr lang="tr-TR" sz="2800" dirty="0">
              <a:solidFill>
                <a:prstClr val="white"/>
              </a:solidFill>
            </a:endParaRP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r>
              <a:rPr lang="tr-TR" sz="2400" dirty="0" smtClean="0"/>
              <a:t>Ateş</a:t>
            </a:r>
            <a:r>
              <a:rPr lang="tr-TR" sz="2400" dirty="0"/>
              <a:t>, öksürük, solunum sıkıntısı olan çocuk ve ailesine cerrahi maske </a:t>
            </a:r>
            <a:r>
              <a:rPr lang="tr-TR" sz="2400" dirty="0" smtClean="0"/>
              <a:t>takılarak </a:t>
            </a:r>
            <a:r>
              <a:rPr lang="tr-TR" sz="2400" dirty="0"/>
              <a:t>özel </a:t>
            </a:r>
            <a:r>
              <a:rPr lang="tr-TR" sz="2400" dirty="0" smtClean="0"/>
              <a:t>bir </a:t>
            </a:r>
            <a:r>
              <a:rPr lang="tr-TR" sz="2400" dirty="0" err="1" smtClean="0"/>
              <a:t>triyaj</a:t>
            </a:r>
            <a:r>
              <a:rPr lang="tr-TR" sz="2400" dirty="0" smtClean="0"/>
              <a:t> </a:t>
            </a:r>
            <a:r>
              <a:rPr lang="tr-TR" sz="2400" dirty="0"/>
              <a:t>alanına transfer edilirler.</a:t>
            </a:r>
          </a:p>
          <a:p>
            <a:r>
              <a:rPr lang="tr-TR" sz="2400" dirty="0" err="1" smtClean="0"/>
              <a:t>Triyajda</a:t>
            </a:r>
            <a:r>
              <a:rPr lang="tr-TR" sz="2400" dirty="0" smtClean="0"/>
              <a:t> görevli doktor ve hemşireler uygun kişisel koruyucu ekipman (önlük, tıbbi maske, gözlük/yüz koruyucu, eldiven) giyerek hastanın bulunduğu alana girer.</a:t>
            </a:r>
          </a:p>
          <a:p>
            <a:pPr lvl="1">
              <a:buFont typeface="Wingdings" panose="05000000000000000000" pitchFamily="2" charset="2"/>
              <a:buChar char="§"/>
            </a:pPr>
            <a:r>
              <a:rPr lang="tr-TR" dirty="0" err="1" smtClean="0">
                <a:latin typeface="Arial" panose="020B0604020202020204" pitchFamily="34" charset="0"/>
                <a:cs typeface="Arial" panose="020B0604020202020204" pitchFamily="34" charset="0"/>
              </a:rPr>
              <a:t>Vital</a:t>
            </a:r>
            <a:r>
              <a:rPr lang="tr-TR" dirty="0" smtClean="0">
                <a:latin typeface="Arial" panose="020B0604020202020204" pitchFamily="34" charset="0"/>
                <a:cs typeface="Arial" panose="020B0604020202020204" pitchFamily="34" charset="0"/>
              </a:rPr>
              <a:t> bulgularına bakılır (kalp hızı, ritmi, solunum sayısı, kan basıncı, vücut sıcaklığı ve şartlar uygun ise oksijen </a:t>
            </a:r>
            <a:r>
              <a:rPr lang="tr-TR" dirty="0" err="1" smtClean="0">
                <a:latin typeface="Arial" panose="020B0604020202020204" pitchFamily="34" charset="0"/>
                <a:cs typeface="Arial" panose="020B0604020202020204" pitchFamily="34" charset="0"/>
              </a:rPr>
              <a:t>saturasyonu</a:t>
            </a:r>
            <a:r>
              <a:rPr lang="tr-TR" dirty="0" smtClean="0">
                <a:latin typeface="Arial" panose="020B0604020202020204" pitchFamily="34" charset="0"/>
                <a:cs typeface="Arial" panose="020B0604020202020204" pitchFamily="34" charset="0"/>
              </a:rPr>
              <a:t> kontrol edilir)</a:t>
            </a:r>
          </a:p>
          <a:p>
            <a:pPr marL="1798638" lvl="1" indent="-1341438">
              <a:buNone/>
            </a:pPr>
            <a:r>
              <a:rPr lang="tr-TR" dirty="0" smtClean="0">
                <a:latin typeface="Arial" panose="020B0604020202020204" pitchFamily="34" charset="0"/>
                <a:cs typeface="Arial" panose="020B0604020202020204" pitchFamily="34" charset="0"/>
              </a:rPr>
              <a:t>		Genel durumu stabil olmayan hastanın solunum desteği, dolaşım desteği sağlanarak ilgili servise hızla yatışı yapılır.</a:t>
            </a:r>
          </a:p>
          <a:p>
            <a:pPr lvl="1">
              <a:buFont typeface="Wingdings" panose="05000000000000000000" pitchFamily="2" charset="2"/>
              <a:buChar char="§"/>
            </a:pPr>
            <a:r>
              <a:rPr lang="tr-TR" dirty="0" smtClean="0">
                <a:latin typeface="Arial" panose="020B0604020202020204" pitchFamily="34" charset="0"/>
                <a:cs typeface="Arial" panose="020B0604020202020204" pitchFamily="34" charset="0"/>
              </a:rPr>
              <a:t>Hastanın </a:t>
            </a:r>
            <a:r>
              <a:rPr lang="tr-TR" dirty="0" err="1" smtClean="0">
                <a:latin typeface="Arial" panose="020B0604020202020204" pitchFamily="34" charset="0"/>
                <a:cs typeface="Arial" panose="020B0604020202020204" pitchFamily="34" charset="0"/>
              </a:rPr>
              <a:t>anamnezi</a:t>
            </a:r>
            <a:r>
              <a:rPr lang="tr-TR" dirty="0" smtClean="0">
                <a:latin typeface="Arial" panose="020B0604020202020204" pitchFamily="34" charset="0"/>
                <a:cs typeface="Arial" panose="020B0604020202020204" pitchFamily="34" charset="0"/>
              </a:rPr>
              <a:t> alınır.</a:t>
            </a:r>
          </a:p>
          <a:p>
            <a:pPr lvl="1">
              <a:buFont typeface="Wingdings" panose="05000000000000000000" pitchFamily="2" charset="2"/>
              <a:buChar char="§"/>
            </a:pPr>
            <a:r>
              <a:rPr lang="tr-TR" dirty="0" smtClean="0">
                <a:latin typeface="Arial" panose="020B0604020202020204" pitchFamily="34" charset="0"/>
                <a:cs typeface="Arial" panose="020B0604020202020204" pitchFamily="34" charset="0"/>
              </a:rPr>
              <a:t>Muayenesi yapılır.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15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smtClean="0">
                <a:solidFill>
                  <a:prstClr val="white"/>
                </a:solidFill>
              </a:rPr>
              <a:t>– COVID-19 Testi</a:t>
            </a:r>
            <a:endParaRPr lang="tr-TR" sz="2800" dirty="0">
              <a:solidFill>
                <a:prstClr val="white"/>
              </a:solidFill>
            </a:endParaRP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pPr marL="0" indent="0">
              <a:buNone/>
            </a:pPr>
            <a:r>
              <a:rPr lang="tr-TR" sz="2400" b="1" dirty="0"/>
              <a:t>I. Epidemiyolojik Özellikler</a:t>
            </a:r>
            <a:r>
              <a:rPr lang="tr-TR" sz="2400" b="1" dirty="0" smtClean="0"/>
              <a:t>;</a:t>
            </a:r>
          </a:p>
          <a:p>
            <a:pPr marL="0" indent="0">
              <a:buNone/>
            </a:pPr>
            <a:endParaRPr lang="tr-TR" sz="2400" b="1" dirty="0"/>
          </a:p>
          <a:p>
            <a:r>
              <a:rPr lang="tr-TR" sz="2400" dirty="0" smtClean="0"/>
              <a:t>Hane </a:t>
            </a:r>
            <a:r>
              <a:rPr lang="tr-TR" sz="2400" dirty="0"/>
              <a:t>halkının değerlendirilmesi;</a:t>
            </a:r>
          </a:p>
          <a:p>
            <a:pPr lvl="1">
              <a:buFont typeface="Wingdings" panose="05000000000000000000" pitchFamily="2" charset="2"/>
              <a:buChar char="§"/>
            </a:pPr>
            <a:r>
              <a:rPr lang="tr-TR" dirty="0" smtClean="0">
                <a:latin typeface="Arial" panose="020B0604020202020204" pitchFamily="34" charset="0"/>
                <a:cs typeface="Arial" panose="020B0604020202020204" pitchFamily="34" charset="0"/>
              </a:rPr>
              <a:t>Aynı </a:t>
            </a:r>
            <a:r>
              <a:rPr lang="tr-TR" dirty="0">
                <a:latin typeface="Arial" panose="020B0604020202020204" pitchFamily="34" charset="0"/>
                <a:cs typeface="Arial" panose="020B0604020202020204" pitchFamily="34" charset="0"/>
              </a:rPr>
              <a:t>hane halkı içerisinde, son 14 gün içerisinde, solunum yolu </a:t>
            </a:r>
            <a:r>
              <a:rPr lang="tr-TR" dirty="0" smtClean="0">
                <a:latin typeface="Arial" panose="020B0604020202020204" pitchFamily="34" charset="0"/>
                <a:cs typeface="Arial" panose="020B0604020202020204" pitchFamily="34" charset="0"/>
              </a:rPr>
              <a:t>enfeksiyonu tanısı </a:t>
            </a:r>
            <a:r>
              <a:rPr lang="tr-TR" dirty="0">
                <a:latin typeface="Arial" panose="020B0604020202020204" pitchFamily="34" charset="0"/>
                <a:cs typeface="Arial" panose="020B0604020202020204" pitchFamily="34" charset="0"/>
              </a:rPr>
              <a:t>ile hastaneye yatışı olan,</a:t>
            </a:r>
          </a:p>
          <a:p>
            <a:pPr lvl="1">
              <a:buFont typeface="Wingdings" panose="05000000000000000000" pitchFamily="2" charset="2"/>
              <a:buChar char="§"/>
            </a:pPr>
            <a:r>
              <a:rPr lang="da-DK" dirty="0" smtClean="0">
                <a:latin typeface="Arial" panose="020B0604020202020204" pitchFamily="34" charset="0"/>
                <a:cs typeface="Arial" panose="020B0604020202020204" pitchFamily="34" charset="0"/>
              </a:rPr>
              <a:t>Aynı </a:t>
            </a:r>
            <a:r>
              <a:rPr lang="da-DK" dirty="0">
                <a:latin typeface="Arial" panose="020B0604020202020204" pitchFamily="34" charset="0"/>
                <a:cs typeface="Arial" panose="020B0604020202020204" pitchFamily="34" charset="0"/>
              </a:rPr>
              <a:t>hane halkı içerisinde COVID – 19 tanısı alan,</a:t>
            </a:r>
          </a:p>
          <a:p>
            <a:pPr lvl="1">
              <a:buFont typeface="Wingdings" panose="05000000000000000000" pitchFamily="2" charset="2"/>
              <a:buChar char="§"/>
            </a:pPr>
            <a:r>
              <a:rPr lang="tr-TR" dirty="0" smtClean="0">
                <a:latin typeface="Arial" panose="020B0604020202020204" pitchFamily="34" charset="0"/>
                <a:cs typeface="Arial" panose="020B0604020202020204" pitchFamily="34" charset="0"/>
              </a:rPr>
              <a:t>Aynı </a:t>
            </a:r>
            <a:r>
              <a:rPr lang="tr-TR" dirty="0">
                <a:latin typeface="Arial" panose="020B0604020202020204" pitchFamily="34" charset="0"/>
                <a:cs typeface="Arial" panose="020B0604020202020204" pitchFamily="34" charset="0"/>
              </a:rPr>
              <a:t>hane halkı içerisinde ateşi ve öksürüğü olan, ya da ateşli veya </a:t>
            </a:r>
            <a:r>
              <a:rPr lang="tr-TR" dirty="0" smtClean="0">
                <a:latin typeface="Arial" panose="020B0604020202020204" pitchFamily="34" charset="0"/>
                <a:cs typeface="Arial" panose="020B0604020202020204" pitchFamily="34" charset="0"/>
              </a:rPr>
              <a:t>ateşsiz solunum </a:t>
            </a:r>
            <a:r>
              <a:rPr lang="tr-TR" dirty="0">
                <a:latin typeface="Arial" panose="020B0604020202020204" pitchFamily="34" charset="0"/>
                <a:cs typeface="Arial" panose="020B0604020202020204" pitchFamily="34" charset="0"/>
              </a:rPr>
              <a:t>sıkıntısı şikayetleri olan birisinin varlığında</a:t>
            </a:r>
            <a:r>
              <a:rPr lang="tr-TR" dirty="0" smtClean="0">
                <a:latin typeface="Arial" panose="020B0604020202020204" pitchFamily="34" charset="0"/>
                <a:cs typeface="Arial" panose="020B0604020202020204" pitchFamily="34" charset="0"/>
              </a:rPr>
              <a:t>,</a:t>
            </a:r>
          </a:p>
          <a:p>
            <a:pPr lvl="1">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r>
              <a:rPr lang="tr-TR" sz="2400" dirty="0" smtClean="0"/>
              <a:t>COVID </a:t>
            </a:r>
            <a:r>
              <a:rPr lang="tr-TR" sz="2400" dirty="0"/>
              <a:t>– 19 tanısı alan birisi ile temas hikayesinin varlığı,</a:t>
            </a:r>
            <a:endParaRPr lang="tr-TR" sz="2400" dirty="0"/>
          </a:p>
        </p:txBody>
      </p:sp>
    </p:spTree>
    <p:extLst>
      <p:ext uri="{BB962C8B-B14F-4D97-AF65-F5344CB8AC3E}">
        <p14:creationId xmlns:p14="http://schemas.microsoft.com/office/powerpoint/2010/main" val="13871257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smtClean="0">
                <a:solidFill>
                  <a:prstClr val="white"/>
                </a:solidFill>
              </a:rPr>
              <a:t>– COVID-19 Testi</a:t>
            </a:r>
            <a:endParaRPr lang="tr-TR" sz="2800" dirty="0">
              <a:solidFill>
                <a:prstClr val="white"/>
              </a:solidFill>
            </a:endParaRP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pPr marL="0" indent="0">
              <a:buNone/>
            </a:pPr>
            <a:r>
              <a:rPr lang="es-ES" sz="2400" b="1" dirty="0" smtClean="0"/>
              <a:t>II. Şikayet ve Sempton Bulguları;</a:t>
            </a:r>
          </a:p>
          <a:p>
            <a:r>
              <a:rPr lang="tr-TR" sz="2400" dirty="0" smtClean="0"/>
              <a:t>Çocuğun </a:t>
            </a:r>
            <a:r>
              <a:rPr lang="tr-TR" sz="2400" dirty="0"/>
              <a:t>ateş hikayesinin varlığı ya da ölçülen ateş değerinin </a:t>
            </a:r>
            <a:r>
              <a:rPr lang="tr-TR" sz="2400" dirty="0" smtClean="0"/>
              <a:t>38.0 ºC </a:t>
            </a:r>
            <a:r>
              <a:rPr lang="tr-TR" sz="2400" dirty="0"/>
              <a:t>veya </a:t>
            </a:r>
            <a:r>
              <a:rPr lang="tr-TR" sz="2400" dirty="0" smtClean="0"/>
              <a:t>üzerinde olması</a:t>
            </a:r>
            <a:r>
              <a:rPr lang="tr-TR" sz="2400" dirty="0"/>
              <a:t>,</a:t>
            </a:r>
          </a:p>
          <a:p>
            <a:r>
              <a:rPr lang="tr-TR" sz="2400" dirty="0" smtClean="0"/>
              <a:t>Akciğer </a:t>
            </a:r>
            <a:r>
              <a:rPr lang="tr-TR" sz="2400" dirty="0"/>
              <a:t>dinleme bulgularının varlığı,</a:t>
            </a:r>
          </a:p>
          <a:p>
            <a:r>
              <a:rPr lang="tr-TR" sz="2400" dirty="0" err="1" smtClean="0"/>
              <a:t>Takipne</a:t>
            </a:r>
            <a:r>
              <a:rPr lang="tr-TR" sz="2400" dirty="0" smtClean="0"/>
              <a:t> </a:t>
            </a:r>
            <a:r>
              <a:rPr lang="tr-TR" sz="2400" dirty="0"/>
              <a:t>varlığı,</a:t>
            </a:r>
          </a:p>
          <a:p>
            <a:r>
              <a:rPr lang="tr-TR" sz="2400" dirty="0" smtClean="0"/>
              <a:t>Yeni </a:t>
            </a:r>
            <a:r>
              <a:rPr lang="tr-TR" sz="2400" dirty="0"/>
              <a:t>başlangıçlı öksürük varlığı,</a:t>
            </a:r>
          </a:p>
          <a:p>
            <a:r>
              <a:rPr lang="tr-TR" sz="2400" dirty="0" smtClean="0"/>
              <a:t>Oda </a:t>
            </a:r>
            <a:r>
              <a:rPr lang="tr-TR" sz="2400" dirty="0"/>
              <a:t>havasında, oksijen </a:t>
            </a:r>
            <a:r>
              <a:rPr lang="tr-TR" sz="2400" dirty="0" err="1"/>
              <a:t>satürasyonunun</a:t>
            </a:r>
            <a:r>
              <a:rPr lang="tr-TR" sz="2400" dirty="0"/>
              <a:t> %92 veya daha düşük olması,</a:t>
            </a:r>
            <a:endParaRPr lang="tr-TR" sz="2400" dirty="0"/>
          </a:p>
        </p:txBody>
      </p:sp>
    </p:spTree>
    <p:extLst>
      <p:ext uri="{BB962C8B-B14F-4D97-AF65-F5344CB8AC3E}">
        <p14:creationId xmlns:p14="http://schemas.microsoft.com/office/powerpoint/2010/main" val="10080542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fontScale="90000"/>
          </a:bodyPr>
          <a:lstStyle/>
          <a:p>
            <a:pPr marL="64770">
              <a:spcAft>
                <a:spcPts val="0"/>
              </a:spcAft>
            </a:pPr>
            <a:r>
              <a:rPr lang="en-US" sz="2800" dirty="0" smtClean="0">
                <a:solidFill>
                  <a:schemeClr val="bg1"/>
                </a:solidFill>
              </a:rPr>
              <a:t>COVID-19 </a:t>
            </a:r>
            <a:r>
              <a:rPr lang="en-US" sz="2800" dirty="0" err="1">
                <a:solidFill>
                  <a:schemeClr val="bg1"/>
                </a:solidFill>
              </a:rPr>
              <a:t>Çocuk</a:t>
            </a:r>
            <a:r>
              <a:rPr lang="en-US" sz="2800" dirty="0">
                <a:solidFill>
                  <a:schemeClr val="bg1"/>
                </a:solidFill>
              </a:rPr>
              <a:t> Hasta </a:t>
            </a:r>
            <a:r>
              <a:rPr lang="en-US" sz="2800" dirty="0" err="1">
                <a:solidFill>
                  <a:schemeClr val="bg1"/>
                </a:solidFill>
              </a:rPr>
              <a:t>Yönetimi</a:t>
            </a:r>
            <a:r>
              <a:rPr lang="en-US" sz="2800" dirty="0">
                <a:solidFill>
                  <a:schemeClr val="bg1"/>
                </a:solidFill>
              </a:rPr>
              <a:t> </a:t>
            </a:r>
            <a:r>
              <a:rPr lang="tr-TR" sz="2800" dirty="0" smtClean="0">
                <a:solidFill>
                  <a:schemeClr val="bg1"/>
                </a:solidFill>
              </a:rPr>
              <a:t>- </a:t>
            </a:r>
            <a:r>
              <a:rPr lang="it-IT" sz="2800" dirty="0">
                <a:solidFill>
                  <a:schemeClr val="bg1"/>
                </a:solidFill>
              </a:rPr>
              <a:t>COVID </a:t>
            </a:r>
            <a:r>
              <a:rPr lang="it-IT" sz="2800" dirty="0">
                <a:solidFill>
                  <a:schemeClr val="bg1"/>
                </a:solidFill>
              </a:rPr>
              <a:t>– 19 PCR </a:t>
            </a:r>
            <a:r>
              <a:rPr lang="tr-TR" sz="2800" dirty="0" smtClean="0">
                <a:solidFill>
                  <a:schemeClr val="bg1"/>
                </a:solidFill>
              </a:rPr>
              <a:t>T</a:t>
            </a:r>
            <a:r>
              <a:rPr lang="it-IT" sz="2800" dirty="0" smtClean="0">
                <a:solidFill>
                  <a:schemeClr val="bg1"/>
                </a:solidFill>
              </a:rPr>
              <a:t>esti </a:t>
            </a:r>
            <a:r>
              <a:rPr lang="tr-TR" sz="2800" dirty="0">
                <a:solidFill>
                  <a:schemeClr val="bg1"/>
                </a:solidFill>
              </a:rPr>
              <a:t>İ</a:t>
            </a:r>
            <a:r>
              <a:rPr lang="it-IT" sz="2800" dirty="0" smtClean="0">
                <a:solidFill>
                  <a:schemeClr val="bg1"/>
                </a:solidFill>
              </a:rPr>
              <a:t>sten</a:t>
            </a:r>
            <a:r>
              <a:rPr lang="tr-TR" sz="2800" dirty="0" err="1" smtClean="0">
                <a:solidFill>
                  <a:schemeClr val="bg1"/>
                </a:solidFill>
              </a:rPr>
              <a:t>mesi</a:t>
            </a:r>
            <a:endParaRPr lang="tr-TR" sz="2800" dirty="0">
              <a:solidFill>
                <a:schemeClr val="bg1"/>
              </a:solidFill>
            </a:endParaRP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pPr marL="0" indent="0">
              <a:buNone/>
            </a:pPr>
            <a:r>
              <a:rPr lang="tr-TR" dirty="0"/>
              <a:t>Aşağıdaki durumlarda COVID – 19 PCR testi istenilir;</a:t>
            </a:r>
          </a:p>
          <a:p>
            <a:pPr marL="623888" indent="0">
              <a:buNone/>
            </a:pPr>
            <a:r>
              <a:rPr lang="tr-TR" dirty="0"/>
              <a:t>1. </a:t>
            </a:r>
            <a:r>
              <a:rPr lang="tr-TR" dirty="0" smtClean="0"/>
              <a:t>I* </a:t>
            </a:r>
            <a:r>
              <a:rPr lang="tr-TR" dirty="0"/>
              <a:t>ve </a:t>
            </a:r>
            <a:r>
              <a:rPr lang="tr-TR" dirty="0" smtClean="0"/>
              <a:t>II**’den </a:t>
            </a:r>
            <a:r>
              <a:rPr lang="tr-TR" dirty="0"/>
              <a:t>en az birer tanesinin varlığı,</a:t>
            </a:r>
          </a:p>
          <a:p>
            <a:pPr marL="623888" indent="0">
              <a:buNone/>
            </a:pPr>
            <a:r>
              <a:rPr lang="tr-TR" dirty="0"/>
              <a:t>2. </a:t>
            </a:r>
            <a:r>
              <a:rPr lang="tr-TR" dirty="0" smtClean="0"/>
              <a:t>II**’den </a:t>
            </a:r>
            <a:r>
              <a:rPr lang="tr-TR" dirty="0"/>
              <a:t>en az ikisinin varlığı (her bir şık için, başka bir nedenle ilişkili olduğunun </a:t>
            </a:r>
            <a:r>
              <a:rPr lang="tr-TR" dirty="0" smtClean="0"/>
              <a:t>kesin olarak </a:t>
            </a:r>
            <a:r>
              <a:rPr lang="tr-TR" dirty="0"/>
              <a:t>gösterilememesi),</a:t>
            </a:r>
          </a:p>
          <a:p>
            <a:pPr marL="623888" indent="0">
              <a:buNone/>
            </a:pPr>
            <a:r>
              <a:rPr lang="tr-TR" dirty="0"/>
              <a:t>3. Aynı hane halkı içerisinde 2 veya daha fazla sayıda COVID-19 tanısı alan kişi varlığı,</a:t>
            </a:r>
          </a:p>
          <a:p>
            <a:pPr marL="623888" indent="0">
              <a:buNone/>
            </a:pPr>
            <a:r>
              <a:rPr lang="tr-TR" dirty="0"/>
              <a:t>4. 9 aydan küçük, COVID - 19 tanısı alan anne bebekleri</a:t>
            </a:r>
            <a:r>
              <a:rPr lang="tr-TR" dirty="0" smtClean="0"/>
              <a:t>,</a:t>
            </a:r>
          </a:p>
          <a:p>
            <a:pPr marL="623888" indent="0">
              <a:buNone/>
            </a:pPr>
            <a:endParaRPr lang="tr-TR" dirty="0"/>
          </a:p>
          <a:p>
            <a:pPr marL="623888" indent="0">
              <a:buNone/>
            </a:pPr>
            <a:r>
              <a:rPr lang="tr-TR" dirty="0" smtClean="0"/>
              <a:t>*   I. </a:t>
            </a:r>
            <a:r>
              <a:rPr lang="tr-TR" dirty="0"/>
              <a:t>Epidemiyolojik </a:t>
            </a:r>
            <a:r>
              <a:rPr lang="tr-TR" dirty="0" smtClean="0"/>
              <a:t>Özellikler</a:t>
            </a:r>
          </a:p>
          <a:p>
            <a:pPr marL="623888" indent="0">
              <a:buNone/>
            </a:pPr>
            <a:r>
              <a:rPr lang="tr-TR" dirty="0" smtClean="0"/>
              <a:t>** </a:t>
            </a:r>
            <a:r>
              <a:rPr lang="es-ES" dirty="0" smtClean="0"/>
              <a:t>II</a:t>
            </a:r>
            <a:r>
              <a:rPr lang="es-ES" dirty="0"/>
              <a:t>. Şikayet ve Sempton </a:t>
            </a:r>
            <a:r>
              <a:rPr lang="es-ES" dirty="0" smtClean="0"/>
              <a:t>Bulguları</a:t>
            </a:r>
            <a:endParaRPr lang="tr-TR" dirty="0"/>
          </a:p>
        </p:txBody>
      </p:sp>
    </p:spTree>
    <p:extLst>
      <p:ext uri="{BB962C8B-B14F-4D97-AF65-F5344CB8AC3E}">
        <p14:creationId xmlns:p14="http://schemas.microsoft.com/office/powerpoint/2010/main" val="22490904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862361" y="330368"/>
            <a:ext cx="11329639" cy="701337"/>
          </a:xfrm>
        </p:spPr>
        <p:txBody>
          <a:bodyPr>
            <a:normAutofit fontScale="90000"/>
          </a:bodyPr>
          <a:lstStyle/>
          <a:p>
            <a:pPr marL="64770">
              <a:spcAft>
                <a:spcPts val="0"/>
              </a:spcAft>
            </a:pPr>
            <a:r>
              <a:rPr lang="en-US" sz="2800" dirty="0">
                <a:solidFill>
                  <a:schemeClr val="bg1"/>
                </a:solidFill>
              </a:rPr>
              <a:t>Covid-19 </a:t>
            </a:r>
            <a:r>
              <a:rPr lang="en-US" sz="2800" dirty="0" err="1">
                <a:solidFill>
                  <a:schemeClr val="bg1"/>
                </a:solidFill>
              </a:rPr>
              <a:t>Çocuk</a:t>
            </a:r>
            <a:r>
              <a:rPr lang="en-US" sz="2800" dirty="0">
                <a:solidFill>
                  <a:schemeClr val="bg1"/>
                </a:solidFill>
              </a:rPr>
              <a:t> Hasta </a:t>
            </a:r>
            <a:r>
              <a:rPr lang="en-US" sz="2800" dirty="0" err="1">
                <a:solidFill>
                  <a:schemeClr val="bg1"/>
                </a:solidFill>
              </a:rPr>
              <a:t>Yönetimi</a:t>
            </a:r>
            <a:r>
              <a:rPr lang="en-US" sz="2800" dirty="0">
                <a:solidFill>
                  <a:schemeClr val="bg1"/>
                </a:solidFill>
              </a:rPr>
              <a:t> </a:t>
            </a:r>
            <a:r>
              <a:rPr lang="tr-TR" sz="2800" dirty="0" smtClean="0">
                <a:solidFill>
                  <a:schemeClr val="bg1"/>
                </a:solidFill>
              </a:rPr>
              <a:t>- </a:t>
            </a:r>
            <a:r>
              <a:rPr lang="it-IT" sz="2800" dirty="0">
                <a:solidFill>
                  <a:schemeClr val="bg1"/>
                </a:solidFill>
              </a:rPr>
              <a:t>Laboratuvar ve Görüntüleme Tetkikleri</a:t>
            </a:r>
            <a:endParaRPr lang="tr-TR" sz="2800" dirty="0">
              <a:solidFill>
                <a:schemeClr val="bg1"/>
              </a:solidFill>
            </a:endParaRP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748213" y="1247304"/>
            <a:ext cx="11187289" cy="5046134"/>
          </a:xfrm>
        </p:spPr>
        <p:txBody>
          <a:bodyPr>
            <a:noAutofit/>
          </a:bodyPr>
          <a:lstStyle/>
          <a:p>
            <a:pPr marL="0" indent="0">
              <a:lnSpc>
                <a:spcPct val="100000"/>
              </a:lnSpc>
              <a:buNone/>
            </a:pPr>
            <a:r>
              <a:rPr lang="tr-TR" sz="2000" b="1" dirty="0" smtClean="0"/>
              <a:t>Tetkikler:</a:t>
            </a:r>
            <a:endParaRPr lang="tr-TR" sz="2000" b="1" dirty="0"/>
          </a:p>
          <a:p>
            <a:pPr>
              <a:lnSpc>
                <a:spcPct val="100000"/>
              </a:lnSpc>
            </a:pPr>
            <a:r>
              <a:rPr lang="tr-TR" sz="2000" dirty="0" smtClean="0"/>
              <a:t>Kan </a:t>
            </a:r>
            <a:r>
              <a:rPr lang="tr-TR" sz="2000" dirty="0"/>
              <a:t>tetkikleri: Tam kan sayımı, Üre, </a:t>
            </a:r>
            <a:r>
              <a:rPr lang="tr-TR" sz="2000" dirty="0" err="1"/>
              <a:t>kreatinin</a:t>
            </a:r>
            <a:r>
              <a:rPr lang="tr-TR" sz="2000" dirty="0"/>
              <a:t>, sodyum, potasyum, klor, AST</a:t>
            </a:r>
            <a:r>
              <a:rPr lang="tr-TR" sz="2000" dirty="0" smtClean="0"/>
              <a:t>, ALT</a:t>
            </a:r>
            <a:r>
              <a:rPr lang="tr-TR" sz="2000" dirty="0"/>
              <a:t>, total </a:t>
            </a:r>
            <a:r>
              <a:rPr lang="tr-TR" sz="2000" dirty="0" err="1"/>
              <a:t>bilirubin</a:t>
            </a:r>
            <a:r>
              <a:rPr lang="tr-TR" sz="2000" dirty="0"/>
              <a:t>, LDH, CPK, D-</a:t>
            </a:r>
            <a:r>
              <a:rPr lang="tr-TR" sz="2000" dirty="0" err="1"/>
              <a:t>dimer</a:t>
            </a:r>
            <a:r>
              <a:rPr lang="tr-TR" sz="2000" dirty="0"/>
              <a:t>, </a:t>
            </a:r>
            <a:r>
              <a:rPr lang="tr-TR" sz="2000" dirty="0" err="1"/>
              <a:t>troponin</a:t>
            </a:r>
            <a:r>
              <a:rPr lang="tr-TR" sz="2000" dirty="0"/>
              <a:t>, C-reaktif protein </a:t>
            </a:r>
            <a:r>
              <a:rPr lang="tr-TR" sz="2000" dirty="0" smtClean="0"/>
              <a:t>değerleri hekimin </a:t>
            </a:r>
            <a:r>
              <a:rPr lang="tr-TR" sz="2000" dirty="0"/>
              <a:t>uygun gördüğü durumlarda istenebilir</a:t>
            </a:r>
            <a:r>
              <a:rPr lang="tr-TR" sz="2000" dirty="0" smtClean="0"/>
              <a:t>.</a:t>
            </a:r>
          </a:p>
          <a:p>
            <a:pPr>
              <a:lnSpc>
                <a:spcPct val="100000"/>
              </a:lnSpc>
            </a:pPr>
            <a:endParaRPr lang="tr-TR" sz="2000" dirty="0" smtClean="0"/>
          </a:p>
          <a:p>
            <a:pPr marL="0" indent="0">
              <a:lnSpc>
                <a:spcPct val="100000"/>
              </a:lnSpc>
              <a:buNone/>
            </a:pPr>
            <a:r>
              <a:rPr lang="tr-TR" sz="2000" b="1" dirty="0" smtClean="0"/>
              <a:t>Görüntüleme</a:t>
            </a:r>
            <a:r>
              <a:rPr lang="tr-TR" sz="2000" b="1" dirty="0"/>
              <a:t>:</a:t>
            </a:r>
          </a:p>
          <a:p>
            <a:pPr>
              <a:lnSpc>
                <a:spcPct val="100000"/>
              </a:lnSpc>
            </a:pPr>
            <a:r>
              <a:rPr lang="tr-TR" sz="2000" dirty="0" smtClean="0"/>
              <a:t>Test </a:t>
            </a:r>
            <a:r>
              <a:rPr lang="tr-TR" sz="2000" dirty="0"/>
              <a:t>kriterlerinden I ve </a:t>
            </a:r>
            <a:r>
              <a:rPr lang="tr-TR" sz="2000" dirty="0" err="1"/>
              <a:t>II’den</a:t>
            </a:r>
            <a:r>
              <a:rPr lang="tr-TR" sz="2000" dirty="0"/>
              <a:t>, en az birer koşulun varlığında, dinleme </a:t>
            </a:r>
            <a:r>
              <a:rPr lang="tr-TR" sz="2000" dirty="0" smtClean="0"/>
              <a:t>bulgusu varlığında </a:t>
            </a:r>
            <a:r>
              <a:rPr lang="tr-TR" sz="2000" b="1" dirty="0"/>
              <a:t>düşük doz BT </a:t>
            </a:r>
            <a:r>
              <a:rPr lang="tr-TR" sz="2000" dirty="0"/>
              <a:t>önerilir</a:t>
            </a:r>
            <a:r>
              <a:rPr lang="tr-TR" sz="2000" dirty="0" smtClean="0"/>
              <a:t>, </a:t>
            </a:r>
            <a:r>
              <a:rPr lang="tr-TR" sz="2000" dirty="0"/>
              <a:t>hastanın yaşı ve bulgularının şiddetine </a:t>
            </a:r>
            <a:r>
              <a:rPr lang="tr-TR" sz="2000" dirty="0" smtClean="0"/>
              <a:t>göre </a:t>
            </a:r>
            <a:r>
              <a:rPr lang="tr-TR" sz="2000" b="1" dirty="0" smtClean="0"/>
              <a:t>akciğer </a:t>
            </a:r>
            <a:r>
              <a:rPr lang="tr-TR" sz="2000" b="1" dirty="0" err="1"/>
              <a:t>grafisi</a:t>
            </a:r>
            <a:r>
              <a:rPr lang="tr-TR" sz="2000" b="1" dirty="0"/>
              <a:t> </a:t>
            </a:r>
            <a:r>
              <a:rPr lang="tr-TR" sz="2000" dirty="0"/>
              <a:t>de yeterli olabilir,</a:t>
            </a:r>
          </a:p>
          <a:p>
            <a:pPr>
              <a:lnSpc>
                <a:spcPct val="100000"/>
              </a:lnSpc>
            </a:pPr>
            <a:r>
              <a:rPr lang="it-IT" sz="2000" dirty="0" smtClean="0"/>
              <a:t>Akciğer </a:t>
            </a:r>
            <a:r>
              <a:rPr lang="it-IT" sz="2000" dirty="0"/>
              <a:t>grafisi çekilir. Solunum sistemi bulguları akciğer grafisi </a:t>
            </a:r>
            <a:r>
              <a:rPr lang="it-IT" sz="2000" dirty="0" smtClean="0"/>
              <a:t>ile</a:t>
            </a:r>
            <a:r>
              <a:rPr lang="tr-TR" sz="2000" dirty="0" smtClean="0"/>
              <a:t> açıklanamayan </a:t>
            </a:r>
            <a:r>
              <a:rPr lang="tr-TR" sz="2000" dirty="0"/>
              <a:t>ya da kliniğinde kötüleşme olan hastalarda durumuna göre </a:t>
            </a:r>
            <a:r>
              <a:rPr lang="tr-TR" sz="2000" dirty="0" smtClean="0"/>
              <a:t>karar verilerek </a:t>
            </a:r>
            <a:r>
              <a:rPr lang="tr-TR" sz="2000" dirty="0"/>
              <a:t>gerekirse Akciğer BT çekilir</a:t>
            </a:r>
            <a:r>
              <a:rPr lang="tr-TR" sz="2000" dirty="0" smtClean="0"/>
              <a:t>.</a:t>
            </a:r>
          </a:p>
          <a:p>
            <a:pPr>
              <a:lnSpc>
                <a:spcPct val="100000"/>
              </a:lnSpc>
            </a:pPr>
            <a:endParaRPr lang="tr-TR" sz="2000" dirty="0"/>
          </a:p>
          <a:p>
            <a:pPr marL="623888" indent="0">
              <a:lnSpc>
                <a:spcPct val="100000"/>
              </a:lnSpc>
              <a:buNone/>
            </a:pPr>
            <a:r>
              <a:rPr lang="tr-TR" sz="1800" dirty="0" smtClean="0"/>
              <a:t>*   I. Epidemiyolojik Özellikler</a:t>
            </a:r>
          </a:p>
          <a:p>
            <a:pPr marL="623888" indent="0">
              <a:lnSpc>
                <a:spcPct val="100000"/>
              </a:lnSpc>
              <a:buNone/>
            </a:pPr>
            <a:r>
              <a:rPr lang="tr-TR" sz="1800" dirty="0" smtClean="0"/>
              <a:t> ** </a:t>
            </a:r>
            <a:r>
              <a:rPr lang="es-ES" sz="1800" dirty="0"/>
              <a:t>II. Şikayet ve Sempton </a:t>
            </a:r>
            <a:r>
              <a:rPr lang="es-ES" sz="1800" dirty="0" smtClean="0"/>
              <a:t>Bulguları</a:t>
            </a:r>
            <a:endParaRPr lang="tr-TR" sz="1800" dirty="0"/>
          </a:p>
        </p:txBody>
      </p:sp>
    </p:spTree>
    <p:extLst>
      <p:ext uri="{BB962C8B-B14F-4D97-AF65-F5344CB8AC3E}">
        <p14:creationId xmlns:p14="http://schemas.microsoft.com/office/powerpoint/2010/main" val="29220402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smtClean="0">
                <a:solidFill>
                  <a:prstClr val="white"/>
                </a:solidFill>
              </a:rPr>
              <a:t>– </a:t>
            </a:r>
            <a:r>
              <a:rPr lang="tr-TR" sz="2800" dirty="0">
                <a:solidFill>
                  <a:prstClr val="white"/>
                </a:solidFill>
              </a:rPr>
              <a:t>Medikal Tedavi</a:t>
            </a: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pPr marL="0" indent="0">
              <a:buNone/>
            </a:pPr>
            <a:r>
              <a:rPr lang="tr-TR" sz="2400" b="1" dirty="0"/>
              <a:t>Medikal Tedavi</a:t>
            </a:r>
          </a:p>
          <a:p>
            <a:r>
              <a:rPr lang="tr-TR" sz="2400" dirty="0" smtClean="0"/>
              <a:t>Çocuklarda </a:t>
            </a:r>
            <a:r>
              <a:rPr lang="tr-TR" sz="2400" dirty="0"/>
              <a:t>COVID-19 enfeksiyonuna yönelik tedaviler ile ilgili, bugün için </a:t>
            </a:r>
            <a:r>
              <a:rPr lang="tr-TR" sz="2400" dirty="0" smtClean="0"/>
              <a:t>bilimsel kanıt </a:t>
            </a:r>
            <a:r>
              <a:rPr lang="tr-TR" sz="2400" dirty="0"/>
              <a:t>düzeyi yeterli olan veri bulunmamaktadır. Bu nedenle çocuklarla ilgili </a:t>
            </a:r>
            <a:r>
              <a:rPr lang="tr-TR" sz="2400" dirty="0" smtClean="0"/>
              <a:t>COVID-19 tedavi </a:t>
            </a:r>
            <a:r>
              <a:rPr lang="tr-TR" sz="2400" dirty="0"/>
              <a:t>önerileri erişkin çalışmalarına göre değerlendirilmeli ve çocuk </a:t>
            </a:r>
            <a:r>
              <a:rPr lang="tr-TR" sz="2400" dirty="0" smtClean="0"/>
              <a:t>hastanın durumuna </a:t>
            </a:r>
            <a:r>
              <a:rPr lang="tr-TR" sz="2400" dirty="0"/>
              <a:t>göre planlanmalıdır. Çocuk hastalarda nadir ağır klinik bulgu ve </a:t>
            </a:r>
            <a:r>
              <a:rPr lang="tr-TR" sz="2400" dirty="0" smtClean="0"/>
              <a:t>ölüm bildirilmiştir</a:t>
            </a:r>
            <a:r>
              <a:rPr lang="tr-TR" sz="2400" dirty="0"/>
              <a:t>.</a:t>
            </a:r>
          </a:p>
          <a:p>
            <a:r>
              <a:rPr lang="tr-TR" sz="2400" dirty="0" smtClean="0"/>
              <a:t>Çocuklarda </a:t>
            </a:r>
            <a:r>
              <a:rPr lang="tr-TR" sz="2400" dirty="0"/>
              <a:t>ilaçların olası yan etkileri de tedavi kararı verirken göz önüne alınmalıdır.</a:t>
            </a:r>
          </a:p>
          <a:p>
            <a:r>
              <a:rPr lang="tr-TR" sz="2400" dirty="0" smtClean="0"/>
              <a:t>Kullanılabilecek </a:t>
            </a:r>
            <a:r>
              <a:rPr lang="tr-TR" sz="2400" dirty="0"/>
              <a:t>ilaçların dozları ve süreleri Tablo 1’de belirtilmiştir</a:t>
            </a:r>
          </a:p>
          <a:p>
            <a:r>
              <a:rPr lang="tr-TR" sz="2400" dirty="0" smtClean="0"/>
              <a:t>Tedavi </a:t>
            </a:r>
            <a:r>
              <a:rPr lang="tr-TR" sz="2400" dirty="0"/>
              <a:t>her çocuk hasta için ayrı değerlendirilmeli ve olası ağır </a:t>
            </a:r>
            <a:r>
              <a:rPr lang="tr-TR" sz="2400" dirty="0" err="1"/>
              <a:t>pnömonisi</a:t>
            </a:r>
            <a:r>
              <a:rPr lang="tr-TR" sz="2400" dirty="0"/>
              <a:t> olan </a:t>
            </a:r>
            <a:r>
              <a:rPr lang="tr-TR" sz="2400" dirty="0" smtClean="0"/>
              <a:t>çocuklar ve </a:t>
            </a:r>
            <a:r>
              <a:rPr lang="tr-TR" sz="2400" dirty="0"/>
              <a:t>risk faktörü olan hafif vakalarda ilaç tedavisi planlanabilir (</a:t>
            </a:r>
            <a:r>
              <a:rPr lang="tr-TR" sz="2400" dirty="0" err="1"/>
              <a:t>Pnömoni</a:t>
            </a:r>
            <a:r>
              <a:rPr lang="tr-TR" sz="2400" dirty="0"/>
              <a:t> ağırlık </a:t>
            </a:r>
            <a:r>
              <a:rPr lang="tr-TR" sz="2400" dirty="0" smtClean="0"/>
              <a:t>bulguları </a:t>
            </a:r>
            <a:r>
              <a:rPr lang="es-ES" sz="2400" dirty="0" smtClean="0"/>
              <a:t>Tablo </a:t>
            </a:r>
            <a:r>
              <a:rPr lang="es-ES" sz="2400" dirty="0"/>
              <a:t>2 ve Tablo 3’de belirtilmiştir.).</a:t>
            </a:r>
            <a:endParaRPr lang="tr-TR" sz="2400" dirty="0"/>
          </a:p>
        </p:txBody>
      </p:sp>
    </p:spTree>
    <p:extLst>
      <p:ext uri="{BB962C8B-B14F-4D97-AF65-F5344CB8AC3E}">
        <p14:creationId xmlns:p14="http://schemas.microsoft.com/office/powerpoint/2010/main" val="2439883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806B26-DFCB-47B5-91BA-34892EA03E59}"/>
              </a:ext>
            </a:extLst>
          </p:cNvPr>
          <p:cNvSpPr>
            <a:spLocks noGrp="1"/>
          </p:cNvSpPr>
          <p:nvPr>
            <p:ph type="title"/>
          </p:nvPr>
        </p:nvSpPr>
        <p:spPr>
          <a:xfrm>
            <a:off x="1391494" y="330368"/>
            <a:ext cx="10244528" cy="701337"/>
          </a:xfrm>
        </p:spPr>
        <p:txBody>
          <a:bodyPr>
            <a:normAutofit/>
          </a:bodyPr>
          <a:lstStyle/>
          <a:p>
            <a:pPr marL="64770">
              <a:spcAft>
                <a:spcPts val="0"/>
              </a:spcAft>
            </a:pPr>
            <a:r>
              <a:rPr lang="en-US" sz="2800" dirty="0" smtClean="0">
                <a:solidFill>
                  <a:prstClr val="white"/>
                </a:solidFill>
              </a:rPr>
              <a:t>COVID-19 </a:t>
            </a:r>
            <a:r>
              <a:rPr lang="en-US" sz="2800" dirty="0" err="1">
                <a:solidFill>
                  <a:prstClr val="white"/>
                </a:solidFill>
              </a:rPr>
              <a:t>Çocuk</a:t>
            </a:r>
            <a:r>
              <a:rPr lang="en-US" sz="2800" dirty="0">
                <a:solidFill>
                  <a:prstClr val="white"/>
                </a:solidFill>
              </a:rPr>
              <a:t> Hasta </a:t>
            </a:r>
            <a:r>
              <a:rPr lang="en-US" sz="2800" dirty="0" err="1">
                <a:solidFill>
                  <a:prstClr val="white"/>
                </a:solidFill>
              </a:rPr>
              <a:t>Yönetimi</a:t>
            </a:r>
            <a:r>
              <a:rPr lang="en-US" sz="2800" dirty="0">
                <a:solidFill>
                  <a:prstClr val="white"/>
                </a:solidFill>
              </a:rPr>
              <a:t> </a:t>
            </a:r>
            <a:r>
              <a:rPr lang="tr-TR" sz="2800" dirty="0" smtClean="0">
                <a:solidFill>
                  <a:prstClr val="white"/>
                </a:solidFill>
              </a:rPr>
              <a:t>– </a:t>
            </a:r>
            <a:r>
              <a:rPr lang="tr-TR" sz="2800" dirty="0">
                <a:solidFill>
                  <a:prstClr val="white"/>
                </a:solidFill>
              </a:rPr>
              <a:t>Medikal Tedavi</a:t>
            </a:r>
          </a:p>
        </p:txBody>
      </p:sp>
      <p:sp>
        <p:nvSpPr>
          <p:cNvPr id="3" name="İçerik Yer Tutucusu 2">
            <a:extLst>
              <a:ext uri="{FF2B5EF4-FFF2-40B4-BE49-F238E27FC236}">
                <a16:creationId xmlns:a16="http://schemas.microsoft.com/office/drawing/2014/main" xmlns="" id="{17291AB5-7C4C-4FF7-9967-533B3E14B692}"/>
              </a:ext>
            </a:extLst>
          </p:cNvPr>
          <p:cNvSpPr>
            <a:spLocks noGrp="1"/>
          </p:cNvSpPr>
          <p:nvPr>
            <p:ph idx="1"/>
          </p:nvPr>
        </p:nvSpPr>
        <p:spPr>
          <a:xfrm>
            <a:off x="598311" y="1399822"/>
            <a:ext cx="11187289" cy="5046134"/>
          </a:xfrm>
        </p:spPr>
        <p:txBody>
          <a:bodyPr>
            <a:normAutofit/>
          </a:bodyPr>
          <a:lstStyle/>
          <a:p>
            <a:pPr marL="0" indent="0">
              <a:buNone/>
            </a:pPr>
            <a:r>
              <a:rPr lang="tr-TR" sz="2400" b="1" dirty="0"/>
              <a:t>Medikal Tedavi</a:t>
            </a:r>
          </a:p>
          <a:p>
            <a:r>
              <a:rPr lang="tr-TR" sz="2400" dirty="0" smtClean="0"/>
              <a:t>Çocuklarda </a:t>
            </a:r>
            <a:r>
              <a:rPr lang="tr-TR" sz="2400" dirty="0"/>
              <a:t>COVID-19 enfeksiyonuna yönelik tedaviler ile ilgili, bugün için </a:t>
            </a:r>
            <a:r>
              <a:rPr lang="tr-TR" sz="2400" dirty="0" smtClean="0"/>
              <a:t>bilimsel kanıt </a:t>
            </a:r>
            <a:r>
              <a:rPr lang="tr-TR" sz="2400" dirty="0"/>
              <a:t>düzeyi yeterli olan veri bulunmamaktadır. Bu nedenle çocuklarla ilgili </a:t>
            </a:r>
            <a:r>
              <a:rPr lang="tr-TR" sz="2400" dirty="0" smtClean="0"/>
              <a:t>COVID-19 tedavi </a:t>
            </a:r>
            <a:r>
              <a:rPr lang="tr-TR" sz="2400" dirty="0"/>
              <a:t>önerileri erişkin çalışmalarına göre değerlendirilmeli ve çocuk </a:t>
            </a:r>
            <a:r>
              <a:rPr lang="tr-TR" sz="2400" dirty="0" smtClean="0"/>
              <a:t>hastanın durumuna </a:t>
            </a:r>
            <a:r>
              <a:rPr lang="tr-TR" sz="2400" dirty="0"/>
              <a:t>göre planlanmalıdır. Çocuk hastalarda nadir ağır klinik bulgu ve </a:t>
            </a:r>
            <a:r>
              <a:rPr lang="tr-TR" sz="2400" dirty="0" smtClean="0"/>
              <a:t>ölüm bildirilmiştir</a:t>
            </a:r>
            <a:r>
              <a:rPr lang="tr-TR" sz="2400" dirty="0"/>
              <a:t>.</a:t>
            </a:r>
          </a:p>
          <a:p>
            <a:r>
              <a:rPr lang="tr-TR" sz="2400" dirty="0" smtClean="0"/>
              <a:t>Çocuklarda </a:t>
            </a:r>
            <a:r>
              <a:rPr lang="tr-TR" sz="2400" dirty="0"/>
              <a:t>ilaçların olası yan etkileri de tedavi kararı verirken göz önüne alınmalıdır</a:t>
            </a:r>
            <a:r>
              <a:rPr lang="tr-TR" sz="2400" dirty="0" smtClean="0"/>
              <a:t>.</a:t>
            </a:r>
            <a:endParaRPr lang="tr-TR" sz="2400" dirty="0"/>
          </a:p>
        </p:txBody>
      </p:sp>
    </p:spTree>
    <p:extLst>
      <p:ext uri="{BB962C8B-B14F-4D97-AF65-F5344CB8AC3E}">
        <p14:creationId xmlns:p14="http://schemas.microsoft.com/office/powerpoint/2010/main" val="62063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xmlns="" id="{AD11096D-143B-42DA-8588-242C75A6625B}"/>
              </a:ext>
            </a:extLst>
          </p:cNvPr>
          <p:cNvSpPr>
            <a:spLocks noGrp="1"/>
          </p:cNvSpPr>
          <p:nvPr>
            <p:ph idx="1"/>
          </p:nvPr>
        </p:nvSpPr>
        <p:spPr>
          <a:xfrm>
            <a:off x="711200" y="1570695"/>
            <a:ext cx="11164711" cy="4833007"/>
          </a:xfrm>
        </p:spPr>
        <p:txBody>
          <a:bodyPr>
            <a:noAutofit/>
          </a:bodyPr>
          <a:lstStyle/>
          <a:p>
            <a:pPr marL="216000" indent="-144000">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B</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Ateş veya akut solunum yolu hastalığı belirti ve bulgularından en az biri (öksürük ve solunum sıkıntısı), </a:t>
            </a:r>
          </a:p>
          <a:p>
            <a:pPr marL="216000" lvl="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VE </a:t>
            </a:r>
          </a:p>
          <a:p>
            <a:pPr marL="216000" lvl="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Semptomların başlamasından önceki 14 gün içerisinde doğrulanmış COVID-19 vakası ile yakın temas eden</a:t>
            </a:r>
          </a:p>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VEYA</a:t>
            </a: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Olası Vaka -2</a:t>
            </a:r>
          </a:p>
        </p:txBody>
      </p:sp>
    </p:spTree>
    <p:extLst>
      <p:ext uri="{BB962C8B-B14F-4D97-AF65-F5344CB8AC3E}">
        <p14:creationId xmlns:p14="http://schemas.microsoft.com/office/powerpoint/2010/main" val="16261862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3"/>
          <a:srcRect l="28599" t="22875" r="32317" b="14042"/>
          <a:stretch/>
        </p:blipFill>
        <p:spPr>
          <a:xfrm>
            <a:off x="2804160" y="108429"/>
            <a:ext cx="7321992" cy="6644640"/>
          </a:xfrm>
          <a:prstGeom prst="rect">
            <a:avLst/>
          </a:prstGeom>
        </p:spPr>
      </p:pic>
      <p:sp>
        <p:nvSpPr>
          <p:cNvPr id="6" name="Dikdörtgen 5"/>
          <p:cNvSpPr/>
          <p:nvPr/>
        </p:nvSpPr>
        <p:spPr>
          <a:xfrm>
            <a:off x="247210" y="1613654"/>
            <a:ext cx="2556950" cy="1569660"/>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Çocuklarda Kullanılabilecek İlaçların Dozları </a:t>
            </a:r>
            <a:r>
              <a:rPr lang="tr-TR" sz="2400" b="1" dirty="0">
                <a:latin typeface="Arial" panose="020B0604020202020204" pitchFamily="34" charset="0"/>
                <a:cs typeface="Arial" panose="020B0604020202020204" pitchFamily="34" charset="0"/>
              </a:rPr>
              <a:t>ve </a:t>
            </a:r>
            <a:r>
              <a:rPr lang="tr-TR" sz="2400" b="1" dirty="0" smtClean="0">
                <a:latin typeface="Arial" panose="020B0604020202020204" pitchFamily="34" charset="0"/>
                <a:cs typeface="Arial" panose="020B0604020202020204" pitchFamily="34" charset="0"/>
              </a:rPr>
              <a:t>Süreleri </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4486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l="27933" t="19224" r="28147" b="16486"/>
          <a:stretch/>
        </p:blipFill>
        <p:spPr>
          <a:xfrm>
            <a:off x="4304101" y="379474"/>
            <a:ext cx="6805858" cy="6310886"/>
          </a:xfrm>
          <a:prstGeom prst="rect">
            <a:avLst/>
          </a:prstGeom>
        </p:spPr>
      </p:pic>
      <p:sp>
        <p:nvSpPr>
          <p:cNvPr id="5" name="Dikdörtgen 4"/>
          <p:cNvSpPr/>
          <p:nvPr/>
        </p:nvSpPr>
        <p:spPr>
          <a:xfrm>
            <a:off x="10027919" y="6150114"/>
            <a:ext cx="2164081" cy="707886"/>
          </a:xfrm>
          <a:prstGeom prst="rect">
            <a:avLst/>
          </a:prstGeom>
        </p:spPr>
        <p:txBody>
          <a:bodyPr wrap="square">
            <a:spAutoFit/>
          </a:bodyPr>
          <a:lstStyle/>
          <a:p>
            <a:pPr algn="ctr"/>
            <a:r>
              <a:rPr lang="tr-TR" sz="1000" dirty="0">
                <a:latin typeface="Arial" panose="020B0604020202020204" pitchFamily="34" charset="0"/>
                <a:cs typeface="Arial" panose="020B0604020202020204" pitchFamily="34" charset="0"/>
              </a:rPr>
              <a:t>#</a:t>
            </a:r>
            <a:r>
              <a:rPr lang="tr-TR" sz="1000" b="1" dirty="0">
                <a:latin typeface="Arial" panose="020B0604020202020204" pitchFamily="34" charset="0"/>
                <a:cs typeface="Arial" panose="020B0604020202020204" pitchFamily="34" charset="0"/>
              </a:rPr>
              <a:t>Kaynak: </a:t>
            </a:r>
            <a:r>
              <a:rPr lang="tr-TR" sz="1000" dirty="0">
                <a:latin typeface="Arial" panose="020B0604020202020204" pitchFamily="34" charset="0"/>
                <a:cs typeface="Arial" panose="020B0604020202020204" pitchFamily="34" charset="0"/>
              </a:rPr>
              <a:t>Türk </a:t>
            </a:r>
            <a:r>
              <a:rPr lang="tr-TR" sz="1000" dirty="0" err="1">
                <a:latin typeface="Arial" panose="020B0604020202020204" pitchFamily="34" charset="0"/>
                <a:cs typeface="Arial" panose="020B0604020202020204" pitchFamily="34" charset="0"/>
              </a:rPr>
              <a:t>Toraks</a:t>
            </a:r>
            <a:r>
              <a:rPr lang="tr-TR" sz="1000" dirty="0">
                <a:latin typeface="Arial" panose="020B0604020202020204" pitchFamily="34" charset="0"/>
                <a:cs typeface="Arial" panose="020B0604020202020204" pitchFamily="34" charset="0"/>
              </a:rPr>
              <a:t> Derneği </a:t>
            </a:r>
            <a:r>
              <a:rPr lang="tr-TR" sz="1000" dirty="0" smtClean="0">
                <a:latin typeface="Arial" panose="020B0604020202020204" pitchFamily="34" charset="0"/>
                <a:cs typeface="Arial" panose="020B0604020202020204" pitchFamily="34" charset="0"/>
              </a:rPr>
              <a:t>Çocuklarda Toplumda </a:t>
            </a:r>
            <a:r>
              <a:rPr lang="tr-TR" sz="1000" dirty="0">
                <a:latin typeface="Arial" panose="020B0604020202020204" pitchFamily="34" charset="0"/>
                <a:cs typeface="Arial" panose="020B0604020202020204" pitchFamily="34" charset="0"/>
              </a:rPr>
              <a:t>Gelişen </a:t>
            </a:r>
            <a:r>
              <a:rPr lang="tr-TR" sz="1000" dirty="0" err="1">
                <a:latin typeface="Arial" panose="020B0604020202020204" pitchFamily="34" charset="0"/>
                <a:cs typeface="Arial" panose="020B0604020202020204" pitchFamily="34" charset="0"/>
              </a:rPr>
              <a:t>Pnömoni</a:t>
            </a:r>
            <a:r>
              <a:rPr lang="tr-TR" sz="1000" dirty="0">
                <a:latin typeface="Arial" panose="020B0604020202020204" pitchFamily="34" charset="0"/>
                <a:cs typeface="Arial" panose="020B0604020202020204" pitchFamily="34" charset="0"/>
              </a:rPr>
              <a:t> Tanı ve Tedavi </a:t>
            </a:r>
            <a:r>
              <a:rPr lang="tr-TR" sz="1000" dirty="0" smtClean="0">
                <a:latin typeface="Arial" panose="020B0604020202020204" pitchFamily="34" charset="0"/>
                <a:cs typeface="Arial" panose="020B0604020202020204" pitchFamily="34" charset="0"/>
              </a:rPr>
              <a:t>Uzlaşı Raporu</a:t>
            </a:r>
            <a:r>
              <a:rPr lang="tr-TR" sz="1000" dirty="0">
                <a:latin typeface="Arial" panose="020B0604020202020204" pitchFamily="34" charset="0"/>
                <a:cs typeface="Arial" panose="020B0604020202020204" pitchFamily="34" charset="0"/>
              </a:rPr>
              <a:t>, 2009</a:t>
            </a:r>
          </a:p>
        </p:txBody>
      </p:sp>
      <p:sp>
        <p:nvSpPr>
          <p:cNvPr id="6" name="Dikdörtgen 5"/>
          <p:cNvSpPr/>
          <p:nvPr/>
        </p:nvSpPr>
        <p:spPr>
          <a:xfrm>
            <a:off x="135536" y="2248764"/>
            <a:ext cx="3924724" cy="2308324"/>
          </a:xfrm>
          <a:prstGeom prst="rect">
            <a:avLst/>
          </a:prstGeom>
        </p:spPr>
        <p:txBody>
          <a:bodyPr wrap="square">
            <a:spAutoFit/>
          </a:bodyPr>
          <a:lstStyle/>
          <a:p>
            <a:r>
              <a:rPr lang="tr-TR" sz="2400" dirty="0">
                <a:latin typeface="Arial" panose="020B0604020202020204" pitchFamily="34" charset="0"/>
                <a:cs typeface="Arial" panose="020B0604020202020204" pitchFamily="34" charset="0"/>
              </a:rPr>
              <a:t>Tedavi her çocuk hasta için ayrı değerlendirilmeli ve olası ağır </a:t>
            </a:r>
            <a:r>
              <a:rPr lang="tr-TR" sz="2400" dirty="0" err="1">
                <a:latin typeface="Arial" panose="020B0604020202020204" pitchFamily="34" charset="0"/>
                <a:cs typeface="Arial" panose="020B0604020202020204" pitchFamily="34" charset="0"/>
              </a:rPr>
              <a:t>pnömonisi</a:t>
            </a:r>
            <a:r>
              <a:rPr lang="tr-TR" sz="2400" dirty="0">
                <a:latin typeface="Arial" panose="020B0604020202020204" pitchFamily="34" charset="0"/>
                <a:cs typeface="Arial" panose="020B0604020202020204" pitchFamily="34" charset="0"/>
              </a:rPr>
              <a:t> olan çocuklar ve risk faktörü olan hafif vakalarda ilaç tedavisi </a:t>
            </a:r>
            <a:r>
              <a:rPr lang="tr-TR" sz="2400" dirty="0" smtClean="0">
                <a:latin typeface="Arial" panose="020B0604020202020204" pitchFamily="34" charset="0"/>
                <a:cs typeface="Arial" panose="020B0604020202020204" pitchFamily="34" charset="0"/>
              </a:rPr>
              <a:t>planlanabilir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0055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2093" y="314839"/>
            <a:ext cx="10244528" cy="701337"/>
          </a:xfrm>
        </p:spPr>
        <p:txBody>
          <a:bodyPr/>
          <a:lstStyle/>
          <a:p>
            <a:r>
              <a:rPr lang="tr-TR" dirty="0">
                <a:solidFill>
                  <a:schemeClr val="bg1"/>
                </a:solidFill>
              </a:rPr>
              <a:t>Dikkat</a:t>
            </a:r>
          </a:p>
        </p:txBody>
      </p:sp>
      <p:sp>
        <p:nvSpPr>
          <p:cNvPr id="3" name="İçerik Yer Tutucusu 2"/>
          <p:cNvSpPr>
            <a:spLocks noGrp="1"/>
          </p:cNvSpPr>
          <p:nvPr>
            <p:ph idx="1"/>
          </p:nvPr>
        </p:nvSpPr>
        <p:spPr/>
        <p:txBody>
          <a:bodyPr/>
          <a:lstStyle/>
          <a:p>
            <a:r>
              <a:rPr lang="tr-TR" dirty="0"/>
              <a:t>Olası/kesin COVID-19 vakasına ait atıklar tıbbi atık yönetmeliğine göre bertaraf edilmeli</a:t>
            </a:r>
          </a:p>
          <a:p>
            <a:endParaRPr lang="tr-TR" dirty="0"/>
          </a:p>
          <a:p>
            <a:r>
              <a:rPr lang="tr-TR" dirty="0"/>
              <a:t>COVID-19 enfeksiyonu olan hasta ile ilgilenen sağlık çalışanı kendisinde, hasta kişi ile temasından sonraki 14 gün içinde, akut hastalığı düşündürecek herhangi bir bulgu veya semptom görürse mutlaka ilgili hekimlere haber vermeli ve gerekli önlemler alınmalı </a:t>
            </a:r>
          </a:p>
        </p:txBody>
      </p:sp>
    </p:spTree>
    <p:extLst>
      <p:ext uri="{BB962C8B-B14F-4D97-AF65-F5344CB8AC3E}">
        <p14:creationId xmlns:p14="http://schemas.microsoft.com/office/powerpoint/2010/main" val="23455037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457200"/>
            <a:ext cx="10244528" cy="574505"/>
          </a:xfrm>
        </p:spPr>
        <p:txBody>
          <a:bodyPr>
            <a:normAutofit/>
          </a:bodyPr>
          <a:lstStyle/>
          <a:p>
            <a:r>
              <a:rPr lang="en-US" sz="2800" dirty="0">
                <a:solidFill>
                  <a:schemeClr val="bg1"/>
                </a:solidFill>
              </a:rPr>
              <a:t>COVID-19 </a:t>
            </a:r>
            <a:r>
              <a:rPr lang="en-US" sz="2800" dirty="0" err="1">
                <a:solidFill>
                  <a:schemeClr val="bg1"/>
                </a:solidFill>
              </a:rPr>
              <a:t>Hastalar</a:t>
            </a:r>
            <a:r>
              <a:rPr lang="tr-TR" sz="2800" dirty="0">
                <a:solidFill>
                  <a:schemeClr val="bg1"/>
                </a:solidFill>
              </a:rPr>
              <a:t>ı</a:t>
            </a:r>
            <a:r>
              <a:rPr lang="en-US" sz="2800" dirty="0" err="1">
                <a:solidFill>
                  <a:schemeClr val="bg1"/>
                </a:solidFill>
              </a:rPr>
              <a:t>nda</a:t>
            </a:r>
            <a:r>
              <a:rPr lang="en-US" sz="2800" dirty="0">
                <a:solidFill>
                  <a:schemeClr val="bg1"/>
                </a:solidFill>
              </a:rPr>
              <a:t> </a:t>
            </a:r>
            <a:r>
              <a:rPr lang="en-US" sz="2800" dirty="0" err="1">
                <a:solidFill>
                  <a:schemeClr val="bg1"/>
                </a:solidFill>
              </a:rPr>
              <a:t>Taburculuk</a:t>
            </a:r>
            <a:r>
              <a:rPr lang="en-US" sz="2800" dirty="0">
                <a:solidFill>
                  <a:schemeClr val="bg1"/>
                </a:solidFill>
              </a:rPr>
              <a:t> </a:t>
            </a:r>
            <a:r>
              <a:rPr lang="tr-TR" sz="2800" dirty="0" smtClean="0">
                <a:solidFill>
                  <a:schemeClr val="bg1"/>
                </a:solidFill>
              </a:rPr>
              <a:t>v</a:t>
            </a:r>
            <a:r>
              <a:rPr lang="en-US" sz="2800" dirty="0" smtClean="0">
                <a:solidFill>
                  <a:schemeClr val="bg1"/>
                </a:solidFill>
              </a:rPr>
              <a:t>e </a:t>
            </a:r>
            <a:r>
              <a:rPr lang="tr-TR" sz="2800" dirty="0">
                <a:solidFill>
                  <a:schemeClr val="bg1"/>
                </a:solidFill>
              </a:rPr>
              <a:t>İ</a:t>
            </a:r>
            <a:r>
              <a:rPr lang="en-US" sz="2800" dirty="0" err="1">
                <a:solidFill>
                  <a:schemeClr val="bg1"/>
                </a:solidFill>
              </a:rPr>
              <a:t>zolasyon</a:t>
            </a:r>
            <a:r>
              <a:rPr lang="en-US" sz="2800" dirty="0">
                <a:solidFill>
                  <a:schemeClr val="bg1"/>
                </a:solidFill>
              </a:rPr>
              <a:t> </a:t>
            </a:r>
            <a:r>
              <a:rPr lang="en-US" sz="2800" dirty="0" err="1">
                <a:solidFill>
                  <a:schemeClr val="bg1"/>
                </a:solidFill>
              </a:rPr>
              <a:t>Kuralları</a:t>
            </a:r>
            <a:r>
              <a:rPr lang="tr-TR" sz="2800" dirty="0">
                <a:solidFill>
                  <a:schemeClr val="bg1"/>
                </a:solidFill>
              </a:rPr>
              <a:t>-1</a:t>
            </a:r>
          </a:p>
        </p:txBody>
      </p:sp>
      <p:sp>
        <p:nvSpPr>
          <p:cNvPr id="3" name="İçerik Yer Tutucusu 2">
            <a:extLst>
              <a:ext uri="{FF2B5EF4-FFF2-40B4-BE49-F238E27FC236}">
                <a16:creationId xmlns:a16="http://schemas.microsoft.com/office/drawing/2014/main" xmlns="" id="{26BF26C8-A6BC-4B64-9E0F-640EFD609690}"/>
              </a:ext>
            </a:extLst>
          </p:cNvPr>
          <p:cNvSpPr>
            <a:spLocks noGrp="1"/>
          </p:cNvSpPr>
          <p:nvPr>
            <p:ph idx="1"/>
          </p:nvPr>
        </p:nvSpPr>
        <p:spPr>
          <a:xfrm>
            <a:off x="838200" y="1219200"/>
            <a:ext cx="10515600" cy="4957763"/>
          </a:xfrm>
        </p:spPr>
        <p:txBody>
          <a:bodyPr>
            <a:normAutofit/>
          </a:bodyPr>
          <a:lstStyle/>
          <a:p>
            <a:pPr marL="0" indent="0" algn="just">
              <a:spcAft>
                <a:spcPts val="0"/>
              </a:spcAft>
              <a:buNone/>
            </a:pPr>
            <a:r>
              <a:rPr lang="en-US" sz="2400" b="1" dirty="0" err="1">
                <a:ea typeface="Times New Roman" panose="02020603050405020304" pitchFamily="18" charset="0"/>
              </a:rPr>
              <a:t>Hastanede</a:t>
            </a:r>
            <a:r>
              <a:rPr lang="en-US" sz="2400" b="1" dirty="0">
                <a:ea typeface="Times New Roman" panose="02020603050405020304" pitchFamily="18" charset="0"/>
              </a:rPr>
              <a:t> </a:t>
            </a:r>
            <a:r>
              <a:rPr lang="en-US" sz="2400" b="1" dirty="0" err="1">
                <a:ea typeface="Times New Roman" panose="02020603050405020304" pitchFamily="18" charset="0"/>
              </a:rPr>
              <a:t>Yatan</a:t>
            </a:r>
            <a:r>
              <a:rPr lang="en-US" sz="2400" b="1" dirty="0">
                <a:ea typeface="Times New Roman" panose="02020603050405020304" pitchFamily="18" charset="0"/>
              </a:rPr>
              <a:t> </a:t>
            </a:r>
            <a:r>
              <a:rPr lang="en-US" sz="2400" b="1" dirty="0" err="1">
                <a:ea typeface="Times New Roman" panose="02020603050405020304" pitchFamily="18" charset="0"/>
              </a:rPr>
              <a:t>Hastalar</a:t>
            </a:r>
            <a:r>
              <a:rPr lang="tr-TR" sz="2400" b="1" dirty="0">
                <a:ea typeface="Times New Roman" panose="02020603050405020304" pitchFamily="18" charset="0"/>
              </a:rPr>
              <a:t>:</a:t>
            </a:r>
            <a:r>
              <a:rPr lang="en-US" sz="2400" b="1" dirty="0">
                <a:ea typeface="Times New Roman" panose="02020603050405020304" pitchFamily="18" charset="0"/>
              </a:rPr>
              <a:t> </a:t>
            </a:r>
            <a:endParaRPr lang="tr-TR" sz="2400" dirty="0">
              <a:ea typeface="Times New Roman" panose="02020603050405020304" pitchFamily="18" charset="0"/>
            </a:endParaRPr>
          </a:p>
          <a:p>
            <a:pPr algn="just"/>
            <a:r>
              <a:rPr lang="en-US" sz="2400" dirty="0" err="1">
                <a:ea typeface="Times New Roman" panose="02020603050405020304" pitchFamily="18" charset="0"/>
              </a:rPr>
              <a:t>Yatarak</a:t>
            </a:r>
            <a:r>
              <a:rPr lang="en-US" sz="2400" dirty="0">
                <a:ea typeface="Times New Roman" panose="02020603050405020304" pitchFamily="18" charset="0"/>
              </a:rPr>
              <a:t> </a:t>
            </a:r>
            <a:r>
              <a:rPr lang="en-US" sz="2400" dirty="0" err="1">
                <a:ea typeface="Times New Roman" panose="02020603050405020304" pitchFamily="18" charset="0"/>
              </a:rPr>
              <a:t>takip</a:t>
            </a:r>
            <a:r>
              <a:rPr lang="en-US" sz="2400" dirty="0">
                <a:ea typeface="Times New Roman" panose="02020603050405020304" pitchFamily="18" charset="0"/>
              </a:rPr>
              <a:t> </a:t>
            </a:r>
            <a:r>
              <a:rPr lang="en-US" sz="2400" dirty="0" err="1">
                <a:ea typeface="Times New Roman" panose="02020603050405020304" pitchFamily="18" charset="0"/>
              </a:rPr>
              <a:t>ve</a:t>
            </a:r>
            <a:r>
              <a:rPr lang="en-US" sz="2400" dirty="0">
                <a:ea typeface="Times New Roman" panose="02020603050405020304" pitchFamily="18" charset="0"/>
              </a:rPr>
              <a:t> </a:t>
            </a:r>
            <a:r>
              <a:rPr lang="en-US" sz="2400" dirty="0" err="1">
                <a:ea typeface="Times New Roman" panose="02020603050405020304" pitchFamily="18" charset="0"/>
              </a:rPr>
              <a:t>tedavi</a:t>
            </a:r>
            <a:r>
              <a:rPr lang="en-US" sz="2400" dirty="0">
                <a:ea typeface="Times New Roman" panose="02020603050405020304" pitchFamily="18" charset="0"/>
              </a:rPr>
              <a:t> </a:t>
            </a:r>
            <a:r>
              <a:rPr lang="en-US" sz="2400" dirty="0" err="1">
                <a:ea typeface="Times New Roman" panose="02020603050405020304" pitchFamily="18" charset="0"/>
              </a:rPr>
              <a:t>edilmekte</a:t>
            </a:r>
            <a:r>
              <a:rPr lang="en-US" sz="2400" dirty="0">
                <a:ea typeface="Times New Roman" panose="02020603050405020304" pitchFamily="18" charset="0"/>
              </a:rPr>
              <a:t> </a:t>
            </a:r>
            <a:r>
              <a:rPr lang="en-US" sz="2400" dirty="0" err="1">
                <a:ea typeface="Times New Roman" panose="02020603050405020304" pitchFamily="18" charset="0"/>
              </a:rPr>
              <a:t>olan</a:t>
            </a:r>
            <a:r>
              <a:rPr lang="en-US" sz="2400" dirty="0">
                <a:ea typeface="Times New Roman" panose="02020603050405020304" pitchFamily="18" charset="0"/>
              </a:rPr>
              <a:t> COVID-19 </a:t>
            </a:r>
            <a:r>
              <a:rPr lang="en-US" sz="2400" dirty="0" err="1">
                <a:ea typeface="Times New Roman" panose="02020603050405020304" pitchFamily="18" charset="0"/>
              </a:rPr>
              <a:t>hastalarından</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r>
              <a:rPr lang="tr-TR" sz="2400" dirty="0">
                <a:ea typeface="Times New Roman" panose="02020603050405020304" pitchFamily="18" charset="0"/>
              </a:rPr>
              <a:t>	</a:t>
            </a:r>
            <a:r>
              <a:rPr lang="en-US" sz="2400" dirty="0" smtClean="0">
                <a:ea typeface="Times New Roman" panose="02020603050405020304" pitchFamily="18" charset="0"/>
              </a:rPr>
              <a:t>son </a:t>
            </a:r>
            <a:r>
              <a:rPr lang="en-US" sz="2400" dirty="0">
                <a:ea typeface="Times New Roman" panose="02020603050405020304" pitchFamily="18" charset="0"/>
              </a:rPr>
              <a:t>48-72 </a:t>
            </a:r>
            <a:r>
              <a:rPr lang="en-US" sz="2400" dirty="0" err="1">
                <a:ea typeface="Times New Roman" panose="02020603050405020304" pitchFamily="18" charset="0"/>
              </a:rPr>
              <a:t>saat</a:t>
            </a:r>
            <a:r>
              <a:rPr lang="en-US" sz="2400" dirty="0">
                <a:ea typeface="Times New Roman" panose="02020603050405020304" pitchFamily="18" charset="0"/>
              </a:rPr>
              <a:t> </a:t>
            </a:r>
            <a:r>
              <a:rPr lang="en-US" sz="2400" dirty="0" err="1">
                <a:ea typeface="Times New Roman" panose="02020603050405020304" pitchFamily="18" charset="0"/>
              </a:rPr>
              <a:t>içerisinde</a:t>
            </a:r>
            <a:r>
              <a:rPr lang="en-US" sz="2400" dirty="0">
                <a:ea typeface="Times New Roman" panose="02020603050405020304" pitchFamily="18" charset="0"/>
              </a:rPr>
              <a:t> </a:t>
            </a:r>
            <a:r>
              <a:rPr lang="en-US" sz="2400" dirty="0" err="1">
                <a:ea typeface="Times New Roman" panose="02020603050405020304" pitchFamily="18" charset="0"/>
              </a:rPr>
              <a:t>ateşi</a:t>
            </a:r>
            <a:r>
              <a:rPr lang="en-US" sz="2400" dirty="0">
                <a:ea typeface="Times New Roman" panose="02020603050405020304" pitchFamily="18" charset="0"/>
              </a:rPr>
              <a:t> </a:t>
            </a:r>
            <a:r>
              <a:rPr lang="en-US" sz="2400" dirty="0" err="1">
                <a:ea typeface="Times New Roman" panose="02020603050405020304" pitchFamily="18" charset="0"/>
              </a:rPr>
              <a:t>ve</a:t>
            </a:r>
            <a:r>
              <a:rPr lang="en-US" sz="2400" dirty="0">
                <a:ea typeface="Times New Roman" panose="02020603050405020304" pitchFamily="18" charset="0"/>
              </a:rPr>
              <a:t> </a:t>
            </a:r>
            <a:r>
              <a:rPr lang="en-US" sz="2400" dirty="0" err="1">
                <a:ea typeface="Times New Roman" panose="02020603050405020304" pitchFamily="18" charset="0"/>
              </a:rPr>
              <a:t>oksijen</a:t>
            </a:r>
            <a:r>
              <a:rPr lang="en-US" sz="2400" dirty="0">
                <a:ea typeface="Times New Roman" panose="02020603050405020304" pitchFamily="18" charset="0"/>
              </a:rPr>
              <a:t> </a:t>
            </a:r>
            <a:r>
              <a:rPr lang="en-US" sz="2400" dirty="0" err="1">
                <a:ea typeface="Times New Roman" panose="02020603050405020304" pitchFamily="18" charset="0"/>
              </a:rPr>
              <a:t>ihtiyacı</a:t>
            </a:r>
            <a:r>
              <a:rPr lang="en-US" sz="2400" dirty="0">
                <a:ea typeface="Times New Roman" panose="02020603050405020304" pitchFamily="18" charset="0"/>
              </a:rPr>
              <a:t> </a:t>
            </a:r>
            <a:r>
              <a:rPr lang="en-US" sz="2400" dirty="0" err="1">
                <a:ea typeface="Times New Roman" panose="02020603050405020304" pitchFamily="18" charset="0"/>
              </a:rPr>
              <a:t>olmayanlar</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r>
              <a:rPr lang="tr-TR" sz="2400" dirty="0">
                <a:ea typeface="Times New Roman" panose="02020603050405020304" pitchFamily="18" charset="0"/>
              </a:rPr>
              <a:t>	</a:t>
            </a:r>
            <a:r>
              <a:rPr lang="en-US" sz="2400" dirty="0" err="1" smtClean="0">
                <a:ea typeface="Times New Roman" panose="02020603050405020304" pitchFamily="18" charset="0"/>
              </a:rPr>
              <a:t>takip</a:t>
            </a:r>
            <a:r>
              <a:rPr lang="en-US" sz="2400" dirty="0" smtClean="0">
                <a:ea typeface="Times New Roman" panose="02020603050405020304" pitchFamily="18" charset="0"/>
              </a:rPr>
              <a:t> </a:t>
            </a:r>
            <a:r>
              <a:rPr lang="en-US" sz="2400" dirty="0" err="1">
                <a:ea typeface="Times New Roman" panose="02020603050405020304" pitchFamily="18" charset="0"/>
              </a:rPr>
              <a:t>eden</a:t>
            </a:r>
            <a:r>
              <a:rPr lang="en-US" sz="2400" dirty="0">
                <a:ea typeface="Times New Roman" panose="02020603050405020304" pitchFamily="18" charset="0"/>
              </a:rPr>
              <a:t> </a:t>
            </a:r>
            <a:r>
              <a:rPr lang="en-US" sz="2400" dirty="0" err="1">
                <a:ea typeface="Times New Roman" panose="02020603050405020304" pitchFamily="18" charset="0"/>
              </a:rPr>
              <a:t>hekimin</a:t>
            </a:r>
            <a:r>
              <a:rPr lang="en-US" sz="2400" dirty="0">
                <a:ea typeface="Times New Roman" panose="02020603050405020304" pitchFamily="18" charset="0"/>
              </a:rPr>
              <a:t> </a:t>
            </a:r>
            <a:r>
              <a:rPr lang="en-US" sz="2400" dirty="0" err="1">
                <a:ea typeface="Times New Roman" panose="02020603050405020304" pitchFamily="18" charset="0"/>
              </a:rPr>
              <a:t>uygun</a:t>
            </a:r>
            <a:r>
              <a:rPr lang="en-US" sz="2400" dirty="0">
                <a:ea typeface="Times New Roman" panose="02020603050405020304" pitchFamily="18" charset="0"/>
              </a:rPr>
              <a:t> </a:t>
            </a:r>
            <a:r>
              <a:rPr lang="en-US" sz="2400" dirty="0" err="1">
                <a:ea typeface="Times New Roman" panose="02020603050405020304" pitchFamily="18" charset="0"/>
              </a:rPr>
              <a:t>görmesi</a:t>
            </a:r>
            <a:r>
              <a:rPr lang="en-US" sz="2400" dirty="0">
                <a:ea typeface="Times New Roman" panose="02020603050405020304" pitchFamily="18" charset="0"/>
              </a:rPr>
              <a:t> </a:t>
            </a:r>
            <a:r>
              <a:rPr lang="en-US" sz="2400" dirty="0" err="1">
                <a:ea typeface="Times New Roman" panose="02020603050405020304" pitchFamily="18" charset="0"/>
              </a:rPr>
              <a:t>durumunda</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r>
              <a:rPr lang="tr-TR" sz="2400" dirty="0">
                <a:ea typeface="Times New Roman" panose="02020603050405020304" pitchFamily="18" charset="0"/>
              </a:rPr>
              <a:t>	</a:t>
            </a:r>
            <a:r>
              <a:rPr lang="en-US" sz="2400" dirty="0" err="1" smtClean="0">
                <a:ea typeface="Times New Roman" panose="02020603050405020304" pitchFamily="18" charset="0"/>
              </a:rPr>
              <a:t>tedavisi</a:t>
            </a:r>
            <a:r>
              <a:rPr lang="en-US" sz="2400" dirty="0" smtClean="0">
                <a:ea typeface="Times New Roman" panose="02020603050405020304" pitchFamily="18" charset="0"/>
              </a:rPr>
              <a:t> </a:t>
            </a:r>
            <a:r>
              <a:rPr lang="en-US" sz="2400" dirty="0" err="1">
                <a:ea typeface="Times New Roman" panose="02020603050405020304" pitchFamily="18" charset="0"/>
              </a:rPr>
              <a:t>düzenlenerek</a:t>
            </a:r>
            <a:r>
              <a:rPr lang="en-US" sz="2400" dirty="0">
                <a:ea typeface="Times New Roman" panose="02020603050405020304" pitchFamily="18" charset="0"/>
              </a:rPr>
              <a:t> </a:t>
            </a:r>
            <a:r>
              <a:rPr lang="en-US" sz="2400" dirty="0" err="1">
                <a:ea typeface="Times New Roman" panose="02020603050405020304" pitchFamily="18" charset="0"/>
              </a:rPr>
              <a:t>taburcu</a:t>
            </a:r>
            <a:r>
              <a:rPr lang="en-US" sz="2400" dirty="0">
                <a:ea typeface="Times New Roman" panose="02020603050405020304" pitchFamily="18" charset="0"/>
              </a:rPr>
              <a:t> </a:t>
            </a:r>
            <a:r>
              <a:rPr lang="en-US" sz="2400" dirty="0" err="1">
                <a:ea typeface="Times New Roman" panose="02020603050405020304" pitchFamily="18" charset="0"/>
              </a:rPr>
              <a:t>edilebilir</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endParaRPr lang="tr-TR" sz="2400" dirty="0">
              <a:ea typeface="Times New Roman" panose="02020603050405020304" pitchFamily="18" charset="0"/>
            </a:endParaRPr>
          </a:p>
          <a:p>
            <a:pPr algn="just"/>
            <a:r>
              <a:rPr lang="en-US" sz="2400" dirty="0" err="1">
                <a:ea typeface="Times New Roman" panose="02020603050405020304" pitchFamily="18" charset="0"/>
              </a:rPr>
              <a:t>Ev</a:t>
            </a:r>
            <a:r>
              <a:rPr lang="en-US" sz="2400" dirty="0">
                <a:ea typeface="Times New Roman" panose="02020603050405020304" pitchFamily="18" charset="0"/>
              </a:rPr>
              <a:t> </a:t>
            </a:r>
            <a:r>
              <a:rPr lang="en-US" sz="2400" dirty="0" err="1">
                <a:ea typeface="Times New Roman" panose="02020603050405020304" pitchFamily="18" charset="0"/>
              </a:rPr>
              <a:t>içerisindeki</a:t>
            </a:r>
            <a:r>
              <a:rPr lang="en-US" sz="2400" dirty="0">
                <a:ea typeface="Times New Roman" panose="02020603050405020304" pitchFamily="18" charset="0"/>
              </a:rPr>
              <a:t> </a:t>
            </a:r>
            <a:r>
              <a:rPr lang="en-US" sz="2400" dirty="0" err="1">
                <a:ea typeface="Times New Roman" panose="02020603050405020304" pitchFamily="18" charset="0"/>
              </a:rPr>
              <a:t>izolasyonları</a:t>
            </a:r>
            <a:r>
              <a:rPr lang="en-US" sz="2400" dirty="0">
                <a:ea typeface="Times New Roman" panose="02020603050405020304" pitchFamily="18" charset="0"/>
              </a:rPr>
              <a:t> </a:t>
            </a:r>
            <a:r>
              <a:rPr lang="en-US" sz="2400" dirty="0" err="1">
                <a:ea typeface="Times New Roman" panose="02020603050405020304" pitchFamily="18" charset="0"/>
              </a:rPr>
              <a:t>herhangi</a:t>
            </a:r>
            <a:r>
              <a:rPr lang="en-US" sz="2400" dirty="0">
                <a:ea typeface="Times New Roman" panose="02020603050405020304" pitchFamily="18" charset="0"/>
              </a:rPr>
              <a:t> </a:t>
            </a:r>
            <a:r>
              <a:rPr lang="en-US" sz="2400" dirty="0" err="1">
                <a:ea typeface="Times New Roman" panose="02020603050405020304" pitchFamily="18" charset="0"/>
              </a:rPr>
              <a:t>bir</a:t>
            </a:r>
            <a:r>
              <a:rPr lang="en-US" sz="2400" dirty="0">
                <a:ea typeface="Times New Roman" panose="02020603050405020304" pitchFamily="18" charset="0"/>
              </a:rPr>
              <a:t> </a:t>
            </a:r>
            <a:r>
              <a:rPr lang="en-US" sz="2400" dirty="0" err="1">
                <a:ea typeface="Times New Roman" panose="02020603050405020304" pitchFamily="18" charset="0"/>
              </a:rPr>
              <a:t>semptom</a:t>
            </a:r>
            <a:r>
              <a:rPr lang="en-US" sz="2400" dirty="0">
                <a:ea typeface="Times New Roman" panose="02020603050405020304" pitchFamily="18" charset="0"/>
              </a:rPr>
              <a:t> </a:t>
            </a:r>
            <a:r>
              <a:rPr lang="en-US" sz="2400" dirty="0" err="1">
                <a:ea typeface="Times New Roman" panose="02020603050405020304" pitchFamily="18" charset="0"/>
              </a:rPr>
              <a:t>veya</a:t>
            </a:r>
            <a:r>
              <a:rPr lang="en-US" sz="2400" dirty="0">
                <a:ea typeface="Times New Roman" panose="02020603050405020304" pitchFamily="18" charset="0"/>
              </a:rPr>
              <a:t> </a:t>
            </a:r>
            <a:r>
              <a:rPr lang="en-US" sz="2400" dirty="0" err="1">
                <a:ea typeface="Times New Roman" panose="02020603050405020304" pitchFamily="18" charset="0"/>
              </a:rPr>
              <a:t>ateşlerinin</a:t>
            </a:r>
            <a:r>
              <a:rPr lang="en-US" sz="2400" dirty="0">
                <a:ea typeface="Times New Roman" panose="02020603050405020304" pitchFamily="18" charset="0"/>
              </a:rPr>
              <a:t> </a:t>
            </a:r>
            <a:r>
              <a:rPr lang="en-US" sz="2400" dirty="0" err="1">
                <a:ea typeface="Times New Roman" panose="02020603050405020304" pitchFamily="18" charset="0"/>
              </a:rPr>
              <a:t>olmaması</a:t>
            </a:r>
            <a:r>
              <a:rPr lang="en-US" sz="2400" dirty="0">
                <a:ea typeface="Times New Roman" panose="02020603050405020304" pitchFamily="18" charset="0"/>
              </a:rPr>
              <a:t> </a:t>
            </a:r>
            <a:r>
              <a:rPr lang="en-US" sz="2400" dirty="0" err="1">
                <a:ea typeface="Times New Roman" panose="02020603050405020304" pitchFamily="18" charset="0"/>
              </a:rPr>
              <a:t>koşuluyla</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r>
              <a:rPr lang="tr-TR" sz="2400" dirty="0" smtClean="0">
                <a:ea typeface="Times New Roman" panose="02020603050405020304" pitchFamily="18" charset="0"/>
              </a:rPr>
              <a:t>	</a:t>
            </a:r>
            <a:r>
              <a:rPr lang="en-US" sz="2400" dirty="0" err="1" smtClean="0">
                <a:ea typeface="Times New Roman" panose="02020603050405020304" pitchFamily="18" charset="0"/>
              </a:rPr>
              <a:t>taburcu</a:t>
            </a:r>
            <a:r>
              <a:rPr lang="en-US" sz="2400" dirty="0" smtClean="0">
                <a:ea typeface="Times New Roman" panose="02020603050405020304" pitchFamily="18" charset="0"/>
              </a:rPr>
              <a:t> </a:t>
            </a:r>
            <a:r>
              <a:rPr lang="en-US" sz="2400" dirty="0" err="1">
                <a:ea typeface="Times New Roman" panose="02020603050405020304" pitchFamily="18" charset="0"/>
              </a:rPr>
              <a:t>olduğu</a:t>
            </a:r>
            <a:r>
              <a:rPr lang="en-US" sz="2400" dirty="0">
                <a:ea typeface="Times New Roman" panose="02020603050405020304" pitchFamily="18" charset="0"/>
              </a:rPr>
              <a:t> </a:t>
            </a:r>
            <a:r>
              <a:rPr lang="en-US" sz="2400" dirty="0" err="1">
                <a:ea typeface="Times New Roman" panose="02020603050405020304" pitchFamily="18" charset="0"/>
              </a:rPr>
              <a:t>günden</a:t>
            </a:r>
            <a:r>
              <a:rPr lang="en-US" sz="2400" dirty="0">
                <a:ea typeface="Times New Roman" panose="02020603050405020304" pitchFamily="18" charset="0"/>
              </a:rPr>
              <a:t> </a:t>
            </a:r>
            <a:r>
              <a:rPr lang="en-US" sz="2400" dirty="0" err="1">
                <a:ea typeface="Times New Roman" panose="02020603050405020304" pitchFamily="18" charset="0"/>
              </a:rPr>
              <a:t>itibaren</a:t>
            </a:r>
            <a:r>
              <a:rPr lang="en-US" sz="2400" dirty="0">
                <a:ea typeface="Times New Roman" panose="02020603050405020304" pitchFamily="18" charset="0"/>
              </a:rPr>
              <a:t> 14. </a:t>
            </a:r>
            <a:r>
              <a:rPr lang="en-US" sz="2400" dirty="0" err="1">
                <a:ea typeface="Times New Roman" panose="02020603050405020304" pitchFamily="18" charset="0"/>
              </a:rPr>
              <a:t>gün</a:t>
            </a:r>
            <a:r>
              <a:rPr lang="en-US" sz="2400" dirty="0">
                <a:ea typeface="Times New Roman" panose="02020603050405020304" pitchFamily="18" charset="0"/>
              </a:rPr>
              <a:t> </a:t>
            </a:r>
            <a:r>
              <a:rPr lang="en-US" sz="2400" dirty="0" err="1">
                <a:ea typeface="Times New Roman" panose="02020603050405020304" pitchFamily="18" charset="0"/>
              </a:rPr>
              <a:t>sonlandırılır</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buNone/>
            </a:pPr>
            <a:endParaRPr lang="tr-TR" sz="2400" dirty="0">
              <a:ea typeface="Times New Roman" panose="02020603050405020304" pitchFamily="18" charset="0"/>
            </a:endParaRPr>
          </a:p>
          <a:p>
            <a:pPr algn="just"/>
            <a:r>
              <a:rPr lang="en-US" sz="2400" dirty="0">
                <a:ea typeface="Times New Roman" panose="02020603050405020304" pitchFamily="18" charset="0"/>
              </a:rPr>
              <a:t>Eve </a:t>
            </a:r>
            <a:r>
              <a:rPr lang="en-US" sz="2400" dirty="0" err="1">
                <a:ea typeface="Times New Roman" panose="02020603050405020304" pitchFamily="18" charset="0"/>
              </a:rPr>
              <a:t>gönderilen</a:t>
            </a:r>
            <a:r>
              <a:rPr lang="en-US" sz="2400" dirty="0">
                <a:ea typeface="Times New Roman" panose="02020603050405020304" pitchFamily="18" charset="0"/>
              </a:rPr>
              <a:t> hasta “</a:t>
            </a:r>
            <a:r>
              <a:rPr lang="en-US" sz="2400" dirty="0" err="1">
                <a:ea typeface="Times New Roman" panose="02020603050405020304" pitchFamily="18" charset="0"/>
              </a:rPr>
              <a:t>Evde</a:t>
            </a:r>
            <a:r>
              <a:rPr lang="en-US" sz="2400" dirty="0">
                <a:ea typeface="Times New Roman" panose="02020603050405020304" pitchFamily="18" charset="0"/>
              </a:rPr>
              <a:t> Hasta </a:t>
            </a:r>
            <a:r>
              <a:rPr lang="en-US" sz="2400" dirty="0" err="1">
                <a:ea typeface="Times New Roman" panose="02020603050405020304" pitchFamily="18" charset="0"/>
              </a:rPr>
              <a:t>İzlemi</a:t>
            </a:r>
            <a:r>
              <a:rPr lang="en-US" sz="2400" dirty="0">
                <a:ea typeface="Times New Roman" panose="02020603050405020304" pitchFamily="18" charset="0"/>
              </a:rPr>
              <a:t>” </a:t>
            </a:r>
            <a:r>
              <a:rPr lang="en-US" sz="2400" dirty="0" err="1">
                <a:ea typeface="Times New Roman" panose="02020603050405020304" pitchFamily="18" charset="0"/>
              </a:rPr>
              <a:t>kurallarına</a:t>
            </a:r>
            <a:r>
              <a:rPr lang="en-US" sz="2400" dirty="0">
                <a:ea typeface="Times New Roman" panose="02020603050405020304" pitchFamily="18" charset="0"/>
              </a:rPr>
              <a:t> </a:t>
            </a:r>
            <a:r>
              <a:rPr lang="en-US" sz="2400" dirty="0" err="1">
                <a:ea typeface="Times New Roman" panose="02020603050405020304" pitchFamily="18" charset="0"/>
              </a:rPr>
              <a:t>göre</a:t>
            </a:r>
            <a:r>
              <a:rPr lang="en-US" sz="2400" dirty="0">
                <a:ea typeface="Times New Roman" panose="02020603050405020304" pitchFamily="18" charset="0"/>
              </a:rPr>
              <a:t> </a:t>
            </a:r>
            <a:r>
              <a:rPr lang="en-US" sz="2400" dirty="0" err="1">
                <a:ea typeface="Times New Roman" panose="02020603050405020304" pitchFamily="18" charset="0"/>
              </a:rPr>
              <a:t>yönetilir</a:t>
            </a:r>
            <a:r>
              <a:rPr lang="en-US" sz="2400" dirty="0" smtClean="0">
                <a:ea typeface="Times New Roman" panose="02020603050405020304" pitchFamily="18" charset="0"/>
              </a:rPr>
              <a:t>.</a:t>
            </a:r>
            <a:endParaRPr lang="tr-TR" sz="2400" dirty="0">
              <a:ea typeface="Times New Roman" panose="02020603050405020304" pitchFamily="18" charset="0"/>
            </a:endParaRPr>
          </a:p>
        </p:txBody>
      </p:sp>
    </p:spTree>
    <p:extLst>
      <p:ext uri="{BB962C8B-B14F-4D97-AF65-F5344CB8AC3E}">
        <p14:creationId xmlns:p14="http://schemas.microsoft.com/office/powerpoint/2010/main" val="39722916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457200"/>
            <a:ext cx="10244528" cy="574505"/>
          </a:xfrm>
        </p:spPr>
        <p:txBody>
          <a:bodyPr>
            <a:normAutofit/>
          </a:bodyPr>
          <a:lstStyle/>
          <a:p>
            <a:r>
              <a:rPr lang="en-US" sz="2800" dirty="0">
                <a:solidFill>
                  <a:schemeClr val="bg1"/>
                </a:solidFill>
              </a:rPr>
              <a:t>COVID-19 </a:t>
            </a:r>
            <a:r>
              <a:rPr lang="en-US" sz="2800" dirty="0" err="1">
                <a:solidFill>
                  <a:schemeClr val="bg1"/>
                </a:solidFill>
              </a:rPr>
              <a:t>Hastalar</a:t>
            </a:r>
            <a:r>
              <a:rPr lang="tr-TR" sz="2800" dirty="0">
                <a:solidFill>
                  <a:schemeClr val="bg1"/>
                </a:solidFill>
              </a:rPr>
              <a:t>ı</a:t>
            </a:r>
            <a:r>
              <a:rPr lang="en-US" sz="2800" dirty="0" err="1">
                <a:solidFill>
                  <a:schemeClr val="bg1"/>
                </a:solidFill>
              </a:rPr>
              <a:t>nda</a:t>
            </a:r>
            <a:r>
              <a:rPr lang="en-US" sz="2800" dirty="0">
                <a:solidFill>
                  <a:schemeClr val="bg1"/>
                </a:solidFill>
              </a:rPr>
              <a:t> </a:t>
            </a:r>
            <a:r>
              <a:rPr lang="en-US" sz="2800" dirty="0" err="1">
                <a:solidFill>
                  <a:schemeClr val="bg1"/>
                </a:solidFill>
              </a:rPr>
              <a:t>Taburculuk</a:t>
            </a:r>
            <a:r>
              <a:rPr lang="en-US" sz="2800" dirty="0">
                <a:solidFill>
                  <a:schemeClr val="bg1"/>
                </a:solidFill>
              </a:rPr>
              <a:t> </a:t>
            </a:r>
            <a:r>
              <a:rPr lang="tr-TR" sz="2800" dirty="0" smtClean="0">
                <a:solidFill>
                  <a:schemeClr val="bg1"/>
                </a:solidFill>
              </a:rPr>
              <a:t>v</a:t>
            </a:r>
            <a:r>
              <a:rPr lang="en-US" sz="2800" dirty="0" smtClean="0">
                <a:solidFill>
                  <a:schemeClr val="bg1"/>
                </a:solidFill>
              </a:rPr>
              <a:t>e </a:t>
            </a:r>
            <a:r>
              <a:rPr lang="tr-TR" sz="2800" dirty="0">
                <a:solidFill>
                  <a:schemeClr val="bg1"/>
                </a:solidFill>
              </a:rPr>
              <a:t>İ</a:t>
            </a:r>
            <a:r>
              <a:rPr lang="en-US" sz="2800" dirty="0" err="1">
                <a:solidFill>
                  <a:schemeClr val="bg1"/>
                </a:solidFill>
              </a:rPr>
              <a:t>zolasyon</a:t>
            </a:r>
            <a:r>
              <a:rPr lang="en-US" sz="2800" dirty="0">
                <a:solidFill>
                  <a:schemeClr val="bg1"/>
                </a:solidFill>
              </a:rPr>
              <a:t> </a:t>
            </a:r>
            <a:r>
              <a:rPr lang="en-US" sz="2800" dirty="0" err="1">
                <a:solidFill>
                  <a:schemeClr val="bg1"/>
                </a:solidFill>
              </a:rPr>
              <a:t>Kuralları</a:t>
            </a:r>
            <a:r>
              <a:rPr lang="tr-TR" sz="2800" dirty="0" smtClean="0">
                <a:solidFill>
                  <a:schemeClr val="bg1"/>
                </a:solidFill>
              </a:rPr>
              <a:t>-2</a:t>
            </a:r>
            <a:endParaRPr lang="tr-TR" sz="2800" dirty="0">
              <a:solidFill>
                <a:schemeClr val="bg1"/>
              </a:solidFill>
            </a:endParaRPr>
          </a:p>
        </p:txBody>
      </p:sp>
      <p:sp>
        <p:nvSpPr>
          <p:cNvPr id="3" name="İçerik Yer Tutucusu 2">
            <a:extLst>
              <a:ext uri="{FF2B5EF4-FFF2-40B4-BE49-F238E27FC236}">
                <a16:creationId xmlns:a16="http://schemas.microsoft.com/office/drawing/2014/main" xmlns="" id="{26BF26C8-A6BC-4B64-9E0F-640EFD609690}"/>
              </a:ext>
            </a:extLst>
          </p:cNvPr>
          <p:cNvSpPr>
            <a:spLocks noGrp="1"/>
          </p:cNvSpPr>
          <p:nvPr>
            <p:ph idx="1"/>
          </p:nvPr>
        </p:nvSpPr>
        <p:spPr>
          <a:xfrm>
            <a:off x="838200" y="1219200"/>
            <a:ext cx="10134600" cy="4957763"/>
          </a:xfrm>
        </p:spPr>
        <p:txBody>
          <a:bodyPr>
            <a:normAutofit/>
          </a:bodyPr>
          <a:lstStyle/>
          <a:p>
            <a:pPr marL="0" indent="0">
              <a:buNone/>
            </a:pPr>
            <a:r>
              <a:rPr lang="en-US" sz="2400" b="1" dirty="0" err="1" smtClean="0"/>
              <a:t>Hastaneye</a:t>
            </a:r>
            <a:r>
              <a:rPr lang="en-US" sz="2400" b="1" dirty="0" smtClean="0"/>
              <a:t> </a:t>
            </a:r>
            <a:r>
              <a:rPr lang="en-US" sz="2400" b="1" dirty="0" err="1"/>
              <a:t>Yatış</a:t>
            </a:r>
            <a:r>
              <a:rPr lang="en-US" sz="2400" b="1" dirty="0"/>
              <a:t> </a:t>
            </a:r>
            <a:r>
              <a:rPr lang="en-US" sz="2400" b="1" dirty="0" err="1"/>
              <a:t>Endikasyonu</a:t>
            </a:r>
            <a:r>
              <a:rPr lang="en-US" sz="2400" b="1" dirty="0"/>
              <a:t> </a:t>
            </a:r>
            <a:r>
              <a:rPr lang="en-US" sz="2400" b="1" dirty="0" err="1"/>
              <a:t>Olmayıp</a:t>
            </a:r>
            <a:r>
              <a:rPr lang="en-US" sz="2400" b="1" dirty="0"/>
              <a:t> </a:t>
            </a:r>
            <a:r>
              <a:rPr lang="en-US" sz="2400" b="1" dirty="0" err="1"/>
              <a:t>Evde</a:t>
            </a:r>
            <a:r>
              <a:rPr lang="en-US" sz="2400" b="1" dirty="0"/>
              <a:t> </a:t>
            </a:r>
            <a:r>
              <a:rPr lang="en-US" sz="2400" b="1" dirty="0" err="1"/>
              <a:t>Takip</a:t>
            </a:r>
            <a:r>
              <a:rPr lang="en-US" sz="2400" b="1" dirty="0"/>
              <a:t> </a:t>
            </a:r>
            <a:r>
              <a:rPr lang="en-US" sz="2400" b="1" dirty="0" err="1"/>
              <a:t>Edilen</a:t>
            </a:r>
            <a:r>
              <a:rPr lang="en-US" sz="2400" b="1" dirty="0"/>
              <a:t> </a:t>
            </a:r>
            <a:r>
              <a:rPr lang="en-US" sz="2400" b="1" dirty="0" err="1"/>
              <a:t>Hastalar</a:t>
            </a:r>
            <a:r>
              <a:rPr lang="tr-TR" sz="2400" b="1" dirty="0" smtClean="0"/>
              <a:t>:</a:t>
            </a:r>
          </a:p>
          <a:p>
            <a:pPr marL="0" indent="0">
              <a:buNone/>
            </a:pPr>
            <a:endParaRPr lang="tr-TR" sz="2400" dirty="0"/>
          </a:p>
          <a:p>
            <a:pPr algn="just"/>
            <a:r>
              <a:rPr lang="en-US" sz="2400" dirty="0" err="1"/>
              <a:t>Hastaneye</a:t>
            </a:r>
            <a:r>
              <a:rPr lang="en-US" sz="2400" dirty="0"/>
              <a:t> </a:t>
            </a:r>
            <a:r>
              <a:rPr lang="en-US" sz="2400" dirty="0" err="1"/>
              <a:t>yatış</a:t>
            </a:r>
            <a:r>
              <a:rPr lang="en-US" sz="2400" dirty="0"/>
              <a:t> </a:t>
            </a:r>
            <a:r>
              <a:rPr lang="en-US" sz="2400" dirty="0" err="1"/>
              <a:t>endikasyonu</a:t>
            </a:r>
            <a:r>
              <a:rPr lang="en-US" sz="2400" dirty="0"/>
              <a:t> </a:t>
            </a:r>
            <a:r>
              <a:rPr lang="en-US" sz="2400" dirty="0" err="1"/>
              <a:t>olmayıp</a:t>
            </a:r>
            <a:r>
              <a:rPr lang="en-US" sz="2400" dirty="0"/>
              <a:t> </a:t>
            </a:r>
            <a:r>
              <a:rPr lang="en-US" sz="2400" dirty="0" err="1"/>
              <a:t>evde</a:t>
            </a:r>
            <a:r>
              <a:rPr lang="en-US" sz="2400" dirty="0"/>
              <a:t> </a:t>
            </a:r>
            <a:r>
              <a:rPr lang="en-US" sz="2400" dirty="0" err="1"/>
              <a:t>takip</a:t>
            </a:r>
            <a:r>
              <a:rPr lang="en-US" sz="2400" dirty="0"/>
              <a:t> </a:t>
            </a:r>
            <a:r>
              <a:rPr lang="en-US" sz="2400" dirty="0" err="1"/>
              <a:t>edilen</a:t>
            </a:r>
            <a:r>
              <a:rPr lang="en-US" sz="2400" dirty="0"/>
              <a:t> </a:t>
            </a:r>
            <a:r>
              <a:rPr lang="en-US" sz="2400" dirty="0" err="1"/>
              <a:t>hastalarda</a:t>
            </a:r>
            <a:r>
              <a:rPr lang="en-US" sz="2400" dirty="0"/>
              <a:t> </a:t>
            </a:r>
            <a:r>
              <a:rPr lang="en-US" sz="2400" dirty="0" err="1" smtClean="0"/>
              <a:t>evde</a:t>
            </a:r>
            <a:r>
              <a:rPr lang="en-US" sz="2400" dirty="0" smtClean="0"/>
              <a:t> </a:t>
            </a:r>
            <a:r>
              <a:rPr lang="en-US" sz="2400" dirty="0" err="1" smtClean="0"/>
              <a:t>izolasyon</a:t>
            </a:r>
            <a:r>
              <a:rPr lang="tr-TR" sz="2400" dirty="0"/>
              <a:t>;</a:t>
            </a:r>
            <a:endParaRPr lang="tr-TR" sz="2400" dirty="0" smtClean="0"/>
          </a:p>
          <a:p>
            <a:pPr marL="0" indent="0" algn="just">
              <a:buNone/>
            </a:pPr>
            <a:r>
              <a:rPr lang="tr-TR" sz="2400" dirty="0"/>
              <a:t>	</a:t>
            </a:r>
            <a:r>
              <a:rPr lang="en-US" sz="2400" dirty="0"/>
              <a:t>“</a:t>
            </a:r>
            <a:r>
              <a:rPr lang="en-US" sz="2400" dirty="0" err="1"/>
              <a:t>Evde</a:t>
            </a:r>
            <a:r>
              <a:rPr lang="en-US" sz="2400" dirty="0"/>
              <a:t> Hasta </a:t>
            </a:r>
            <a:r>
              <a:rPr lang="en-US" sz="2400" dirty="0" err="1"/>
              <a:t>İzlemi</a:t>
            </a:r>
            <a:r>
              <a:rPr lang="en-US" sz="2400" dirty="0"/>
              <a:t>” </a:t>
            </a:r>
            <a:r>
              <a:rPr lang="en-US" sz="2400" dirty="0" err="1"/>
              <a:t>kurallarına</a:t>
            </a:r>
            <a:r>
              <a:rPr lang="en-US" sz="2400" dirty="0"/>
              <a:t> </a:t>
            </a:r>
            <a:r>
              <a:rPr lang="en-US" sz="2400" dirty="0" err="1"/>
              <a:t>göre</a:t>
            </a:r>
            <a:r>
              <a:rPr lang="en-US" sz="2400" dirty="0"/>
              <a:t> </a:t>
            </a:r>
            <a:r>
              <a:rPr lang="en-US" sz="2400" dirty="0" err="1"/>
              <a:t>yönetilir</a:t>
            </a:r>
            <a:r>
              <a:rPr lang="tr-TR" sz="2400" dirty="0"/>
              <a:t>.</a:t>
            </a:r>
            <a:endParaRPr lang="tr-TR" sz="2400" dirty="0">
              <a:ea typeface="Times New Roman" panose="02020603050405020304" pitchFamily="18" charset="0"/>
            </a:endParaRPr>
          </a:p>
          <a:p>
            <a:pPr marL="0" indent="0" algn="just">
              <a:buNone/>
            </a:pPr>
            <a:r>
              <a:rPr lang="tr-TR" sz="2400" dirty="0" smtClean="0"/>
              <a:t>	</a:t>
            </a:r>
            <a:r>
              <a:rPr lang="tr-TR" sz="2400" dirty="0"/>
              <a:t>S</a:t>
            </a:r>
            <a:r>
              <a:rPr lang="en-US" sz="2400" dirty="0" err="1" smtClean="0"/>
              <a:t>emptomların</a:t>
            </a:r>
            <a:r>
              <a:rPr lang="en-US" sz="2400" dirty="0" smtClean="0"/>
              <a:t> </a:t>
            </a:r>
            <a:r>
              <a:rPr lang="en-US" sz="2400" dirty="0" err="1"/>
              <a:t>düzelmesini</a:t>
            </a:r>
            <a:r>
              <a:rPr lang="en-US" sz="2400" dirty="0"/>
              <a:t> </a:t>
            </a:r>
            <a:r>
              <a:rPr lang="en-US" sz="2400" dirty="0" err="1"/>
              <a:t>takip</a:t>
            </a:r>
            <a:r>
              <a:rPr lang="en-US" sz="2400" dirty="0"/>
              <a:t> </a:t>
            </a:r>
            <a:r>
              <a:rPr lang="en-US" sz="2400" dirty="0" err="1"/>
              <a:t>eden</a:t>
            </a:r>
            <a:r>
              <a:rPr lang="en-US" sz="2400" dirty="0"/>
              <a:t> en </a:t>
            </a:r>
            <a:r>
              <a:rPr lang="en-US" sz="2400" dirty="0" err="1"/>
              <a:t>erken</a:t>
            </a:r>
            <a:r>
              <a:rPr lang="en-US" sz="2400" dirty="0"/>
              <a:t> 14. </a:t>
            </a:r>
            <a:r>
              <a:rPr lang="en-US" sz="2400" dirty="0" err="1"/>
              <a:t>günde</a:t>
            </a:r>
            <a:r>
              <a:rPr lang="en-US" sz="2400" dirty="0"/>
              <a:t> </a:t>
            </a:r>
            <a:r>
              <a:rPr lang="en-US" sz="2400" dirty="0" err="1" smtClean="0"/>
              <a:t>sonlandırılır</a:t>
            </a:r>
            <a:r>
              <a:rPr lang="tr-TR" sz="2400" dirty="0" smtClean="0"/>
              <a:t>.</a:t>
            </a:r>
          </a:p>
        </p:txBody>
      </p:sp>
    </p:spTree>
    <p:extLst>
      <p:ext uri="{BB962C8B-B14F-4D97-AF65-F5344CB8AC3E}">
        <p14:creationId xmlns:p14="http://schemas.microsoft.com/office/powerpoint/2010/main" val="29873500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457200"/>
            <a:ext cx="10244528" cy="574505"/>
          </a:xfrm>
        </p:spPr>
        <p:txBody>
          <a:bodyPr>
            <a:normAutofit/>
          </a:bodyPr>
          <a:lstStyle/>
          <a:p>
            <a:r>
              <a:rPr lang="en-US" sz="2800" dirty="0">
                <a:solidFill>
                  <a:schemeClr val="bg1"/>
                </a:solidFill>
              </a:rPr>
              <a:t>Covid-19 </a:t>
            </a:r>
            <a:r>
              <a:rPr lang="en-US" sz="2800" dirty="0" err="1">
                <a:solidFill>
                  <a:schemeClr val="bg1"/>
                </a:solidFill>
              </a:rPr>
              <a:t>Hastalar</a:t>
            </a:r>
            <a:r>
              <a:rPr lang="tr-TR" sz="2800" dirty="0">
                <a:solidFill>
                  <a:schemeClr val="bg1"/>
                </a:solidFill>
              </a:rPr>
              <a:t>ı</a:t>
            </a:r>
            <a:r>
              <a:rPr lang="en-US" sz="2800" dirty="0" err="1">
                <a:solidFill>
                  <a:schemeClr val="bg1"/>
                </a:solidFill>
              </a:rPr>
              <a:t>nda</a:t>
            </a:r>
            <a:r>
              <a:rPr lang="en-US" sz="2800" dirty="0">
                <a:solidFill>
                  <a:schemeClr val="bg1"/>
                </a:solidFill>
              </a:rPr>
              <a:t> </a:t>
            </a:r>
            <a:r>
              <a:rPr lang="en-US" sz="2800" dirty="0" err="1">
                <a:solidFill>
                  <a:schemeClr val="bg1"/>
                </a:solidFill>
              </a:rPr>
              <a:t>Taburculuk</a:t>
            </a:r>
            <a:r>
              <a:rPr lang="en-US" sz="2800" dirty="0">
                <a:solidFill>
                  <a:schemeClr val="bg1"/>
                </a:solidFill>
              </a:rPr>
              <a:t> </a:t>
            </a:r>
            <a:r>
              <a:rPr lang="en-US" sz="2800" dirty="0" err="1">
                <a:solidFill>
                  <a:schemeClr val="bg1"/>
                </a:solidFill>
              </a:rPr>
              <a:t>Ve</a:t>
            </a:r>
            <a:r>
              <a:rPr lang="en-US" sz="2800" dirty="0">
                <a:solidFill>
                  <a:schemeClr val="bg1"/>
                </a:solidFill>
              </a:rPr>
              <a:t> </a:t>
            </a:r>
            <a:r>
              <a:rPr lang="tr-TR" sz="2800" dirty="0">
                <a:solidFill>
                  <a:schemeClr val="bg1"/>
                </a:solidFill>
              </a:rPr>
              <a:t>İ</a:t>
            </a:r>
            <a:r>
              <a:rPr lang="en-US" sz="2800" dirty="0" err="1">
                <a:solidFill>
                  <a:schemeClr val="bg1"/>
                </a:solidFill>
              </a:rPr>
              <a:t>zolasyon</a:t>
            </a:r>
            <a:r>
              <a:rPr lang="en-US" sz="2800" dirty="0">
                <a:solidFill>
                  <a:schemeClr val="bg1"/>
                </a:solidFill>
              </a:rPr>
              <a:t> </a:t>
            </a:r>
            <a:r>
              <a:rPr lang="en-US" sz="2800" dirty="0" err="1">
                <a:solidFill>
                  <a:schemeClr val="bg1"/>
                </a:solidFill>
              </a:rPr>
              <a:t>Kuralları</a:t>
            </a:r>
            <a:r>
              <a:rPr lang="tr-TR" sz="2800" dirty="0" smtClean="0">
                <a:solidFill>
                  <a:schemeClr val="bg1"/>
                </a:solidFill>
              </a:rPr>
              <a:t>-3</a:t>
            </a:r>
            <a:endParaRPr lang="tr-TR" sz="2800" dirty="0">
              <a:solidFill>
                <a:schemeClr val="bg1"/>
              </a:solidFill>
            </a:endParaRPr>
          </a:p>
        </p:txBody>
      </p:sp>
      <p:sp>
        <p:nvSpPr>
          <p:cNvPr id="3" name="İçerik Yer Tutucusu 2">
            <a:extLst>
              <a:ext uri="{FF2B5EF4-FFF2-40B4-BE49-F238E27FC236}">
                <a16:creationId xmlns:a16="http://schemas.microsoft.com/office/drawing/2014/main" xmlns="" id="{26BF26C8-A6BC-4B64-9E0F-640EFD609690}"/>
              </a:ext>
            </a:extLst>
          </p:cNvPr>
          <p:cNvSpPr>
            <a:spLocks noGrp="1"/>
          </p:cNvSpPr>
          <p:nvPr>
            <p:ph idx="1"/>
          </p:nvPr>
        </p:nvSpPr>
        <p:spPr>
          <a:xfrm>
            <a:off x="838200" y="1825625"/>
            <a:ext cx="10195560" cy="4351338"/>
          </a:xfrm>
        </p:spPr>
        <p:txBody>
          <a:bodyPr>
            <a:normAutofit/>
          </a:bodyPr>
          <a:lstStyle/>
          <a:p>
            <a:pPr marL="0" indent="0" algn="just">
              <a:spcAft>
                <a:spcPts val="0"/>
              </a:spcAft>
              <a:buNone/>
            </a:pPr>
            <a:r>
              <a:rPr lang="en-US" sz="2400" b="1" dirty="0" err="1">
                <a:ea typeface="Times New Roman" panose="02020603050405020304" pitchFamily="18" charset="0"/>
              </a:rPr>
              <a:t>Sağlık</a:t>
            </a:r>
            <a:r>
              <a:rPr lang="en-US" sz="2400" b="1" dirty="0">
                <a:ea typeface="Times New Roman" panose="02020603050405020304" pitchFamily="18" charset="0"/>
              </a:rPr>
              <a:t> </a:t>
            </a:r>
            <a:r>
              <a:rPr lang="en-US" sz="2400" b="1" dirty="0" err="1">
                <a:ea typeface="Times New Roman" panose="02020603050405020304" pitchFamily="18" charset="0"/>
              </a:rPr>
              <a:t>Çalışanın</a:t>
            </a:r>
            <a:r>
              <a:rPr lang="en-US" sz="2400" b="1" dirty="0">
                <a:ea typeface="Times New Roman" panose="02020603050405020304" pitchFamily="18" charset="0"/>
              </a:rPr>
              <a:t> </a:t>
            </a:r>
            <a:r>
              <a:rPr lang="en-US" sz="2400" b="1" dirty="0" err="1">
                <a:ea typeface="Times New Roman" panose="02020603050405020304" pitchFamily="18" charset="0"/>
              </a:rPr>
              <a:t>İzolasyonunun</a:t>
            </a:r>
            <a:r>
              <a:rPr lang="en-US" sz="2400" b="1" dirty="0">
                <a:ea typeface="Times New Roman" panose="02020603050405020304" pitchFamily="18" charset="0"/>
              </a:rPr>
              <a:t> </a:t>
            </a:r>
            <a:r>
              <a:rPr lang="en-US" sz="2400" b="1" dirty="0" err="1" smtClean="0">
                <a:ea typeface="Times New Roman" panose="02020603050405020304" pitchFamily="18" charset="0"/>
              </a:rPr>
              <a:t>Sonlandırılması</a:t>
            </a:r>
            <a:r>
              <a:rPr lang="tr-TR" sz="2400" b="1" dirty="0" smtClean="0">
                <a:ea typeface="Times New Roman" panose="02020603050405020304" pitchFamily="18" charset="0"/>
              </a:rPr>
              <a:t>:</a:t>
            </a:r>
          </a:p>
          <a:p>
            <a:pPr marL="0" indent="0" algn="just">
              <a:spcAft>
                <a:spcPts val="0"/>
              </a:spcAft>
              <a:buNone/>
            </a:pPr>
            <a:endParaRPr lang="tr-TR" sz="2400" b="1" dirty="0">
              <a:ea typeface="Times New Roman" panose="02020603050405020304" pitchFamily="18" charset="0"/>
            </a:endParaRPr>
          </a:p>
          <a:p>
            <a:pPr algn="just"/>
            <a:r>
              <a:rPr lang="en-US" sz="2400" dirty="0">
                <a:ea typeface="Times New Roman" panose="02020603050405020304" pitchFamily="18" charset="0"/>
              </a:rPr>
              <a:t>COVID-19 </a:t>
            </a:r>
            <a:r>
              <a:rPr lang="en-US" sz="2400" dirty="0" err="1">
                <a:ea typeface="Times New Roman" panose="02020603050405020304" pitchFamily="18" charset="0"/>
              </a:rPr>
              <a:t>sağlık</a:t>
            </a:r>
            <a:r>
              <a:rPr lang="en-US" sz="2400" dirty="0">
                <a:ea typeface="Times New Roman" panose="02020603050405020304" pitchFamily="18" charset="0"/>
              </a:rPr>
              <a:t> </a:t>
            </a:r>
            <a:r>
              <a:rPr lang="en-US" sz="2400" dirty="0" err="1">
                <a:ea typeface="Times New Roman" panose="02020603050405020304" pitchFamily="18" charset="0"/>
              </a:rPr>
              <a:t>çalışanların</a:t>
            </a:r>
            <a:r>
              <a:rPr lang="en-US" sz="2400" dirty="0">
                <a:ea typeface="Times New Roman" panose="02020603050405020304" pitchFamily="18" charset="0"/>
              </a:rPr>
              <a:t> </a:t>
            </a:r>
            <a:r>
              <a:rPr lang="en-US" sz="2400" dirty="0" err="1">
                <a:ea typeface="Times New Roman" panose="02020603050405020304" pitchFamily="18" charset="0"/>
              </a:rPr>
              <a:t>izolasyonlarının</a:t>
            </a:r>
            <a:r>
              <a:rPr lang="en-US" sz="2400" dirty="0">
                <a:ea typeface="Times New Roman" panose="02020603050405020304" pitchFamily="18" charset="0"/>
              </a:rPr>
              <a:t> </a:t>
            </a:r>
            <a:r>
              <a:rPr lang="en-US" sz="2400" dirty="0" err="1">
                <a:ea typeface="Times New Roman" panose="02020603050405020304" pitchFamily="18" charset="0"/>
              </a:rPr>
              <a:t>sonlandırılması</a:t>
            </a:r>
            <a:r>
              <a:rPr lang="en-US" sz="2400" dirty="0">
                <a:ea typeface="Times New Roman" panose="02020603050405020304" pitchFamily="18" charset="0"/>
              </a:rPr>
              <a:t> </a:t>
            </a:r>
            <a:r>
              <a:rPr lang="en-US" sz="2400" dirty="0" err="1">
                <a:ea typeface="Times New Roman" panose="02020603050405020304" pitchFamily="18" charset="0"/>
              </a:rPr>
              <a:t>için</a:t>
            </a:r>
            <a:r>
              <a:rPr lang="tr-TR" sz="2400" dirty="0">
                <a:ea typeface="Times New Roman" panose="02020603050405020304" pitchFamily="18" charset="0"/>
              </a:rPr>
              <a:t>;</a:t>
            </a:r>
          </a:p>
          <a:p>
            <a:pPr marL="0" indent="0" algn="just">
              <a:spcAft>
                <a:spcPts val="0"/>
              </a:spcAft>
              <a:buNone/>
            </a:pPr>
            <a:r>
              <a:rPr lang="tr-TR" sz="2400" dirty="0" smtClean="0">
                <a:ea typeface="Times New Roman" panose="02020603050405020304" pitchFamily="18" charset="0"/>
              </a:rPr>
              <a:t>	</a:t>
            </a:r>
            <a:r>
              <a:rPr lang="en-US" sz="2400" dirty="0" err="1" smtClean="0">
                <a:ea typeface="Times New Roman" panose="02020603050405020304" pitchFamily="18" charset="0"/>
              </a:rPr>
              <a:t>semptom</a:t>
            </a:r>
            <a:r>
              <a:rPr lang="en-US" sz="2400" dirty="0" smtClean="0">
                <a:ea typeface="Times New Roman" panose="02020603050405020304" pitchFamily="18" charset="0"/>
              </a:rPr>
              <a:t> </a:t>
            </a:r>
            <a:r>
              <a:rPr lang="en-US" sz="2400" dirty="0" err="1">
                <a:ea typeface="Times New Roman" panose="02020603050405020304" pitchFamily="18" charset="0"/>
              </a:rPr>
              <a:t>başlangıcını</a:t>
            </a:r>
            <a:r>
              <a:rPr lang="en-US" sz="2400" dirty="0">
                <a:ea typeface="Times New Roman" panose="02020603050405020304" pitchFamily="18" charset="0"/>
              </a:rPr>
              <a:t> </a:t>
            </a:r>
            <a:r>
              <a:rPr lang="en-US" sz="2400" dirty="0" err="1">
                <a:ea typeface="Times New Roman" panose="02020603050405020304" pitchFamily="18" charset="0"/>
              </a:rPr>
              <a:t>takip</a:t>
            </a:r>
            <a:r>
              <a:rPr lang="en-US" sz="2400" dirty="0">
                <a:ea typeface="Times New Roman" panose="02020603050405020304" pitchFamily="18" charset="0"/>
              </a:rPr>
              <a:t> </a:t>
            </a:r>
            <a:r>
              <a:rPr lang="en-US" sz="2400" dirty="0" err="1">
                <a:ea typeface="Times New Roman" panose="02020603050405020304" pitchFamily="18" charset="0"/>
              </a:rPr>
              <a:t>eden</a:t>
            </a:r>
            <a:r>
              <a:rPr lang="en-US" sz="2400" dirty="0">
                <a:ea typeface="Times New Roman" panose="02020603050405020304" pitchFamily="18" charset="0"/>
              </a:rPr>
              <a:t> ilk 7 </a:t>
            </a:r>
            <a:r>
              <a:rPr lang="en-US" sz="2400" dirty="0" err="1">
                <a:ea typeface="Times New Roman" panose="02020603050405020304" pitchFamily="18" charset="0"/>
              </a:rPr>
              <a:t>günden</a:t>
            </a:r>
            <a:r>
              <a:rPr lang="en-US" sz="2400" dirty="0">
                <a:ea typeface="Times New Roman" panose="02020603050405020304" pitchFamily="18" charset="0"/>
              </a:rPr>
              <a:t> </a:t>
            </a:r>
            <a:r>
              <a:rPr lang="en-US" sz="2400" dirty="0" err="1">
                <a:ea typeface="Times New Roman" panose="02020603050405020304" pitchFamily="18" charset="0"/>
              </a:rPr>
              <a:t>sonra</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spcAft>
                <a:spcPts val="0"/>
              </a:spcAft>
              <a:buNone/>
            </a:pPr>
            <a:r>
              <a:rPr lang="tr-TR" sz="2400" dirty="0">
                <a:ea typeface="Times New Roman" panose="02020603050405020304" pitchFamily="18" charset="0"/>
              </a:rPr>
              <a:t>	</a:t>
            </a:r>
            <a:r>
              <a:rPr lang="en-US" sz="2400" dirty="0" err="1" smtClean="0">
                <a:ea typeface="Times New Roman" panose="02020603050405020304" pitchFamily="18" charset="0"/>
              </a:rPr>
              <a:t>ve</a:t>
            </a:r>
            <a:r>
              <a:rPr lang="en-US" sz="2400" dirty="0" smtClean="0">
                <a:ea typeface="Times New Roman" panose="02020603050405020304" pitchFamily="18" charset="0"/>
              </a:rPr>
              <a:t> </a:t>
            </a:r>
            <a:r>
              <a:rPr lang="en-US" sz="2400" dirty="0" err="1">
                <a:ea typeface="Times New Roman" panose="02020603050405020304" pitchFamily="18" charset="0"/>
              </a:rPr>
              <a:t>aynı</a:t>
            </a:r>
            <a:r>
              <a:rPr lang="en-US" sz="2400" dirty="0">
                <a:ea typeface="Times New Roman" panose="02020603050405020304" pitchFamily="18" charset="0"/>
              </a:rPr>
              <a:t> </a:t>
            </a:r>
            <a:r>
              <a:rPr lang="en-US" sz="2400" dirty="0" err="1">
                <a:ea typeface="Times New Roman" panose="02020603050405020304" pitchFamily="18" charset="0"/>
              </a:rPr>
              <a:t>zamanda</a:t>
            </a:r>
            <a:r>
              <a:rPr lang="en-US" sz="2400" dirty="0">
                <a:ea typeface="Times New Roman" panose="02020603050405020304" pitchFamily="18" charset="0"/>
              </a:rPr>
              <a:t> </a:t>
            </a:r>
            <a:r>
              <a:rPr lang="en-US" sz="2400" dirty="0" err="1">
                <a:ea typeface="Times New Roman" panose="02020603050405020304" pitchFamily="18" charset="0"/>
              </a:rPr>
              <a:t>semptomların</a:t>
            </a:r>
            <a:r>
              <a:rPr lang="en-US" sz="2400" dirty="0">
                <a:ea typeface="Times New Roman" panose="02020603050405020304" pitchFamily="18" charset="0"/>
              </a:rPr>
              <a:t> </a:t>
            </a:r>
            <a:r>
              <a:rPr lang="en-US" sz="2400" dirty="0" err="1">
                <a:ea typeface="Times New Roman" panose="02020603050405020304" pitchFamily="18" charset="0"/>
              </a:rPr>
              <a:t>düzelmesini</a:t>
            </a:r>
            <a:r>
              <a:rPr lang="en-US" sz="2400" dirty="0">
                <a:ea typeface="Times New Roman" panose="02020603050405020304" pitchFamily="18" charset="0"/>
              </a:rPr>
              <a:t> </a:t>
            </a:r>
            <a:r>
              <a:rPr lang="en-US" sz="2400" dirty="0" err="1">
                <a:ea typeface="Times New Roman" panose="02020603050405020304" pitchFamily="18" charset="0"/>
              </a:rPr>
              <a:t>takip</a:t>
            </a:r>
            <a:r>
              <a:rPr lang="en-US" sz="2400" dirty="0">
                <a:ea typeface="Times New Roman" panose="02020603050405020304" pitchFamily="18" charset="0"/>
              </a:rPr>
              <a:t> </a:t>
            </a:r>
            <a:r>
              <a:rPr lang="en-US" sz="2400" dirty="0" err="1">
                <a:ea typeface="Times New Roman" panose="02020603050405020304" pitchFamily="18" charset="0"/>
              </a:rPr>
              <a:t>eden</a:t>
            </a:r>
            <a:r>
              <a:rPr lang="en-US" sz="2400" dirty="0">
                <a:ea typeface="Times New Roman" panose="02020603050405020304" pitchFamily="18" charset="0"/>
              </a:rPr>
              <a:t> en </a:t>
            </a:r>
            <a:r>
              <a:rPr lang="en-US" sz="2400" dirty="0" err="1">
                <a:ea typeface="Times New Roman" panose="02020603050405020304" pitchFamily="18" charset="0"/>
              </a:rPr>
              <a:t>erken</a:t>
            </a:r>
            <a:r>
              <a:rPr lang="en-US" sz="2400" dirty="0">
                <a:ea typeface="Times New Roman" panose="02020603050405020304" pitchFamily="18" charset="0"/>
              </a:rPr>
              <a:t> 3. </a:t>
            </a:r>
            <a:r>
              <a:rPr lang="en-US" sz="2400" dirty="0" err="1">
                <a:ea typeface="Times New Roman" panose="02020603050405020304" pitchFamily="18" charset="0"/>
              </a:rPr>
              <a:t>gün</a:t>
            </a:r>
            <a:r>
              <a:rPr lang="en-US" sz="2400" dirty="0">
                <a:ea typeface="Times New Roman" panose="02020603050405020304" pitchFamily="18" charset="0"/>
              </a:rPr>
              <a:t> </a:t>
            </a:r>
            <a:r>
              <a:rPr lang="en-US" sz="2400" dirty="0" err="1" smtClean="0">
                <a:ea typeface="Times New Roman" panose="02020603050405020304" pitchFamily="18" charset="0"/>
              </a:rPr>
              <a:t>ve</a:t>
            </a:r>
            <a:r>
              <a:rPr lang="en-US" sz="2400" dirty="0" smtClean="0">
                <a:ea typeface="Times New Roman" panose="02020603050405020304" pitchFamily="18" charset="0"/>
              </a:rPr>
              <a:t> </a:t>
            </a:r>
            <a:r>
              <a:rPr lang="en-US" sz="2400" dirty="0" err="1">
                <a:ea typeface="Times New Roman" panose="02020603050405020304" pitchFamily="18" charset="0"/>
              </a:rPr>
              <a:t>sonrasında</a:t>
            </a:r>
            <a:r>
              <a:rPr lang="en-US" sz="2400" dirty="0">
                <a:ea typeface="Times New Roman" panose="02020603050405020304" pitchFamily="18" charset="0"/>
              </a:rPr>
              <a:t> </a:t>
            </a:r>
            <a:r>
              <a:rPr lang="en-US" sz="2400" dirty="0" err="1">
                <a:ea typeface="Times New Roman" panose="02020603050405020304" pitchFamily="18" charset="0"/>
              </a:rPr>
              <a:t>olmak</a:t>
            </a:r>
            <a:r>
              <a:rPr lang="en-US" sz="2400" dirty="0">
                <a:ea typeface="Times New Roman" panose="02020603050405020304" pitchFamily="18" charset="0"/>
              </a:rPr>
              <a:t> </a:t>
            </a:r>
            <a:r>
              <a:rPr lang="en-US" sz="2400" dirty="0" err="1">
                <a:ea typeface="Times New Roman" panose="02020603050405020304" pitchFamily="18" charset="0"/>
              </a:rPr>
              <a:t>kaydıyla</a:t>
            </a:r>
            <a:r>
              <a:rPr lang="en-US" sz="2400" dirty="0">
                <a:ea typeface="Times New Roman" panose="02020603050405020304" pitchFamily="18" charset="0"/>
              </a:rPr>
              <a:t> en </a:t>
            </a:r>
            <a:r>
              <a:rPr lang="en-US" sz="2400" dirty="0" err="1">
                <a:ea typeface="Times New Roman" panose="02020603050405020304" pitchFamily="18" charset="0"/>
              </a:rPr>
              <a:t>az</a:t>
            </a:r>
            <a:r>
              <a:rPr lang="en-US" sz="2400" dirty="0">
                <a:ea typeface="Times New Roman" panose="02020603050405020304" pitchFamily="18" charset="0"/>
              </a:rPr>
              <a:t> 24 </a:t>
            </a:r>
            <a:r>
              <a:rPr lang="en-US" sz="2400" dirty="0" err="1">
                <a:ea typeface="Times New Roman" panose="02020603050405020304" pitchFamily="18" charset="0"/>
              </a:rPr>
              <a:t>saat</a:t>
            </a:r>
            <a:r>
              <a:rPr lang="en-US" sz="2400" dirty="0">
                <a:ea typeface="Times New Roman" panose="02020603050405020304" pitchFamily="18" charset="0"/>
              </a:rPr>
              <a:t> </a:t>
            </a:r>
            <a:r>
              <a:rPr lang="en-US" sz="2400" dirty="0" err="1">
                <a:ea typeface="Times New Roman" panose="02020603050405020304" pitchFamily="18" charset="0"/>
              </a:rPr>
              <a:t>arayla</a:t>
            </a:r>
            <a:r>
              <a:rPr lang="en-US" sz="2400" dirty="0">
                <a:ea typeface="Times New Roman" panose="02020603050405020304" pitchFamily="18" charset="0"/>
              </a:rPr>
              <a:t> </a:t>
            </a:r>
            <a:r>
              <a:rPr lang="en-US" sz="2400" dirty="0" err="1">
                <a:ea typeface="Times New Roman" panose="02020603050405020304" pitchFamily="18" charset="0"/>
              </a:rPr>
              <a:t>alınan</a:t>
            </a:r>
            <a:r>
              <a:rPr lang="en-US" sz="2400" dirty="0">
                <a:ea typeface="Times New Roman" panose="02020603050405020304" pitchFamily="18" charset="0"/>
              </a:rPr>
              <a:t> 2 </a:t>
            </a:r>
            <a:r>
              <a:rPr lang="en-US" sz="2400" dirty="0" err="1">
                <a:ea typeface="Times New Roman" panose="02020603050405020304" pitchFamily="18" charset="0"/>
              </a:rPr>
              <a:t>testin</a:t>
            </a:r>
            <a:r>
              <a:rPr lang="en-US" sz="2400" dirty="0">
                <a:ea typeface="Times New Roman" panose="02020603050405020304" pitchFamily="18" charset="0"/>
              </a:rPr>
              <a:t> </a:t>
            </a:r>
            <a:r>
              <a:rPr lang="en-US" sz="2400" dirty="0" err="1">
                <a:ea typeface="Times New Roman" panose="02020603050405020304" pitchFamily="18" charset="0"/>
              </a:rPr>
              <a:t>negatif</a:t>
            </a:r>
            <a:r>
              <a:rPr lang="en-US" sz="2400" dirty="0">
                <a:ea typeface="Times New Roman" panose="02020603050405020304" pitchFamily="18" charset="0"/>
              </a:rPr>
              <a:t> </a:t>
            </a:r>
            <a:r>
              <a:rPr lang="en-US" sz="2400" dirty="0" err="1">
                <a:ea typeface="Times New Roman" panose="02020603050405020304" pitchFamily="18" charset="0"/>
              </a:rPr>
              <a:t>olması</a:t>
            </a:r>
            <a:r>
              <a:rPr lang="en-US" sz="2400" dirty="0">
                <a:ea typeface="Times New Roman" panose="02020603050405020304" pitchFamily="18" charset="0"/>
              </a:rPr>
              <a:t> </a:t>
            </a:r>
            <a:r>
              <a:rPr lang="en-US" sz="2400" dirty="0" err="1">
                <a:ea typeface="Times New Roman" panose="02020603050405020304" pitchFamily="18" charset="0"/>
              </a:rPr>
              <a:t>şartı</a:t>
            </a:r>
            <a:r>
              <a:rPr lang="en-US" sz="2400" dirty="0">
                <a:ea typeface="Times New Roman" panose="02020603050405020304" pitchFamily="18" charset="0"/>
              </a:rPr>
              <a:t> </a:t>
            </a:r>
            <a:r>
              <a:rPr lang="en-US" sz="2400" dirty="0" err="1">
                <a:ea typeface="Times New Roman" panose="02020603050405020304" pitchFamily="18" charset="0"/>
              </a:rPr>
              <a:t>aranır</a:t>
            </a:r>
            <a:r>
              <a:rPr lang="en-US" sz="2400" dirty="0">
                <a:ea typeface="Times New Roman" panose="02020603050405020304" pitchFamily="18" charset="0"/>
              </a:rPr>
              <a:t>. </a:t>
            </a:r>
            <a:endParaRPr lang="tr-TR" sz="2400" dirty="0" smtClean="0">
              <a:ea typeface="Times New Roman" panose="02020603050405020304" pitchFamily="18" charset="0"/>
            </a:endParaRPr>
          </a:p>
          <a:p>
            <a:pPr marL="0" indent="0" algn="just">
              <a:spcAft>
                <a:spcPts val="0"/>
              </a:spcAft>
              <a:buNone/>
            </a:pPr>
            <a:endParaRPr lang="tr-TR" sz="2400" dirty="0">
              <a:ea typeface="Times New Roman" panose="02020603050405020304" pitchFamily="18" charset="0"/>
            </a:endParaRPr>
          </a:p>
          <a:p>
            <a:pPr marL="0" indent="0" algn="just">
              <a:spcAft>
                <a:spcPts val="0"/>
              </a:spcAft>
              <a:buNone/>
            </a:pPr>
            <a:r>
              <a:rPr lang="tr-TR" sz="2400" dirty="0">
                <a:ea typeface="Times New Roman" panose="02020603050405020304" pitchFamily="18" charset="0"/>
              </a:rPr>
              <a:t>	</a:t>
            </a:r>
            <a:r>
              <a:rPr lang="en-US" sz="2400" dirty="0" err="1" smtClean="0">
                <a:ea typeface="Times New Roman" panose="02020603050405020304" pitchFamily="18" charset="0"/>
              </a:rPr>
              <a:t>Sonrasında</a:t>
            </a:r>
            <a:r>
              <a:rPr lang="en-US" sz="2400" dirty="0" smtClean="0">
                <a:ea typeface="Times New Roman" panose="02020603050405020304" pitchFamily="18" charset="0"/>
              </a:rPr>
              <a:t> </a:t>
            </a:r>
            <a:r>
              <a:rPr lang="en-US" sz="2400" dirty="0" err="1">
                <a:ea typeface="Times New Roman" panose="02020603050405020304" pitchFamily="18" charset="0"/>
              </a:rPr>
              <a:t>işe</a:t>
            </a:r>
            <a:r>
              <a:rPr lang="en-US" sz="2400" dirty="0">
                <a:ea typeface="Times New Roman" panose="02020603050405020304" pitchFamily="18" charset="0"/>
              </a:rPr>
              <a:t> </a:t>
            </a:r>
            <a:r>
              <a:rPr lang="en-US" sz="2400" dirty="0" err="1">
                <a:ea typeface="Times New Roman" panose="02020603050405020304" pitchFamily="18" charset="0"/>
              </a:rPr>
              <a:t>geri</a:t>
            </a:r>
            <a:r>
              <a:rPr lang="en-US" sz="2400" dirty="0">
                <a:ea typeface="Times New Roman" panose="02020603050405020304" pitchFamily="18" charset="0"/>
              </a:rPr>
              <a:t> </a:t>
            </a:r>
            <a:r>
              <a:rPr lang="en-US" sz="2400" dirty="0" err="1">
                <a:ea typeface="Times New Roman" panose="02020603050405020304" pitchFamily="18" charset="0"/>
              </a:rPr>
              <a:t>dönebilir</a:t>
            </a:r>
            <a:r>
              <a:rPr lang="en-US" sz="2400" dirty="0">
                <a:ea typeface="Times New Roman" panose="02020603050405020304" pitchFamily="18" charset="0"/>
              </a:rPr>
              <a:t>.</a:t>
            </a:r>
            <a:endParaRPr lang="tr-TR" sz="2400" dirty="0">
              <a:ea typeface="Times New Roman" panose="02020603050405020304" pitchFamily="18" charset="0"/>
            </a:endParaRPr>
          </a:p>
          <a:p>
            <a:endParaRPr lang="tr-TR" sz="2400" dirty="0"/>
          </a:p>
        </p:txBody>
      </p:sp>
    </p:spTree>
    <p:extLst>
      <p:ext uri="{BB962C8B-B14F-4D97-AF65-F5344CB8AC3E}">
        <p14:creationId xmlns:p14="http://schemas.microsoft.com/office/powerpoint/2010/main" val="32557967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580767"/>
            <a:ext cx="10244528" cy="574505"/>
          </a:xfrm>
        </p:spPr>
        <p:txBody>
          <a:bodyPr>
            <a:normAutofit fontScale="90000"/>
          </a:bodyPr>
          <a:lstStyle/>
          <a:p>
            <a:pPr lvl="0">
              <a:spcAft>
                <a:spcPts val="0"/>
              </a:spcAft>
            </a:pPr>
            <a:r>
              <a:rPr lang="en-US" sz="2800" dirty="0">
                <a:solidFill>
                  <a:schemeClr val="bg1"/>
                </a:solidFill>
              </a:rPr>
              <a:t> </a:t>
            </a:r>
            <a:r>
              <a:rPr lang="en-US" sz="2800" dirty="0" err="1">
                <a:solidFill>
                  <a:schemeClr val="bg1"/>
                </a:solidFill>
              </a:rPr>
              <a:t>Temas</a:t>
            </a:r>
            <a:r>
              <a:rPr lang="tr-TR" sz="2800" dirty="0">
                <a:solidFill>
                  <a:schemeClr val="bg1"/>
                </a:solidFill>
              </a:rPr>
              <a:t>ı</a:t>
            </a:r>
            <a:r>
              <a:rPr lang="en-US" sz="2800" dirty="0">
                <a:solidFill>
                  <a:schemeClr val="bg1"/>
                </a:solidFill>
              </a:rPr>
              <a:t> Olan </a:t>
            </a:r>
            <a:r>
              <a:rPr lang="en-US" sz="2800" dirty="0" err="1">
                <a:solidFill>
                  <a:schemeClr val="bg1"/>
                </a:solidFill>
              </a:rPr>
              <a:t>Sağl</a:t>
            </a:r>
            <a:r>
              <a:rPr lang="tr-TR" sz="2800" dirty="0">
                <a:solidFill>
                  <a:schemeClr val="bg1"/>
                </a:solidFill>
              </a:rPr>
              <a:t>ı</a:t>
            </a:r>
            <a:r>
              <a:rPr lang="en-US" sz="2800" dirty="0">
                <a:solidFill>
                  <a:schemeClr val="bg1"/>
                </a:solidFill>
              </a:rPr>
              <a:t>k </a:t>
            </a:r>
            <a:r>
              <a:rPr lang="en-US" sz="2800" dirty="0" err="1">
                <a:solidFill>
                  <a:schemeClr val="bg1"/>
                </a:solidFill>
              </a:rPr>
              <a:t>Çal</a:t>
            </a:r>
            <a:r>
              <a:rPr lang="tr-TR" sz="2800" dirty="0">
                <a:solidFill>
                  <a:schemeClr val="bg1"/>
                </a:solidFill>
              </a:rPr>
              <a:t>ı</a:t>
            </a:r>
            <a:r>
              <a:rPr lang="en-US" sz="2800" dirty="0" err="1">
                <a:solidFill>
                  <a:schemeClr val="bg1"/>
                </a:solidFill>
              </a:rPr>
              <a:t>şanlar</a:t>
            </a:r>
            <a:r>
              <a:rPr lang="tr-TR" sz="2800" dirty="0">
                <a:solidFill>
                  <a:schemeClr val="bg1"/>
                </a:solidFill>
              </a:rPr>
              <a:t>ı</a:t>
            </a:r>
            <a:r>
              <a:rPr lang="en-US" sz="2800" dirty="0">
                <a:solidFill>
                  <a:schemeClr val="bg1"/>
                </a:solidFill>
              </a:rPr>
              <a:t>n</a:t>
            </a:r>
            <a:r>
              <a:rPr lang="tr-TR" sz="2800" dirty="0">
                <a:solidFill>
                  <a:schemeClr val="bg1"/>
                </a:solidFill>
              </a:rPr>
              <a:t>ı</a:t>
            </a:r>
            <a:r>
              <a:rPr lang="en-US" sz="2800" dirty="0">
                <a:solidFill>
                  <a:schemeClr val="bg1"/>
                </a:solidFill>
              </a:rPr>
              <a:t>n </a:t>
            </a:r>
            <a:r>
              <a:rPr lang="en-US" sz="2800" dirty="0" err="1">
                <a:solidFill>
                  <a:schemeClr val="bg1"/>
                </a:solidFill>
              </a:rPr>
              <a:t>Değerlendirilmesi</a:t>
            </a:r>
            <a:r>
              <a:rPr lang="tr-TR" sz="2800" dirty="0">
                <a:solidFill>
                  <a:schemeClr val="bg1"/>
                </a:solidFill>
              </a:rPr>
              <a:t>-1</a:t>
            </a:r>
            <a:r>
              <a:rPr lang="tr-TR" sz="2800" kern="0" dirty="0">
                <a:latin typeface="Times New Roman" panose="02020603050405020304" pitchFamily="18" charset="0"/>
                <a:ea typeface="Times New Roman" panose="02020603050405020304" pitchFamily="18" charset="0"/>
              </a:rPr>
              <a:t/>
            </a:r>
            <a:br>
              <a:rPr lang="tr-TR" sz="2800" kern="0" dirty="0">
                <a:latin typeface="Times New Roman" panose="02020603050405020304" pitchFamily="18" charset="0"/>
                <a:ea typeface="Times New Roman" panose="02020603050405020304" pitchFamily="18" charset="0"/>
              </a:rPr>
            </a:br>
            <a:endParaRPr lang="tr-TR" sz="2800" dirty="0">
              <a:solidFill>
                <a:schemeClr val="bg1"/>
              </a:solidFill>
            </a:endParaRPr>
          </a:p>
        </p:txBody>
      </p:sp>
      <p:graphicFrame>
        <p:nvGraphicFramePr>
          <p:cNvPr id="5" name="İçerik Yer Tutucusu 4">
            <a:extLst>
              <a:ext uri="{FF2B5EF4-FFF2-40B4-BE49-F238E27FC236}">
                <a16:creationId xmlns:a16="http://schemas.microsoft.com/office/drawing/2014/main" xmlns="" id="{46119732-37F1-45B7-BE44-C68E551D57BC}"/>
              </a:ext>
            </a:extLst>
          </p:cNvPr>
          <p:cNvGraphicFramePr>
            <a:graphicFrameLocks noGrp="1"/>
          </p:cNvGraphicFramePr>
          <p:nvPr>
            <p:ph idx="1"/>
            <p:extLst>
              <p:ext uri="{D42A27DB-BD31-4B8C-83A1-F6EECF244321}">
                <p14:modId xmlns:p14="http://schemas.microsoft.com/office/powerpoint/2010/main" val="3046918924"/>
              </p:ext>
            </p:extLst>
          </p:nvPr>
        </p:nvGraphicFramePr>
        <p:xfrm>
          <a:off x="452133" y="2087879"/>
          <a:ext cx="11111733" cy="4652475"/>
        </p:xfrm>
        <a:graphic>
          <a:graphicData uri="http://schemas.openxmlformats.org/drawingml/2006/table">
            <a:tbl>
              <a:tblPr firstRow="1" firstCol="1" bandRow="1"/>
              <a:tblGrid>
                <a:gridCol w="3071676">
                  <a:extLst>
                    <a:ext uri="{9D8B030D-6E8A-4147-A177-3AD203B41FA5}">
                      <a16:colId xmlns:a16="http://schemas.microsoft.com/office/drawing/2014/main" xmlns="" val="143285849"/>
                    </a:ext>
                  </a:extLst>
                </a:gridCol>
                <a:gridCol w="6316293">
                  <a:extLst>
                    <a:ext uri="{9D8B030D-6E8A-4147-A177-3AD203B41FA5}">
                      <a16:colId xmlns:a16="http://schemas.microsoft.com/office/drawing/2014/main" xmlns="" val="1831025090"/>
                    </a:ext>
                  </a:extLst>
                </a:gridCol>
                <a:gridCol w="1723764">
                  <a:extLst>
                    <a:ext uri="{9D8B030D-6E8A-4147-A177-3AD203B41FA5}">
                      <a16:colId xmlns:a16="http://schemas.microsoft.com/office/drawing/2014/main" xmlns="" val="1038737735"/>
                    </a:ext>
                  </a:extLst>
                </a:gridCol>
              </a:tblGrid>
              <a:tr h="310165">
                <a:tc>
                  <a:txBody>
                    <a:bodyPr/>
                    <a:lstStyle/>
                    <a:p>
                      <a:pPr algn="just">
                        <a:lnSpc>
                          <a:spcPct val="115000"/>
                        </a:lnSpc>
                        <a:spcBef>
                          <a:spcPts val="60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 </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err="1">
                          <a:effectLst/>
                          <a:latin typeface="Arial" panose="020B0604020202020204" pitchFamily="34" charset="0"/>
                          <a:ea typeface="Times New Roman" panose="02020603050405020304" pitchFamily="18" charset="0"/>
                          <a:cs typeface="Arial" panose="020B0604020202020204" pitchFamily="34" charset="0"/>
                        </a:rPr>
                        <a:t>Sağlık</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Çalışanının</a:t>
                      </a:r>
                      <a:r>
                        <a:rPr lang="en-US" sz="1400" b="1" dirty="0">
                          <a:effectLst/>
                          <a:latin typeface="Arial" panose="020B0604020202020204" pitchFamily="34" charset="0"/>
                          <a:ea typeface="Times New Roman" panose="02020603050405020304" pitchFamily="18" charset="0"/>
                          <a:cs typeface="Arial" panose="020B0604020202020204" pitchFamily="34" charset="0"/>
                        </a:rPr>
                        <a:t> KKE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kullanma</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durumu</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a:effectLst/>
                          <a:latin typeface="Arial" panose="020B0604020202020204" pitchFamily="34" charset="0"/>
                          <a:ea typeface="Times New Roman" panose="02020603050405020304" pitchFamily="18" charset="0"/>
                          <a:cs typeface="Arial" panose="020B0604020202020204" pitchFamily="34" charset="0"/>
                        </a:rPr>
                        <a:t>Temas Riski</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3365822"/>
                  </a:ext>
                </a:extLst>
              </a:tr>
              <a:tr h="310165">
                <a:tc rowSpan="5">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Tıbbi (Cerrahi) maske takılmış COVID-19 hastasıyla yoğun temas</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Hiçbir KKE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Orta</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088117"/>
                  </a:ext>
                </a:extLst>
              </a:tr>
              <a:tr h="620330">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Tıbbi maske veya N95 kullanmamış veya N95 endikasyonu olan durumda tıbbi maske kullanmış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Orta</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3790776"/>
                  </a:ext>
                </a:extLst>
              </a:tr>
              <a:tr h="310165">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Göz koruyucu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Düşük</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5294920"/>
                  </a:ext>
                </a:extLst>
              </a:tr>
              <a:tr h="310165">
                <a:tc vMerge="1">
                  <a:txBody>
                    <a:bodyPr/>
                    <a:lstStyle/>
                    <a:p>
                      <a:endParaRPr lang="tr-TR"/>
                    </a:p>
                  </a:txBody>
                  <a:tcPr/>
                </a:tc>
                <a:tc>
                  <a:txBody>
                    <a:bodyPr/>
                    <a:lstStyle/>
                    <a:p>
                      <a:pPr algn="just">
                        <a:lnSpc>
                          <a:spcPct val="115000"/>
                        </a:lnSpc>
                        <a:spcAft>
                          <a:spcPts val="0"/>
                        </a:spcAft>
                      </a:pPr>
                      <a:r>
                        <a:rPr lang="en-US" sz="1400" dirty="0" err="1">
                          <a:effectLst/>
                          <a:latin typeface="Arial" panose="020B0604020202020204" pitchFamily="34" charset="0"/>
                          <a:ea typeface="Times New Roman" panose="02020603050405020304" pitchFamily="18" charset="0"/>
                          <a:cs typeface="Arial" panose="020B0604020202020204" pitchFamily="34" charset="0"/>
                        </a:rPr>
                        <a:t>Eldiven</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ve</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önlük</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kullanmamış</a:t>
                      </a:r>
                      <a:r>
                        <a:rPr lang="en-US" sz="1400" baseline="30000" dirty="0">
                          <a:effectLst/>
                          <a:latin typeface="Arial" panose="020B0604020202020204" pitchFamily="34" charset="0"/>
                          <a:ea typeface="Times New Roman" panose="02020603050405020304" pitchFamily="18" charset="0"/>
                          <a:cs typeface="Arial" panose="020B0604020202020204" pitchFamily="34" charset="0"/>
                        </a:rPr>
                        <a:t> </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Düşük</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8710803"/>
                  </a:ext>
                </a:extLst>
              </a:tr>
              <a:tr h="620330">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Tüm KKE’yi  uygun şekilde kullanmış </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Riskli Değerlendirilmez</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644107"/>
                  </a:ext>
                </a:extLst>
              </a:tr>
              <a:tr h="310165">
                <a:tc rowSpan="6">
                  <a:txBody>
                    <a:bodyPr/>
                    <a:lstStyle/>
                    <a:p>
                      <a:pPr algn="just">
                        <a:lnSpc>
                          <a:spcPct val="115000"/>
                        </a:lnSpc>
                        <a:spcAft>
                          <a:spcPts val="0"/>
                        </a:spcAft>
                      </a:pPr>
                      <a:r>
                        <a:rPr lang="en-US" sz="1400" b="1" dirty="0" err="1">
                          <a:effectLst/>
                          <a:latin typeface="Arial" panose="020B0604020202020204" pitchFamily="34" charset="0"/>
                          <a:ea typeface="Times New Roman" panose="02020603050405020304" pitchFamily="18" charset="0"/>
                          <a:cs typeface="Arial" panose="020B0604020202020204" pitchFamily="34" charset="0"/>
                        </a:rPr>
                        <a:t>Tıbbi</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maske</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takılmamış</a:t>
                      </a:r>
                      <a:r>
                        <a:rPr lang="en-US" sz="1400" b="1" dirty="0">
                          <a:effectLst/>
                          <a:latin typeface="Arial" panose="020B0604020202020204" pitchFamily="34" charset="0"/>
                          <a:ea typeface="Times New Roman" panose="02020603050405020304" pitchFamily="18" charset="0"/>
                          <a:cs typeface="Arial" panose="020B0604020202020204" pitchFamily="34" charset="0"/>
                        </a:rPr>
                        <a:t> COVID-19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hastası</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ile</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yoğun</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temas</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Hiçbir KKE’yi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Yüksek</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0471040"/>
                  </a:ext>
                </a:extLst>
              </a:tr>
              <a:tr h="310165">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Tıbbi maske veya N95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Yüksek</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3860304"/>
                  </a:ext>
                </a:extLst>
              </a:tr>
              <a:tr h="310165">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N 95 endikasyonu olan durumda tıbbi maske kullanımı</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Orta</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3314718"/>
                  </a:ext>
                </a:extLst>
              </a:tr>
              <a:tr h="310165">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Göz koruyucu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Orta</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9648110"/>
                  </a:ext>
                </a:extLst>
              </a:tr>
              <a:tr h="310165">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Eldiven ve önlük kullanmamış</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Düşük</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0093020"/>
                  </a:ext>
                </a:extLst>
              </a:tr>
              <a:tr h="620330">
                <a:tc vMerge="1">
                  <a:txBody>
                    <a:bodyPr/>
                    <a:lstStyle/>
                    <a:p>
                      <a:endParaRPr lang="tr-TR"/>
                    </a:p>
                  </a:txBody>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Tüm KKE’yi uygun şekilde kullanmış </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effectLst/>
                          <a:latin typeface="Arial" panose="020B0604020202020204" pitchFamily="34" charset="0"/>
                          <a:ea typeface="Times New Roman" panose="02020603050405020304" pitchFamily="18" charset="0"/>
                          <a:cs typeface="Arial" panose="020B0604020202020204" pitchFamily="34" charset="0"/>
                        </a:rPr>
                        <a:t>Riskli</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Değerlendirilmez</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4774152"/>
                  </a:ext>
                </a:extLst>
              </a:tr>
            </a:tbl>
          </a:graphicData>
        </a:graphic>
      </p:graphicFrame>
      <p:sp>
        <p:nvSpPr>
          <p:cNvPr id="6" name="Metin kutusu 5">
            <a:extLst>
              <a:ext uri="{FF2B5EF4-FFF2-40B4-BE49-F238E27FC236}">
                <a16:creationId xmlns:a16="http://schemas.microsoft.com/office/drawing/2014/main" xmlns="" id="{EF6CF66D-DE7F-473D-A770-ADD7EA43EBBF}"/>
              </a:ext>
            </a:extLst>
          </p:cNvPr>
          <p:cNvSpPr txBox="1"/>
          <p:nvPr/>
        </p:nvSpPr>
        <p:spPr>
          <a:xfrm>
            <a:off x="1005840" y="1135089"/>
            <a:ext cx="10558025" cy="1200329"/>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COVID-19 hastasıyla temas </a:t>
            </a:r>
            <a:r>
              <a:rPr lang="tr-TR" dirty="0" smtClean="0">
                <a:latin typeface="Arial" panose="020B0604020202020204" pitchFamily="34" charset="0"/>
                <a:cs typeface="Arial" panose="020B0604020202020204" pitchFamily="34" charset="0"/>
              </a:rPr>
              <a:t>eden sağlık çalışanları, </a:t>
            </a:r>
          </a:p>
          <a:p>
            <a:r>
              <a:rPr lang="tr-TR" dirty="0" smtClean="0">
                <a:latin typeface="Arial" panose="020B0604020202020204" pitchFamily="34" charset="0"/>
                <a:cs typeface="Arial" panose="020B0604020202020204" pitchFamily="34" charset="0"/>
              </a:rPr>
              <a:t>temas </a:t>
            </a:r>
            <a:r>
              <a:rPr lang="tr-TR" dirty="0">
                <a:latin typeface="Arial" panose="020B0604020202020204" pitchFamily="34" charset="0"/>
                <a:cs typeface="Arial" panose="020B0604020202020204" pitchFamily="34" charset="0"/>
              </a:rPr>
              <a:t>sırasında </a:t>
            </a:r>
            <a:r>
              <a:rPr lang="tr-TR" dirty="0" smtClean="0">
                <a:latin typeface="Arial" panose="020B0604020202020204" pitchFamily="34" charset="0"/>
                <a:cs typeface="Arial" panose="020B0604020202020204" pitchFamily="34" charset="0"/>
              </a:rPr>
              <a:t>yaptıkları işlemlere </a:t>
            </a:r>
            <a:r>
              <a:rPr lang="tr-TR" dirty="0">
                <a:latin typeface="Arial" panose="020B0604020202020204" pitchFamily="34" charset="0"/>
                <a:cs typeface="Arial" panose="020B0604020202020204" pitchFamily="34" charset="0"/>
              </a:rPr>
              <a:t>ve aldıkları önlemlere göre </a:t>
            </a:r>
            <a:r>
              <a:rPr lang="tr-TR" dirty="0" smtClean="0">
                <a:latin typeface="Arial" panose="020B0604020202020204" pitchFamily="34" charset="0"/>
                <a:cs typeface="Arial" panose="020B0604020202020204" pitchFamily="34" charset="0"/>
              </a:rPr>
              <a:t>kategorize edilerek değerlendirilir</a:t>
            </a:r>
          </a:p>
          <a:p>
            <a:pPr algn="ctr"/>
            <a:r>
              <a:rPr kumimoji="0" lang="en-US" sz="18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Sağlık</a:t>
            </a: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Çalışanının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COVID-19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Hastası</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ile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Temas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Durumunun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Değerlendirmesi</a:t>
            </a:r>
            <a:endParaRPr kumimoji="0" lang="tr-TR"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0328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580767"/>
            <a:ext cx="10244528" cy="574505"/>
          </a:xfrm>
        </p:spPr>
        <p:txBody>
          <a:bodyPr>
            <a:normAutofit fontScale="90000"/>
          </a:bodyPr>
          <a:lstStyle/>
          <a:p>
            <a:pPr lvl="0">
              <a:spcAft>
                <a:spcPts val="0"/>
              </a:spcAft>
            </a:pPr>
            <a:r>
              <a:rPr lang="en-US" sz="2800" dirty="0">
                <a:solidFill>
                  <a:schemeClr val="bg1"/>
                </a:solidFill>
              </a:rPr>
              <a:t> </a:t>
            </a:r>
            <a:r>
              <a:rPr lang="en-US" sz="2800" dirty="0" err="1">
                <a:solidFill>
                  <a:schemeClr val="bg1"/>
                </a:solidFill>
              </a:rPr>
              <a:t>Temas</a:t>
            </a:r>
            <a:r>
              <a:rPr lang="tr-TR" sz="2800" dirty="0">
                <a:solidFill>
                  <a:schemeClr val="bg1"/>
                </a:solidFill>
              </a:rPr>
              <a:t>ı</a:t>
            </a:r>
            <a:r>
              <a:rPr lang="en-US" sz="2800" dirty="0">
                <a:solidFill>
                  <a:schemeClr val="bg1"/>
                </a:solidFill>
              </a:rPr>
              <a:t> Olan </a:t>
            </a:r>
            <a:r>
              <a:rPr lang="en-US" sz="2800" dirty="0" err="1">
                <a:solidFill>
                  <a:schemeClr val="bg1"/>
                </a:solidFill>
              </a:rPr>
              <a:t>Sağl</a:t>
            </a:r>
            <a:r>
              <a:rPr lang="tr-TR" sz="2800" dirty="0">
                <a:solidFill>
                  <a:schemeClr val="bg1"/>
                </a:solidFill>
              </a:rPr>
              <a:t>ı</a:t>
            </a:r>
            <a:r>
              <a:rPr lang="en-US" sz="2800" dirty="0">
                <a:solidFill>
                  <a:schemeClr val="bg1"/>
                </a:solidFill>
              </a:rPr>
              <a:t>k </a:t>
            </a:r>
            <a:r>
              <a:rPr lang="en-US" sz="2800" dirty="0" err="1">
                <a:solidFill>
                  <a:schemeClr val="bg1"/>
                </a:solidFill>
              </a:rPr>
              <a:t>Çal</a:t>
            </a:r>
            <a:r>
              <a:rPr lang="tr-TR" sz="2800" dirty="0">
                <a:solidFill>
                  <a:schemeClr val="bg1"/>
                </a:solidFill>
              </a:rPr>
              <a:t>ı</a:t>
            </a:r>
            <a:r>
              <a:rPr lang="en-US" sz="2800" dirty="0" err="1">
                <a:solidFill>
                  <a:schemeClr val="bg1"/>
                </a:solidFill>
              </a:rPr>
              <a:t>şanlar</a:t>
            </a:r>
            <a:r>
              <a:rPr lang="tr-TR" sz="2800" dirty="0">
                <a:solidFill>
                  <a:schemeClr val="bg1"/>
                </a:solidFill>
              </a:rPr>
              <a:t>ı</a:t>
            </a:r>
            <a:r>
              <a:rPr lang="en-US" sz="2800" dirty="0">
                <a:solidFill>
                  <a:schemeClr val="bg1"/>
                </a:solidFill>
              </a:rPr>
              <a:t>n</a:t>
            </a:r>
            <a:r>
              <a:rPr lang="tr-TR" sz="2800" dirty="0">
                <a:solidFill>
                  <a:schemeClr val="bg1"/>
                </a:solidFill>
              </a:rPr>
              <a:t>ı</a:t>
            </a:r>
            <a:r>
              <a:rPr lang="en-US" sz="2800" dirty="0">
                <a:solidFill>
                  <a:schemeClr val="bg1"/>
                </a:solidFill>
              </a:rPr>
              <a:t>n </a:t>
            </a:r>
            <a:r>
              <a:rPr lang="en-US" sz="2800" dirty="0" err="1">
                <a:solidFill>
                  <a:schemeClr val="bg1"/>
                </a:solidFill>
              </a:rPr>
              <a:t>Değerlendirilmesi</a:t>
            </a:r>
            <a:r>
              <a:rPr lang="tr-TR" sz="2800" dirty="0">
                <a:solidFill>
                  <a:schemeClr val="bg1"/>
                </a:solidFill>
              </a:rPr>
              <a:t>-2</a:t>
            </a:r>
            <a:r>
              <a:rPr lang="tr-TR" sz="2800" kern="0" dirty="0">
                <a:latin typeface="Times New Roman" panose="02020603050405020304" pitchFamily="18" charset="0"/>
                <a:ea typeface="Times New Roman" panose="02020603050405020304" pitchFamily="18" charset="0"/>
              </a:rPr>
              <a:t/>
            </a:r>
            <a:br>
              <a:rPr lang="tr-TR" sz="2800" kern="0" dirty="0">
                <a:latin typeface="Times New Roman" panose="02020603050405020304" pitchFamily="18" charset="0"/>
                <a:ea typeface="Times New Roman" panose="02020603050405020304" pitchFamily="18" charset="0"/>
              </a:rPr>
            </a:br>
            <a:endParaRPr lang="tr-TR" sz="2800" dirty="0">
              <a:solidFill>
                <a:schemeClr val="bg1"/>
              </a:solidFill>
            </a:endParaRPr>
          </a:p>
        </p:txBody>
      </p:sp>
      <p:sp>
        <p:nvSpPr>
          <p:cNvPr id="3" name="İçerik Yer Tutucusu 2">
            <a:extLst>
              <a:ext uri="{FF2B5EF4-FFF2-40B4-BE49-F238E27FC236}">
                <a16:creationId xmlns:a16="http://schemas.microsoft.com/office/drawing/2014/main" xmlns="" id="{11B7CD0E-013B-4C28-B950-69965383DAD2}"/>
              </a:ext>
            </a:extLst>
          </p:cNvPr>
          <p:cNvSpPr>
            <a:spLocks noGrp="1"/>
          </p:cNvSpPr>
          <p:nvPr>
            <p:ph idx="1"/>
          </p:nvPr>
        </p:nvSpPr>
        <p:spPr/>
        <p:txBody>
          <a:bodyPr>
            <a:normAutofit lnSpcReduction="10000"/>
          </a:bodyPr>
          <a:lstStyle/>
          <a:p>
            <a:pPr algn="just"/>
            <a:r>
              <a:rPr lang="en-US" sz="2400" dirty="0" err="1">
                <a:ea typeface="Times New Roman" panose="02020603050405020304" pitchFamily="18" charset="0"/>
              </a:rPr>
              <a:t>Triyaj</a:t>
            </a:r>
            <a:r>
              <a:rPr lang="en-US" sz="2400" dirty="0">
                <a:ea typeface="Times New Roman" panose="02020603050405020304" pitchFamily="18" charset="0"/>
              </a:rPr>
              <a:t> </a:t>
            </a:r>
            <a:r>
              <a:rPr lang="en-US" sz="2400" dirty="0" err="1">
                <a:ea typeface="Times New Roman" panose="02020603050405020304" pitchFamily="18" charset="0"/>
              </a:rPr>
              <a:t>deskinde</a:t>
            </a:r>
            <a:r>
              <a:rPr lang="en-US" sz="2400" dirty="0">
                <a:ea typeface="Times New Roman" panose="02020603050405020304" pitchFamily="18" charset="0"/>
              </a:rPr>
              <a:t> </a:t>
            </a:r>
            <a:r>
              <a:rPr lang="en-US" sz="2400" dirty="0" err="1">
                <a:ea typeface="Times New Roman" panose="02020603050405020304" pitchFamily="18" charset="0"/>
              </a:rPr>
              <a:t>kısa</a:t>
            </a:r>
            <a:r>
              <a:rPr lang="en-US" sz="2400" dirty="0">
                <a:ea typeface="Times New Roman" panose="02020603050405020304" pitchFamily="18" charset="0"/>
              </a:rPr>
              <a:t> </a:t>
            </a:r>
            <a:r>
              <a:rPr lang="en-US" sz="2400" dirty="0" err="1">
                <a:ea typeface="Times New Roman" panose="02020603050405020304" pitchFamily="18" charset="0"/>
              </a:rPr>
              <a:t>konuşmalar</a:t>
            </a:r>
            <a:r>
              <a:rPr lang="en-US" sz="2400" dirty="0">
                <a:ea typeface="Times New Roman" panose="02020603050405020304" pitchFamily="18" charset="0"/>
              </a:rPr>
              <a:t>, </a:t>
            </a:r>
            <a:r>
              <a:rPr lang="en-US" sz="2400" dirty="0" smtClean="0">
                <a:ea typeface="Times New Roman" panose="02020603050405020304" pitchFamily="18" charset="0"/>
              </a:rPr>
              <a:t>hasta </a:t>
            </a:r>
            <a:r>
              <a:rPr lang="en-US" sz="2400" dirty="0" err="1">
                <a:ea typeface="Times New Roman" panose="02020603050405020304" pitchFamily="18" charset="0"/>
              </a:rPr>
              <a:t>odasına</a:t>
            </a:r>
            <a:r>
              <a:rPr lang="en-US" sz="2400" dirty="0">
                <a:ea typeface="Times New Roman" panose="02020603050405020304" pitchFamily="18" charset="0"/>
              </a:rPr>
              <a:t> </a:t>
            </a:r>
            <a:r>
              <a:rPr lang="en-US" sz="2400" dirty="0" err="1">
                <a:ea typeface="Times New Roman" panose="02020603050405020304" pitchFamily="18" charset="0"/>
              </a:rPr>
              <a:t>hastayla</a:t>
            </a:r>
            <a:r>
              <a:rPr lang="en-US" sz="2400" dirty="0">
                <a:ea typeface="Times New Roman" panose="02020603050405020304" pitchFamily="18" charset="0"/>
              </a:rPr>
              <a:t> </a:t>
            </a:r>
            <a:r>
              <a:rPr lang="en-US" sz="2400" dirty="0" err="1">
                <a:ea typeface="Times New Roman" panose="02020603050405020304" pitchFamily="18" charset="0"/>
              </a:rPr>
              <a:t>temas</a:t>
            </a:r>
            <a:r>
              <a:rPr lang="en-US" sz="2400" dirty="0">
                <a:ea typeface="Times New Roman" panose="02020603050405020304" pitchFamily="18" charset="0"/>
              </a:rPr>
              <a:t> </a:t>
            </a:r>
            <a:r>
              <a:rPr lang="en-US" sz="2400" dirty="0" err="1">
                <a:ea typeface="Times New Roman" panose="02020603050405020304" pitchFamily="18" charset="0"/>
              </a:rPr>
              <a:t>etmeden</a:t>
            </a:r>
            <a:r>
              <a:rPr lang="en-US" sz="2400" dirty="0">
                <a:ea typeface="Times New Roman" panose="02020603050405020304" pitchFamily="18" charset="0"/>
              </a:rPr>
              <a:t> </a:t>
            </a:r>
            <a:r>
              <a:rPr lang="en-US" sz="2400" dirty="0" err="1">
                <a:ea typeface="Times New Roman" panose="02020603050405020304" pitchFamily="18" charset="0"/>
              </a:rPr>
              <a:t>kısa</a:t>
            </a:r>
            <a:r>
              <a:rPr lang="en-US" sz="2400" dirty="0">
                <a:ea typeface="Times New Roman" panose="02020603050405020304" pitchFamily="18" charset="0"/>
              </a:rPr>
              <a:t> </a:t>
            </a:r>
            <a:r>
              <a:rPr lang="en-US" sz="2400" dirty="0" err="1">
                <a:ea typeface="Times New Roman" panose="02020603050405020304" pitchFamily="18" charset="0"/>
              </a:rPr>
              <a:t>süreli</a:t>
            </a:r>
            <a:r>
              <a:rPr lang="en-US" sz="2400" dirty="0">
                <a:ea typeface="Times New Roman" panose="02020603050405020304" pitchFamily="18" charset="0"/>
              </a:rPr>
              <a:t> </a:t>
            </a:r>
            <a:r>
              <a:rPr lang="en-US" sz="2400" dirty="0" err="1">
                <a:ea typeface="Times New Roman" panose="02020603050405020304" pitchFamily="18" charset="0"/>
              </a:rPr>
              <a:t>girişler</a:t>
            </a:r>
            <a:r>
              <a:rPr lang="en-US" sz="2400" dirty="0">
                <a:ea typeface="Times New Roman" panose="02020603050405020304" pitchFamily="18" charset="0"/>
              </a:rPr>
              <a:t>, </a:t>
            </a:r>
            <a:r>
              <a:rPr lang="en-US" sz="2400" dirty="0" err="1">
                <a:ea typeface="Times New Roman" panose="02020603050405020304" pitchFamily="18" charset="0"/>
              </a:rPr>
              <a:t>taburcu</a:t>
            </a:r>
            <a:r>
              <a:rPr lang="en-US" sz="2400" dirty="0">
                <a:ea typeface="Times New Roman" panose="02020603050405020304" pitchFamily="18" charset="0"/>
              </a:rPr>
              <a:t> </a:t>
            </a:r>
            <a:r>
              <a:rPr lang="en-US" sz="2400" dirty="0" err="1">
                <a:ea typeface="Times New Roman" panose="02020603050405020304" pitchFamily="18" charset="0"/>
              </a:rPr>
              <a:t>olan</a:t>
            </a:r>
            <a:r>
              <a:rPr lang="en-US" sz="2400" dirty="0">
                <a:ea typeface="Times New Roman" panose="02020603050405020304" pitchFamily="18" charset="0"/>
              </a:rPr>
              <a:t> </a:t>
            </a:r>
            <a:r>
              <a:rPr lang="en-US" sz="2400" dirty="0" err="1">
                <a:ea typeface="Times New Roman" panose="02020603050405020304" pitchFamily="18" charset="0"/>
              </a:rPr>
              <a:t>hastanın</a:t>
            </a:r>
            <a:r>
              <a:rPr lang="en-US" sz="2400" dirty="0">
                <a:ea typeface="Times New Roman" panose="02020603050405020304" pitchFamily="18" charset="0"/>
              </a:rPr>
              <a:t> </a:t>
            </a:r>
            <a:r>
              <a:rPr lang="en-US" sz="2400" dirty="0" err="1">
                <a:ea typeface="Times New Roman" panose="02020603050405020304" pitchFamily="18" charset="0"/>
              </a:rPr>
              <a:t>odasına</a:t>
            </a:r>
            <a:r>
              <a:rPr lang="en-US" sz="2400" dirty="0">
                <a:ea typeface="Times New Roman" panose="02020603050405020304" pitchFamily="18" charset="0"/>
              </a:rPr>
              <a:t> </a:t>
            </a:r>
            <a:r>
              <a:rPr lang="en-US" sz="2400" dirty="0" err="1">
                <a:ea typeface="Times New Roman" panose="02020603050405020304" pitchFamily="18" charset="0"/>
              </a:rPr>
              <a:t>girişler</a:t>
            </a:r>
            <a:r>
              <a:rPr lang="en-US" sz="2400" dirty="0">
                <a:ea typeface="Times New Roman" panose="02020603050405020304" pitchFamily="18" charset="0"/>
              </a:rPr>
              <a:t> </a:t>
            </a:r>
            <a:r>
              <a:rPr lang="en-US" sz="2400" dirty="0" err="1">
                <a:ea typeface="Times New Roman" panose="02020603050405020304" pitchFamily="18" charset="0"/>
              </a:rPr>
              <a:t>riskli</a:t>
            </a:r>
            <a:r>
              <a:rPr lang="en-US" sz="2400" dirty="0">
                <a:ea typeface="Times New Roman" panose="02020603050405020304" pitchFamily="18" charset="0"/>
              </a:rPr>
              <a:t> </a:t>
            </a:r>
            <a:r>
              <a:rPr lang="en-US" sz="2400" dirty="0" err="1">
                <a:ea typeface="Times New Roman" panose="02020603050405020304" pitchFamily="18" charset="0"/>
              </a:rPr>
              <a:t>görülmemektedir</a:t>
            </a:r>
            <a:r>
              <a:rPr lang="en-US" sz="2400" dirty="0" smtClean="0">
                <a:ea typeface="Times New Roman" panose="02020603050405020304" pitchFamily="18" charset="0"/>
              </a:rPr>
              <a:t>.</a:t>
            </a:r>
            <a:endParaRPr lang="tr-TR" sz="2400" dirty="0" smtClean="0">
              <a:ea typeface="Times New Roman" panose="02020603050405020304" pitchFamily="18" charset="0"/>
            </a:endParaRPr>
          </a:p>
          <a:p>
            <a:pPr algn="just"/>
            <a:endParaRPr lang="tr-TR" sz="24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err="1">
                <a:ea typeface="Calibri" panose="020F0502020204030204" pitchFamily="34" charset="0"/>
              </a:rPr>
              <a:t>Hastaya</a:t>
            </a:r>
            <a:r>
              <a:rPr lang="en-US" sz="2400" dirty="0">
                <a:ea typeface="Calibri" panose="020F0502020204030204" pitchFamily="34" charset="0"/>
              </a:rPr>
              <a:t> </a:t>
            </a:r>
            <a:r>
              <a:rPr lang="en-US" sz="2400" dirty="0" err="1">
                <a:ea typeface="Calibri" panose="020F0502020204030204" pitchFamily="34" charset="0"/>
              </a:rPr>
              <a:t>yürüme</a:t>
            </a:r>
            <a:r>
              <a:rPr lang="en-US" sz="2400" dirty="0">
                <a:ea typeface="Calibri" panose="020F0502020204030204" pitchFamily="34" charset="0"/>
              </a:rPr>
              <a:t> </a:t>
            </a:r>
            <a:r>
              <a:rPr lang="en-US" sz="2400" dirty="0" err="1">
                <a:ea typeface="Calibri" panose="020F0502020204030204" pitchFamily="34" charset="0"/>
              </a:rPr>
              <a:t>sırasında</a:t>
            </a:r>
            <a:r>
              <a:rPr lang="en-US" sz="2400" dirty="0">
                <a:ea typeface="Calibri" panose="020F0502020204030204" pitchFamily="34" charset="0"/>
              </a:rPr>
              <a:t> </a:t>
            </a:r>
            <a:r>
              <a:rPr lang="en-US" sz="2400" dirty="0" err="1">
                <a:ea typeface="Calibri" panose="020F0502020204030204" pitchFamily="34" charset="0"/>
              </a:rPr>
              <a:t>eşlik</a:t>
            </a:r>
            <a:r>
              <a:rPr lang="en-US" sz="2400" dirty="0">
                <a:ea typeface="Calibri" panose="020F0502020204030204" pitchFamily="34" charset="0"/>
              </a:rPr>
              <a:t> </a:t>
            </a:r>
            <a:r>
              <a:rPr lang="en-US" sz="2400" dirty="0" err="1">
                <a:ea typeface="Calibri" panose="020F0502020204030204" pitchFamily="34" charset="0"/>
              </a:rPr>
              <a:t>eden</a:t>
            </a:r>
            <a:r>
              <a:rPr lang="en-US" sz="2400" dirty="0">
                <a:ea typeface="Calibri" panose="020F0502020204030204" pitchFamily="34" charset="0"/>
              </a:rPr>
              <a:t>, hasta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çıkartıları</a:t>
            </a:r>
            <a:r>
              <a:rPr lang="en-US" sz="2400" dirty="0">
                <a:ea typeface="Calibri" panose="020F0502020204030204" pitchFamily="34" charset="0"/>
              </a:rPr>
              <a:t> </a:t>
            </a:r>
            <a:r>
              <a:rPr lang="en-US" sz="2400" dirty="0" err="1">
                <a:ea typeface="Calibri" panose="020F0502020204030204" pitchFamily="34" charset="0"/>
              </a:rPr>
              <a:t>ile</a:t>
            </a:r>
            <a:r>
              <a:rPr lang="en-US" sz="2400" dirty="0">
                <a:ea typeface="Calibri" panose="020F0502020204030204" pitchFamily="34" charset="0"/>
              </a:rPr>
              <a:t> </a:t>
            </a:r>
            <a:r>
              <a:rPr lang="en-US" sz="2400" dirty="0" err="1">
                <a:ea typeface="Calibri" panose="020F0502020204030204" pitchFamily="34" charset="0"/>
              </a:rPr>
              <a:t>temas</a:t>
            </a:r>
            <a:r>
              <a:rPr lang="en-US" sz="2400" dirty="0">
                <a:ea typeface="Calibri" panose="020F0502020204030204" pitchFamily="34" charset="0"/>
              </a:rPr>
              <a:t> </a:t>
            </a:r>
            <a:r>
              <a:rPr lang="en-US" sz="2400" dirty="0" err="1">
                <a:ea typeface="Calibri" panose="020F0502020204030204" pitchFamily="34" charset="0"/>
              </a:rPr>
              <a:t>etmeyen</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hasta </a:t>
            </a:r>
            <a:r>
              <a:rPr lang="en-US" sz="2400" dirty="0" err="1">
                <a:ea typeface="Calibri" panose="020F0502020204030204" pitchFamily="34" charset="0"/>
              </a:rPr>
              <a:t>odasına</a:t>
            </a:r>
            <a:r>
              <a:rPr lang="en-US" sz="2400" dirty="0">
                <a:ea typeface="Calibri" panose="020F0502020204030204" pitchFamily="34" charset="0"/>
              </a:rPr>
              <a:t> </a:t>
            </a:r>
            <a:r>
              <a:rPr lang="en-US" sz="2400" dirty="0" err="1">
                <a:ea typeface="Calibri" panose="020F0502020204030204" pitchFamily="34" charset="0"/>
              </a:rPr>
              <a:t>girmeyen</a:t>
            </a:r>
            <a:r>
              <a:rPr lang="en-US" sz="2400" dirty="0">
                <a:ea typeface="Calibri" panose="020F0502020204030204" pitchFamily="34" charset="0"/>
              </a:rPr>
              <a:t> </a:t>
            </a:r>
            <a:r>
              <a:rPr lang="en-US" sz="2400" dirty="0" err="1">
                <a:ea typeface="Calibri" panose="020F0502020204030204" pitchFamily="34" charset="0"/>
              </a:rPr>
              <a:t>sağlık</a:t>
            </a:r>
            <a:r>
              <a:rPr lang="en-US" sz="2400" dirty="0">
                <a:ea typeface="Calibri" panose="020F0502020204030204" pitchFamily="34" charset="0"/>
              </a:rPr>
              <a:t> </a:t>
            </a:r>
            <a:r>
              <a:rPr lang="en-US" sz="2400" dirty="0" err="1">
                <a:ea typeface="Calibri" panose="020F0502020204030204" pitchFamily="34" charset="0"/>
              </a:rPr>
              <a:t>çalışanı</a:t>
            </a:r>
            <a:r>
              <a:rPr lang="en-US" sz="2400" dirty="0">
                <a:ea typeface="Calibri" panose="020F0502020204030204" pitchFamily="34" charset="0"/>
              </a:rPr>
              <a:t> </a:t>
            </a:r>
            <a:r>
              <a:rPr lang="en-US" sz="2400" dirty="0" err="1">
                <a:ea typeface="Calibri" panose="020F0502020204030204" pitchFamily="34" charset="0"/>
              </a:rPr>
              <a:t>riskli</a:t>
            </a:r>
            <a:r>
              <a:rPr lang="en-US" sz="2400" dirty="0">
                <a:ea typeface="Calibri" panose="020F0502020204030204" pitchFamily="34" charset="0"/>
              </a:rPr>
              <a:t> </a:t>
            </a:r>
            <a:r>
              <a:rPr lang="en-US" sz="2400" dirty="0" err="1">
                <a:ea typeface="Calibri" panose="020F0502020204030204" pitchFamily="34" charset="0"/>
              </a:rPr>
              <a:t>kabul</a:t>
            </a:r>
            <a:r>
              <a:rPr lang="en-US" sz="2400" dirty="0">
                <a:ea typeface="Calibri" panose="020F0502020204030204" pitchFamily="34" charset="0"/>
              </a:rPr>
              <a:t> </a:t>
            </a:r>
            <a:r>
              <a:rPr lang="en-US" sz="2400" dirty="0" err="1">
                <a:ea typeface="Calibri" panose="020F0502020204030204" pitchFamily="34" charset="0"/>
              </a:rPr>
              <a:t>edilmez</a:t>
            </a:r>
            <a:r>
              <a:rPr lang="en-US" sz="2400" dirty="0" smtClean="0">
                <a:ea typeface="Calibri" panose="020F0502020204030204" pitchFamily="34" charset="0"/>
              </a:rPr>
              <a:t>.</a:t>
            </a:r>
            <a:endParaRPr lang="tr-TR" sz="2400" dirty="0" smtClean="0">
              <a:ea typeface="Calibri" panose="020F0502020204030204" pitchFamily="34" charset="0"/>
            </a:endParaRPr>
          </a:p>
          <a:p>
            <a:pPr marL="342900" lvl="0" indent="-342900" algn="just">
              <a:spcAft>
                <a:spcPts val="0"/>
              </a:spcAft>
              <a:buFont typeface="Symbol" panose="05050102010706020507" pitchFamily="18" charset="2"/>
              <a:buChar char=""/>
            </a:pPr>
            <a:endParaRPr lang="tr-TR" sz="2400" dirty="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err="1">
                <a:ea typeface="Calibri" panose="020F0502020204030204" pitchFamily="34" charset="0"/>
              </a:rPr>
              <a:t>Hastayla</a:t>
            </a:r>
            <a:r>
              <a:rPr lang="en-US" sz="2400" dirty="0">
                <a:ea typeface="Calibri" panose="020F0502020204030204" pitchFamily="34" charset="0"/>
              </a:rPr>
              <a:t> </a:t>
            </a:r>
            <a:r>
              <a:rPr lang="en-US" sz="2400" dirty="0" err="1">
                <a:ea typeface="Calibri" panose="020F0502020204030204" pitchFamily="34" charset="0"/>
              </a:rPr>
              <a:t>direkt</a:t>
            </a:r>
            <a:r>
              <a:rPr lang="en-US" sz="2400" dirty="0">
                <a:ea typeface="Calibri" panose="020F0502020204030204" pitchFamily="34" charset="0"/>
              </a:rPr>
              <a:t> </a:t>
            </a:r>
            <a:r>
              <a:rPr lang="en-US" sz="2400" dirty="0" err="1">
                <a:ea typeface="Calibri" panose="020F0502020204030204" pitchFamily="34" charset="0"/>
              </a:rPr>
              <a:t>temas</a:t>
            </a:r>
            <a:r>
              <a:rPr lang="en-US" sz="2400" dirty="0">
                <a:ea typeface="Calibri" panose="020F0502020204030204" pitchFamily="34" charset="0"/>
              </a:rPr>
              <a:t> </a:t>
            </a:r>
            <a:r>
              <a:rPr lang="en-US" sz="2400" dirty="0" err="1">
                <a:ea typeface="Calibri" panose="020F0502020204030204" pitchFamily="34" charset="0"/>
              </a:rPr>
              <a:t>etmeyen</a:t>
            </a:r>
            <a:r>
              <a:rPr lang="en-US" sz="2400" dirty="0">
                <a:ea typeface="Calibri" panose="020F0502020204030204" pitchFamily="34" charset="0"/>
              </a:rPr>
              <a:t>, </a:t>
            </a:r>
            <a:r>
              <a:rPr lang="en-US" sz="2400" dirty="0" err="1">
                <a:ea typeface="Calibri" panose="020F0502020204030204" pitchFamily="34" charset="0"/>
              </a:rPr>
              <a:t>hastaya</a:t>
            </a:r>
            <a:r>
              <a:rPr lang="en-US" sz="2400" dirty="0">
                <a:ea typeface="Calibri" panose="020F0502020204030204" pitchFamily="34" charset="0"/>
              </a:rPr>
              <a:t> </a:t>
            </a:r>
            <a:r>
              <a:rPr lang="en-US" sz="2400" dirty="0" err="1">
                <a:ea typeface="Calibri" panose="020F0502020204030204" pitchFamily="34" charset="0"/>
              </a:rPr>
              <a:t>aktif</a:t>
            </a:r>
            <a:r>
              <a:rPr lang="en-US" sz="2400" dirty="0">
                <a:ea typeface="Calibri" panose="020F0502020204030204" pitchFamily="34" charset="0"/>
              </a:rPr>
              <a:t> </a:t>
            </a:r>
            <a:r>
              <a:rPr lang="en-US" sz="2400" dirty="0" err="1">
                <a:ea typeface="Calibri" panose="020F0502020204030204" pitchFamily="34" charset="0"/>
              </a:rPr>
              <a:t>bakım</a:t>
            </a:r>
            <a:r>
              <a:rPr lang="en-US" sz="2400" dirty="0">
                <a:ea typeface="Calibri" panose="020F0502020204030204" pitchFamily="34" charset="0"/>
              </a:rPr>
              <a:t> </a:t>
            </a:r>
            <a:r>
              <a:rPr lang="en-US" sz="2400" dirty="0" err="1">
                <a:ea typeface="Calibri" panose="020F0502020204030204" pitchFamily="34" charset="0"/>
              </a:rPr>
              <a:t>verilen</a:t>
            </a:r>
            <a:r>
              <a:rPr lang="en-US" sz="2400" dirty="0">
                <a:ea typeface="Calibri" panose="020F0502020204030204" pitchFamily="34" charset="0"/>
              </a:rPr>
              <a:t> </a:t>
            </a:r>
            <a:r>
              <a:rPr lang="en-US" sz="2400" dirty="0" err="1">
                <a:ea typeface="Calibri" panose="020F0502020204030204" pitchFamily="34" charset="0"/>
              </a:rPr>
              <a:t>odalara</a:t>
            </a:r>
            <a:r>
              <a:rPr lang="en-US" sz="2400" dirty="0">
                <a:ea typeface="Calibri" panose="020F0502020204030204" pitchFamily="34" charset="0"/>
              </a:rPr>
              <a:t> </a:t>
            </a:r>
            <a:r>
              <a:rPr lang="en-US" sz="2400" dirty="0" err="1">
                <a:ea typeface="Calibri" panose="020F0502020204030204" pitchFamily="34" charset="0"/>
              </a:rPr>
              <a:t>girmeyen</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rutin</a:t>
            </a:r>
            <a:r>
              <a:rPr lang="en-US" sz="2400" dirty="0">
                <a:ea typeface="Calibri" panose="020F0502020204030204" pitchFamily="34" charset="0"/>
              </a:rPr>
              <a:t> </a:t>
            </a:r>
            <a:r>
              <a:rPr lang="en-US" sz="2400" dirty="0" err="1">
                <a:ea typeface="Calibri" panose="020F0502020204030204" pitchFamily="34" charset="0"/>
              </a:rPr>
              <a:t>güvenlik</a:t>
            </a:r>
            <a:r>
              <a:rPr lang="en-US" sz="2400" dirty="0">
                <a:ea typeface="Calibri" panose="020F0502020204030204" pitchFamily="34" charset="0"/>
              </a:rPr>
              <a:t> </a:t>
            </a:r>
            <a:r>
              <a:rPr lang="en-US" sz="2400" dirty="0" err="1">
                <a:ea typeface="Calibri" panose="020F0502020204030204" pitchFamily="34" charset="0"/>
              </a:rPr>
              <a:t>önlemlerine</a:t>
            </a:r>
            <a:r>
              <a:rPr lang="en-US" sz="2400" dirty="0">
                <a:ea typeface="Calibri" panose="020F0502020204030204" pitchFamily="34" charset="0"/>
              </a:rPr>
              <a:t> </a:t>
            </a:r>
            <a:r>
              <a:rPr lang="en-US" sz="2400" dirty="0" err="1">
                <a:ea typeface="Calibri" panose="020F0502020204030204" pitchFamily="34" charset="0"/>
              </a:rPr>
              <a:t>uyan</a:t>
            </a:r>
            <a:r>
              <a:rPr lang="en-US" sz="2400" dirty="0">
                <a:ea typeface="Calibri" panose="020F0502020204030204" pitchFamily="34" charset="0"/>
              </a:rPr>
              <a:t> </a:t>
            </a:r>
            <a:r>
              <a:rPr lang="en-US" sz="2400" dirty="0" err="1">
                <a:ea typeface="Calibri" panose="020F0502020204030204" pitchFamily="34" charset="0"/>
              </a:rPr>
              <a:t>sağlık</a:t>
            </a:r>
            <a:r>
              <a:rPr lang="en-US" sz="2400" dirty="0">
                <a:ea typeface="Calibri" panose="020F0502020204030204" pitchFamily="34" charset="0"/>
              </a:rPr>
              <a:t> </a:t>
            </a:r>
            <a:r>
              <a:rPr lang="en-US" sz="2400" dirty="0" err="1">
                <a:ea typeface="Calibri" panose="020F0502020204030204" pitchFamily="34" charset="0"/>
              </a:rPr>
              <a:t>çalışanlarında</a:t>
            </a:r>
            <a:r>
              <a:rPr lang="en-US" sz="2400" dirty="0">
                <a:ea typeface="Calibri" panose="020F0502020204030204" pitchFamily="34" charset="0"/>
              </a:rPr>
              <a:t> </a:t>
            </a:r>
            <a:r>
              <a:rPr lang="en-US" sz="2400" dirty="0" err="1">
                <a:ea typeface="Calibri" panose="020F0502020204030204" pitchFamily="34" charset="0"/>
              </a:rPr>
              <a:t>temas</a:t>
            </a:r>
            <a:r>
              <a:rPr lang="en-US" sz="2400" dirty="0">
                <a:ea typeface="Calibri" panose="020F0502020204030204" pitchFamily="34" charset="0"/>
              </a:rPr>
              <a:t> </a:t>
            </a:r>
            <a:r>
              <a:rPr lang="en-US" sz="2400" dirty="0" err="1">
                <a:ea typeface="Calibri" panose="020F0502020204030204" pitchFamily="34" charset="0"/>
              </a:rPr>
              <a:t>riski</a:t>
            </a:r>
            <a:r>
              <a:rPr lang="en-US" sz="2400" dirty="0">
                <a:ea typeface="Calibri" panose="020F0502020204030204" pitchFamily="34" charset="0"/>
              </a:rPr>
              <a:t> </a:t>
            </a:r>
            <a:r>
              <a:rPr lang="en-US" sz="2400" dirty="0" err="1">
                <a:ea typeface="Calibri" panose="020F0502020204030204" pitchFamily="34" charset="0"/>
              </a:rPr>
              <a:t>söz</a:t>
            </a:r>
            <a:r>
              <a:rPr lang="en-US" sz="2400" dirty="0">
                <a:ea typeface="Calibri" panose="020F0502020204030204" pitchFamily="34" charset="0"/>
              </a:rPr>
              <a:t> </a:t>
            </a:r>
            <a:r>
              <a:rPr lang="en-US" sz="2400" dirty="0" err="1">
                <a:ea typeface="Calibri" panose="020F0502020204030204" pitchFamily="34" charset="0"/>
              </a:rPr>
              <a:t>konusu</a:t>
            </a:r>
            <a:r>
              <a:rPr lang="en-US" sz="2400" dirty="0">
                <a:ea typeface="Calibri" panose="020F0502020204030204" pitchFamily="34" charset="0"/>
              </a:rPr>
              <a:t> </a:t>
            </a:r>
            <a:r>
              <a:rPr lang="en-US" sz="2400" dirty="0" err="1">
                <a:ea typeface="Calibri" panose="020F0502020204030204" pitchFamily="34" charset="0"/>
              </a:rPr>
              <a:t>değildir</a:t>
            </a:r>
            <a:r>
              <a:rPr lang="en-US" sz="2400" dirty="0">
                <a:ea typeface="Calibri" panose="020F0502020204030204" pitchFamily="34" charset="0"/>
              </a:rPr>
              <a:t>. </a:t>
            </a:r>
            <a:endParaRPr lang="tr-TR" sz="2400" dirty="0">
              <a:ea typeface="Calibri" panose="020F0502020204030204" pitchFamily="34" charset="0"/>
            </a:endParaRPr>
          </a:p>
          <a:p>
            <a:pPr marL="0" indent="0" algn="just">
              <a:lnSpc>
                <a:spcPct val="150000"/>
              </a:lnSpc>
              <a:spcAft>
                <a:spcPts val="0"/>
              </a:spcAft>
              <a:buNone/>
            </a:pPr>
            <a:r>
              <a:rPr lang="en-US" sz="2800" dirty="0">
                <a:latin typeface="Times New Roman" panose="02020603050405020304" pitchFamily="18" charset="0"/>
                <a:ea typeface="Times New Roman" panose="02020603050405020304" pitchFamily="18" charset="0"/>
              </a:rPr>
              <a:t> </a:t>
            </a:r>
            <a:endParaRPr lang="tr-TR" sz="2800" dirty="0">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5158402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76978" y="365126"/>
            <a:ext cx="9978409" cy="710640"/>
          </a:xfrm>
        </p:spPr>
        <p:txBody>
          <a:bodyPr>
            <a:normAutofit/>
          </a:bodyPr>
          <a:lstStyle/>
          <a:p>
            <a:pPr lvl="0">
              <a:spcAft>
                <a:spcPts val="0"/>
              </a:spcAft>
            </a:pPr>
            <a:r>
              <a:rPr lang="en-US" sz="2800" dirty="0">
                <a:solidFill>
                  <a:schemeClr val="bg1"/>
                </a:solidFill>
              </a:rPr>
              <a:t> </a:t>
            </a:r>
            <a:r>
              <a:rPr lang="en-US" sz="2400" b="1" dirty="0" err="1">
                <a:solidFill>
                  <a:schemeClr val="bg1"/>
                </a:solidFill>
                <a:latin typeface="Arial" panose="020B0604020202020204" pitchFamily="34" charset="0"/>
                <a:cs typeface="Arial" panose="020B0604020202020204" pitchFamily="34" charset="0"/>
              </a:rPr>
              <a:t>Temas</a:t>
            </a:r>
            <a:r>
              <a:rPr lang="tr-TR" sz="2400" b="1" dirty="0">
                <a:solidFill>
                  <a:schemeClr val="bg1"/>
                </a:solidFill>
                <a:latin typeface="Arial" panose="020B0604020202020204" pitchFamily="34" charset="0"/>
                <a:cs typeface="Arial" panose="020B0604020202020204" pitchFamily="34" charset="0"/>
              </a:rPr>
              <a:t>ı</a:t>
            </a:r>
            <a:r>
              <a:rPr lang="en-US" sz="2400" b="1" dirty="0">
                <a:solidFill>
                  <a:schemeClr val="bg1"/>
                </a:solidFill>
                <a:latin typeface="Arial" panose="020B0604020202020204" pitchFamily="34" charset="0"/>
                <a:cs typeface="Arial" panose="020B0604020202020204" pitchFamily="34" charset="0"/>
              </a:rPr>
              <a:t> Olan </a:t>
            </a:r>
            <a:r>
              <a:rPr lang="en-US" sz="2400" b="1" dirty="0" err="1">
                <a:solidFill>
                  <a:schemeClr val="bg1"/>
                </a:solidFill>
                <a:latin typeface="Arial" panose="020B0604020202020204" pitchFamily="34" charset="0"/>
                <a:cs typeface="Arial" panose="020B0604020202020204" pitchFamily="34" charset="0"/>
              </a:rPr>
              <a:t>Sağl</a:t>
            </a:r>
            <a:r>
              <a:rPr lang="tr-TR" sz="2400" b="1" dirty="0">
                <a:solidFill>
                  <a:schemeClr val="bg1"/>
                </a:solidFill>
                <a:latin typeface="Arial" panose="020B0604020202020204" pitchFamily="34" charset="0"/>
                <a:cs typeface="Arial" panose="020B0604020202020204" pitchFamily="34" charset="0"/>
              </a:rPr>
              <a:t>ı</a:t>
            </a:r>
            <a:r>
              <a:rPr lang="en-US" sz="2400" b="1" dirty="0">
                <a:solidFill>
                  <a:schemeClr val="bg1"/>
                </a:solidFill>
                <a:latin typeface="Arial" panose="020B0604020202020204" pitchFamily="34" charset="0"/>
                <a:cs typeface="Arial" panose="020B0604020202020204" pitchFamily="34" charset="0"/>
              </a:rPr>
              <a:t>k </a:t>
            </a:r>
            <a:r>
              <a:rPr lang="en-US" sz="2400" b="1" dirty="0" err="1">
                <a:solidFill>
                  <a:schemeClr val="bg1"/>
                </a:solidFill>
                <a:latin typeface="Arial" panose="020B0604020202020204" pitchFamily="34" charset="0"/>
                <a:cs typeface="Arial" panose="020B0604020202020204" pitchFamily="34" charset="0"/>
              </a:rPr>
              <a:t>Çal</a:t>
            </a:r>
            <a:r>
              <a:rPr lang="tr-TR" sz="2400" b="1" dirty="0">
                <a:solidFill>
                  <a:schemeClr val="bg1"/>
                </a:solidFill>
                <a:latin typeface="Arial" panose="020B0604020202020204" pitchFamily="34" charset="0"/>
                <a:cs typeface="Arial" panose="020B0604020202020204" pitchFamily="34" charset="0"/>
              </a:rPr>
              <a:t>ı</a:t>
            </a:r>
            <a:r>
              <a:rPr lang="en-US" sz="2400" b="1" dirty="0" err="1">
                <a:solidFill>
                  <a:schemeClr val="bg1"/>
                </a:solidFill>
                <a:latin typeface="Arial" panose="020B0604020202020204" pitchFamily="34" charset="0"/>
                <a:cs typeface="Arial" panose="020B0604020202020204" pitchFamily="34" charset="0"/>
              </a:rPr>
              <a:t>şanlar</a:t>
            </a:r>
            <a:r>
              <a:rPr lang="tr-TR" sz="2400" b="1" dirty="0">
                <a:solidFill>
                  <a:schemeClr val="bg1"/>
                </a:solidFill>
                <a:latin typeface="Arial" panose="020B0604020202020204" pitchFamily="34" charset="0"/>
                <a:cs typeface="Arial" panose="020B0604020202020204" pitchFamily="34" charset="0"/>
              </a:rPr>
              <a:t>ı</a:t>
            </a:r>
            <a:r>
              <a:rPr lang="en-US" sz="2400" b="1" dirty="0">
                <a:solidFill>
                  <a:schemeClr val="bg1"/>
                </a:solidFill>
                <a:latin typeface="Arial" panose="020B0604020202020204" pitchFamily="34" charset="0"/>
                <a:cs typeface="Arial" panose="020B0604020202020204" pitchFamily="34" charset="0"/>
              </a:rPr>
              <a:t>n</a:t>
            </a:r>
            <a:r>
              <a:rPr lang="tr-TR" sz="2400" b="1" dirty="0">
                <a:solidFill>
                  <a:schemeClr val="bg1"/>
                </a:solidFill>
                <a:latin typeface="Arial" panose="020B0604020202020204" pitchFamily="34" charset="0"/>
                <a:cs typeface="Arial" panose="020B0604020202020204" pitchFamily="34" charset="0"/>
              </a:rPr>
              <a:t>ı</a:t>
            </a:r>
            <a:r>
              <a:rPr lang="en-US" sz="2400" b="1" dirty="0">
                <a:solidFill>
                  <a:schemeClr val="bg1"/>
                </a:solidFill>
                <a:latin typeface="Arial" panose="020B0604020202020204" pitchFamily="34" charset="0"/>
                <a:cs typeface="Arial" panose="020B0604020202020204" pitchFamily="34" charset="0"/>
              </a:rPr>
              <a:t>n </a:t>
            </a:r>
            <a:r>
              <a:rPr lang="en-US" sz="2400" b="1" dirty="0" err="1">
                <a:solidFill>
                  <a:schemeClr val="bg1"/>
                </a:solidFill>
                <a:latin typeface="Arial" panose="020B0604020202020204" pitchFamily="34" charset="0"/>
                <a:cs typeface="Arial" panose="020B0604020202020204" pitchFamily="34" charset="0"/>
              </a:rPr>
              <a:t>Değerlendirilmesi</a:t>
            </a:r>
            <a:r>
              <a:rPr lang="tr-TR" sz="2400" b="1" dirty="0">
                <a:solidFill>
                  <a:schemeClr val="bg1"/>
                </a:solidFill>
                <a:latin typeface="Arial" panose="020B0604020202020204" pitchFamily="34" charset="0"/>
                <a:cs typeface="Arial" panose="020B0604020202020204" pitchFamily="34" charset="0"/>
              </a:rPr>
              <a:t>-3</a:t>
            </a:r>
            <a:endParaRPr lang="tr-TR" sz="2800" dirty="0">
              <a:solidFill>
                <a:schemeClr val="bg1"/>
              </a:solidFill>
            </a:endParaRPr>
          </a:p>
        </p:txBody>
      </p:sp>
      <p:sp>
        <p:nvSpPr>
          <p:cNvPr id="4" name="Metin Yer Tutucusu 3">
            <a:extLst>
              <a:ext uri="{FF2B5EF4-FFF2-40B4-BE49-F238E27FC236}">
                <a16:creationId xmlns:a16="http://schemas.microsoft.com/office/drawing/2014/main" xmlns="" id="{5CE37A04-38F6-4161-9A66-4EF783DD813D}"/>
              </a:ext>
            </a:extLst>
          </p:cNvPr>
          <p:cNvSpPr>
            <a:spLocks noGrp="1"/>
          </p:cNvSpPr>
          <p:nvPr>
            <p:ph type="body" idx="1"/>
          </p:nvPr>
        </p:nvSpPr>
        <p:spPr>
          <a:xfrm>
            <a:off x="630195" y="1214953"/>
            <a:ext cx="10849231" cy="951470"/>
          </a:xfrm>
        </p:spPr>
        <p:txBody>
          <a:bodyPr>
            <a:normAutofit fontScale="85000" lnSpcReduction="10000"/>
          </a:bodyPr>
          <a:lstStyle/>
          <a:p>
            <a:pPr>
              <a:lnSpc>
                <a:spcPct val="150000"/>
              </a:lnSpc>
            </a:pPr>
            <a:r>
              <a:rPr lang="en-US" b="0" dirty="0">
                <a:latin typeface="Arial" panose="020B0604020202020204" pitchFamily="34" charset="0"/>
                <a:cs typeface="Arial" panose="020B0604020202020204" pitchFamily="34" charset="0"/>
              </a:rPr>
              <a:t>COVID-19 </a:t>
            </a:r>
            <a:r>
              <a:rPr lang="en-US" b="0" dirty="0" err="1">
                <a:latin typeface="Arial" panose="020B0604020202020204" pitchFamily="34" charset="0"/>
                <a:cs typeface="Arial" panose="020B0604020202020204" pitchFamily="34" charset="0"/>
              </a:rPr>
              <a:t>hastası</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ile</a:t>
            </a:r>
            <a:r>
              <a:rPr lang="en-US" b="0"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temas</a:t>
            </a:r>
            <a:r>
              <a:rPr lang="en-US"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aşağıdaki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işlemlerden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herhangi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biri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yapılırken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gerçekleşen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temasları</a:t>
            </a:r>
            <a:r>
              <a:rPr lang="en-US" b="0" dirty="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kapsar</a:t>
            </a:r>
            <a:r>
              <a:rPr lang="tr-TR" b="0" dirty="0">
                <a:latin typeface="Arial" panose="020B0604020202020204" pitchFamily="34" charset="0"/>
                <a:cs typeface="Arial" panose="020B0604020202020204" pitchFamily="34" charset="0"/>
              </a:rPr>
              <a:t>:</a:t>
            </a:r>
            <a:endParaRPr lang="tr-TR" b="0" dirty="0">
              <a:latin typeface="Arial" panose="020B0604020202020204" pitchFamily="34" charset="0"/>
              <a:cs typeface="Arial" panose="020B0604020202020204" pitchFamily="34" charset="0"/>
            </a:endParaRPr>
          </a:p>
        </p:txBody>
      </p:sp>
      <p:sp>
        <p:nvSpPr>
          <p:cNvPr id="5" name="İçerik Yer Tutucusu 4">
            <a:extLst>
              <a:ext uri="{FF2B5EF4-FFF2-40B4-BE49-F238E27FC236}">
                <a16:creationId xmlns:a16="http://schemas.microsoft.com/office/drawing/2014/main" xmlns="" id="{DE35C6ED-D41F-47C3-B8D1-1D2CCD4759BD}"/>
              </a:ext>
            </a:extLst>
          </p:cNvPr>
          <p:cNvSpPr>
            <a:spLocks noGrp="1"/>
          </p:cNvSpPr>
          <p:nvPr>
            <p:ph sz="half" idx="2"/>
          </p:nvPr>
        </p:nvSpPr>
        <p:spPr/>
        <p:txBody>
          <a:bodyPr>
            <a:normAutofit fontScale="70000" lnSpcReduction="20000"/>
          </a:bodyPr>
          <a:lstStyle/>
          <a:p>
            <a:pPr marL="342900" lvl="0" indent="-342900">
              <a:lnSpc>
                <a:spcPct val="150000"/>
              </a:lnSpc>
              <a:buFont typeface="Wingdings" panose="05000000000000000000" pitchFamily="2" charset="2"/>
              <a:buChar char=""/>
            </a:pPr>
            <a:r>
              <a:rPr lang="en-US" dirty="0" err="1">
                <a:latin typeface="Arial" panose="020B0604020202020204" pitchFamily="34" charset="0"/>
                <a:ea typeface="Times New Roman" panose="02020603050405020304" pitchFamily="18" charset="0"/>
                <a:cs typeface="Arial" panose="020B0604020202020204" pitchFamily="34" charset="0"/>
              </a:rPr>
              <a:t>Solunum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yolu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örneği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alınması</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Entübasyon</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Solunum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sekresyonlarının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aspirasyonu</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a:latin typeface="Arial" panose="020B0604020202020204" pitchFamily="34" charset="0"/>
                <a:cs typeface="Arial" panose="020B0604020202020204" pitchFamily="34" charset="0"/>
              </a:rPr>
              <a:t>Non-</a:t>
            </a:r>
            <a:r>
              <a:rPr lang="en-US" dirty="0" err="1">
                <a:latin typeface="Arial" panose="020B0604020202020204" pitchFamily="34" charset="0"/>
                <a:cs typeface="Arial" panose="020B0604020202020204" pitchFamily="34" charset="0"/>
              </a:rPr>
              <a:t>invazif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ventilasyon</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Yüksek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akımlı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oksijen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tedavisi</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Kardiyopulmoner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resüsitasyon</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Nebülizer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kullanımı</a:t>
            </a:r>
            <a:endParaRPr lang="tr-TR" dirty="0">
              <a:latin typeface="Arial" panose="020B0604020202020204" pitchFamily="34" charset="0"/>
              <a:cs typeface="Arial" panose="020B0604020202020204" pitchFamily="34" charset="0"/>
            </a:endParaRPr>
          </a:p>
          <a:p>
            <a:endParaRPr lang="tr-TR" dirty="0"/>
          </a:p>
        </p:txBody>
      </p:sp>
      <p:sp>
        <p:nvSpPr>
          <p:cNvPr id="7" name="İçerik Yer Tutucusu 6">
            <a:extLst>
              <a:ext uri="{FF2B5EF4-FFF2-40B4-BE49-F238E27FC236}">
                <a16:creationId xmlns:a16="http://schemas.microsoft.com/office/drawing/2014/main" xmlns="" id="{4F7DA13E-A6BD-4419-9D2A-E3A3AF6D14B1}"/>
              </a:ext>
            </a:extLst>
          </p:cNvPr>
          <p:cNvSpPr>
            <a:spLocks noGrp="1"/>
          </p:cNvSpPr>
          <p:nvPr>
            <p:ph sz="quarter" idx="4"/>
          </p:nvPr>
        </p:nvSpPr>
        <p:spPr/>
        <p:txBody>
          <a:bodyPr>
            <a:normAutofit fontScale="70000" lnSpcReduction="20000"/>
          </a:bodyPr>
          <a:lstStyle/>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Endoksopik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işlemler</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Bronkoskopi</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Videolaringoskopi</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Diş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hekimliği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uygulamaları</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Ağız-boğaz-burun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muayenesi</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Oftalmolojik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muayeneler</a:t>
            </a:r>
            <a:endParaRPr lang="tr-TR" dirty="0">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Santral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kateter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takılması</a:t>
            </a: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9527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9D925D-8507-48BF-9CEC-DF33418749C5}"/>
              </a:ext>
            </a:extLst>
          </p:cNvPr>
          <p:cNvSpPr>
            <a:spLocks noGrp="1"/>
          </p:cNvSpPr>
          <p:nvPr>
            <p:ph type="title"/>
          </p:nvPr>
        </p:nvSpPr>
        <p:spPr>
          <a:xfrm>
            <a:off x="1319337" y="580767"/>
            <a:ext cx="10244528" cy="574505"/>
          </a:xfrm>
        </p:spPr>
        <p:txBody>
          <a:bodyPr>
            <a:normAutofit fontScale="90000"/>
          </a:bodyPr>
          <a:lstStyle/>
          <a:p>
            <a:pPr lvl="0">
              <a:spcAft>
                <a:spcPts val="0"/>
              </a:spcAft>
            </a:pPr>
            <a:r>
              <a:rPr lang="en-US" sz="2800" dirty="0">
                <a:solidFill>
                  <a:schemeClr val="bg1"/>
                </a:solidFill>
              </a:rPr>
              <a:t> </a:t>
            </a:r>
            <a:r>
              <a:rPr lang="en-US" sz="2800" dirty="0" err="1">
                <a:solidFill>
                  <a:schemeClr val="bg1"/>
                </a:solidFill>
              </a:rPr>
              <a:t>Temas</a:t>
            </a:r>
            <a:r>
              <a:rPr lang="tr-TR" sz="2800" dirty="0">
                <a:solidFill>
                  <a:schemeClr val="bg1"/>
                </a:solidFill>
              </a:rPr>
              <a:t>ı</a:t>
            </a:r>
            <a:r>
              <a:rPr lang="en-US" sz="2800" dirty="0">
                <a:solidFill>
                  <a:schemeClr val="bg1"/>
                </a:solidFill>
              </a:rPr>
              <a:t> Olan </a:t>
            </a:r>
            <a:r>
              <a:rPr lang="en-US" sz="2800" dirty="0" err="1">
                <a:solidFill>
                  <a:schemeClr val="bg1"/>
                </a:solidFill>
              </a:rPr>
              <a:t>Sağl</a:t>
            </a:r>
            <a:r>
              <a:rPr lang="tr-TR" sz="2800" dirty="0">
                <a:solidFill>
                  <a:schemeClr val="bg1"/>
                </a:solidFill>
              </a:rPr>
              <a:t>ı</a:t>
            </a:r>
            <a:r>
              <a:rPr lang="en-US" sz="2800" dirty="0">
                <a:solidFill>
                  <a:schemeClr val="bg1"/>
                </a:solidFill>
              </a:rPr>
              <a:t>k </a:t>
            </a:r>
            <a:r>
              <a:rPr lang="en-US" sz="2800" dirty="0" err="1">
                <a:solidFill>
                  <a:schemeClr val="bg1"/>
                </a:solidFill>
              </a:rPr>
              <a:t>Çal</a:t>
            </a:r>
            <a:r>
              <a:rPr lang="tr-TR" sz="2800" dirty="0">
                <a:solidFill>
                  <a:schemeClr val="bg1"/>
                </a:solidFill>
              </a:rPr>
              <a:t>ı</a:t>
            </a:r>
            <a:r>
              <a:rPr lang="en-US" sz="2800" dirty="0" err="1">
                <a:solidFill>
                  <a:schemeClr val="bg1"/>
                </a:solidFill>
              </a:rPr>
              <a:t>şanlar</a:t>
            </a:r>
            <a:r>
              <a:rPr lang="tr-TR" sz="2800" dirty="0">
                <a:solidFill>
                  <a:schemeClr val="bg1"/>
                </a:solidFill>
              </a:rPr>
              <a:t>ı</a:t>
            </a:r>
            <a:r>
              <a:rPr lang="en-US" sz="2800" dirty="0">
                <a:solidFill>
                  <a:schemeClr val="bg1"/>
                </a:solidFill>
              </a:rPr>
              <a:t>n</a:t>
            </a:r>
            <a:r>
              <a:rPr lang="tr-TR" sz="2800" dirty="0">
                <a:solidFill>
                  <a:schemeClr val="bg1"/>
                </a:solidFill>
              </a:rPr>
              <a:t>ı</a:t>
            </a:r>
            <a:r>
              <a:rPr lang="en-US" sz="2800" dirty="0">
                <a:solidFill>
                  <a:schemeClr val="bg1"/>
                </a:solidFill>
              </a:rPr>
              <a:t>n </a:t>
            </a:r>
            <a:r>
              <a:rPr lang="en-US" sz="2800" dirty="0" err="1">
                <a:solidFill>
                  <a:schemeClr val="bg1"/>
                </a:solidFill>
              </a:rPr>
              <a:t>Değerlendirilmesi</a:t>
            </a:r>
            <a:r>
              <a:rPr lang="tr-TR" sz="2800" dirty="0">
                <a:solidFill>
                  <a:schemeClr val="bg1"/>
                </a:solidFill>
              </a:rPr>
              <a:t>-4</a:t>
            </a:r>
            <a:r>
              <a:rPr lang="tr-TR" sz="2800" kern="0" dirty="0">
                <a:latin typeface="Times New Roman" panose="02020603050405020304" pitchFamily="18" charset="0"/>
                <a:ea typeface="Times New Roman" panose="02020603050405020304" pitchFamily="18" charset="0"/>
              </a:rPr>
              <a:t/>
            </a:r>
            <a:br>
              <a:rPr lang="tr-TR" sz="2800" kern="0" dirty="0">
                <a:latin typeface="Times New Roman" panose="02020603050405020304" pitchFamily="18" charset="0"/>
                <a:ea typeface="Times New Roman" panose="02020603050405020304" pitchFamily="18" charset="0"/>
              </a:rPr>
            </a:br>
            <a:endParaRPr lang="tr-TR" sz="2800" dirty="0">
              <a:solidFill>
                <a:schemeClr val="bg1"/>
              </a:solidFill>
            </a:endParaRPr>
          </a:p>
        </p:txBody>
      </p:sp>
      <p:pic>
        <p:nvPicPr>
          <p:cNvPr id="4" name="İçerik Yer Tutucusu 3">
            <a:extLst>
              <a:ext uri="{FF2B5EF4-FFF2-40B4-BE49-F238E27FC236}">
                <a16:creationId xmlns:a16="http://schemas.microsoft.com/office/drawing/2014/main" xmlns="" id="{1E0B93D3-F5DB-4612-B1BA-8E66B7E597C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9337" y="1155272"/>
            <a:ext cx="8949128" cy="5121961"/>
          </a:xfrm>
          <a:prstGeom prst="rect">
            <a:avLst/>
          </a:prstGeom>
          <a:noFill/>
          <a:ln>
            <a:noFill/>
          </a:ln>
        </p:spPr>
      </p:pic>
    </p:spTree>
    <p:extLst>
      <p:ext uri="{BB962C8B-B14F-4D97-AF65-F5344CB8AC3E}">
        <p14:creationId xmlns:p14="http://schemas.microsoft.com/office/powerpoint/2010/main" val="27999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xmlns="" id="{AD11096D-143B-42DA-8588-242C75A6625B}"/>
              </a:ext>
            </a:extLst>
          </p:cNvPr>
          <p:cNvSpPr>
            <a:spLocks noGrp="1"/>
          </p:cNvSpPr>
          <p:nvPr>
            <p:ph idx="1"/>
          </p:nvPr>
        </p:nvSpPr>
        <p:spPr>
          <a:xfrm>
            <a:off x="485422" y="1365956"/>
            <a:ext cx="11533157" cy="5289061"/>
          </a:xfrm>
        </p:spPr>
        <p:txBody>
          <a:bodyPr>
            <a:noAutofit/>
          </a:bodyPr>
          <a:lstStyle/>
          <a:p>
            <a:pPr marL="216000" indent="-144000">
              <a:lnSpc>
                <a:spcPts val="3000"/>
              </a:lnSpc>
              <a:spcBef>
                <a:spcPts val="600"/>
              </a:spcBef>
              <a:spcAft>
                <a:spcPts val="600"/>
              </a:spcAft>
              <a:buNone/>
            </a:pPr>
            <a:r>
              <a:rPr lang="en-US" sz="2400" b="1" dirty="0">
                <a:latin typeface="Arial" panose="020B0604020202020204" pitchFamily="34" charset="0"/>
                <a:cs typeface="Arial" panose="020B0604020202020204" pitchFamily="34" charset="0"/>
              </a:rPr>
              <a:t>C</a:t>
            </a:r>
            <a:endParaRPr lang="tr-TR" sz="2400" b="1"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Ateş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ağır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yolu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enfeksiyonu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belirti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bulgularından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öksürük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sıkıntısı</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VE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Hastanede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yatış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gerekliliği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varlığı</a:t>
            </a:r>
            <a:r>
              <a:rPr lang="en-US" sz="2400" dirty="0">
                <a:latin typeface="Arial" panose="020B0604020202020204" pitchFamily="34" charset="0"/>
                <a:cs typeface="Arial" panose="020B0604020202020204" pitchFamily="34" charset="0"/>
              </a:rPr>
              <a:t> (SARI)*,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VE</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Klinik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tablonun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başka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neden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hastalık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açıklanamaması</a:t>
            </a:r>
            <a:r>
              <a:rPr lang="tr-TR" sz="2400" dirty="0">
                <a:latin typeface="Arial" panose="020B0604020202020204" pitchFamily="34" charset="0"/>
                <a:cs typeface="Arial" panose="020B0604020202020204" pitchFamily="34" charset="0"/>
              </a:rPr>
              <a:t>,</a:t>
            </a:r>
          </a:p>
          <a:p>
            <a:pPr marL="72000" indent="0">
              <a:lnSpc>
                <a:spcPts val="3000"/>
              </a:lnSpc>
              <a:spcBef>
                <a:spcPts val="600"/>
              </a:spcBef>
              <a:spcAft>
                <a:spcPts val="600"/>
              </a:spcAft>
              <a:buNone/>
            </a:pPr>
            <a:r>
              <a:rPr lang="tr-TR" sz="2400" dirty="0"/>
              <a:t>  VEYA</a:t>
            </a:r>
            <a:endParaRPr lang="tr-TR" sz="2400" dirty="0">
              <a:latin typeface="Arial" panose="020B0604020202020204" pitchFamily="34" charset="0"/>
              <a:cs typeface="Arial" panose="020B0604020202020204" pitchFamily="34" charset="0"/>
            </a:endParaRPr>
          </a:p>
          <a:p>
            <a:pPr marR="324485" indent="0" algn="just">
              <a:lnSpc>
                <a:spcPct val="111000"/>
              </a:lnSpc>
              <a:spcAft>
                <a:spcPts val="0"/>
              </a:spcAft>
              <a:buNone/>
            </a:pP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SARI</a:t>
            </a:r>
            <a:r>
              <a:rPr lang="en-US" sz="1400" i="1" dirty="0">
                <a:latin typeface="Arial" panose="020B0604020202020204" pitchFamily="34" charset="0"/>
                <a:cs typeface="Arial" panose="020B0604020202020204" pitchFamily="34" charset="0"/>
                <a:sym typeface="Wingdings" panose="05000000000000000000" pitchFamily="2" charset="2"/>
              </a:rPr>
              <a:t></a:t>
            </a:r>
            <a:r>
              <a:rPr lang="tr-TR" sz="1400" i="1" dirty="0">
                <a:ea typeface="Times New Roman" panose="02020603050405020304" pitchFamily="18" charset="0"/>
              </a:rPr>
              <a:t>(Severe </a:t>
            </a:r>
            <a:r>
              <a:rPr lang="tr-TR" sz="1400" i="1" dirty="0" err="1">
                <a:ea typeface="Times New Roman" panose="02020603050405020304" pitchFamily="18" charset="0"/>
              </a:rPr>
              <a:t>Acute</a:t>
            </a:r>
            <a:r>
              <a:rPr lang="tr-TR" sz="1400" i="1" dirty="0">
                <a:ea typeface="Times New Roman" panose="02020603050405020304" pitchFamily="18" charset="0"/>
              </a:rPr>
              <a:t> </a:t>
            </a:r>
            <a:r>
              <a:rPr lang="tr-TR" sz="1400" i="1" dirty="0" err="1">
                <a:ea typeface="Times New Roman" panose="02020603050405020304" pitchFamily="18" charset="0"/>
              </a:rPr>
              <a:t>Respiratory</a:t>
            </a:r>
            <a:r>
              <a:rPr lang="tr-TR" sz="1400" i="1" dirty="0">
                <a:ea typeface="Times New Roman" panose="02020603050405020304" pitchFamily="18" charset="0"/>
              </a:rPr>
              <a:t> </a:t>
            </a:r>
            <a:r>
              <a:rPr lang="tr-TR" sz="1400" i="1" dirty="0" err="1">
                <a:ea typeface="Times New Roman" panose="02020603050405020304" pitchFamily="18" charset="0"/>
              </a:rPr>
              <a:t>Infections</a:t>
            </a:r>
            <a:r>
              <a:rPr lang="tr-TR" sz="1400" i="1" dirty="0">
                <a:ea typeface="Times New Roman" panose="02020603050405020304" pitchFamily="18" charset="0"/>
              </a:rPr>
              <a:t>-Ağır Akut Solunum Yolu Enfeksiyonları)</a:t>
            </a:r>
            <a:r>
              <a:rPr lang="tr-TR" sz="1400" i="1" dirty="0">
                <a:ea typeface="Times New Roman" panose="02020603050405020304" pitchFamily="18" charset="0"/>
                <a:sym typeface="Wingdings" panose="05000000000000000000" pitchFamily="2" charset="2"/>
              </a:rPr>
              <a:t></a:t>
            </a:r>
            <a:r>
              <a:rPr lang="tr-TR" sz="1400" i="1" dirty="0">
                <a:ea typeface="Times New Roman" panose="02020603050405020304" pitchFamily="18" charset="0"/>
              </a:rPr>
              <a:t> son 14 gün içinde gelişen akut solunum yolu enfeksiyonu olan bir hastada, ateş, öksürük ve </a:t>
            </a:r>
            <a:r>
              <a:rPr lang="tr-TR" sz="1400" i="1" dirty="0" err="1">
                <a:ea typeface="Times New Roman" panose="02020603050405020304" pitchFamily="18" charset="0"/>
              </a:rPr>
              <a:t>dispne</a:t>
            </a:r>
            <a:r>
              <a:rPr lang="tr-TR" sz="1400" i="1" dirty="0">
                <a:ea typeface="Times New Roman" panose="02020603050405020304" pitchFamily="18" charset="0"/>
              </a:rPr>
              <a:t>, </a:t>
            </a:r>
            <a:r>
              <a:rPr lang="tr-TR" sz="1400" i="1" dirty="0" err="1">
                <a:ea typeface="Times New Roman" panose="02020603050405020304" pitchFamily="18" charset="0"/>
              </a:rPr>
              <a:t>takipne</a:t>
            </a:r>
            <a:r>
              <a:rPr lang="tr-TR" sz="1400" i="1" dirty="0">
                <a:ea typeface="Times New Roman" panose="02020603050405020304" pitchFamily="18" charset="0"/>
              </a:rPr>
              <a:t>, </a:t>
            </a:r>
            <a:r>
              <a:rPr lang="tr-TR" sz="1400" i="1" dirty="0" err="1">
                <a:ea typeface="Times New Roman" panose="02020603050405020304" pitchFamily="18" charset="0"/>
              </a:rPr>
              <a:t>hipoksemi</a:t>
            </a:r>
            <a:r>
              <a:rPr lang="tr-TR" sz="1400" i="1" dirty="0">
                <a:ea typeface="Times New Roman" panose="02020603050405020304" pitchFamily="18" charset="0"/>
              </a:rPr>
              <a:t>, hipotansiyon, akciğer görüntülemesinde yaygın radyolojik bulgu ve bilinç değişikliği nedeniyle hastaneye yatış gerekliliği</a:t>
            </a:r>
            <a:endParaRPr lang="tr-TR" sz="1400" dirty="0">
              <a:ea typeface="Times New Roman" panose="02020603050405020304" pitchFamily="18" charset="0"/>
            </a:endParaRPr>
          </a:p>
          <a:p>
            <a:pPr marR="324485" algn="just">
              <a:lnSpc>
                <a:spcPct val="111000"/>
              </a:lnSpc>
              <a:spcAft>
                <a:spcPts val="0"/>
              </a:spcAft>
            </a:pPr>
            <a:r>
              <a:rPr lang="tr-TR" sz="1800" dirty="0">
                <a:latin typeface="Times New Roman" panose="02020603050405020304" pitchFamily="18" charset="0"/>
                <a:ea typeface="Times New Roman" panose="02020603050405020304" pitchFamily="18" charset="0"/>
              </a:rPr>
              <a:t> </a:t>
            </a:r>
          </a:p>
          <a:p>
            <a:pPr marL="216000" indent="-144000">
              <a:lnSpc>
                <a:spcPts val="3000"/>
              </a:lnSpc>
              <a:spcBef>
                <a:spcPts val="600"/>
              </a:spcBef>
              <a:spcAft>
                <a:spcPts val="600"/>
              </a:spcAft>
              <a:buNone/>
            </a:pPr>
            <a:endParaRPr lang="tr-TR" sz="1800" i="1" dirty="0">
              <a:latin typeface="Arial" panose="020B0604020202020204" pitchFamily="34" charset="0"/>
              <a:cs typeface="Arial" panose="020B0604020202020204" pitchFamily="34" charset="0"/>
            </a:endParaRP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Olası Vaka -3</a:t>
            </a:r>
          </a:p>
        </p:txBody>
      </p:sp>
    </p:spTree>
    <p:extLst>
      <p:ext uri="{BB962C8B-B14F-4D97-AF65-F5344CB8AC3E}">
        <p14:creationId xmlns:p14="http://schemas.microsoft.com/office/powerpoint/2010/main" val="36979853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9272" y="3197293"/>
            <a:ext cx="10244528" cy="701337"/>
          </a:xfrm>
        </p:spPr>
        <p:txBody>
          <a:bodyPr/>
          <a:lstStyle/>
          <a:p>
            <a:pPr algn="ctr"/>
            <a:r>
              <a:rPr lang="tr-TR" dirty="0"/>
              <a:t>MORG VE DEFİN HİZMETLERİ</a:t>
            </a:r>
            <a:endParaRPr lang="tr-TR" dirty="0"/>
          </a:p>
        </p:txBody>
      </p:sp>
    </p:spTree>
    <p:extLst>
      <p:ext uri="{BB962C8B-B14F-4D97-AF65-F5344CB8AC3E}">
        <p14:creationId xmlns:p14="http://schemas.microsoft.com/office/powerpoint/2010/main" val="19922589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76436B-A779-4B04-B91F-B44C6D2730CC}"/>
              </a:ext>
            </a:extLst>
          </p:cNvPr>
          <p:cNvSpPr>
            <a:spLocks noGrp="1"/>
          </p:cNvSpPr>
          <p:nvPr>
            <p:ph type="title"/>
          </p:nvPr>
        </p:nvSpPr>
        <p:spPr>
          <a:xfrm>
            <a:off x="1275438" y="370804"/>
            <a:ext cx="10442429" cy="701337"/>
          </a:xfrm>
        </p:spPr>
        <p:txBody>
          <a:bodyPr>
            <a:normAutofit/>
          </a:bodyPr>
          <a:lstStyle/>
          <a:p>
            <a:pPr marL="64770">
              <a:spcAft>
                <a:spcPts val="0"/>
              </a:spcAft>
            </a:pPr>
            <a:r>
              <a:rPr lang="tr-TR" sz="2700" kern="0" dirty="0">
                <a:solidFill>
                  <a:schemeClr val="bg1">
                    <a:lumMod val="95000"/>
                  </a:schemeClr>
                </a:solidFill>
                <a:ea typeface="Times New Roman" panose="02020603050405020304" pitchFamily="18" charset="0"/>
              </a:rPr>
              <a:t>A. Olası/Kesin COVID-19 </a:t>
            </a:r>
            <a:r>
              <a:rPr lang="tr-TR" sz="2700" kern="0" dirty="0" smtClean="0">
                <a:solidFill>
                  <a:schemeClr val="bg1">
                    <a:lumMod val="95000"/>
                  </a:schemeClr>
                </a:solidFill>
                <a:ea typeface="Times New Roman" panose="02020603050405020304" pitchFamily="18" charset="0"/>
              </a:rPr>
              <a:t>Tanısında Morg </a:t>
            </a:r>
            <a:r>
              <a:rPr lang="tr-TR" sz="2700" kern="0" dirty="0">
                <a:solidFill>
                  <a:schemeClr val="bg1">
                    <a:lumMod val="95000"/>
                  </a:schemeClr>
                </a:solidFill>
                <a:ea typeface="Times New Roman" panose="02020603050405020304" pitchFamily="18" charset="0"/>
              </a:rPr>
              <a:t>ve Defin </a:t>
            </a:r>
            <a:r>
              <a:rPr lang="tr-TR" sz="2700" kern="0" dirty="0" smtClean="0">
                <a:solidFill>
                  <a:schemeClr val="bg1">
                    <a:lumMod val="95000"/>
                  </a:schemeClr>
                </a:solidFill>
                <a:ea typeface="Times New Roman" panose="02020603050405020304" pitchFamily="18" charset="0"/>
              </a:rPr>
              <a:t>Hizmetleri</a:t>
            </a:r>
            <a:endParaRPr lang="tr-TR" dirty="0">
              <a:solidFill>
                <a:schemeClr val="bg1">
                  <a:lumMod val="95000"/>
                </a:schemeClr>
              </a:solidFill>
            </a:endParaRPr>
          </a:p>
        </p:txBody>
      </p:sp>
      <p:sp>
        <p:nvSpPr>
          <p:cNvPr id="3" name="İçerik Yer Tutucusu 2">
            <a:extLst>
              <a:ext uri="{FF2B5EF4-FFF2-40B4-BE49-F238E27FC236}">
                <a16:creationId xmlns:a16="http://schemas.microsoft.com/office/drawing/2014/main" xmlns="" id="{54739CC4-2ACA-4D63-95AC-DB00A5026F63}"/>
              </a:ext>
            </a:extLst>
          </p:cNvPr>
          <p:cNvSpPr>
            <a:spLocks noGrp="1"/>
          </p:cNvSpPr>
          <p:nvPr>
            <p:ph idx="1"/>
          </p:nvPr>
        </p:nvSpPr>
        <p:spPr>
          <a:xfrm>
            <a:off x="666045" y="1286933"/>
            <a:ext cx="11051822" cy="4890030"/>
          </a:xfrm>
        </p:spPr>
        <p:txBody>
          <a:bodyPr>
            <a:normAutofit/>
          </a:bodyPr>
          <a:lstStyle/>
          <a:p>
            <a:pPr marL="268288" indent="-268288" algn="just">
              <a:lnSpc>
                <a:spcPts val="2800"/>
              </a:lnSpc>
              <a:spcBef>
                <a:spcPts val="0"/>
              </a:spcBef>
            </a:pPr>
            <a:r>
              <a:rPr lang="tr-TR" sz="2400" dirty="0">
                <a:ea typeface="Times New Roman" panose="02020603050405020304" pitchFamily="18" charset="0"/>
              </a:rPr>
              <a:t>Morg görevlileri ve cenaze </a:t>
            </a:r>
            <a:r>
              <a:rPr lang="tr-TR" sz="2400" dirty="0" smtClean="0">
                <a:ea typeface="Times New Roman" panose="02020603050405020304" pitchFamily="18" charset="0"/>
              </a:rPr>
              <a:t>sorumluları, </a:t>
            </a:r>
            <a:r>
              <a:rPr lang="tr-TR" sz="2400" dirty="0">
                <a:ea typeface="Times New Roman" panose="02020603050405020304" pitchFamily="18" charset="0"/>
              </a:rPr>
              <a:t>ölen kişinin olası/kesin COVID-19 tanısı konusunda bilgilendirilmeli</a:t>
            </a:r>
          </a:p>
          <a:p>
            <a:pPr marL="268288" indent="-268288" algn="just">
              <a:lnSpc>
                <a:spcPts val="2800"/>
              </a:lnSpc>
              <a:spcBef>
                <a:spcPts val="0"/>
              </a:spcBef>
            </a:pPr>
            <a:r>
              <a:rPr lang="tr-TR" sz="2400" dirty="0" err="1">
                <a:ea typeface="Times New Roman" panose="02020603050405020304" pitchFamily="18" charset="0"/>
              </a:rPr>
              <a:t>Gasilhane</a:t>
            </a:r>
            <a:r>
              <a:rPr lang="tr-TR" sz="2400" dirty="0">
                <a:ea typeface="Times New Roman" panose="02020603050405020304" pitchFamily="18" charset="0"/>
              </a:rPr>
              <a:t> çalışanları eldiven, N95/FFP2 maske, gözlük/yüz koruyucu ve sıvı geçirmez önlük kullanmalı</a:t>
            </a:r>
          </a:p>
          <a:p>
            <a:pPr marL="268288" indent="-268288" algn="just">
              <a:lnSpc>
                <a:spcPts val="2800"/>
              </a:lnSpc>
              <a:spcBef>
                <a:spcPts val="0"/>
              </a:spcBef>
            </a:pPr>
            <a:r>
              <a:rPr lang="tr-TR" sz="2400" dirty="0">
                <a:ea typeface="Times New Roman" panose="02020603050405020304" pitchFamily="18" charset="0"/>
              </a:rPr>
              <a:t>Kullanılan kişisel korunma malzemeleri tıbbi atık kutusuna atılmalı</a:t>
            </a:r>
          </a:p>
          <a:p>
            <a:pPr marL="268288" indent="-268288" algn="just">
              <a:lnSpc>
                <a:spcPts val="2800"/>
              </a:lnSpc>
              <a:spcBef>
                <a:spcPts val="0"/>
              </a:spcBef>
            </a:pPr>
            <a:r>
              <a:rPr lang="tr-TR" sz="2400" dirty="0">
                <a:ea typeface="Times New Roman" panose="02020603050405020304" pitchFamily="18" charset="0"/>
              </a:rPr>
              <a:t>Yıkama alanının yoğun </a:t>
            </a:r>
            <a:r>
              <a:rPr lang="tr-TR" sz="2400" dirty="0" err="1">
                <a:ea typeface="Times New Roman" panose="02020603050405020304" pitchFamily="18" charset="0"/>
              </a:rPr>
              <a:t>sekresyonlar</a:t>
            </a:r>
            <a:r>
              <a:rPr lang="tr-TR" sz="2400" dirty="0">
                <a:ea typeface="Times New Roman" panose="02020603050405020304" pitchFamily="18" charset="0"/>
              </a:rPr>
              <a:t> ile </a:t>
            </a:r>
            <a:r>
              <a:rPr lang="tr-TR" sz="2400" dirty="0" err="1">
                <a:ea typeface="Times New Roman" panose="02020603050405020304" pitchFamily="18" charset="0"/>
              </a:rPr>
              <a:t>kontamine</a:t>
            </a:r>
            <a:r>
              <a:rPr lang="tr-TR" sz="2400" dirty="0">
                <a:ea typeface="Times New Roman" panose="02020603050405020304" pitchFamily="18" charset="0"/>
              </a:rPr>
              <a:t> olması nedeni ile 1/10 çamaşır suyu veya klor tablet (ürün önerisi ile) ile dezenfekte edilmeli</a:t>
            </a:r>
          </a:p>
          <a:p>
            <a:pPr marL="0" indent="0" algn="just">
              <a:lnSpc>
                <a:spcPts val="2800"/>
              </a:lnSpc>
              <a:spcBef>
                <a:spcPts val="0"/>
              </a:spcBef>
              <a:buNone/>
            </a:pPr>
            <a:r>
              <a:rPr lang="en-US" sz="2400" b="1" dirty="0" err="1">
                <a:ea typeface="Times New Roman" panose="02020603050405020304" pitchFamily="18" charset="0"/>
              </a:rPr>
              <a:t>Morg</a:t>
            </a:r>
            <a:r>
              <a:rPr lang="en-US" sz="2400" b="1" dirty="0">
                <a:ea typeface="Times New Roman" panose="02020603050405020304" pitchFamily="18" charset="0"/>
              </a:rPr>
              <a:t> </a:t>
            </a:r>
            <a:r>
              <a:rPr lang="en-US" sz="2400" b="1" dirty="0" err="1">
                <a:ea typeface="Times New Roman" panose="02020603050405020304" pitchFamily="18" charset="0"/>
              </a:rPr>
              <a:t>ve</a:t>
            </a:r>
            <a:r>
              <a:rPr lang="en-US" sz="2400" b="1" dirty="0">
                <a:ea typeface="Times New Roman" panose="02020603050405020304" pitchFamily="18" charset="0"/>
              </a:rPr>
              <a:t> </a:t>
            </a:r>
            <a:r>
              <a:rPr lang="en-US" sz="2400" b="1" dirty="0" err="1">
                <a:ea typeface="Times New Roman" panose="02020603050405020304" pitchFamily="18" charset="0"/>
              </a:rPr>
              <a:t>gasilhane</a:t>
            </a:r>
            <a:r>
              <a:rPr lang="en-US" sz="2400" b="1" dirty="0">
                <a:ea typeface="Times New Roman" panose="02020603050405020304" pitchFamily="18" charset="0"/>
              </a:rPr>
              <a:t> </a:t>
            </a:r>
            <a:r>
              <a:rPr lang="en-US" sz="2400" b="1" dirty="0" err="1">
                <a:ea typeface="Times New Roman" panose="02020603050405020304" pitchFamily="18" charset="0"/>
              </a:rPr>
              <a:t>çalışanlarına</a:t>
            </a:r>
            <a:r>
              <a:rPr lang="en-US" sz="2400" b="1" dirty="0">
                <a:ea typeface="Times New Roman" panose="02020603050405020304" pitchFamily="18" charset="0"/>
              </a:rPr>
              <a:t>;</a:t>
            </a:r>
            <a:endParaRPr lang="tr-TR" sz="2400" b="1" dirty="0">
              <a:ea typeface="Times New Roman" panose="02020603050405020304" pitchFamily="18" charset="0"/>
            </a:endParaRPr>
          </a:p>
          <a:p>
            <a:pPr>
              <a:lnSpc>
                <a:spcPts val="2800"/>
              </a:lnSpc>
              <a:spcBef>
                <a:spcPts val="0"/>
              </a:spcBef>
            </a:pPr>
            <a:r>
              <a:rPr lang="en-US" sz="2400" dirty="0" err="1">
                <a:ea typeface="Times New Roman" panose="02020603050405020304" pitchFamily="18" charset="0"/>
              </a:rPr>
              <a:t>Standart</a:t>
            </a:r>
            <a:r>
              <a:rPr lang="en-US" sz="2400" dirty="0">
                <a:ea typeface="Times New Roman" panose="02020603050405020304" pitchFamily="18" charset="0"/>
              </a:rPr>
              <a:t> </a:t>
            </a:r>
            <a:r>
              <a:rPr lang="en-US" sz="2400" dirty="0" err="1">
                <a:ea typeface="Times New Roman" panose="02020603050405020304" pitchFamily="18" charset="0"/>
              </a:rPr>
              <a:t>enfeksiyondan</a:t>
            </a:r>
            <a:r>
              <a:rPr lang="en-US" sz="2400" dirty="0">
                <a:ea typeface="Times New Roman" panose="02020603050405020304" pitchFamily="18" charset="0"/>
              </a:rPr>
              <a:t> </a:t>
            </a:r>
            <a:r>
              <a:rPr lang="en-US" sz="2400" dirty="0" err="1">
                <a:ea typeface="Times New Roman" panose="02020603050405020304" pitchFamily="18" charset="0"/>
              </a:rPr>
              <a:t>korunma</a:t>
            </a:r>
            <a:r>
              <a:rPr lang="en-US" sz="2400" dirty="0">
                <a:ea typeface="Times New Roman" panose="02020603050405020304" pitchFamily="18" charset="0"/>
              </a:rPr>
              <a:t> </a:t>
            </a:r>
            <a:r>
              <a:rPr lang="en-US" sz="2400" dirty="0" err="1">
                <a:ea typeface="Times New Roman" panose="02020603050405020304" pitchFamily="18" charset="0"/>
              </a:rPr>
              <a:t>ve</a:t>
            </a:r>
            <a:r>
              <a:rPr lang="en-US" sz="2400" dirty="0">
                <a:ea typeface="Times New Roman" panose="02020603050405020304" pitchFamily="18" charset="0"/>
              </a:rPr>
              <a:t> </a:t>
            </a:r>
            <a:r>
              <a:rPr lang="en-US" sz="2400" dirty="0" err="1">
                <a:ea typeface="Times New Roman" panose="02020603050405020304" pitchFamily="18" charset="0"/>
              </a:rPr>
              <a:t>kontrol</a:t>
            </a:r>
            <a:r>
              <a:rPr lang="en-US" sz="2400" dirty="0">
                <a:ea typeface="Times New Roman" panose="02020603050405020304" pitchFamily="18" charset="0"/>
              </a:rPr>
              <a:t> </a:t>
            </a:r>
            <a:r>
              <a:rPr lang="en-US" sz="2400" dirty="0" err="1">
                <a:ea typeface="Times New Roman" panose="02020603050405020304" pitchFamily="18" charset="0"/>
              </a:rPr>
              <a:t>önlemleri</a:t>
            </a:r>
            <a:r>
              <a:rPr lang="en-US" sz="2400" dirty="0">
                <a:ea typeface="Times New Roman" panose="02020603050405020304" pitchFamily="18" charset="0"/>
              </a:rPr>
              <a:t> </a:t>
            </a:r>
            <a:r>
              <a:rPr lang="en-US" sz="2400" dirty="0" err="1">
                <a:ea typeface="Times New Roman" panose="02020603050405020304" pitchFamily="18" charset="0"/>
              </a:rPr>
              <a:t>ve</a:t>
            </a:r>
            <a:r>
              <a:rPr lang="en-US" sz="2400" dirty="0">
                <a:ea typeface="Times New Roman" panose="02020603050405020304" pitchFamily="18" charset="0"/>
              </a:rPr>
              <a:t> </a:t>
            </a:r>
            <a:r>
              <a:rPr lang="en-US" sz="2400" dirty="0" err="1">
                <a:ea typeface="Times New Roman" panose="02020603050405020304" pitchFamily="18" charset="0"/>
              </a:rPr>
              <a:t>solunum</a:t>
            </a:r>
            <a:r>
              <a:rPr lang="en-US" sz="2400" dirty="0">
                <a:ea typeface="Times New Roman" panose="02020603050405020304" pitchFamily="18" charset="0"/>
              </a:rPr>
              <a:t> </a:t>
            </a:r>
            <a:r>
              <a:rPr lang="en-US" sz="2400" dirty="0" err="1">
                <a:ea typeface="Times New Roman" panose="02020603050405020304" pitchFamily="18" charset="0"/>
              </a:rPr>
              <a:t>sekresyonları</a:t>
            </a:r>
            <a:r>
              <a:rPr lang="en-US" sz="2400" dirty="0">
                <a:ea typeface="Times New Roman" panose="02020603050405020304" pitchFamily="18" charset="0"/>
              </a:rPr>
              <a:t> </a:t>
            </a:r>
            <a:r>
              <a:rPr lang="en-US" sz="2400" dirty="0" err="1">
                <a:ea typeface="Times New Roman" panose="02020603050405020304" pitchFamily="18" charset="0"/>
              </a:rPr>
              <a:t>ile</a:t>
            </a:r>
            <a:r>
              <a:rPr lang="en-US" sz="2400" dirty="0">
                <a:ea typeface="Times New Roman" panose="02020603050405020304" pitchFamily="18" charset="0"/>
              </a:rPr>
              <a:t> </a:t>
            </a:r>
            <a:r>
              <a:rPr lang="en-US" sz="2400" dirty="0" err="1">
                <a:ea typeface="Times New Roman" panose="02020603050405020304" pitchFamily="18" charset="0"/>
              </a:rPr>
              <a:t>temas</a:t>
            </a:r>
            <a:r>
              <a:rPr lang="en-US" sz="2400" dirty="0">
                <a:ea typeface="Times New Roman" panose="02020603050405020304" pitchFamily="18" charset="0"/>
              </a:rPr>
              <a:t> </a:t>
            </a:r>
            <a:r>
              <a:rPr lang="en-US" sz="2400" dirty="0" err="1">
                <a:ea typeface="Times New Roman" panose="02020603050405020304" pitchFamily="18" charset="0"/>
              </a:rPr>
              <a:t>önlemleri</a:t>
            </a:r>
            <a:r>
              <a:rPr lang="en-US" sz="2400" dirty="0">
                <a:ea typeface="Times New Roman" panose="02020603050405020304" pitchFamily="18" charset="0"/>
              </a:rPr>
              <a:t> </a:t>
            </a:r>
            <a:r>
              <a:rPr lang="en-US" sz="2400" dirty="0" err="1">
                <a:ea typeface="Times New Roman" panose="02020603050405020304" pitchFamily="18" charset="0"/>
              </a:rPr>
              <a:t>konusunda</a:t>
            </a:r>
            <a:r>
              <a:rPr lang="en-US" sz="2400" dirty="0">
                <a:ea typeface="Times New Roman" panose="02020603050405020304" pitchFamily="18" charset="0"/>
              </a:rPr>
              <a:t> </a:t>
            </a:r>
            <a:r>
              <a:rPr lang="en-US" sz="2400" dirty="0" err="1">
                <a:ea typeface="Times New Roman" panose="02020603050405020304" pitchFamily="18" charset="0"/>
              </a:rPr>
              <a:t>eğitim</a:t>
            </a:r>
            <a:r>
              <a:rPr lang="en-US" sz="2400" dirty="0">
                <a:ea typeface="Times New Roman" panose="02020603050405020304" pitchFamily="18" charset="0"/>
              </a:rPr>
              <a:t> </a:t>
            </a:r>
            <a:r>
              <a:rPr lang="en-US" sz="2400" dirty="0" err="1">
                <a:ea typeface="Times New Roman" panose="02020603050405020304" pitchFamily="18" charset="0"/>
              </a:rPr>
              <a:t>verilmeli</a:t>
            </a:r>
            <a:endParaRPr lang="tr-TR" sz="2400" dirty="0">
              <a:ea typeface="Times New Roman" panose="02020603050405020304" pitchFamily="18" charset="0"/>
            </a:endParaRPr>
          </a:p>
          <a:p>
            <a:pPr>
              <a:lnSpc>
                <a:spcPts val="2800"/>
              </a:lnSpc>
              <a:spcBef>
                <a:spcPts val="0"/>
              </a:spcBef>
            </a:pPr>
            <a:r>
              <a:rPr lang="en-US" sz="2400" dirty="0">
                <a:ea typeface="Times New Roman" panose="02020603050405020304" pitchFamily="18" charset="0"/>
              </a:rPr>
              <a:t>El </a:t>
            </a:r>
            <a:r>
              <a:rPr lang="en-US" sz="2400" dirty="0" err="1">
                <a:ea typeface="Times New Roman" panose="02020603050405020304" pitchFamily="18" charset="0"/>
              </a:rPr>
              <a:t>hijyeni</a:t>
            </a:r>
            <a:r>
              <a:rPr lang="en-US" sz="2400" dirty="0">
                <a:ea typeface="Times New Roman" panose="02020603050405020304" pitchFamily="18" charset="0"/>
              </a:rPr>
              <a:t> </a:t>
            </a:r>
            <a:r>
              <a:rPr lang="en-US" sz="2400" dirty="0" err="1">
                <a:ea typeface="Times New Roman" panose="02020603050405020304" pitchFamily="18" charset="0"/>
              </a:rPr>
              <a:t>gibi</a:t>
            </a:r>
            <a:r>
              <a:rPr lang="en-US" sz="2400" dirty="0">
                <a:ea typeface="Times New Roman" panose="02020603050405020304" pitchFamily="18" charset="0"/>
              </a:rPr>
              <a:t> </a:t>
            </a:r>
            <a:r>
              <a:rPr lang="en-US" sz="2400" dirty="0" err="1">
                <a:ea typeface="Times New Roman" panose="02020603050405020304" pitchFamily="18" charset="0"/>
              </a:rPr>
              <a:t>kişisel</a:t>
            </a:r>
            <a:r>
              <a:rPr lang="en-US" sz="2400" dirty="0">
                <a:ea typeface="Times New Roman" panose="02020603050405020304" pitchFamily="18" charset="0"/>
              </a:rPr>
              <a:t> </a:t>
            </a:r>
            <a:r>
              <a:rPr lang="en-US" sz="2400" dirty="0" err="1">
                <a:ea typeface="Times New Roman" panose="02020603050405020304" pitchFamily="18" charset="0"/>
              </a:rPr>
              <a:t>hijyenin</a:t>
            </a:r>
            <a:r>
              <a:rPr lang="en-US" sz="2400" dirty="0">
                <a:ea typeface="Times New Roman" panose="02020603050405020304" pitchFamily="18" charset="0"/>
              </a:rPr>
              <a:t> </a:t>
            </a:r>
            <a:r>
              <a:rPr lang="en-US" sz="2400" dirty="0" err="1">
                <a:ea typeface="Times New Roman" panose="02020603050405020304" pitchFamily="18" charset="0"/>
              </a:rPr>
              <a:t>önemi</a:t>
            </a:r>
            <a:r>
              <a:rPr lang="en-US" sz="2400" dirty="0">
                <a:ea typeface="Times New Roman" panose="02020603050405020304" pitchFamily="18" charset="0"/>
              </a:rPr>
              <a:t> </a:t>
            </a:r>
            <a:r>
              <a:rPr lang="en-US" sz="2400" dirty="0" err="1">
                <a:ea typeface="Times New Roman" panose="02020603050405020304" pitchFamily="18" charset="0"/>
              </a:rPr>
              <a:t>vurgulanmalı</a:t>
            </a:r>
            <a:endParaRPr lang="tr-TR" sz="2400" dirty="0">
              <a:ea typeface="Times New Roman" panose="02020603050405020304" pitchFamily="18" charset="0"/>
            </a:endParaRPr>
          </a:p>
          <a:p>
            <a:pPr>
              <a:lnSpc>
                <a:spcPts val="2800"/>
              </a:lnSpc>
              <a:spcBef>
                <a:spcPts val="0"/>
              </a:spcBef>
            </a:pPr>
            <a:r>
              <a:rPr lang="en-US" sz="2400" dirty="0" err="1">
                <a:ea typeface="Times New Roman" panose="02020603050405020304" pitchFamily="18" charset="0"/>
              </a:rPr>
              <a:t>Birimde</a:t>
            </a:r>
            <a:r>
              <a:rPr lang="en-US" sz="2400" dirty="0">
                <a:ea typeface="Times New Roman" panose="02020603050405020304" pitchFamily="18" charset="0"/>
              </a:rPr>
              <a:t> </a:t>
            </a:r>
            <a:r>
              <a:rPr lang="en-US" sz="2400" dirty="0" err="1">
                <a:ea typeface="Times New Roman" panose="02020603050405020304" pitchFamily="18" charset="0"/>
              </a:rPr>
              <a:t>kullanılacak</a:t>
            </a:r>
            <a:r>
              <a:rPr lang="en-US" sz="2400" dirty="0">
                <a:ea typeface="Times New Roman" panose="02020603050405020304" pitchFamily="18" charset="0"/>
              </a:rPr>
              <a:t> </a:t>
            </a:r>
            <a:r>
              <a:rPr lang="en-US" sz="2400" dirty="0" err="1">
                <a:ea typeface="Times New Roman" panose="02020603050405020304" pitchFamily="18" charset="0"/>
              </a:rPr>
              <a:t>olan</a:t>
            </a:r>
            <a:r>
              <a:rPr lang="en-US" sz="2400" dirty="0">
                <a:ea typeface="Times New Roman" panose="02020603050405020304" pitchFamily="18" charset="0"/>
              </a:rPr>
              <a:t>, </a:t>
            </a:r>
            <a:r>
              <a:rPr lang="en-US" sz="2400" dirty="0" err="1">
                <a:ea typeface="Times New Roman" panose="02020603050405020304" pitchFamily="18" charset="0"/>
              </a:rPr>
              <a:t>maske</a:t>
            </a:r>
            <a:r>
              <a:rPr lang="en-US" sz="2400" dirty="0">
                <a:ea typeface="Times New Roman" panose="02020603050405020304" pitchFamily="18" charset="0"/>
              </a:rPr>
              <a:t>, </a:t>
            </a:r>
            <a:r>
              <a:rPr lang="en-US" sz="2400" dirty="0" err="1">
                <a:ea typeface="Times New Roman" panose="02020603050405020304" pitchFamily="18" charset="0"/>
              </a:rPr>
              <a:t>eldiven</a:t>
            </a:r>
            <a:r>
              <a:rPr lang="en-US" sz="2400" dirty="0">
                <a:ea typeface="Times New Roman" panose="02020603050405020304" pitchFamily="18" charset="0"/>
              </a:rPr>
              <a:t>, </a:t>
            </a:r>
            <a:r>
              <a:rPr lang="en-US" sz="2400" dirty="0" err="1">
                <a:ea typeface="Times New Roman" panose="02020603050405020304" pitchFamily="18" charset="0"/>
              </a:rPr>
              <a:t>koruyucu</a:t>
            </a:r>
            <a:r>
              <a:rPr lang="en-US" sz="2400" dirty="0">
                <a:ea typeface="Times New Roman" panose="02020603050405020304" pitchFamily="18" charset="0"/>
              </a:rPr>
              <a:t> </a:t>
            </a:r>
            <a:r>
              <a:rPr lang="en-US" sz="2400" dirty="0" err="1">
                <a:ea typeface="Times New Roman" panose="02020603050405020304" pitchFamily="18" charset="0"/>
              </a:rPr>
              <a:t>giysi</a:t>
            </a:r>
            <a:r>
              <a:rPr lang="en-US" sz="2400" dirty="0">
                <a:ea typeface="Times New Roman" panose="02020603050405020304" pitchFamily="18" charset="0"/>
              </a:rPr>
              <a:t>, </a:t>
            </a:r>
            <a:r>
              <a:rPr lang="en-US" sz="2400" dirty="0" err="1">
                <a:ea typeface="Times New Roman" panose="02020603050405020304" pitchFamily="18" charset="0"/>
              </a:rPr>
              <a:t>gözlük</a:t>
            </a:r>
            <a:r>
              <a:rPr lang="en-US" sz="2400" dirty="0">
                <a:ea typeface="Times New Roman" panose="02020603050405020304" pitchFamily="18" charset="0"/>
              </a:rPr>
              <a:t>, </a:t>
            </a:r>
            <a:r>
              <a:rPr lang="en-US" sz="2400" dirty="0" err="1">
                <a:ea typeface="Times New Roman" panose="02020603050405020304" pitchFamily="18" charset="0"/>
              </a:rPr>
              <a:t>alkol</a:t>
            </a:r>
            <a:r>
              <a:rPr lang="en-US" sz="2400" dirty="0">
                <a:ea typeface="Times New Roman" panose="02020603050405020304" pitchFamily="18" charset="0"/>
              </a:rPr>
              <a:t> </a:t>
            </a:r>
            <a:r>
              <a:rPr lang="en-US" sz="2400" dirty="0" err="1">
                <a:ea typeface="Times New Roman" panose="02020603050405020304" pitchFamily="18" charset="0"/>
              </a:rPr>
              <a:t>bazlı</a:t>
            </a:r>
            <a:r>
              <a:rPr lang="en-US" sz="2400" dirty="0">
                <a:ea typeface="Times New Roman" panose="02020603050405020304" pitchFamily="18" charset="0"/>
              </a:rPr>
              <a:t> el </a:t>
            </a:r>
            <a:r>
              <a:rPr lang="en-US" sz="2400" dirty="0" err="1">
                <a:ea typeface="Times New Roman" panose="02020603050405020304" pitchFamily="18" charset="0"/>
              </a:rPr>
              <a:t>antiseptiği</a:t>
            </a:r>
            <a:r>
              <a:rPr lang="en-US" sz="2400" dirty="0">
                <a:ea typeface="Times New Roman" panose="02020603050405020304" pitchFamily="18" charset="0"/>
              </a:rPr>
              <a:t> </a:t>
            </a:r>
            <a:r>
              <a:rPr lang="en-US" sz="2400" dirty="0" err="1">
                <a:ea typeface="Times New Roman" panose="02020603050405020304" pitchFamily="18" charset="0"/>
              </a:rPr>
              <a:t>ihtiyacı</a:t>
            </a:r>
            <a:r>
              <a:rPr lang="en-US" sz="2400" dirty="0">
                <a:ea typeface="Times New Roman" panose="02020603050405020304" pitchFamily="18" charset="0"/>
              </a:rPr>
              <a:t> </a:t>
            </a:r>
            <a:r>
              <a:rPr lang="en-US" sz="2400" dirty="0" err="1">
                <a:ea typeface="Times New Roman" panose="02020603050405020304" pitchFamily="18" charset="0"/>
              </a:rPr>
              <a:t>hastane</a:t>
            </a:r>
            <a:r>
              <a:rPr lang="en-US" sz="2400" dirty="0">
                <a:ea typeface="Times New Roman" panose="02020603050405020304" pitchFamily="18" charset="0"/>
              </a:rPr>
              <a:t> </a:t>
            </a:r>
            <a:r>
              <a:rPr lang="en-US" sz="2400" dirty="0" err="1">
                <a:ea typeface="Times New Roman" panose="02020603050405020304" pitchFamily="18" charset="0"/>
              </a:rPr>
              <a:t>yönetimi</a:t>
            </a:r>
            <a:r>
              <a:rPr lang="en-US" sz="2400" dirty="0">
                <a:ea typeface="Times New Roman" panose="02020603050405020304" pitchFamily="18" charset="0"/>
              </a:rPr>
              <a:t> </a:t>
            </a:r>
            <a:r>
              <a:rPr lang="en-US" sz="2400" dirty="0" err="1">
                <a:ea typeface="Times New Roman" panose="02020603050405020304" pitchFamily="18" charset="0"/>
              </a:rPr>
              <a:t>tarafından</a:t>
            </a:r>
            <a:r>
              <a:rPr lang="en-US" sz="2400" dirty="0">
                <a:ea typeface="Times New Roman" panose="02020603050405020304" pitchFamily="18" charset="0"/>
              </a:rPr>
              <a:t> </a:t>
            </a:r>
            <a:r>
              <a:rPr lang="en-US" sz="2400" dirty="0" err="1">
                <a:ea typeface="Times New Roman" panose="02020603050405020304" pitchFamily="18" charset="0"/>
              </a:rPr>
              <a:t>karşılanmalı</a:t>
            </a:r>
            <a:endParaRPr lang="tr-TR" sz="2400" b="1" kern="0" dirty="0">
              <a:latin typeface="Times New Roman" panose="02020603050405020304" pitchFamily="18" charset="0"/>
              <a:ea typeface="Times New Roman" panose="02020603050405020304" pitchFamily="18" charset="0"/>
            </a:endParaRPr>
          </a:p>
          <a:p>
            <a:endParaRPr lang="tr-TR" sz="2400" dirty="0"/>
          </a:p>
        </p:txBody>
      </p:sp>
    </p:spTree>
    <p:extLst>
      <p:ext uri="{BB962C8B-B14F-4D97-AF65-F5344CB8AC3E}">
        <p14:creationId xmlns:p14="http://schemas.microsoft.com/office/powerpoint/2010/main" val="209574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76436B-A779-4B04-B91F-B44C6D2730CC}"/>
              </a:ext>
            </a:extLst>
          </p:cNvPr>
          <p:cNvSpPr>
            <a:spLocks noGrp="1"/>
          </p:cNvSpPr>
          <p:nvPr>
            <p:ph type="title"/>
          </p:nvPr>
        </p:nvSpPr>
        <p:spPr>
          <a:xfrm>
            <a:off x="1275438" y="370804"/>
            <a:ext cx="10442429" cy="701337"/>
          </a:xfrm>
        </p:spPr>
        <p:txBody>
          <a:bodyPr>
            <a:normAutofit/>
          </a:bodyPr>
          <a:lstStyle/>
          <a:p>
            <a:pPr marL="64770">
              <a:spcAft>
                <a:spcPts val="0"/>
              </a:spcAft>
            </a:pPr>
            <a:r>
              <a:rPr lang="tr-TR" sz="2700" kern="0" dirty="0">
                <a:solidFill>
                  <a:schemeClr val="bg1">
                    <a:lumMod val="95000"/>
                  </a:schemeClr>
                </a:solidFill>
                <a:ea typeface="Times New Roman" panose="02020603050405020304" pitchFamily="18" charset="0"/>
              </a:rPr>
              <a:t>A. Olası/Kesin COVID-19 </a:t>
            </a:r>
            <a:r>
              <a:rPr lang="tr-TR" sz="2700" kern="0" dirty="0" smtClean="0">
                <a:solidFill>
                  <a:schemeClr val="bg1">
                    <a:lumMod val="95000"/>
                  </a:schemeClr>
                </a:solidFill>
                <a:ea typeface="Times New Roman" panose="02020603050405020304" pitchFamily="18" charset="0"/>
              </a:rPr>
              <a:t>Tanısında Morg </a:t>
            </a:r>
            <a:r>
              <a:rPr lang="tr-TR" sz="2700" kern="0" dirty="0">
                <a:solidFill>
                  <a:schemeClr val="bg1">
                    <a:lumMod val="95000"/>
                  </a:schemeClr>
                </a:solidFill>
                <a:ea typeface="Times New Roman" panose="02020603050405020304" pitchFamily="18" charset="0"/>
              </a:rPr>
              <a:t>ve Defin </a:t>
            </a:r>
            <a:r>
              <a:rPr lang="tr-TR" sz="2700" kern="0" dirty="0" smtClean="0">
                <a:solidFill>
                  <a:schemeClr val="bg1">
                    <a:lumMod val="95000"/>
                  </a:schemeClr>
                </a:solidFill>
                <a:ea typeface="Times New Roman" panose="02020603050405020304" pitchFamily="18" charset="0"/>
              </a:rPr>
              <a:t>Hizmetleri</a:t>
            </a:r>
            <a:endParaRPr lang="tr-TR" dirty="0">
              <a:solidFill>
                <a:schemeClr val="bg1">
                  <a:lumMod val="95000"/>
                </a:schemeClr>
              </a:solidFill>
            </a:endParaRPr>
          </a:p>
        </p:txBody>
      </p:sp>
      <p:sp>
        <p:nvSpPr>
          <p:cNvPr id="3" name="İçerik Yer Tutucusu 2">
            <a:extLst>
              <a:ext uri="{FF2B5EF4-FFF2-40B4-BE49-F238E27FC236}">
                <a16:creationId xmlns:a16="http://schemas.microsoft.com/office/drawing/2014/main" xmlns="" id="{54739CC4-2ACA-4D63-95AC-DB00A5026F63}"/>
              </a:ext>
            </a:extLst>
          </p:cNvPr>
          <p:cNvSpPr>
            <a:spLocks noGrp="1"/>
          </p:cNvSpPr>
          <p:nvPr>
            <p:ph idx="1"/>
          </p:nvPr>
        </p:nvSpPr>
        <p:spPr>
          <a:xfrm>
            <a:off x="666045" y="1286933"/>
            <a:ext cx="11051822" cy="4890030"/>
          </a:xfrm>
        </p:spPr>
        <p:txBody>
          <a:bodyPr>
            <a:normAutofit/>
          </a:bodyPr>
          <a:lstStyle/>
          <a:p>
            <a:r>
              <a:rPr lang="tr-TR" sz="2400" dirty="0"/>
              <a:t>Olası/kesin COVID-19 tanısı alan kişinin evde ölmesi durumunda da </a:t>
            </a:r>
            <a:r>
              <a:rPr lang="tr-TR" sz="2400" dirty="0" smtClean="0"/>
              <a:t>yukarıda bahsedilen </a:t>
            </a:r>
            <a:r>
              <a:rPr lang="tr-TR" sz="2400" dirty="0"/>
              <a:t>kurallar çerçevesinde defin işlemleri yürütülmelidir.</a:t>
            </a:r>
          </a:p>
          <a:p>
            <a:r>
              <a:rPr lang="tr-TR" sz="2400" dirty="0" smtClean="0"/>
              <a:t>Cenazenin </a:t>
            </a:r>
            <a:r>
              <a:rPr lang="tr-TR" sz="2400" dirty="0"/>
              <a:t>kabre yerleştirilmesi sırasında eldiven kullanılmalıdır.</a:t>
            </a:r>
          </a:p>
          <a:p>
            <a:r>
              <a:rPr lang="tr-TR" sz="2400" dirty="0" smtClean="0"/>
              <a:t>Olası/kesin </a:t>
            </a:r>
            <a:r>
              <a:rPr lang="tr-TR" sz="2400" dirty="0"/>
              <a:t>COVID-19 vakalarının ölümü halinde, cenaze kabre yerleştirildikten </a:t>
            </a:r>
            <a:r>
              <a:rPr lang="tr-TR" sz="2400" dirty="0" smtClean="0"/>
              <a:t>sonra normal </a:t>
            </a:r>
            <a:r>
              <a:rPr lang="tr-TR" sz="2400" dirty="0"/>
              <a:t>defin işlemleri uygulanır.</a:t>
            </a:r>
          </a:p>
          <a:p>
            <a:r>
              <a:rPr lang="tr-TR" sz="2400" dirty="0" smtClean="0"/>
              <a:t>Ölen </a:t>
            </a:r>
            <a:r>
              <a:rPr lang="tr-TR" sz="2400" dirty="0"/>
              <a:t>kişilerin kişisel eşyaları çift kat naylon bir torbaya konularak verilir, </a:t>
            </a:r>
            <a:r>
              <a:rPr lang="tr-TR" sz="2400" dirty="0" smtClean="0"/>
              <a:t>bahsedilen eşya </a:t>
            </a:r>
            <a:r>
              <a:rPr lang="tr-TR" sz="2400" dirty="0"/>
              <a:t>tekrar </a:t>
            </a:r>
            <a:r>
              <a:rPr lang="tr-TR" sz="2400" dirty="0" smtClean="0"/>
              <a:t>kullanılması </a:t>
            </a:r>
            <a:r>
              <a:rPr lang="tr-TR" sz="2400" dirty="0"/>
              <a:t>düşünülüyorsa 60-90 derece yıkanılarak </a:t>
            </a:r>
            <a:r>
              <a:rPr lang="tr-TR" sz="2400" dirty="0" smtClean="0"/>
              <a:t>kullanılabileceği belirtilir</a:t>
            </a:r>
            <a:r>
              <a:rPr lang="tr-TR" sz="2400" dirty="0"/>
              <a:t>.</a:t>
            </a:r>
          </a:p>
          <a:p>
            <a:r>
              <a:rPr lang="tr-TR" sz="2400" dirty="0" smtClean="0"/>
              <a:t>Bu </a:t>
            </a:r>
            <a:r>
              <a:rPr lang="tr-TR" sz="2400" dirty="0"/>
              <a:t>eşyaların atılması durumunda tıbbi atık olarak değerlendirilir.</a:t>
            </a:r>
          </a:p>
          <a:p>
            <a:r>
              <a:rPr lang="tr-TR" sz="2400" dirty="0" smtClean="0"/>
              <a:t>Din </a:t>
            </a:r>
            <a:r>
              <a:rPr lang="tr-TR" sz="2400" dirty="0"/>
              <a:t>İşleri Yüksek Kurulu’nun konu ile ilgili ekte yer alan görüşleri çerçevesinde </a:t>
            </a:r>
            <a:r>
              <a:rPr lang="tr-TR" sz="2400" dirty="0" smtClean="0"/>
              <a:t>diğer cenaze </a:t>
            </a:r>
            <a:r>
              <a:rPr lang="tr-TR" sz="2400" dirty="0"/>
              <a:t>işlemleri yapılır</a:t>
            </a:r>
            <a:endParaRPr lang="tr-TR" sz="2400" dirty="0"/>
          </a:p>
        </p:txBody>
      </p:sp>
    </p:spTree>
    <p:extLst>
      <p:ext uri="{BB962C8B-B14F-4D97-AF65-F5344CB8AC3E}">
        <p14:creationId xmlns:p14="http://schemas.microsoft.com/office/powerpoint/2010/main" val="18554583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CBC43A1-5E3F-489E-85EE-4943C09DCCE7}"/>
              </a:ext>
            </a:extLst>
          </p:cNvPr>
          <p:cNvSpPr>
            <a:spLocks noGrp="1"/>
          </p:cNvSpPr>
          <p:nvPr>
            <p:ph type="title"/>
          </p:nvPr>
        </p:nvSpPr>
        <p:spPr>
          <a:xfrm>
            <a:off x="1509888" y="417689"/>
            <a:ext cx="10202333" cy="697266"/>
          </a:xfrm>
        </p:spPr>
        <p:txBody>
          <a:bodyPr/>
          <a:lstStyle/>
          <a:p>
            <a:r>
              <a:rPr lang="en-US" sz="2000" dirty="0">
                <a:solidFill>
                  <a:prstClr val="white"/>
                </a:solidFill>
              </a:rPr>
              <a:t>Din </a:t>
            </a:r>
            <a:r>
              <a:rPr lang="en-US" sz="2000" dirty="0" err="1">
                <a:solidFill>
                  <a:prstClr val="white"/>
                </a:solidFill>
              </a:rPr>
              <a:t>İşleri</a:t>
            </a:r>
            <a:r>
              <a:rPr lang="en-US" sz="2000" dirty="0">
                <a:solidFill>
                  <a:prstClr val="white"/>
                </a:solidFill>
              </a:rPr>
              <a:t> </a:t>
            </a:r>
            <a:r>
              <a:rPr lang="en-US" sz="2000" dirty="0" err="1">
                <a:solidFill>
                  <a:prstClr val="white"/>
                </a:solidFill>
              </a:rPr>
              <a:t>Yüksek</a:t>
            </a:r>
            <a:r>
              <a:rPr lang="en-US" sz="2000" dirty="0">
                <a:solidFill>
                  <a:prstClr val="white"/>
                </a:solidFill>
              </a:rPr>
              <a:t> </a:t>
            </a:r>
            <a:r>
              <a:rPr lang="en-US" sz="2000" dirty="0" err="1">
                <a:solidFill>
                  <a:prstClr val="white"/>
                </a:solidFill>
              </a:rPr>
              <a:t>Kurulu’nun</a:t>
            </a:r>
            <a:r>
              <a:rPr lang="en-US" sz="2000" dirty="0">
                <a:solidFill>
                  <a:prstClr val="white"/>
                </a:solidFill>
              </a:rPr>
              <a:t> </a:t>
            </a:r>
            <a:r>
              <a:rPr lang="en-US" sz="2000" dirty="0" err="1">
                <a:solidFill>
                  <a:prstClr val="white"/>
                </a:solidFill>
              </a:rPr>
              <a:t>Konu</a:t>
            </a:r>
            <a:r>
              <a:rPr lang="en-US" sz="2000" dirty="0">
                <a:solidFill>
                  <a:prstClr val="white"/>
                </a:solidFill>
              </a:rPr>
              <a:t> </a:t>
            </a:r>
            <a:r>
              <a:rPr lang="tr-TR" sz="2000" dirty="0">
                <a:solidFill>
                  <a:prstClr val="white"/>
                </a:solidFill>
              </a:rPr>
              <a:t>İ</a:t>
            </a:r>
            <a:r>
              <a:rPr lang="en-US" sz="2000" dirty="0">
                <a:solidFill>
                  <a:prstClr val="white"/>
                </a:solidFill>
              </a:rPr>
              <a:t>le </a:t>
            </a:r>
            <a:r>
              <a:rPr lang="tr-TR" sz="2000" dirty="0">
                <a:solidFill>
                  <a:prstClr val="white"/>
                </a:solidFill>
              </a:rPr>
              <a:t>İ</a:t>
            </a:r>
            <a:r>
              <a:rPr lang="en-US" sz="2000" dirty="0" err="1">
                <a:solidFill>
                  <a:prstClr val="white"/>
                </a:solidFill>
              </a:rPr>
              <a:t>lgili</a:t>
            </a:r>
            <a:r>
              <a:rPr lang="en-US" sz="2000" dirty="0">
                <a:solidFill>
                  <a:prstClr val="white"/>
                </a:solidFill>
              </a:rPr>
              <a:t> </a:t>
            </a:r>
            <a:r>
              <a:rPr lang="en-US" sz="2000" dirty="0" err="1">
                <a:solidFill>
                  <a:prstClr val="white"/>
                </a:solidFill>
              </a:rPr>
              <a:t>Görüşleri</a:t>
            </a:r>
            <a:r>
              <a:rPr lang="en-US" sz="2000" dirty="0">
                <a:solidFill>
                  <a:prstClr val="white"/>
                </a:solidFill>
              </a:rPr>
              <a:t> </a:t>
            </a:r>
            <a:endParaRPr lang="tr-TR" dirty="0"/>
          </a:p>
        </p:txBody>
      </p:sp>
      <p:sp>
        <p:nvSpPr>
          <p:cNvPr id="3" name="İçerik Yer Tutucusu 2">
            <a:extLst>
              <a:ext uri="{FF2B5EF4-FFF2-40B4-BE49-F238E27FC236}">
                <a16:creationId xmlns:a16="http://schemas.microsoft.com/office/drawing/2014/main" xmlns="" id="{647030CF-E1B8-46B1-98FB-E02717969B29}"/>
              </a:ext>
            </a:extLst>
          </p:cNvPr>
          <p:cNvSpPr>
            <a:spLocks noGrp="1"/>
          </p:cNvSpPr>
          <p:nvPr>
            <p:ph idx="1"/>
          </p:nvPr>
        </p:nvSpPr>
        <p:spPr>
          <a:xfrm>
            <a:off x="753532" y="977795"/>
            <a:ext cx="10958689" cy="5704275"/>
          </a:xfrm>
        </p:spPr>
        <p:txBody>
          <a:bodyPr>
            <a:noAutofit/>
          </a:bodyPr>
          <a:lstStyle/>
          <a:p>
            <a:pPr marL="571500" indent="-342900" algn="just">
              <a:lnSpc>
                <a:spcPts val="2500"/>
              </a:lnSpc>
              <a:spcBef>
                <a:spcPts val="0"/>
              </a:spcBef>
              <a:spcAft>
                <a:spcPts val="0"/>
              </a:spcAft>
            </a:pPr>
            <a:r>
              <a:rPr lang="tr-TR" sz="2100" dirty="0">
                <a:solidFill>
                  <a:srgbClr val="000000"/>
                </a:solidFill>
                <a:ea typeface="Calibri" panose="020F0502020204030204" pitchFamily="34" charset="0"/>
              </a:rPr>
              <a:t>Müslümanların, vefat eden din kardeşlerine karşı yerine getirmeleri gereken dini vecibelerinin başında cenazelerinin yıkanması, kefenlenmesi ve namazlarının kılınması gelmektedir. Yıkanıp kefenlendikten sonra cenaze namazının kılınması farz-ı </a:t>
            </a:r>
            <a:r>
              <a:rPr lang="tr-TR" sz="2100" dirty="0" err="1">
                <a:solidFill>
                  <a:srgbClr val="000000"/>
                </a:solidFill>
                <a:ea typeface="Calibri" panose="020F0502020204030204" pitchFamily="34" charset="0"/>
              </a:rPr>
              <a:t>kifayedir</a:t>
            </a:r>
            <a:r>
              <a:rPr lang="tr-TR" sz="2100" dirty="0">
                <a:solidFill>
                  <a:srgbClr val="000000"/>
                </a:solidFill>
                <a:ea typeface="Calibri" panose="020F0502020204030204" pitchFamily="34" charset="0"/>
              </a:rPr>
              <a:t> (</a:t>
            </a:r>
            <a:r>
              <a:rPr lang="tr-TR" sz="2100" dirty="0" err="1">
                <a:solidFill>
                  <a:srgbClr val="000000"/>
                </a:solidFill>
                <a:ea typeface="Calibri" panose="020F0502020204030204" pitchFamily="34" charset="0"/>
              </a:rPr>
              <a:t>Kasani</a:t>
            </a:r>
            <a:r>
              <a:rPr lang="tr-TR" sz="2100" dirty="0">
                <a:solidFill>
                  <a:srgbClr val="000000"/>
                </a:solidFill>
                <a:ea typeface="Calibri" panose="020F0502020204030204" pitchFamily="34" charset="0"/>
              </a:rPr>
              <a:t>, </a:t>
            </a:r>
            <a:r>
              <a:rPr lang="tr-TR" sz="2100" dirty="0" err="1">
                <a:solidFill>
                  <a:srgbClr val="000000"/>
                </a:solidFill>
                <a:ea typeface="Calibri" panose="020F0502020204030204" pitchFamily="34" charset="0"/>
              </a:rPr>
              <a:t>Bedai</a:t>
            </a:r>
            <a:r>
              <a:rPr lang="tr-TR" sz="2100" dirty="0">
                <a:solidFill>
                  <a:srgbClr val="000000"/>
                </a:solidFill>
                <a:ea typeface="Calibri" panose="020F0502020204030204" pitchFamily="34" charset="0"/>
              </a:rPr>
              <a:t>’, I, 300, 306 318; </a:t>
            </a:r>
            <a:r>
              <a:rPr lang="tr-TR" sz="2100" dirty="0" err="1">
                <a:solidFill>
                  <a:srgbClr val="000000"/>
                </a:solidFill>
                <a:ea typeface="Calibri" panose="020F0502020204030204" pitchFamily="34" charset="0"/>
              </a:rPr>
              <a:t>Mevsıli</a:t>
            </a:r>
            <a:r>
              <a:rPr lang="tr-TR" sz="2100" dirty="0">
                <a:solidFill>
                  <a:srgbClr val="000000"/>
                </a:solidFill>
                <a:ea typeface="Calibri" panose="020F0502020204030204" pitchFamily="34" charset="0"/>
              </a:rPr>
              <a:t>, el-İhtiyar, I, 303, 310). Bu görev bazı Müslümanlar tarafından yerine getirildiği takdirde diğerleri sorumluluktan kurtulur. Cenaze namazının kılınması için belirli bir vakit yoktur. Hazırlanmış olan bir cenazenin bekletilmeden namazının kılınıp defnedilmesi esastır. (</a:t>
            </a:r>
            <a:r>
              <a:rPr lang="tr-TR" sz="2100" dirty="0" err="1">
                <a:solidFill>
                  <a:srgbClr val="000000"/>
                </a:solidFill>
                <a:ea typeface="Calibri" panose="020F0502020204030204" pitchFamily="34" charset="0"/>
              </a:rPr>
              <a:t>Tirmizi</a:t>
            </a:r>
            <a:r>
              <a:rPr lang="tr-TR" sz="2100" dirty="0">
                <a:solidFill>
                  <a:srgbClr val="000000"/>
                </a:solidFill>
                <a:ea typeface="Calibri" panose="020F0502020204030204" pitchFamily="34" charset="0"/>
              </a:rPr>
              <a:t>, </a:t>
            </a:r>
            <a:r>
              <a:rPr lang="tr-TR" sz="2100" dirty="0" err="1">
                <a:solidFill>
                  <a:srgbClr val="000000"/>
                </a:solidFill>
                <a:ea typeface="Calibri" panose="020F0502020204030204" pitchFamily="34" charset="0"/>
              </a:rPr>
              <a:t>Cenaiz</a:t>
            </a:r>
            <a:r>
              <a:rPr lang="tr-TR" sz="2100" dirty="0">
                <a:solidFill>
                  <a:srgbClr val="000000"/>
                </a:solidFill>
                <a:ea typeface="Calibri" panose="020F0502020204030204" pitchFamily="34" charset="0"/>
              </a:rPr>
              <a:t>, 30</a:t>
            </a:r>
            <a:r>
              <a:rPr lang="tr-TR" sz="2100" dirty="0" smtClean="0">
                <a:solidFill>
                  <a:srgbClr val="000000"/>
                </a:solidFill>
                <a:ea typeface="Calibri" panose="020F0502020204030204" pitchFamily="34" charset="0"/>
              </a:rPr>
              <a:t>).</a:t>
            </a:r>
          </a:p>
          <a:p>
            <a:pPr indent="0" algn="just">
              <a:lnSpc>
                <a:spcPts val="2500"/>
              </a:lnSpc>
              <a:spcBef>
                <a:spcPts val="0"/>
              </a:spcBef>
              <a:spcAft>
                <a:spcPts val="0"/>
              </a:spcAft>
              <a:buNone/>
            </a:pPr>
            <a:r>
              <a:rPr lang="tr-TR" sz="2100" dirty="0" smtClean="0">
                <a:solidFill>
                  <a:srgbClr val="000000"/>
                </a:solidFill>
                <a:ea typeface="Calibri" panose="020F0502020204030204" pitchFamily="34" charset="0"/>
              </a:rPr>
              <a:t> </a:t>
            </a:r>
          </a:p>
          <a:p>
            <a:pPr marL="571500" indent="-342900" algn="just">
              <a:lnSpc>
                <a:spcPts val="2500"/>
              </a:lnSpc>
              <a:spcBef>
                <a:spcPts val="0"/>
              </a:spcBef>
              <a:spcAft>
                <a:spcPts val="0"/>
              </a:spcAft>
            </a:pPr>
            <a:r>
              <a:rPr lang="tr-TR" sz="2100" dirty="0" smtClean="0">
                <a:solidFill>
                  <a:srgbClr val="000000"/>
                </a:solidFill>
                <a:ea typeface="Calibri" panose="020F0502020204030204" pitchFamily="34" charset="0"/>
              </a:rPr>
              <a:t>Salgın </a:t>
            </a:r>
            <a:r>
              <a:rPr lang="tr-TR" sz="2100" dirty="0">
                <a:solidFill>
                  <a:srgbClr val="000000"/>
                </a:solidFill>
                <a:ea typeface="Calibri" panose="020F0502020204030204" pitchFamily="34" charset="0"/>
              </a:rPr>
              <a:t>hastalık riskinin bulunduğu durumlarda cenaze namazının, olabildiğince az sayıda kişiyle kılınması tercih edilmelidir. Ayrıca hastalığın bulaşmaması için cenaze namazına iştirak edenler arasında yeterince mesafe bırakılmalıdır. Her bir cenazenin namazını ayrı ayrı kılmak </a:t>
            </a:r>
            <a:r>
              <a:rPr lang="tr-TR" sz="2100" dirty="0" err="1">
                <a:solidFill>
                  <a:srgbClr val="000000"/>
                </a:solidFill>
                <a:ea typeface="Calibri" panose="020F0502020204030204" pitchFamily="34" charset="0"/>
              </a:rPr>
              <a:t>efdal</a:t>
            </a:r>
            <a:r>
              <a:rPr lang="tr-TR" sz="2100" dirty="0">
                <a:solidFill>
                  <a:srgbClr val="000000"/>
                </a:solidFill>
                <a:ea typeface="Calibri" panose="020F0502020204030204" pitchFamily="34" charset="0"/>
              </a:rPr>
              <a:t> ise de hepsi için tek bir namaz kılınması </a:t>
            </a:r>
            <a:r>
              <a:rPr lang="tr-TR" sz="2100" dirty="0" smtClean="0">
                <a:solidFill>
                  <a:srgbClr val="000000"/>
                </a:solidFill>
                <a:ea typeface="Calibri" panose="020F0502020204030204" pitchFamily="34" charset="0"/>
              </a:rPr>
              <a:t>yeterlidir.</a:t>
            </a:r>
          </a:p>
          <a:p>
            <a:pPr indent="0" algn="just">
              <a:lnSpc>
                <a:spcPts val="2500"/>
              </a:lnSpc>
              <a:spcBef>
                <a:spcPts val="0"/>
              </a:spcBef>
              <a:spcAft>
                <a:spcPts val="0"/>
              </a:spcAft>
              <a:buNone/>
            </a:pPr>
            <a:endParaRPr lang="tr-TR" sz="2100" dirty="0" smtClean="0">
              <a:solidFill>
                <a:srgbClr val="000000"/>
              </a:solidFill>
              <a:ea typeface="Calibri" panose="020F0502020204030204" pitchFamily="34" charset="0"/>
            </a:endParaRPr>
          </a:p>
          <a:p>
            <a:pPr marL="571500" indent="-342900" algn="just">
              <a:lnSpc>
                <a:spcPts val="2500"/>
              </a:lnSpc>
              <a:spcBef>
                <a:spcPts val="0"/>
              </a:spcBef>
              <a:spcAft>
                <a:spcPts val="0"/>
              </a:spcAft>
            </a:pPr>
            <a:r>
              <a:rPr lang="tr-TR" sz="2100" dirty="0" smtClean="0">
                <a:solidFill>
                  <a:srgbClr val="000000"/>
                </a:solidFill>
                <a:ea typeface="Calibri" panose="020F0502020204030204" pitchFamily="34" charset="0"/>
              </a:rPr>
              <a:t>Hastalığın </a:t>
            </a:r>
            <a:r>
              <a:rPr lang="tr-TR" sz="2100" dirty="0">
                <a:solidFill>
                  <a:srgbClr val="000000"/>
                </a:solidFill>
                <a:ea typeface="Calibri" panose="020F0502020204030204" pitchFamily="34" charset="0"/>
              </a:rPr>
              <a:t>bulaşma riskine karşı uzmanların tavsiyeleri doğrultusunda gerekli koruyucu tedbirler alındıktan sonra cenazenin usulüne uygun bir şekilde yıkanıp kefenlenmesi ve defnedilmesi gerekir. İhtiyaca göre cenazelerin tabutla defnedilmesi de caizdir. Bunun ötesinde cenaze ile ilgili daha özel durumların ortaya çıkması durumunda yetkili dini mercilerle istişare edilerek hareket edilmelidir</a:t>
            </a:r>
            <a:r>
              <a:rPr lang="tr-TR" sz="2100" dirty="0" smtClean="0">
                <a:solidFill>
                  <a:srgbClr val="000000"/>
                </a:solidFill>
                <a:ea typeface="Calibri" panose="020F0502020204030204" pitchFamily="34" charset="0"/>
              </a:rPr>
              <a:t>.</a:t>
            </a:r>
            <a:endParaRPr lang="tr-TR" sz="2100" dirty="0">
              <a:solidFill>
                <a:srgbClr val="000000"/>
              </a:solidFill>
              <a:ea typeface="Calibri" panose="020F0502020204030204" pitchFamily="34" charset="0"/>
            </a:endParaRPr>
          </a:p>
        </p:txBody>
      </p:sp>
    </p:spTree>
    <p:extLst>
      <p:ext uri="{BB962C8B-B14F-4D97-AF65-F5344CB8AC3E}">
        <p14:creationId xmlns:p14="http://schemas.microsoft.com/office/powerpoint/2010/main" val="33060830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76436B-A779-4B04-B91F-B44C6D2730CC}"/>
              </a:ext>
            </a:extLst>
          </p:cNvPr>
          <p:cNvSpPr>
            <a:spLocks noGrp="1"/>
          </p:cNvSpPr>
          <p:nvPr>
            <p:ph type="title"/>
          </p:nvPr>
        </p:nvSpPr>
        <p:spPr>
          <a:xfrm>
            <a:off x="1275438" y="370804"/>
            <a:ext cx="10442429" cy="701337"/>
          </a:xfrm>
        </p:spPr>
        <p:txBody>
          <a:bodyPr>
            <a:normAutofit/>
          </a:bodyPr>
          <a:lstStyle/>
          <a:p>
            <a:pPr marL="64770">
              <a:spcAft>
                <a:spcPts val="0"/>
              </a:spcAft>
            </a:pPr>
            <a:r>
              <a:rPr lang="tr-TR" sz="2700" kern="0" dirty="0">
                <a:solidFill>
                  <a:schemeClr val="bg1">
                    <a:lumMod val="95000"/>
                  </a:schemeClr>
                </a:solidFill>
                <a:ea typeface="Times New Roman" panose="02020603050405020304" pitchFamily="18" charset="0"/>
              </a:rPr>
              <a:t>B. COVID-19 Nedeni ile Ölen Kişilerin Yurtiçi ve Yurt Dışı </a:t>
            </a:r>
            <a:r>
              <a:rPr lang="tr-TR" sz="2700" kern="0" dirty="0" smtClean="0">
                <a:solidFill>
                  <a:schemeClr val="bg1">
                    <a:lumMod val="95000"/>
                  </a:schemeClr>
                </a:solidFill>
                <a:ea typeface="Times New Roman" panose="02020603050405020304" pitchFamily="18" charset="0"/>
              </a:rPr>
              <a:t>Nakli</a:t>
            </a:r>
            <a:endParaRPr lang="tr-TR" dirty="0">
              <a:solidFill>
                <a:schemeClr val="bg1">
                  <a:lumMod val="95000"/>
                </a:schemeClr>
              </a:solidFill>
            </a:endParaRPr>
          </a:p>
        </p:txBody>
      </p:sp>
      <p:sp>
        <p:nvSpPr>
          <p:cNvPr id="4" name="Alt Başlık 2">
            <a:extLst>
              <a:ext uri="{FF2B5EF4-FFF2-40B4-BE49-F238E27FC236}">
                <a16:creationId xmlns:a16="http://schemas.microsoft.com/office/drawing/2014/main" xmlns="" id="{A83BCDD6-5AA3-41BA-9A8B-8404549D56D0}"/>
              </a:ext>
            </a:extLst>
          </p:cNvPr>
          <p:cNvSpPr>
            <a:spLocks noGrp="1"/>
          </p:cNvSpPr>
          <p:nvPr>
            <p:ph idx="1"/>
          </p:nvPr>
        </p:nvSpPr>
        <p:spPr>
          <a:xfrm>
            <a:off x="666750" y="1287463"/>
            <a:ext cx="11050588" cy="4889500"/>
          </a:xfrm>
        </p:spPr>
        <p:txBody>
          <a:bodyPr>
            <a:normAutofit/>
          </a:bodyPr>
          <a:lstStyle/>
          <a:p>
            <a:pPr marL="0" indent="0" algn="just">
              <a:buNone/>
            </a:pPr>
            <a:endParaRPr lang="tr-TR" sz="2200" b="1" dirty="0" smtClean="0">
              <a:latin typeface="Arial" panose="020B0604020202020204" pitchFamily="34" charset="0"/>
              <a:cs typeface="Arial" panose="020B0604020202020204" pitchFamily="34" charset="0"/>
            </a:endParaRPr>
          </a:p>
          <a:p>
            <a:pPr marL="0" indent="0" algn="just">
              <a:buNone/>
            </a:pPr>
            <a:r>
              <a:rPr lang="tr-TR" sz="2200" b="1" dirty="0" smtClean="0">
                <a:latin typeface="Arial" panose="020B0604020202020204" pitchFamily="34" charset="0"/>
                <a:cs typeface="Arial" panose="020B0604020202020204" pitchFamily="34" charset="0"/>
              </a:rPr>
              <a:t>1- </a:t>
            </a:r>
            <a:r>
              <a:rPr lang="tr-TR" sz="2200" b="1" dirty="0">
                <a:latin typeface="Arial" panose="020B0604020202020204" pitchFamily="34" charset="0"/>
                <a:cs typeface="Arial" panose="020B0604020202020204" pitchFamily="34" charset="0"/>
              </a:rPr>
              <a:t>Havayolu İle Cenaze Nakilleri</a:t>
            </a:r>
          </a:p>
          <a:p>
            <a:pPr marL="0" indent="0" algn="just">
              <a:buNone/>
            </a:pPr>
            <a:r>
              <a:rPr lang="tr-TR" sz="2200" dirty="0">
                <a:latin typeface="Arial" panose="020B0604020202020204" pitchFamily="34" charset="0"/>
                <a:cs typeface="Arial" panose="020B0604020202020204" pitchFamily="34" charset="0"/>
              </a:rPr>
              <a:t>COVID-19 nedeniyle ölenlerin cenazelerinin yurt dışında ve yurt içinde havayolu ile nakillerinde, ulusal ve uluslararası havayolları cenaze taşıma kuralları geçerlidir. </a:t>
            </a:r>
            <a:endParaRPr lang="tr-TR" sz="2200" dirty="0" smtClean="0">
              <a:latin typeface="Arial" panose="020B0604020202020204" pitchFamily="34" charset="0"/>
              <a:cs typeface="Arial" panose="020B0604020202020204" pitchFamily="34" charset="0"/>
            </a:endParaRPr>
          </a:p>
          <a:p>
            <a:pPr marL="0" indent="0" algn="just">
              <a:buNone/>
            </a:pPr>
            <a:r>
              <a:rPr lang="tr-TR" sz="2200" dirty="0" smtClean="0">
                <a:latin typeface="Arial" panose="020B0604020202020204" pitchFamily="34" charset="0"/>
                <a:cs typeface="Arial" panose="020B0604020202020204" pitchFamily="34" charset="0"/>
              </a:rPr>
              <a:t>Sivil </a:t>
            </a:r>
            <a:r>
              <a:rPr lang="tr-TR" sz="2200" dirty="0">
                <a:latin typeface="Arial" panose="020B0604020202020204" pitchFamily="34" charset="0"/>
                <a:cs typeface="Arial" panose="020B0604020202020204" pitchFamily="34" charset="0"/>
              </a:rPr>
              <a:t>Havacılık Genel Müdürlüğü’nün Kargo Hizmetleri rehberi (Yayın </a:t>
            </a:r>
            <a:r>
              <a:rPr lang="tr-TR" sz="2200" dirty="0" err="1">
                <a:latin typeface="Arial" panose="020B0604020202020204" pitchFamily="34" charset="0"/>
                <a:cs typeface="Arial" panose="020B0604020202020204" pitchFamily="34" charset="0"/>
              </a:rPr>
              <a:t>No:HAD</a:t>
            </a:r>
            <a:r>
              <a:rPr lang="tr-TR" sz="2200" dirty="0">
                <a:latin typeface="Arial" panose="020B0604020202020204" pitchFamily="34" charset="0"/>
                <a:cs typeface="Arial" panose="020B0604020202020204" pitchFamily="34" charset="0"/>
              </a:rPr>
              <a:t>/T-23) ve Türk Hava Yolları’nın “Cenaze Taşıma </a:t>
            </a:r>
            <a:r>
              <a:rPr lang="tr-TR" sz="2200" dirty="0" err="1">
                <a:latin typeface="Arial" panose="020B0604020202020204" pitchFamily="34" charset="0"/>
                <a:cs typeface="Arial" panose="020B0604020202020204" pitchFamily="34" charset="0"/>
              </a:rPr>
              <a:t>Prosedürü”ne</a:t>
            </a:r>
            <a:r>
              <a:rPr lang="tr-TR" sz="2200" dirty="0">
                <a:latin typeface="Arial" panose="020B0604020202020204" pitchFamily="34" charset="0"/>
                <a:cs typeface="Arial" panose="020B0604020202020204" pitchFamily="34" charset="0"/>
              </a:rPr>
              <a:t> göre “Ölüm sebebi bulaşıcı hastalık olan cenazelere ait tabutların kabul aşamasında kesinlikle </a:t>
            </a:r>
            <a:r>
              <a:rPr lang="tr-TR" sz="2200" dirty="0" err="1">
                <a:latin typeface="Arial" panose="020B0604020202020204" pitchFamily="34" charset="0"/>
                <a:cs typeface="Arial" panose="020B0604020202020204" pitchFamily="34" charset="0"/>
              </a:rPr>
              <a:t>lehimlenmiş</a:t>
            </a:r>
            <a:r>
              <a:rPr lang="tr-TR" sz="2200" dirty="0">
                <a:latin typeface="Arial" panose="020B0604020202020204" pitchFamily="34" charset="0"/>
                <a:cs typeface="Arial" panose="020B0604020202020204" pitchFamily="34" charset="0"/>
              </a:rPr>
              <a:t>, sıkıca kapatılmış ve sızdırmaya mahal vermeyecek şekilde olmasına dikkat edilir.” şeklinde işlem yapılmalı, COVID-19 hastalığından ölenlerin bulaşıcı hastalık olması dolaysıyla cenazelerinin yurt dışında ve yurt içinde havayolu ile nakillerinin bu kritere uygun olması gerekir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8736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76436B-A779-4B04-B91F-B44C6D2730CC}"/>
              </a:ext>
            </a:extLst>
          </p:cNvPr>
          <p:cNvSpPr>
            <a:spLocks noGrp="1"/>
          </p:cNvSpPr>
          <p:nvPr>
            <p:ph type="title"/>
          </p:nvPr>
        </p:nvSpPr>
        <p:spPr>
          <a:xfrm>
            <a:off x="1275438" y="370804"/>
            <a:ext cx="10442429" cy="701337"/>
          </a:xfrm>
        </p:spPr>
        <p:txBody>
          <a:bodyPr>
            <a:normAutofit/>
          </a:bodyPr>
          <a:lstStyle/>
          <a:p>
            <a:pPr marL="64770">
              <a:spcAft>
                <a:spcPts val="0"/>
              </a:spcAft>
            </a:pPr>
            <a:r>
              <a:rPr lang="tr-TR" sz="2700" kern="0" dirty="0">
                <a:solidFill>
                  <a:schemeClr val="bg1">
                    <a:lumMod val="95000"/>
                  </a:schemeClr>
                </a:solidFill>
                <a:ea typeface="Times New Roman" panose="02020603050405020304" pitchFamily="18" charset="0"/>
              </a:rPr>
              <a:t>B. COVID-19 Nedeni ile Ölen Kişilerin Yurtiçi ve Yurt Dışı </a:t>
            </a:r>
            <a:r>
              <a:rPr lang="tr-TR" sz="2700" kern="0" dirty="0" smtClean="0">
                <a:solidFill>
                  <a:schemeClr val="bg1">
                    <a:lumMod val="95000"/>
                  </a:schemeClr>
                </a:solidFill>
                <a:ea typeface="Times New Roman" panose="02020603050405020304" pitchFamily="18" charset="0"/>
              </a:rPr>
              <a:t>Nakli</a:t>
            </a:r>
            <a:endParaRPr lang="tr-TR" dirty="0">
              <a:solidFill>
                <a:schemeClr val="bg1">
                  <a:lumMod val="95000"/>
                </a:schemeClr>
              </a:solidFill>
            </a:endParaRPr>
          </a:p>
        </p:txBody>
      </p:sp>
      <p:sp>
        <p:nvSpPr>
          <p:cNvPr id="4" name="Alt Başlık 2">
            <a:extLst>
              <a:ext uri="{FF2B5EF4-FFF2-40B4-BE49-F238E27FC236}">
                <a16:creationId xmlns:a16="http://schemas.microsoft.com/office/drawing/2014/main" xmlns="" id="{A83BCDD6-5AA3-41BA-9A8B-8404549D56D0}"/>
              </a:ext>
            </a:extLst>
          </p:cNvPr>
          <p:cNvSpPr>
            <a:spLocks noGrp="1"/>
          </p:cNvSpPr>
          <p:nvPr>
            <p:ph idx="1"/>
          </p:nvPr>
        </p:nvSpPr>
        <p:spPr>
          <a:xfrm>
            <a:off x="666750" y="1287463"/>
            <a:ext cx="11050588" cy="4889500"/>
          </a:xfrm>
        </p:spPr>
        <p:txBody>
          <a:bodyPr>
            <a:normAutofit/>
          </a:bodyPr>
          <a:lstStyle/>
          <a:p>
            <a:pPr marL="0" indent="0" algn="just">
              <a:lnSpc>
                <a:spcPct val="100000"/>
              </a:lnSpc>
              <a:buNone/>
            </a:pPr>
            <a:r>
              <a:rPr lang="tr-TR" sz="2200" b="1" dirty="0" smtClean="0">
                <a:latin typeface="Arial" panose="020B0604020202020204" pitchFamily="34" charset="0"/>
                <a:cs typeface="Arial" panose="020B0604020202020204" pitchFamily="34" charset="0"/>
              </a:rPr>
              <a:t>2- </a:t>
            </a:r>
            <a:r>
              <a:rPr lang="tr-TR" sz="2200" b="1" dirty="0">
                <a:latin typeface="Arial" panose="020B0604020202020204" pitchFamily="34" charset="0"/>
                <a:cs typeface="Arial" panose="020B0604020202020204" pitchFamily="34" charset="0"/>
              </a:rPr>
              <a:t>Karayolu ve Demiryolu İle Cenaze Nakilleri</a:t>
            </a:r>
          </a:p>
          <a:p>
            <a:pPr algn="just">
              <a:lnSpc>
                <a:spcPct val="100000"/>
              </a:lnSpc>
            </a:pPr>
            <a:r>
              <a:rPr lang="tr-TR" sz="2200" dirty="0">
                <a:latin typeface="Arial" panose="020B0604020202020204" pitchFamily="34" charset="0"/>
                <a:cs typeface="Arial" panose="020B0604020202020204" pitchFamily="34" charset="0"/>
              </a:rPr>
              <a:t>Her türlü karayolu ve demiryolu ile cenaze nakillerinde, havayolu ile cenaze naklinde olduğu gibi nakil araçlarına kabul aşamasında tabutların kesinlikle </a:t>
            </a:r>
            <a:r>
              <a:rPr lang="tr-TR" sz="2200" dirty="0" err="1">
                <a:latin typeface="Arial" panose="020B0604020202020204" pitchFamily="34" charset="0"/>
                <a:cs typeface="Arial" panose="020B0604020202020204" pitchFamily="34" charset="0"/>
              </a:rPr>
              <a:t>lehimlenmiş</a:t>
            </a:r>
            <a:r>
              <a:rPr lang="tr-TR" sz="2200" dirty="0">
                <a:latin typeface="Arial" panose="020B0604020202020204" pitchFamily="34" charset="0"/>
                <a:cs typeface="Arial" panose="020B0604020202020204" pitchFamily="34" charset="0"/>
              </a:rPr>
              <a:t>, sıkıca kapatılmış ve sızdırmaya mahal vermeyecek şekilde olmasına dikkat edilmelidir.</a:t>
            </a:r>
          </a:p>
          <a:p>
            <a:pPr algn="just"/>
            <a:endParaRPr lang="tr-TR" sz="22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1497532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504F059-BC81-47B5-97A4-1FBD45286A01}"/>
              </a:ext>
            </a:extLst>
          </p:cNvPr>
          <p:cNvSpPr>
            <a:spLocks noGrp="1"/>
          </p:cNvSpPr>
          <p:nvPr>
            <p:ph type="ctrTitle"/>
          </p:nvPr>
        </p:nvSpPr>
        <p:spPr>
          <a:xfrm>
            <a:off x="1524000" y="417690"/>
            <a:ext cx="10182578" cy="530578"/>
          </a:xfrm>
        </p:spPr>
        <p:txBody>
          <a:bodyPr>
            <a:noAutofit/>
          </a:bodyPr>
          <a:lstStyle/>
          <a:p>
            <a:pPr lvl="0" algn="just">
              <a:spcBef>
                <a:spcPts val="1000"/>
              </a:spcBef>
            </a:pPr>
            <a:r>
              <a:rPr lang="tr-TR" sz="2700" b="1" dirty="0" smtClean="0">
                <a:solidFill>
                  <a:schemeClr val="bg1"/>
                </a:solidFill>
                <a:latin typeface="Arial" panose="020B0604020202020204" pitchFamily="34" charset="0"/>
                <a:ea typeface="+mn-ea"/>
                <a:cs typeface="Arial" panose="020B0604020202020204" pitchFamily="34" charset="0"/>
              </a:rPr>
              <a:t>C. Diğer </a:t>
            </a:r>
            <a:r>
              <a:rPr lang="tr-TR" sz="2700" b="1" dirty="0">
                <a:solidFill>
                  <a:schemeClr val="bg1"/>
                </a:solidFill>
                <a:latin typeface="Arial" panose="020B0604020202020204" pitchFamily="34" charset="0"/>
                <a:ea typeface="+mn-ea"/>
                <a:cs typeface="Arial" panose="020B0604020202020204" pitchFamily="34" charset="0"/>
              </a:rPr>
              <a:t>Nedenlerle</a:t>
            </a:r>
            <a:r>
              <a:rPr lang="tr-TR" sz="2700" dirty="0">
                <a:solidFill>
                  <a:schemeClr val="bg1"/>
                </a:solidFill>
                <a:latin typeface="Arial" panose="020B0604020202020204" pitchFamily="34" charset="0"/>
                <a:ea typeface="+mn-ea"/>
                <a:cs typeface="Arial" panose="020B0604020202020204" pitchFamily="34" charset="0"/>
              </a:rPr>
              <a:t> </a:t>
            </a:r>
            <a:r>
              <a:rPr lang="tr-TR" sz="2700" b="1" dirty="0">
                <a:solidFill>
                  <a:schemeClr val="bg1"/>
                </a:solidFill>
                <a:latin typeface="Arial" panose="020B0604020202020204" pitchFamily="34" charset="0"/>
                <a:ea typeface="+mn-ea"/>
                <a:cs typeface="Arial" panose="020B0604020202020204" pitchFamily="34" charset="0"/>
              </a:rPr>
              <a:t>Gerçekleşen Ölen </a:t>
            </a:r>
            <a:r>
              <a:rPr lang="tr-TR" sz="2700" b="1" dirty="0" smtClean="0">
                <a:solidFill>
                  <a:schemeClr val="bg1"/>
                </a:solidFill>
                <a:latin typeface="Arial" panose="020B0604020202020204" pitchFamily="34" charset="0"/>
                <a:ea typeface="+mn-ea"/>
                <a:cs typeface="Arial" panose="020B0604020202020204" pitchFamily="34" charset="0"/>
              </a:rPr>
              <a:t>Kişilerde İşlemler</a:t>
            </a:r>
            <a:endParaRPr lang="tr-TR" sz="2700" b="1" dirty="0">
              <a:solidFill>
                <a:schemeClr val="bg1"/>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xmlns="" id="{A83BCDD6-5AA3-41BA-9A8B-8404549D56D0}"/>
              </a:ext>
            </a:extLst>
          </p:cNvPr>
          <p:cNvSpPr>
            <a:spLocks noGrp="1"/>
          </p:cNvSpPr>
          <p:nvPr>
            <p:ph type="subTitle" idx="1"/>
          </p:nvPr>
        </p:nvSpPr>
        <p:spPr>
          <a:xfrm>
            <a:off x="1043227" y="1441524"/>
            <a:ext cx="9979677" cy="4643783"/>
          </a:xfrm>
        </p:spPr>
        <p:txBody>
          <a:bodyPr>
            <a:normAutofit/>
          </a:bodyPr>
          <a:lstStyle/>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Kesin ya da olası COVID-19 nedeni olmaksızın diğer nedenlerle ölüm olması </a:t>
            </a:r>
            <a:r>
              <a:rPr lang="tr-TR" dirty="0" smtClean="0">
                <a:latin typeface="Arial" panose="020B0604020202020204" pitchFamily="34" charset="0"/>
                <a:cs typeface="Arial" panose="020B0604020202020204" pitchFamily="34" charset="0"/>
              </a:rPr>
              <a:t>durumunda;</a:t>
            </a:r>
            <a:endParaRPr lang="tr-T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dirty="0">
                <a:latin typeface="Arial" panose="020B0604020202020204" pitchFamily="34" charset="0"/>
                <a:cs typeface="Arial" panose="020B0604020202020204" pitchFamily="34" charset="0"/>
              </a:rPr>
              <a:t>Defin işlemleri standart prosedürler ile devam etmelidir. </a:t>
            </a:r>
          </a:p>
          <a:p>
            <a:pPr marL="342900" indent="-342900" algn="just">
              <a:buFont typeface="Arial" panose="020B0604020202020204" pitchFamily="34" charset="0"/>
              <a:buChar char="•"/>
            </a:pPr>
            <a:r>
              <a:rPr lang="tr-TR" dirty="0">
                <a:latin typeface="Arial" panose="020B0604020202020204" pitchFamily="34" charset="0"/>
                <a:cs typeface="Arial" panose="020B0604020202020204" pitchFamily="34" charset="0"/>
              </a:rPr>
              <a:t>Ancak COVID-19 şüphesi, ölü muayenesi yapan hekim tarafından değerlendirilir. </a:t>
            </a:r>
          </a:p>
          <a:p>
            <a:pPr marL="342900" indent="-342900" algn="just">
              <a:buFont typeface="Arial" panose="020B0604020202020204" pitchFamily="34" charset="0"/>
              <a:buChar char="•"/>
            </a:pPr>
            <a:r>
              <a:rPr lang="tr-TR" dirty="0">
                <a:latin typeface="Arial" panose="020B0604020202020204" pitchFamily="34" charset="0"/>
                <a:cs typeface="Arial" panose="020B0604020202020204" pitchFamily="34" charset="0"/>
              </a:rPr>
              <a:t>COVID-19 salgını nedeniyle tüm ölümlerde ölü muayenesi için kişisel koruyucu önlemlerin alınması önemlidir.</a:t>
            </a:r>
          </a:p>
          <a:p>
            <a:endParaRPr lang="tr-TR" dirty="0"/>
          </a:p>
        </p:txBody>
      </p:sp>
    </p:spTree>
    <p:extLst>
      <p:ext uri="{BB962C8B-B14F-4D97-AF65-F5344CB8AC3E}">
        <p14:creationId xmlns:p14="http://schemas.microsoft.com/office/powerpoint/2010/main" val="8835844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968C125-B5A8-4A73-9775-6B6DEB9A98D6}"/>
              </a:ext>
            </a:extLst>
          </p:cNvPr>
          <p:cNvSpPr>
            <a:spLocks noGrp="1"/>
          </p:cNvSpPr>
          <p:nvPr>
            <p:ph type="title"/>
          </p:nvPr>
        </p:nvSpPr>
        <p:spPr>
          <a:xfrm>
            <a:off x="1186745" y="330368"/>
            <a:ext cx="9818510" cy="701337"/>
          </a:xfrm>
        </p:spPr>
        <p:txBody>
          <a:bodyPr>
            <a:noAutofit/>
          </a:bodyPr>
          <a:lstStyle/>
          <a:p>
            <a:pPr marL="274638" marR="385445" lvl="2" indent="-92075" algn="l">
              <a:lnSpc>
                <a:spcPct val="111000"/>
              </a:lnSpc>
              <a:spcAft>
                <a:spcPts val="0"/>
              </a:spcAft>
              <a:tabLst>
                <a:tab pos="281305" algn="l"/>
              </a:tabLst>
            </a:pPr>
            <a:r>
              <a:rPr lang="tr-T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Vaka Görülen Ülkelere Gidecek Kişilerin Yapması Gerekenler-1</a:t>
            </a:r>
            <a:endParaRPr lang="tr-TR" sz="2200" dirty="0">
              <a:solidFill>
                <a:schemeClr val="bg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589DE1D9-9741-4EDD-8A6F-B5DE29E97B87}"/>
              </a:ext>
            </a:extLst>
          </p:cNvPr>
          <p:cNvSpPr>
            <a:spLocks noGrp="1"/>
          </p:cNvSpPr>
          <p:nvPr>
            <p:ph idx="1"/>
          </p:nvPr>
        </p:nvSpPr>
        <p:spPr>
          <a:xfrm>
            <a:off x="838199" y="1377244"/>
            <a:ext cx="10710333" cy="4799719"/>
          </a:xfrm>
        </p:spPr>
        <p:txBody>
          <a:bodyPr>
            <a:normAutofit fontScale="85000" lnSpcReduction="10000"/>
          </a:bodyPr>
          <a:lstStyle/>
          <a:p>
            <a:pPr marL="0" marR="71120" lvl="0" indent="0" algn="just">
              <a:lnSpc>
                <a:spcPct val="111000"/>
              </a:lnSpc>
              <a:spcBef>
                <a:spcPts val="850"/>
              </a:spcBef>
              <a:buNone/>
            </a:pPr>
            <a:r>
              <a:rPr lang="tr-TR" sz="2400" dirty="0">
                <a:solidFill>
                  <a:prstClr val="black"/>
                </a:solidFill>
                <a:ea typeface="Times New Roman" panose="02020603050405020304" pitchFamily="18" charset="0"/>
              </a:rPr>
              <a:t>Yüksek vaka sayısı veya hızlı vaka artışının görüldüğü ülkelere seyahatler mümkünse ertelenmeli, zorunluluk </a:t>
            </a:r>
            <a:r>
              <a:rPr lang="tr-TR" sz="2400" dirty="0" err="1">
                <a:solidFill>
                  <a:prstClr val="black"/>
                </a:solidFill>
                <a:ea typeface="Times New Roman" panose="02020603050405020304" pitchFamily="18" charset="0"/>
              </a:rPr>
              <a:t>durumlarındaseyahat</a:t>
            </a:r>
            <a:r>
              <a:rPr lang="tr-TR" sz="2400" dirty="0">
                <a:solidFill>
                  <a:prstClr val="black"/>
                </a:solidFill>
                <a:ea typeface="Times New Roman" panose="02020603050405020304" pitchFamily="18" charset="0"/>
              </a:rPr>
              <a:t> planlayanlar için aşağıdaki uygulamalar önerilir:</a:t>
            </a:r>
          </a:p>
          <a:p>
            <a:pPr lvl="0" algn="just">
              <a:lnSpc>
                <a:spcPct val="115000"/>
              </a:lnSpc>
              <a:spcBef>
                <a:spcPts val="400"/>
              </a:spcBef>
              <a:spcAft>
                <a:spcPts val="400"/>
              </a:spcAft>
            </a:pPr>
            <a:r>
              <a:rPr lang="tr-TR" sz="2400" dirty="0">
                <a:solidFill>
                  <a:prstClr val="black"/>
                </a:solidFill>
                <a:ea typeface="Times New Roman" panose="02020603050405020304" pitchFamily="18" charset="0"/>
              </a:rPr>
              <a:t>Hasta insanlarla temastan kaçınılmalıdır (mümkün ise en az 1 m uzakta bulunulmalı).</a:t>
            </a:r>
          </a:p>
          <a:p>
            <a:pPr lvl="0" algn="just">
              <a:lnSpc>
                <a:spcPct val="115000"/>
              </a:lnSpc>
              <a:spcBef>
                <a:spcPts val="400"/>
              </a:spcBef>
              <a:spcAft>
                <a:spcPts val="400"/>
              </a:spcAft>
            </a:pPr>
            <a:r>
              <a:rPr lang="tr-TR" sz="2400" dirty="0">
                <a:solidFill>
                  <a:prstClr val="black"/>
                </a:solidFill>
                <a:ea typeface="Times New Roman" panose="02020603050405020304" pitchFamily="18" charset="0"/>
              </a:rPr>
              <a:t>Hastaların yoğun olarak bulunması nedeniyle mümkün ise sağlık merkezlerine gidilmemeli, sağlık kuruluşuna gidilmesi gereken durumlarda diğer hastalarla temas en aza indirmelidir.</a:t>
            </a:r>
          </a:p>
          <a:p>
            <a:pPr lvl="0" algn="just">
              <a:lnSpc>
                <a:spcPct val="115000"/>
              </a:lnSpc>
              <a:spcBef>
                <a:spcPts val="400"/>
              </a:spcBef>
              <a:spcAft>
                <a:spcPts val="400"/>
              </a:spcAft>
            </a:pPr>
            <a:r>
              <a:rPr lang="tr-TR" sz="2400" dirty="0">
                <a:solidFill>
                  <a:prstClr val="black"/>
                </a:solidFill>
                <a:ea typeface="Times New Roman" panose="02020603050405020304" pitchFamily="18" charset="0"/>
              </a:rPr>
              <a:t>Gıda güvenliği önerilerine dikkat edilmelidir (çiğ süt ve hayvansal ürünler tüketmemek, çiğ tüketilecek sebze ve meyveleri iyice yıkayarak tüketmek gibi).</a:t>
            </a:r>
          </a:p>
          <a:p>
            <a:pPr lvl="0" algn="just">
              <a:lnSpc>
                <a:spcPct val="115000"/>
              </a:lnSpc>
              <a:spcBef>
                <a:spcPts val="400"/>
              </a:spcBef>
              <a:spcAft>
                <a:spcPts val="400"/>
              </a:spcAft>
            </a:pPr>
            <a:r>
              <a:rPr lang="tr-TR" sz="2400" dirty="0">
                <a:solidFill>
                  <a:prstClr val="black"/>
                </a:solidFill>
                <a:ea typeface="Times New Roman" panose="02020603050405020304" pitchFamily="18" charset="0"/>
              </a:rPr>
              <a:t>Yabani ve evcil hayvanlar (canlı veya ölü) ile temastan kaçınılmalıdır.</a:t>
            </a:r>
          </a:p>
          <a:p>
            <a:pPr lvl="0" algn="just">
              <a:lnSpc>
                <a:spcPct val="115000"/>
              </a:lnSpc>
              <a:spcBef>
                <a:spcPts val="400"/>
              </a:spcBef>
              <a:spcAft>
                <a:spcPts val="400"/>
              </a:spcAft>
            </a:pPr>
            <a:r>
              <a:rPr lang="tr-TR" sz="2400" dirty="0">
                <a:solidFill>
                  <a:prstClr val="black"/>
                </a:solidFill>
                <a:ea typeface="Times New Roman" panose="02020603050405020304" pitchFamily="18" charset="0"/>
              </a:rPr>
              <a:t>El hijyenine dikkat edilmelidir, sık aralıklar ile temizlenmelidir. Eller en az 20 saniye boyunca sabun ve suyla yıkanmalı, sabun ve suyun olmadığı durumlarda alkol bazlı el antiseptiği kullanılmalıdır. Antiseptik içeren sabun kullanmaya gerek yoktur, normal sabun yeterlidir. </a:t>
            </a:r>
          </a:p>
          <a:p>
            <a:endParaRPr lang="tr-TR" dirty="0"/>
          </a:p>
        </p:txBody>
      </p:sp>
    </p:spTree>
    <p:extLst>
      <p:ext uri="{BB962C8B-B14F-4D97-AF65-F5344CB8AC3E}">
        <p14:creationId xmlns:p14="http://schemas.microsoft.com/office/powerpoint/2010/main" val="15802776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5C2861F-6B97-4379-AD7E-E7013641CE8E}"/>
              </a:ext>
            </a:extLst>
          </p:cNvPr>
          <p:cNvSpPr>
            <a:spLocks noGrp="1"/>
          </p:cNvSpPr>
          <p:nvPr>
            <p:ph type="title"/>
          </p:nvPr>
        </p:nvSpPr>
        <p:spPr>
          <a:xfrm>
            <a:off x="1436650" y="330368"/>
            <a:ext cx="10244528" cy="701337"/>
          </a:xfrm>
        </p:spPr>
        <p:txBody>
          <a:bodyPr/>
          <a:lstStyle/>
          <a:p>
            <a:r>
              <a:rPr lang="tr-TR" sz="2200" kern="0" dirty="0">
                <a:solidFill>
                  <a:prstClr val="white"/>
                </a:solidFill>
                <a:ea typeface="Times New Roman" panose="02020603050405020304" pitchFamily="18" charset="0"/>
              </a:rPr>
              <a:t>Vaka Görülen Ülkelere Gidecek Kişilerin Yapması Gerekenler-2</a:t>
            </a:r>
            <a:endParaRPr lang="tr-TR" dirty="0"/>
          </a:p>
        </p:txBody>
      </p:sp>
      <p:sp>
        <p:nvSpPr>
          <p:cNvPr id="3" name="İçerik Yer Tutucusu 2">
            <a:extLst>
              <a:ext uri="{FF2B5EF4-FFF2-40B4-BE49-F238E27FC236}">
                <a16:creationId xmlns:a16="http://schemas.microsoft.com/office/drawing/2014/main" xmlns="" id="{19BE0DE2-217B-4AF9-AD2B-061CB22C9846}"/>
              </a:ext>
            </a:extLst>
          </p:cNvPr>
          <p:cNvSpPr>
            <a:spLocks noGrp="1"/>
          </p:cNvSpPr>
          <p:nvPr>
            <p:ph idx="1"/>
          </p:nvPr>
        </p:nvSpPr>
        <p:spPr>
          <a:xfrm>
            <a:off x="838200" y="1286933"/>
            <a:ext cx="10515600" cy="4890030"/>
          </a:xfrm>
        </p:spPr>
        <p:txBody>
          <a:bodyPr>
            <a:normAutofit fontScale="77500" lnSpcReduction="20000"/>
          </a:bodyPr>
          <a:lstStyle/>
          <a:p>
            <a:pPr marL="342900" lvl="0" indent="-342900" algn="just">
              <a:lnSpc>
                <a:spcPct val="115000"/>
              </a:lnSpc>
              <a:spcAft>
                <a:spcPts val="0"/>
              </a:spcAft>
              <a:buFont typeface="Symbol" panose="05050102010706020507" pitchFamily="18" charset="2"/>
              <a:buChar char=""/>
            </a:pPr>
            <a:r>
              <a:rPr lang="tr-TR" sz="2800" dirty="0">
                <a:ea typeface="Times New Roman" panose="02020603050405020304" pitchFamily="18" charset="0"/>
              </a:rPr>
              <a:t>Öksürme veya hapşırma sırasında burun ve ağızın tek kullanımlık kâğıt mendil ile kapatılması, kâğıt mendilin bulunmadığı durumlarda ise dirsek içinin kullanılmasına dikkat edilmesi çevreye hastalık etkenin bulaşmasını azaltmada etkilidir.</a:t>
            </a:r>
          </a:p>
          <a:p>
            <a:pPr marL="342900" lvl="0" indent="-342900" algn="just">
              <a:lnSpc>
                <a:spcPct val="115000"/>
              </a:lnSpc>
              <a:spcAft>
                <a:spcPts val="0"/>
              </a:spcAft>
              <a:buFont typeface="Symbol" panose="05050102010706020507" pitchFamily="18" charset="2"/>
              <a:buChar char=""/>
            </a:pPr>
            <a:r>
              <a:rPr lang="tr-TR" sz="2800" dirty="0">
                <a:ea typeface="Times New Roman" panose="02020603050405020304" pitchFamily="18" charset="0"/>
              </a:rPr>
              <a:t>Özellikle solunum bulguları (ateş, burun akıntısı, burun tıkanıklığı, hapşırma, öksürme, boğaz ağrısı gibi) varlığında, öksürük ve hapşırma sırasında yukarıda belirtilen uygulamalara dikkat edilmesi, ellerin sık olarak yıkanması, mümkünse kalabalık yerlere girilmemesi, eğer girmek zorunda kalınıyorsa ağız ve burnun kapatılması, mümkünse tıbbi maske kullanılması önerilmektedir. Hasta olmayan kişilerin maske takmasına gerek yoktur.</a:t>
            </a:r>
          </a:p>
          <a:p>
            <a:pPr marL="0" indent="0" algn="just">
              <a:lnSpc>
                <a:spcPct val="115000"/>
              </a:lnSpc>
              <a:spcAft>
                <a:spcPts val="0"/>
              </a:spcAft>
              <a:buNone/>
            </a:pPr>
            <a:r>
              <a:rPr lang="tr-TR" sz="2800" dirty="0">
                <a:ea typeface="Times New Roman" panose="02020603050405020304" pitchFamily="18" charset="0"/>
              </a:rPr>
              <a:t>Yolculuk dönüşü 14 gün içinde ateş, öksürük, solunum sıkıntısı gelişirse sağlık kuruluşuna başvurmaları ve seyahat öyküsünü bildirmeleri gerekmektedir.</a:t>
            </a:r>
          </a:p>
          <a:p>
            <a:endParaRPr lang="tr-TR" dirty="0"/>
          </a:p>
        </p:txBody>
      </p:sp>
    </p:spTree>
    <p:extLst>
      <p:ext uri="{BB962C8B-B14F-4D97-AF65-F5344CB8AC3E}">
        <p14:creationId xmlns:p14="http://schemas.microsoft.com/office/powerpoint/2010/main" val="8012440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xmlns="" id="{B663A379-D9AF-4C1A-8E00-4899B59C2758}"/>
              </a:ext>
            </a:extLst>
          </p:cNvPr>
          <p:cNvSpPr>
            <a:spLocks noGrp="1"/>
          </p:cNvSpPr>
          <p:nvPr>
            <p:ph type="title"/>
          </p:nvPr>
        </p:nvSpPr>
        <p:spPr>
          <a:xfrm>
            <a:off x="1459228" y="424907"/>
            <a:ext cx="10244528" cy="701337"/>
          </a:xfrm>
        </p:spPr>
        <p:txBody>
          <a:bodyPr>
            <a:normAutofit/>
          </a:bodyPr>
          <a:lstStyle/>
          <a:p>
            <a:pPr>
              <a:lnSpc>
                <a:spcPct val="112000"/>
              </a:lnSpc>
              <a:spcAft>
                <a:spcPts val="0"/>
              </a:spcAft>
            </a:pPr>
            <a:r>
              <a:rPr lang="tr-TR" sz="2200" dirty="0">
                <a:solidFill>
                  <a:schemeClr val="bg1"/>
                </a:solidFill>
                <a:ea typeface="Times New Roman" panose="02020603050405020304" pitchFamily="18" charset="0"/>
              </a:rPr>
              <a:t>Yüzey temizliği ve dezenfeksiyonu için önerilen ürünler* ve özellikleri</a:t>
            </a:r>
            <a:r>
              <a:rPr lang="tr-TR" sz="2200" baseline="30000" dirty="0">
                <a:solidFill>
                  <a:schemeClr val="bg1"/>
                </a:solidFill>
                <a:ea typeface="Times New Roman" panose="02020603050405020304" pitchFamily="18" charset="0"/>
              </a:rPr>
              <a:t>1</a:t>
            </a:r>
            <a:endParaRPr lang="tr-TR" dirty="0">
              <a:solidFill>
                <a:schemeClr val="bg1"/>
              </a:solidFill>
            </a:endParaRPr>
          </a:p>
        </p:txBody>
      </p:sp>
      <p:sp>
        <p:nvSpPr>
          <p:cNvPr id="12" name="Metin kutusu 11">
            <a:extLst>
              <a:ext uri="{FF2B5EF4-FFF2-40B4-BE49-F238E27FC236}">
                <a16:creationId xmlns:a16="http://schemas.microsoft.com/office/drawing/2014/main" xmlns="" id="{2FF55124-5EA9-4787-9B56-0D0700ADC2FC}"/>
              </a:ext>
            </a:extLst>
          </p:cNvPr>
          <p:cNvSpPr txBox="1"/>
          <p:nvPr/>
        </p:nvSpPr>
        <p:spPr>
          <a:xfrm>
            <a:off x="2032000" y="6310489"/>
            <a:ext cx="9671756" cy="547511"/>
          </a:xfrm>
          <a:prstGeom prst="rect">
            <a:avLst/>
          </a:prstGeom>
          <a:noFill/>
        </p:spPr>
        <p:txBody>
          <a:bodyPr wrap="square" rtlCol="0">
            <a:spAutoFit/>
          </a:bodyPr>
          <a:lstStyle/>
          <a:p>
            <a:endParaRPr lang="tr-TR" dirty="0"/>
          </a:p>
        </p:txBody>
      </p:sp>
      <p:pic>
        <p:nvPicPr>
          <p:cNvPr id="3" name="İçerik Yer Tutucusu 2"/>
          <p:cNvPicPr>
            <a:picLocks noGrp="1" noChangeAspect="1"/>
          </p:cNvPicPr>
          <p:nvPr>
            <p:ph idx="1"/>
          </p:nvPr>
        </p:nvPicPr>
        <p:blipFill rotWithShape="1">
          <a:blip r:embed="rId3"/>
          <a:srcRect l="20124" t="17464" r="21210" b="13696"/>
          <a:stretch/>
        </p:blipFill>
        <p:spPr>
          <a:xfrm>
            <a:off x="1848050" y="1008993"/>
            <a:ext cx="8865866" cy="5849007"/>
          </a:xfrm>
          <a:prstGeom prst="rect">
            <a:avLst/>
          </a:prstGeom>
        </p:spPr>
      </p:pic>
    </p:spTree>
    <p:extLst>
      <p:ext uri="{BB962C8B-B14F-4D97-AF65-F5344CB8AC3E}">
        <p14:creationId xmlns:p14="http://schemas.microsoft.com/office/powerpoint/2010/main" val="193141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6D2929F-980A-429F-A953-3BC4668AF9A6}"/>
              </a:ext>
            </a:extLst>
          </p:cNvPr>
          <p:cNvSpPr>
            <a:spLocks noGrp="1"/>
          </p:cNvSpPr>
          <p:nvPr>
            <p:ph type="title"/>
          </p:nvPr>
        </p:nvSpPr>
        <p:spPr>
          <a:xfrm>
            <a:off x="1402783" y="470062"/>
            <a:ext cx="10244528" cy="701337"/>
          </a:xfrm>
        </p:spPr>
        <p:txBody>
          <a:bodyPr>
            <a:normAutofit fontScale="90000"/>
          </a:bodyPr>
          <a:lstStyle/>
          <a:p>
            <a:pPr lvl="0">
              <a:lnSpc>
                <a:spcPct val="100000"/>
              </a:lnSpc>
              <a:spcBef>
                <a:spcPts val="0"/>
              </a:spcBef>
            </a:pPr>
            <a:r>
              <a:rPr lang="tr-TR" sz="2800" dirty="0">
                <a:solidFill>
                  <a:prstClr val="white"/>
                </a:solidFill>
                <a:ea typeface="+mn-ea"/>
              </a:rPr>
              <a:t/>
            </a:r>
            <a:br>
              <a:rPr lang="tr-TR" sz="2800" dirty="0">
                <a:solidFill>
                  <a:prstClr val="white"/>
                </a:solidFill>
                <a:ea typeface="+mn-ea"/>
              </a:rPr>
            </a:br>
            <a:r>
              <a:rPr lang="tr-TR" sz="3100" dirty="0">
                <a:solidFill>
                  <a:prstClr val="white"/>
                </a:solidFill>
                <a:ea typeface="+mn-ea"/>
              </a:rPr>
              <a:t>Olası Vaka -4</a:t>
            </a:r>
            <a:r>
              <a:rPr lang="tr-TR" sz="2800" dirty="0">
                <a:solidFill>
                  <a:prstClr val="white"/>
                </a:solidFill>
                <a:ea typeface="+mn-ea"/>
              </a:rPr>
              <a:t/>
            </a:r>
            <a:br>
              <a:rPr lang="tr-TR" sz="2800" dirty="0">
                <a:solidFill>
                  <a:prstClr val="white"/>
                </a:solidFill>
                <a:ea typeface="+mn-ea"/>
              </a:rPr>
            </a:br>
            <a:endParaRPr lang="tr-TR" dirty="0"/>
          </a:p>
        </p:txBody>
      </p:sp>
      <p:sp>
        <p:nvSpPr>
          <p:cNvPr id="3" name="İçerik Yer Tutucusu 2">
            <a:extLst>
              <a:ext uri="{FF2B5EF4-FFF2-40B4-BE49-F238E27FC236}">
                <a16:creationId xmlns:a16="http://schemas.microsoft.com/office/drawing/2014/main" xmlns="" id="{6848BCA6-5E52-4568-BBE9-B6B74F87F05C}"/>
              </a:ext>
            </a:extLst>
          </p:cNvPr>
          <p:cNvSpPr>
            <a:spLocks noGrp="1"/>
          </p:cNvSpPr>
          <p:nvPr>
            <p:ph idx="1"/>
          </p:nvPr>
        </p:nvSpPr>
        <p:spPr/>
        <p:txBody>
          <a:bodyPr>
            <a:normAutofit/>
          </a:bodyPr>
          <a:lstStyle/>
          <a:p>
            <a:pPr marL="0" marR="323215" indent="0" algn="just">
              <a:lnSpc>
                <a:spcPct val="111000"/>
              </a:lnSpc>
              <a:spcBef>
                <a:spcPts val="180"/>
              </a:spcBef>
              <a:spcAft>
                <a:spcPts val="0"/>
              </a:spcAft>
              <a:buNone/>
            </a:pPr>
            <a:r>
              <a:rPr lang="tr-TR" sz="2400" b="1" dirty="0">
                <a:solidFill>
                  <a:srgbClr val="000000"/>
                </a:solidFill>
                <a:ea typeface="Times New Roman" panose="02020603050405020304" pitchFamily="18" charset="0"/>
              </a:rPr>
              <a:t>D</a:t>
            </a:r>
            <a:r>
              <a:rPr lang="tr-TR" sz="2400" dirty="0">
                <a:solidFill>
                  <a:srgbClr val="000000"/>
                </a:solidFill>
                <a:ea typeface="Times New Roman" panose="02020603050405020304" pitchFamily="18" charset="0"/>
              </a:rPr>
              <a:t> </a:t>
            </a:r>
            <a:endParaRPr lang="tr-TR" sz="2400" dirty="0">
              <a:ea typeface="Times New Roman" panose="02020603050405020304" pitchFamily="18" charset="0"/>
            </a:endParaRPr>
          </a:p>
          <a:p>
            <a:pPr marR="323215" algn="just">
              <a:lnSpc>
                <a:spcPct val="111000"/>
              </a:lnSpc>
              <a:spcBef>
                <a:spcPts val="180"/>
              </a:spcBef>
              <a:spcAft>
                <a:spcPts val="0"/>
              </a:spcAft>
            </a:pPr>
            <a:r>
              <a:rPr lang="tr-TR" sz="2400" dirty="0">
                <a:solidFill>
                  <a:srgbClr val="000000"/>
                </a:solidFill>
                <a:ea typeface="Times New Roman" panose="02020603050405020304" pitchFamily="18" charset="0"/>
              </a:rPr>
              <a:t>Ani başlangıçlı ateş ile birlikte öksürük veya nefes darlığı olması ve burun akıntısı olmaması</a:t>
            </a:r>
            <a:endParaRPr lang="tr-TR" sz="2400" dirty="0">
              <a:ea typeface="Times New Roman" panose="02020603050405020304" pitchFamily="18" charset="0"/>
            </a:endParaRPr>
          </a:p>
          <a:p>
            <a:pPr marL="0" marR="323215" indent="0" algn="just">
              <a:lnSpc>
                <a:spcPct val="111000"/>
              </a:lnSpc>
              <a:spcBef>
                <a:spcPts val="180"/>
              </a:spcBef>
              <a:spcAft>
                <a:spcPts val="0"/>
              </a:spcAft>
              <a:buNone/>
            </a:pPr>
            <a:r>
              <a:rPr lang="tr-TR" sz="2400" b="1" dirty="0">
                <a:ea typeface="Times New Roman" panose="02020603050405020304" pitchFamily="18" charset="0"/>
              </a:rPr>
              <a:t> </a:t>
            </a:r>
            <a:endParaRPr lang="tr-TR" sz="2400" dirty="0">
              <a:ea typeface="Times New Roman" panose="02020603050405020304" pitchFamily="18" charset="0"/>
            </a:endParaRPr>
          </a:p>
          <a:p>
            <a:endParaRPr lang="tr-TR" sz="2400" dirty="0"/>
          </a:p>
        </p:txBody>
      </p:sp>
    </p:spTree>
    <p:extLst>
      <p:ext uri="{BB962C8B-B14F-4D97-AF65-F5344CB8AC3E}">
        <p14:creationId xmlns:p14="http://schemas.microsoft.com/office/powerpoint/2010/main" val="10913891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xmlns="" id="{B663A379-D9AF-4C1A-8E00-4899B59C2758}"/>
              </a:ext>
            </a:extLst>
          </p:cNvPr>
          <p:cNvSpPr>
            <a:spLocks noGrp="1"/>
          </p:cNvSpPr>
          <p:nvPr>
            <p:ph type="title"/>
          </p:nvPr>
        </p:nvSpPr>
        <p:spPr>
          <a:xfrm>
            <a:off x="1459228" y="424907"/>
            <a:ext cx="10244528" cy="701337"/>
          </a:xfrm>
        </p:spPr>
        <p:txBody>
          <a:bodyPr>
            <a:normAutofit/>
          </a:bodyPr>
          <a:lstStyle/>
          <a:p>
            <a:pPr>
              <a:lnSpc>
                <a:spcPct val="112000"/>
              </a:lnSpc>
              <a:spcAft>
                <a:spcPts val="0"/>
              </a:spcAft>
            </a:pPr>
            <a:r>
              <a:rPr lang="tr-TR" sz="2200" dirty="0">
                <a:solidFill>
                  <a:schemeClr val="bg1"/>
                </a:solidFill>
                <a:ea typeface="Times New Roman" panose="02020603050405020304" pitchFamily="18" charset="0"/>
              </a:rPr>
              <a:t>Yüzey temizliği ve dezenfeksiyonu için önerilen ürünler* ve özellikleri</a:t>
            </a:r>
            <a:r>
              <a:rPr lang="tr-TR" sz="2200" baseline="30000" dirty="0">
                <a:solidFill>
                  <a:schemeClr val="bg1"/>
                </a:solidFill>
                <a:ea typeface="Times New Roman" panose="02020603050405020304" pitchFamily="18" charset="0"/>
              </a:rPr>
              <a:t>1</a:t>
            </a:r>
            <a:endParaRPr lang="tr-TR" dirty="0">
              <a:solidFill>
                <a:schemeClr val="bg1"/>
              </a:solidFill>
            </a:endParaRPr>
          </a:p>
        </p:txBody>
      </p:sp>
      <p:sp>
        <p:nvSpPr>
          <p:cNvPr id="12" name="Metin kutusu 11">
            <a:extLst>
              <a:ext uri="{FF2B5EF4-FFF2-40B4-BE49-F238E27FC236}">
                <a16:creationId xmlns:a16="http://schemas.microsoft.com/office/drawing/2014/main" xmlns="" id="{2FF55124-5EA9-4787-9B56-0D0700ADC2FC}"/>
              </a:ext>
            </a:extLst>
          </p:cNvPr>
          <p:cNvSpPr txBox="1"/>
          <p:nvPr/>
        </p:nvSpPr>
        <p:spPr>
          <a:xfrm>
            <a:off x="2032000" y="6310489"/>
            <a:ext cx="9671756" cy="547511"/>
          </a:xfrm>
          <a:prstGeom prst="rect">
            <a:avLst/>
          </a:prstGeom>
          <a:noFill/>
        </p:spPr>
        <p:txBody>
          <a:bodyPr wrap="square" rtlCol="0">
            <a:spAutoFit/>
          </a:bodyPr>
          <a:lstStyle/>
          <a:p>
            <a:endParaRPr lang="tr-TR" dirty="0"/>
          </a:p>
        </p:txBody>
      </p:sp>
      <p:pic>
        <p:nvPicPr>
          <p:cNvPr id="4" name="Resim 3"/>
          <p:cNvPicPr>
            <a:picLocks noChangeAspect="1"/>
          </p:cNvPicPr>
          <p:nvPr/>
        </p:nvPicPr>
        <p:blipFill rotWithShape="1">
          <a:blip r:embed="rId3"/>
          <a:srcRect l="20233" t="21875" r="22090" b="10733"/>
          <a:stretch/>
        </p:blipFill>
        <p:spPr>
          <a:xfrm>
            <a:off x="1459227" y="1063965"/>
            <a:ext cx="8819889" cy="5794035"/>
          </a:xfrm>
          <a:prstGeom prst="rect">
            <a:avLst/>
          </a:prstGeom>
        </p:spPr>
      </p:pic>
    </p:spTree>
    <p:extLst>
      <p:ext uri="{BB962C8B-B14F-4D97-AF65-F5344CB8AC3E}">
        <p14:creationId xmlns:p14="http://schemas.microsoft.com/office/powerpoint/2010/main" val="34678908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xmlns="" id="{B663A379-D9AF-4C1A-8E00-4899B59C2758}"/>
              </a:ext>
            </a:extLst>
          </p:cNvPr>
          <p:cNvSpPr>
            <a:spLocks noGrp="1"/>
          </p:cNvSpPr>
          <p:nvPr>
            <p:ph type="title"/>
          </p:nvPr>
        </p:nvSpPr>
        <p:spPr>
          <a:xfrm>
            <a:off x="1459228" y="424907"/>
            <a:ext cx="10244528" cy="701337"/>
          </a:xfrm>
        </p:spPr>
        <p:txBody>
          <a:bodyPr>
            <a:normAutofit/>
          </a:bodyPr>
          <a:lstStyle/>
          <a:p>
            <a:pPr>
              <a:lnSpc>
                <a:spcPct val="112000"/>
              </a:lnSpc>
              <a:spcAft>
                <a:spcPts val="0"/>
              </a:spcAft>
            </a:pPr>
            <a:r>
              <a:rPr lang="tr-TR" sz="2200" dirty="0">
                <a:solidFill>
                  <a:schemeClr val="bg1"/>
                </a:solidFill>
                <a:ea typeface="Times New Roman" panose="02020603050405020304" pitchFamily="18" charset="0"/>
              </a:rPr>
              <a:t>Yüzey temizliği ve dezenfeksiyonu için önerilen ürünler* ve özellikleri</a:t>
            </a:r>
            <a:r>
              <a:rPr lang="tr-TR" sz="2200" baseline="30000" dirty="0">
                <a:solidFill>
                  <a:schemeClr val="bg1"/>
                </a:solidFill>
                <a:ea typeface="Times New Roman" panose="02020603050405020304" pitchFamily="18" charset="0"/>
              </a:rPr>
              <a:t>1</a:t>
            </a:r>
            <a:endParaRPr lang="tr-TR" dirty="0">
              <a:solidFill>
                <a:schemeClr val="bg1"/>
              </a:solidFill>
            </a:endParaRPr>
          </a:p>
        </p:txBody>
      </p:sp>
      <p:sp>
        <p:nvSpPr>
          <p:cNvPr id="12" name="Metin kutusu 11">
            <a:extLst>
              <a:ext uri="{FF2B5EF4-FFF2-40B4-BE49-F238E27FC236}">
                <a16:creationId xmlns:a16="http://schemas.microsoft.com/office/drawing/2014/main" xmlns="" id="{2FF55124-5EA9-4787-9B56-0D0700ADC2FC}"/>
              </a:ext>
            </a:extLst>
          </p:cNvPr>
          <p:cNvSpPr txBox="1"/>
          <p:nvPr/>
        </p:nvSpPr>
        <p:spPr>
          <a:xfrm>
            <a:off x="2032000" y="6310489"/>
            <a:ext cx="9671756" cy="547511"/>
          </a:xfrm>
          <a:prstGeom prst="rect">
            <a:avLst/>
          </a:prstGeom>
          <a:noFill/>
        </p:spPr>
        <p:txBody>
          <a:bodyPr wrap="square" rtlCol="0">
            <a:spAutoFit/>
          </a:bodyPr>
          <a:lstStyle/>
          <a:p>
            <a:endParaRPr lang="tr-TR" dirty="0"/>
          </a:p>
        </p:txBody>
      </p:sp>
      <p:pic>
        <p:nvPicPr>
          <p:cNvPr id="3" name="Resim 2"/>
          <p:cNvPicPr>
            <a:picLocks noChangeAspect="1"/>
          </p:cNvPicPr>
          <p:nvPr/>
        </p:nvPicPr>
        <p:blipFill rotWithShape="1">
          <a:blip r:embed="rId3"/>
          <a:srcRect l="18968" t="31839" r="21911" b="21622"/>
          <a:stretch/>
        </p:blipFill>
        <p:spPr>
          <a:xfrm>
            <a:off x="1459228" y="1126244"/>
            <a:ext cx="10457320" cy="4628170"/>
          </a:xfrm>
          <a:prstGeom prst="rect">
            <a:avLst/>
          </a:prstGeom>
        </p:spPr>
      </p:pic>
    </p:spTree>
    <p:extLst>
      <p:ext uri="{BB962C8B-B14F-4D97-AF65-F5344CB8AC3E}">
        <p14:creationId xmlns:p14="http://schemas.microsoft.com/office/powerpoint/2010/main" val="38801731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dirty="0"/>
          </a:p>
        </p:txBody>
      </p:sp>
      <p:sp>
        <p:nvSpPr>
          <p:cNvPr id="10" name="Alt Başlık 2">
            <a:extLst>
              <a:ext uri="{FF2B5EF4-FFF2-40B4-BE49-F238E27FC236}">
                <a16:creationId xmlns:a16="http://schemas.microsoft.com/office/drawing/2014/main" xmlns="" id="{7A3D289F-1A0E-4D8B-BA89-2DC387ACA890}"/>
              </a:ext>
            </a:extLst>
          </p:cNvPr>
          <p:cNvSpPr txBox="1">
            <a:spLocks/>
          </p:cNvSpPr>
          <p:nvPr/>
        </p:nvSpPr>
        <p:spPr>
          <a:xfrm>
            <a:off x="1084081" y="1648178"/>
            <a:ext cx="10408007" cy="3668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ea typeface="Century Gothic" charset="0"/>
              </a:rPr>
              <a:t>COVID-19 (</a:t>
            </a:r>
            <a:r>
              <a:rPr lang="en-US" sz="3200" b="1" dirty="0" smtClean="0">
                <a:ea typeface="Century Gothic" charset="0"/>
              </a:rPr>
              <a:t>SARS-</a:t>
            </a:r>
            <a:r>
              <a:rPr lang="en-US" sz="3200" b="1" dirty="0" err="1" smtClean="0">
                <a:ea typeface="Century Gothic" charset="0"/>
              </a:rPr>
              <a:t>CoV</a:t>
            </a:r>
            <a:r>
              <a:rPr lang="tr-TR" sz="3200" b="1" dirty="0" smtClean="0">
                <a:ea typeface="Century Gothic" charset="0"/>
              </a:rPr>
              <a:t>-</a:t>
            </a:r>
            <a:r>
              <a:rPr lang="en-US" sz="3200" b="1" dirty="0" smtClean="0">
                <a:ea typeface="Century Gothic" charset="0"/>
              </a:rPr>
              <a:t>2 </a:t>
            </a:r>
            <a:r>
              <a:rPr lang="en-US" sz="3200" b="1" dirty="0">
                <a:ea typeface="Century Gothic" charset="0"/>
              </a:rPr>
              <a:t>Enfeksiyonu</a:t>
            </a:r>
            <a:r>
              <a:rPr lang="tr-TR" sz="3200" b="1" dirty="0">
                <a:ea typeface="Century Gothic" charset="0"/>
              </a:rPr>
              <a:t>) </a:t>
            </a:r>
          </a:p>
          <a:p>
            <a:pPr marL="0" indent="0" algn="ctr">
              <a:buNone/>
            </a:pPr>
            <a:r>
              <a:rPr lang="tr-TR" sz="3200" b="1" dirty="0">
                <a:ea typeface="Century Gothic" charset="0"/>
              </a:rPr>
              <a:t>Rehberi ve Sunumları;</a:t>
            </a:r>
          </a:p>
          <a:p>
            <a:pPr marL="0" indent="0" algn="ctr">
              <a:buNone/>
            </a:pPr>
            <a:endParaRPr lang="tr-TR" sz="3200" b="1" dirty="0">
              <a:ea typeface="Century Gothic" charset="0"/>
            </a:endParaRPr>
          </a:p>
          <a:p>
            <a:pPr marL="0" indent="0" algn="ctr">
              <a:buNone/>
            </a:pPr>
            <a:r>
              <a:rPr lang="tr-TR" sz="2800" dirty="0">
                <a:ea typeface="Century Gothic" charset="0"/>
              </a:rPr>
              <a:t>Yeni bilgiler eklendikçe güncellenmekte olup </a:t>
            </a:r>
            <a:br>
              <a:rPr lang="tr-TR" sz="2800" dirty="0">
                <a:ea typeface="Century Gothic" charset="0"/>
              </a:rPr>
            </a:br>
            <a:r>
              <a:rPr lang="tr-TR" sz="2800" dirty="0">
                <a:ea typeface="Century Gothic" charset="0"/>
              </a:rPr>
              <a:t>HSGM resmi web sayfasından yayınlanmaktadır.</a:t>
            </a:r>
          </a:p>
          <a:p>
            <a:pPr marL="0" indent="0" algn="ctr">
              <a:buNone/>
            </a:pPr>
            <a:r>
              <a:rPr lang="tr-TR" sz="2800" dirty="0"/>
              <a:t>(</a:t>
            </a:r>
            <a:r>
              <a:rPr lang="en-US" sz="2800" dirty="0"/>
              <a:t>www.hsgm.saglik.gov.tr</a:t>
            </a:r>
            <a:r>
              <a:rPr lang="tr-TR" sz="2800" dirty="0"/>
              <a:t>)</a:t>
            </a:r>
          </a:p>
          <a:p>
            <a:pPr marL="0" indent="0" algn="ctr">
              <a:buNone/>
            </a:pPr>
            <a:r>
              <a:rPr lang="tr-TR" sz="2800" dirty="0"/>
              <a:t>https://</a:t>
            </a:r>
            <a:r>
              <a:rPr lang="tr-TR" sz="2800" dirty="0" smtClean="0"/>
              <a:t>covid19bilgi.saglik.gov.tr/tr/</a:t>
            </a:r>
          </a:p>
          <a:p>
            <a:pPr marL="0" indent="0" algn="ctr">
              <a:buNone/>
            </a:pPr>
            <a:endParaRPr lang="tr-TR" sz="2800" dirty="0"/>
          </a:p>
        </p:txBody>
      </p:sp>
    </p:spTree>
    <p:extLst>
      <p:ext uri="{BB962C8B-B14F-4D97-AF65-F5344CB8AC3E}">
        <p14:creationId xmlns:p14="http://schemas.microsoft.com/office/powerpoint/2010/main" val="41688174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val="31644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xmlns="" id="{3EAAFE95-239D-4A7E-A656-B13122E7ABE2}"/>
              </a:ext>
            </a:extLst>
          </p:cNvPr>
          <p:cNvSpPr>
            <a:spLocks noGrp="1"/>
          </p:cNvSpPr>
          <p:nvPr>
            <p:ph idx="1"/>
          </p:nvPr>
        </p:nvSpPr>
        <p:spPr>
          <a:xfrm>
            <a:off x="598311" y="1941134"/>
            <a:ext cx="10543821" cy="3137892"/>
          </a:xfrm>
        </p:spPr>
        <p:txBody>
          <a:bodyPr>
            <a:normAutofit/>
          </a:bodyPr>
          <a:lstStyle/>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Olası vaka tanımına uyan olgulardan moleküler yöntemlerle </a:t>
            </a:r>
            <a:br>
              <a:rPr lang="tr-TR"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SARS-CoV-2</a:t>
            </a:r>
            <a:r>
              <a:rPr lang="tr-TR" sz="2400" dirty="0">
                <a:latin typeface="Arial" panose="020B0604020202020204" pitchFamily="34" charset="0"/>
                <a:cs typeface="Arial" panose="020B0604020202020204" pitchFamily="34" charset="0"/>
              </a:rPr>
              <a:t> saptanan olgular</a:t>
            </a:r>
            <a:endParaRPr lang="tr-TR" dirty="0"/>
          </a:p>
          <a:p>
            <a:pPr marL="216000" indent="-144000">
              <a:lnSpc>
                <a:spcPts val="3000"/>
              </a:lnSpc>
              <a:spcBef>
                <a:spcPts val="600"/>
              </a:spcBef>
              <a:spcAft>
                <a:spcPts val="600"/>
              </a:spcAft>
              <a:buNone/>
            </a:pPr>
            <a:endParaRPr lang="tr-TR" dirty="0">
              <a:latin typeface="Arial" panose="020B0604020202020204" pitchFamily="34" charset="0"/>
              <a:cs typeface="Arial" panose="020B0604020202020204" pitchFamily="34" charset="0"/>
            </a:endParaRPr>
          </a:p>
        </p:txBody>
      </p:sp>
      <p:sp>
        <p:nvSpPr>
          <p:cNvPr id="8" name="Unvan 1">
            <a:extLst>
              <a:ext uri="{FF2B5EF4-FFF2-40B4-BE49-F238E27FC236}">
                <a16:creationId xmlns:a16="http://schemas.microsoft.com/office/drawing/2014/main" xmlns=""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Kesin Vaka</a:t>
            </a:r>
          </a:p>
        </p:txBody>
      </p:sp>
    </p:spTree>
    <p:extLst>
      <p:ext uri="{BB962C8B-B14F-4D97-AF65-F5344CB8AC3E}">
        <p14:creationId xmlns:p14="http://schemas.microsoft.com/office/powerpoint/2010/main" val="415974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xmlns="" id="{3EAAFE95-239D-4A7E-A656-B13122E7ABE2}"/>
              </a:ext>
            </a:extLst>
          </p:cNvPr>
          <p:cNvSpPr>
            <a:spLocks noGrp="1"/>
          </p:cNvSpPr>
          <p:nvPr>
            <p:ph idx="1"/>
          </p:nvPr>
        </p:nvSpPr>
        <p:spPr>
          <a:xfrm>
            <a:off x="598311" y="1546996"/>
            <a:ext cx="10543821" cy="3137892"/>
          </a:xfrm>
        </p:spPr>
        <p:txBody>
          <a:bodyPr>
            <a:normAutofit/>
          </a:bodyPr>
          <a:lstStyle/>
          <a:p>
            <a:pPr marR="60960">
              <a:spcBef>
                <a:spcPts val="715"/>
              </a:spcBef>
              <a:spcAft>
                <a:spcPts val="0"/>
              </a:spcAft>
            </a:pPr>
            <a:endParaRPr lang="tr-TR" sz="2800" dirty="0">
              <a:latin typeface="Times New Roman" panose="02020603050405020304" pitchFamily="18" charset="0"/>
              <a:ea typeface="Times New Roman" panose="02020603050405020304" pitchFamily="18" charset="0"/>
            </a:endParaRPr>
          </a:p>
          <a:p>
            <a:pPr marL="216000" marR="60960" indent="-144000">
              <a:lnSpc>
                <a:spcPts val="3000"/>
              </a:lnSpc>
              <a:spcBef>
                <a:spcPts val="0"/>
              </a:spcBef>
              <a:buNone/>
            </a:pPr>
            <a:r>
              <a:rPr lang="tr-TR" sz="2400" dirty="0"/>
              <a:t>Olası/Kesin COVID-19 vakalarının yönetimi Vaka Takip </a:t>
            </a:r>
            <a:r>
              <a:rPr lang="tr-TR" sz="2400" dirty="0" err="1"/>
              <a:t>Algoritması’na</a:t>
            </a:r>
            <a:r>
              <a:rPr lang="tr-TR" sz="2400" dirty="0"/>
              <a:t> göre yapılır.</a:t>
            </a:r>
          </a:p>
          <a:p>
            <a:pPr marL="216000" marR="60960" indent="-144000">
              <a:lnSpc>
                <a:spcPts val="3000"/>
              </a:lnSpc>
              <a:spcBef>
                <a:spcPts val="0"/>
              </a:spcBef>
              <a:buNone/>
            </a:pPr>
            <a:endParaRPr lang="tr-TR" sz="2400" dirty="0"/>
          </a:p>
          <a:p>
            <a:pPr marL="216000" marR="60960" lvl="0" indent="-144000">
              <a:lnSpc>
                <a:spcPts val="3000"/>
              </a:lnSpc>
              <a:spcBef>
                <a:spcPts val="0"/>
              </a:spcBef>
              <a:buNone/>
            </a:pPr>
            <a:r>
              <a:rPr lang="tr-TR" sz="2400" dirty="0">
                <a:solidFill>
                  <a:prstClr val="black"/>
                </a:solidFill>
              </a:rPr>
              <a:t>Olası vaka tanımına uygun hastada alınan numunelerde mevsimsel solunum yolu virüsü saptanması ya da bakteriyolojik etken saptanması, </a:t>
            </a:r>
            <a:r>
              <a:rPr lang="en-US" sz="2400" dirty="0">
                <a:solidFill>
                  <a:prstClr val="black"/>
                </a:solidFill>
              </a:rPr>
              <a:t>SARS-CoV-2 </a:t>
            </a:r>
            <a:r>
              <a:rPr lang="tr-TR" sz="2400" dirty="0">
                <a:solidFill>
                  <a:prstClr val="black"/>
                </a:solidFill>
              </a:rPr>
              <a:t> varlığını ekarte ettirmez.</a:t>
            </a:r>
          </a:p>
          <a:p>
            <a:pPr marL="216000" marR="60960" indent="-144000">
              <a:lnSpc>
                <a:spcPts val="3000"/>
              </a:lnSpc>
              <a:spcBef>
                <a:spcPts val="0"/>
              </a:spcBef>
              <a:buNone/>
            </a:pPr>
            <a:endParaRPr lang="tr-TR" sz="2400" dirty="0"/>
          </a:p>
          <a:p>
            <a:pPr marL="216000" indent="-144000">
              <a:lnSpc>
                <a:spcPts val="3000"/>
              </a:lnSpc>
              <a:spcBef>
                <a:spcPts val="600"/>
              </a:spcBef>
              <a:spcAft>
                <a:spcPts val="600"/>
              </a:spcAft>
              <a:buNone/>
            </a:pPr>
            <a:endParaRPr lang="tr-TR"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buNone/>
            </a:pPr>
            <a:endParaRPr lang="tr-TR" dirty="0"/>
          </a:p>
          <a:p>
            <a:pPr marL="216000" indent="-144000">
              <a:lnSpc>
                <a:spcPts val="3000"/>
              </a:lnSpc>
              <a:spcBef>
                <a:spcPts val="600"/>
              </a:spcBef>
              <a:spcAft>
                <a:spcPts val="600"/>
              </a:spcAft>
              <a:buNone/>
            </a:pPr>
            <a:endParaRPr lang="tr-TR" dirty="0">
              <a:latin typeface="Arial" panose="020B0604020202020204" pitchFamily="34" charset="0"/>
              <a:cs typeface="Arial" panose="020B0604020202020204" pitchFamily="34" charset="0"/>
            </a:endParaRPr>
          </a:p>
        </p:txBody>
      </p:sp>
      <p:sp>
        <p:nvSpPr>
          <p:cNvPr id="8" name="Unvan 1">
            <a:extLst>
              <a:ext uri="{FF2B5EF4-FFF2-40B4-BE49-F238E27FC236}">
                <a16:creationId xmlns:a16="http://schemas.microsoft.com/office/drawing/2014/main" xmlns=""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tr-TR" sz="2800" dirty="0">
              <a:solidFill>
                <a:schemeClr val="bg1"/>
              </a:solidFill>
            </a:endParaRPr>
          </a:p>
        </p:txBody>
      </p:sp>
    </p:spTree>
    <p:extLst>
      <p:ext uri="{BB962C8B-B14F-4D97-AF65-F5344CB8AC3E}">
        <p14:creationId xmlns:p14="http://schemas.microsoft.com/office/powerpoint/2010/main" val="148920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Vaka Takip Algoritması</a:t>
            </a:r>
          </a:p>
        </p:txBody>
      </p:sp>
      <p:pic>
        <p:nvPicPr>
          <p:cNvPr id="3" name="Resim 2">
            <a:extLst>
              <a:ext uri="{FF2B5EF4-FFF2-40B4-BE49-F238E27FC236}">
                <a16:creationId xmlns:a16="http://schemas.microsoft.com/office/drawing/2014/main" xmlns="" id="{5FC6970F-CD2C-46C9-A840-EDC26B0D0417}"/>
              </a:ext>
            </a:extLst>
          </p:cNvPr>
          <p:cNvPicPr>
            <a:picLocks noChangeAspect="1"/>
          </p:cNvPicPr>
          <p:nvPr/>
        </p:nvPicPr>
        <p:blipFill rotWithShape="1">
          <a:blip r:embed="rId3"/>
          <a:srcRect l="13656" t="5013" r="64400" b="12563"/>
          <a:stretch/>
        </p:blipFill>
        <p:spPr>
          <a:xfrm>
            <a:off x="2775283" y="1017279"/>
            <a:ext cx="5182883" cy="5728426"/>
          </a:xfrm>
          <a:prstGeom prst="rect">
            <a:avLst/>
          </a:prstGeom>
        </p:spPr>
      </p:pic>
    </p:spTree>
    <p:extLst>
      <p:ext uri="{BB962C8B-B14F-4D97-AF65-F5344CB8AC3E}">
        <p14:creationId xmlns:p14="http://schemas.microsoft.com/office/powerpoint/2010/main" val="272087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AutoShape 161">
            <a:extLst>
              <a:ext uri="{FF2B5EF4-FFF2-40B4-BE49-F238E27FC236}">
                <a16:creationId xmlns:a16="http://schemas.microsoft.com/office/drawing/2014/main" xmlns="" id="{B4859167-192F-4306-B7DF-9FE980F95827}"/>
              </a:ext>
            </a:extLst>
          </p:cNvPr>
          <p:cNvSpPr>
            <a:spLocks noChangeArrowheads="1"/>
          </p:cNvSpPr>
          <p:nvPr/>
        </p:nvSpPr>
        <p:spPr bwMode="auto">
          <a:xfrm>
            <a:off x="173421" y="1927051"/>
            <a:ext cx="11906283" cy="4930949"/>
          </a:xfrm>
          <a:prstGeom prst="roundRect">
            <a:avLst>
              <a:gd name="adj" fmla="val 5401"/>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96838" marR="267335" indent="-96838" algn="just"/>
            <a:r>
              <a:rPr lang="tr-TR"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SAĞLIK KURUMU</a:t>
            </a:r>
            <a:endParaRPr lang="tr-TR" b="1"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a:latin typeface="Arial" panose="020B0604020202020204" pitchFamily="34" charset="0"/>
                <a:cs typeface="Arial" panose="020B0604020202020204" pitchFamily="34" charset="0"/>
              </a:rPr>
              <a:t>Her </a:t>
            </a:r>
            <a:r>
              <a:rPr lang="en-US" dirty="0" err="1">
                <a:latin typeface="Arial" panose="020B0604020202020204" pitchFamily="34" charset="0"/>
                <a:cs typeface="Arial" panose="020B0604020202020204" pitchFamily="34" charset="0"/>
              </a:rPr>
              <a:t>yataklı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tedavi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kurumunda</a:t>
            </a:r>
            <a:r>
              <a:rPr lang="en-US" dirty="0">
                <a:latin typeface="Arial" panose="020B0604020202020204" pitchFamily="34" charset="0"/>
                <a:cs typeface="Arial" panose="020B0604020202020204" pitchFamily="34" charset="0"/>
              </a:rPr>
              <a:t>, HSYS </a:t>
            </a:r>
            <a:r>
              <a:rPr lang="en-US" dirty="0" err="1">
                <a:latin typeface="Arial" panose="020B0604020202020204" pitchFamily="34" charset="0"/>
                <a:cs typeface="Arial" panose="020B0604020202020204" pitchFamily="34" charset="0"/>
              </a:rPr>
              <a:t>sistemine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kaydını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kayıtlı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günlük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izlemlerini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yapacak</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personel</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belirlenir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a:latin typeface="Arial" panose="020B0604020202020204" pitchFamily="34" charset="0"/>
                <a:cs typeface="Arial" panose="020B0604020202020204" pitchFamily="34" charset="0"/>
              </a:rPr>
              <a:t>COVID-19 </a:t>
            </a:r>
            <a:r>
              <a:rPr lang="en-US" dirty="0" err="1">
                <a:latin typeface="Arial" panose="020B0604020202020204" pitchFamily="34" charset="0"/>
                <a:cs typeface="Arial" panose="020B0604020202020204" pitchFamily="34" charset="0"/>
              </a:rPr>
              <a:t>olası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tanımına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tüm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a:t>
            </a:r>
            <a:r>
              <a:rPr lang="en-US" dirty="0">
                <a:latin typeface="Arial" panose="020B0604020202020204" pitchFamily="34" charset="0"/>
                <a:cs typeface="Arial" panose="020B0604020202020204" pitchFamily="34" charset="0"/>
              </a:rPr>
              <a:t> Bilgi </a:t>
            </a:r>
            <a:r>
              <a:rPr lang="en-US" dirty="0" err="1">
                <a:latin typeface="Arial" panose="020B0604020202020204" pitchFamily="34" charset="0"/>
                <a:cs typeface="Arial" panose="020B0604020202020204" pitchFamily="34" charset="0"/>
              </a:rPr>
              <a:t>Yönetim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Sistemi</a:t>
            </a:r>
            <a:r>
              <a:rPr lang="en-US" dirty="0">
                <a:latin typeface="Arial" panose="020B0604020202020204" pitchFamily="34" charset="0"/>
                <a:cs typeface="Arial" panose="020B0604020202020204" pitchFamily="34" charset="0"/>
              </a:rPr>
              <a:t> (HBYS) </a:t>
            </a:r>
            <a:r>
              <a:rPr lang="en-US" dirty="0" err="1">
                <a:latin typeface="Arial" panose="020B0604020202020204" pitchFamily="34" charset="0"/>
                <a:cs typeface="Arial" panose="020B0604020202020204" pitchFamily="34" charset="0"/>
              </a:rPr>
              <a:t>üzerinden</a:t>
            </a:r>
            <a:r>
              <a:rPr lang="en-US" dirty="0">
                <a:latin typeface="Arial" panose="020B0604020202020204" pitchFamily="34" charset="0"/>
                <a:cs typeface="Arial" panose="020B0604020202020204" pitchFamily="34" charset="0"/>
              </a:rPr>
              <a:t> U07.3 ICD 10 </a:t>
            </a:r>
            <a:r>
              <a:rPr lang="en-US" dirty="0" err="1">
                <a:latin typeface="Arial" panose="020B0604020202020204" pitchFamily="34" charset="0"/>
                <a:cs typeface="Arial" panose="020B0604020202020204" pitchFamily="34" charset="0"/>
              </a:rPr>
              <a:t>tanı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kodu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Bulaşıcı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Hastalıklar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Bildirim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kapsamında</a:t>
            </a:r>
            <a:r>
              <a:rPr lang="en-US" dirty="0">
                <a:latin typeface="Arial" panose="020B0604020202020204" pitchFamily="34" charset="0"/>
                <a:cs typeface="Arial" panose="020B0604020202020204" pitchFamily="34" charset="0"/>
              </a:rPr>
              <a:t> E-</a:t>
            </a:r>
            <a:r>
              <a:rPr lang="en-US" dirty="0" err="1">
                <a:latin typeface="Arial" panose="020B0604020202020204" pitchFamily="34" charset="0"/>
                <a:cs typeface="Arial" panose="020B0604020202020204" pitchFamily="34" charset="0"/>
              </a:rPr>
              <a:t>Nabız’a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bildirim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yapılır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err="1">
                <a:latin typeface="Arial" panose="020B0604020202020204" pitchFamily="34" charset="0"/>
                <a:cs typeface="Arial" panose="020B0604020202020204" pitchFamily="34" charset="0"/>
              </a:rPr>
              <a:t>Olası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itibaren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tüm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Halk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Sağlığı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Yönetim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Sistemine</a:t>
            </a:r>
            <a:r>
              <a:rPr lang="en-US" dirty="0">
                <a:latin typeface="Arial" panose="020B0604020202020204" pitchFamily="34" charset="0"/>
                <a:cs typeface="Arial" panose="020B0604020202020204" pitchFamily="34" charset="0"/>
              </a:rPr>
              <a:t> (HSYS) </a:t>
            </a:r>
            <a:r>
              <a:rPr lang="en-US" dirty="0" err="1">
                <a:latin typeface="Arial" panose="020B0604020202020204" pitchFamily="34" charset="0"/>
                <a:cs typeface="Arial" panose="020B0604020202020204" pitchFamily="34" charset="0"/>
              </a:rPr>
              <a:t>kayıt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edilir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err="1">
                <a:latin typeface="Arial" panose="020B0604020202020204" pitchFamily="34" charset="0"/>
                <a:cs typeface="Arial" panose="020B0604020202020204" pitchFamily="34" charset="0"/>
              </a:rPr>
              <a:t>Vakalardan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alınarak</a:t>
            </a:r>
            <a:r>
              <a:rPr lang="en-US" dirty="0">
                <a:latin typeface="Arial" panose="020B0604020202020204" pitchFamily="34" charset="0"/>
                <a:cs typeface="Arial" panose="020B0604020202020204" pitchFamily="34" charset="0"/>
              </a:rPr>
              <a:t>* HSYS </a:t>
            </a:r>
            <a:r>
              <a:rPr lang="en-US" dirty="0" err="1">
                <a:latin typeface="Arial" panose="020B0604020202020204" pitchFamily="34" charset="0"/>
                <a:cs typeface="Arial" panose="020B0604020202020204" pitchFamily="34" charset="0"/>
              </a:rPr>
              <a:t>üzerinden</a:t>
            </a:r>
            <a:r>
              <a:rPr lang="en-US" dirty="0">
                <a:latin typeface="Arial" panose="020B0604020202020204" pitchFamily="34" charset="0"/>
                <a:cs typeface="Arial" panose="020B0604020202020204" pitchFamily="34" charset="0"/>
              </a:rPr>
              <a:t> COVID-19 </a:t>
            </a:r>
            <a:r>
              <a:rPr lang="en-US" dirty="0" err="1">
                <a:latin typeface="Arial" panose="020B0604020202020204" pitchFamily="34" charset="0"/>
                <a:cs typeface="Arial" panose="020B0604020202020204" pitchFamily="34" charset="0"/>
              </a:rPr>
              <a:t>tetkik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istemi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yapılır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a:latin typeface="Arial" panose="020B0604020202020204" pitchFamily="34" charset="0"/>
                <a:cs typeface="Arial" panose="020B0604020202020204" pitchFamily="34" charset="0"/>
              </a:rPr>
              <a:t>HSYS </a:t>
            </a:r>
            <a:r>
              <a:rPr lang="en-US" dirty="0" err="1">
                <a:latin typeface="Arial" panose="020B0604020202020204" pitchFamily="34" charset="0"/>
                <a:cs typeface="Arial" panose="020B0604020202020204" pitchFamily="34" charset="0"/>
              </a:rPr>
              <a:t>üzerinden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istemi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numune</a:t>
            </a:r>
            <a:r>
              <a:rPr lang="en-US" dirty="0">
                <a:latin typeface="Arial" panose="020B0604020202020204" pitchFamily="34" charset="0"/>
                <a:cs typeface="Arial" panose="020B0604020202020204" pitchFamily="34" charset="0"/>
              </a:rPr>
              <a:t> İl </a:t>
            </a:r>
            <a:r>
              <a:rPr lang="en-US" dirty="0" err="1">
                <a:latin typeface="Arial" panose="020B0604020202020204" pitchFamily="34" charset="0"/>
                <a:cs typeface="Arial" panose="020B0604020202020204" pitchFamily="34" charset="0"/>
              </a:rPr>
              <a:t>Sağlık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Müdürlüğü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aracılığı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Müdürlüğü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tarafından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belirlenen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prosedüre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şartlarda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ivedilikle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laboratuvara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ulaştırılır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err="1">
                <a:latin typeface="Arial" panose="020B0604020202020204" pitchFamily="34" charset="0"/>
                <a:cs typeface="Arial" panose="020B0604020202020204" pitchFamily="34" charset="0"/>
              </a:rPr>
              <a:t>Olası</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kesin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Pandemi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Bakanlığı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Devlet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Vakıf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Üniversitesi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özel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hastanler</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izole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şekilde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tedavi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edilir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err="1">
                <a:latin typeface="Arial" panose="020B0604020202020204" pitchFamily="34" charset="0"/>
                <a:cs typeface="Arial" panose="020B0604020202020204" pitchFamily="34" charset="0"/>
              </a:rPr>
              <a:t>Vakaların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tedavi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izlem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hekim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değerlendirilmesi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sonrasında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Pandemi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yapılır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a:latin typeface="Arial" panose="020B0604020202020204" pitchFamily="34" charset="0"/>
                <a:cs typeface="Arial" panose="020B0604020202020204" pitchFamily="34" charset="0"/>
              </a:rPr>
              <a:t>İl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bazında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yapılmış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Pandemi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Planına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öncelikle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ayrılmış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servis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bakımlarda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takip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edilmesi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esastır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birimlerde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münkünse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izole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değil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az</a:t>
            </a:r>
            <a:r>
              <a:rPr lang="en-US" dirty="0">
                <a:latin typeface="Arial" panose="020B0604020202020204" pitchFamily="34" charset="0"/>
                <a:cs typeface="Arial" panose="020B0604020202020204" pitchFamily="34" charset="0"/>
              </a:rPr>
              <a:t> 1- 1,5 </a:t>
            </a:r>
            <a:r>
              <a:rPr lang="en-US" dirty="0" err="1">
                <a:latin typeface="Arial" panose="020B0604020202020204" pitchFamily="34" charset="0"/>
                <a:cs typeface="Arial" panose="020B0604020202020204" pitchFamily="34" charset="0"/>
              </a:rPr>
              <a:t>metre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mesafe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ayrılmış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alanlarda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izlenmesi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sağlanmalıdır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176213" lvl="1" indent="-176213" algn="just">
              <a:buSzPts val="1200"/>
              <a:buFont typeface="Segoe UI Symbol" panose="020B0502040204020203" pitchFamily="34" charset="0"/>
              <a:buChar char="•"/>
              <a:tabLst>
                <a:tab pos="841375" algn="l"/>
                <a:tab pos="842010" algn="l"/>
              </a:tabLst>
            </a:pPr>
            <a:r>
              <a:rPr lang="en-US" dirty="0" err="1">
                <a:latin typeface="Arial" panose="020B0604020202020204" pitchFamily="34" charset="0"/>
                <a:cs typeface="Arial" panose="020B0604020202020204" pitchFamily="34" charset="0"/>
              </a:rPr>
              <a:t>Pandemi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yetersiz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kaldığı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yerlerde</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basamak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erişkin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ünitesi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bulunan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pandemi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hizmet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verir</a:t>
            </a:r>
            <a:r>
              <a:rPr lang="en-US" dirty="0">
                <a:latin typeface="Arial" panose="020B0604020202020204" pitchFamily="34" charset="0"/>
                <a:cs typeface="Arial" panose="020B0604020202020204" pitchFamily="34" charset="0"/>
              </a:rPr>
              <a:t>. </a:t>
            </a:r>
            <a:endParaRPr lang="tr-TR" dirty="0">
              <a:effectLst/>
              <a:latin typeface="Arial" panose="020B0604020202020204" pitchFamily="34" charset="0"/>
              <a:ea typeface="Calibri" panose="020F0502020204030204" pitchFamily="34" charset="0"/>
              <a:cs typeface="Arial" panose="020B0604020202020204" pitchFamily="34" charset="0"/>
            </a:endParaRPr>
          </a:p>
          <a:p>
            <a:pPr marL="90170" indent="-228600" algn="just">
              <a:spcAft>
                <a:spcPts val="0"/>
              </a:spcAft>
              <a:tabLst>
                <a:tab pos="841375" algn="l"/>
                <a:tab pos="842010" algn="l"/>
              </a:tabLs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tr-TR" dirty="0">
              <a:effectLst/>
              <a:latin typeface="Arial" panose="020B0604020202020204" pitchFamily="34" charset="0"/>
              <a:ea typeface="Calibri" panose="020F0502020204030204" pitchFamily="34" charset="0"/>
              <a:cs typeface="Arial" panose="020B0604020202020204" pitchFamily="34" charset="0"/>
            </a:endParaRPr>
          </a:p>
          <a:p>
            <a:pPr marL="252095" indent="-228600" algn="just">
              <a:spcAft>
                <a:spcPts val="0"/>
              </a:spcAft>
              <a:tabLst>
                <a:tab pos="841375" algn="l"/>
                <a:tab pos="842010" algn="l"/>
              </a:tabLs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tr-TR"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xmlns="" id="{2B9F7702-AA62-4329-90DE-2BD2D9C64539}"/>
              </a:ext>
            </a:extLst>
          </p:cNvPr>
          <p:cNvGrpSpPr/>
          <p:nvPr/>
        </p:nvGrpSpPr>
        <p:grpSpPr>
          <a:xfrm>
            <a:off x="358152" y="1006766"/>
            <a:ext cx="11047581" cy="1012121"/>
            <a:chOff x="1355320" y="1150632"/>
            <a:chExt cx="8512580" cy="1019976"/>
          </a:xfrm>
        </p:grpSpPr>
        <p:sp>
          <p:nvSpPr>
            <p:cNvPr id="4" name="AutoShape 159">
              <a:extLst>
                <a:ext uri="{FF2B5EF4-FFF2-40B4-BE49-F238E27FC236}">
                  <a16:creationId xmlns:a16="http://schemas.microsoft.com/office/drawing/2014/main" xmlns="" id="{B7D9915F-2266-4282-B05A-D4D37E352BB8}"/>
                </a:ext>
              </a:extLst>
            </p:cNvPr>
            <p:cNvSpPr>
              <a:spLocks noChangeArrowheads="1"/>
            </p:cNvSpPr>
            <p:nvPr/>
          </p:nvSpPr>
          <p:spPr bwMode="auto">
            <a:xfrm>
              <a:off x="1355320" y="1150632"/>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OLASI VAKA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1600" dirty="0" err="1">
                  <a:effectLst/>
                  <a:latin typeface="Arial" panose="020B0604020202020204" pitchFamily="34" charset="0"/>
                  <a:ea typeface="Times New Roman" panose="02020603050405020304" pitchFamily="18" charset="0"/>
                  <a:cs typeface="Arial" panose="020B0604020202020204" pitchFamily="34" charset="0"/>
                </a:rPr>
                <a:t>Tanımlandığı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anda</a:t>
              </a:r>
              <a:r>
                <a:rPr lang="en-US" sz="1600" dirty="0">
                  <a:effectLst/>
                  <a:latin typeface="Arial" panose="020B0604020202020204" pitchFamily="34" charset="0"/>
                  <a:ea typeface="Times New Roman" panose="02020603050405020304" pitchFamily="18" charset="0"/>
                  <a:cs typeface="Arial" panose="020B0604020202020204" pitchFamily="34" charset="0"/>
                </a:rPr>
                <a:t> İl </a:t>
              </a:r>
              <a:r>
                <a:rPr lang="en-US" sz="1600" dirty="0" err="1">
                  <a:effectLst/>
                  <a:latin typeface="Arial" panose="020B0604020202020204" pitchFamily="34" charset="0"/>
                  <a:ea typeface="Times New Roman" panose="02020603050405020304" pitchFamily="18" charset="0"/>
                  <a:cs typeface="Arial" panose="020B0604020202020204" pitchFamily="34" charset="0"/>
                </a:rPr>
                <a:t>Sağlık</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Müdürlüğü</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Bulaşıcı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Hastalıklar</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Birimi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bilgilendirilir</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1600" dirty="0" err="1">
                  <a:effectLst/>
                  <a:latin typeface="Arial" panose="020B0604020202020204" pitchFamily="34" charset="0"/>
                  <a:ea typeface="Times New Roman" panose="02020603050405020304" pitchFamily="18" charset="0"/>
                  <a:cs typeface="Arial" panose="020B0604020202020204" pitchFamily="34" charset="0"/>
                </a:rPr>
                <a:t>Vakanın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yönetimi</a:t>
              </a:r>
              <a:r>
                <a:rPr lang="en-US" sz="1600" dirty="0">
                  <a:effectLst/>
                  <a:latin typeface="Arial" panose="020B0604020202020204" pitchFamily="34" charset="0"/>
                  <a:ea typeface="Times New Roman" panose="02020603050405020304" pitchFamily="18" charset="0"/>
                  <a:cs typeface="Arial" panose="020B0604020202020204" pitchFamily="34" charset="0"/>
                </a:rPr>
                <a:t> İl </a:t>
              </a:r>
              <a:r>
                <a:rPr lang="en-US" sz="1600" dirty="0" err="1">
                  <a:effectLst/>
                  <a:latin typeface="Arial" panose="020B0604020202020204" pitchFamily="34" charset="0"/>
                  <a:ea typeface="Times New Roman" panose="02020603050405020304" pitchFamily="18" charset="0"/>
                  <a:cs typeface="Arial" panose="020B0604020202020204" pitchFamily="34" charset="0"/>
                </a:rPr>
                <a:t>Sağlık</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Müdürlüğü</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koordinasyonunda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yürütülür</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160">
              <a:extLst>
                <a:ext uri="{FF2B5EF4-FFF2-40B4-BE49-F238E27FC236}">
                  <a16:creationId xmlns:a16="http://schemas.microsoft.com/office/drawing/2014/main" xmlns="" id="{FA1700F6-31EA-46F8-9CA0-E6EB2B83A38E}"/>
                </a:ext>
              </a:extLst>
            </p:cNvPr>
            <p:cNvSpPr>
              <a:spLocks noChangeArrowheads="1"/>
            </p:cNvSpPr>
            <p:nvPr/>
          </p:nvSpPr>
          <p:spPr bwMode="auto">
            <a:xfrm>
              <a:off x="5595347" y="1968827"/>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
        <p:nvSpPr>
          <p:cNvPr id="6" name="Metin kutusu 5">
            <a:extLst>
              <a:ext uri="{FF2B5EF4-FFF2-40B4-BE49-F238E27FC236}">
                <a16:creationId xmlns:a16="http://schemas.microsoft.com/office/drawing/2014/main" xmlns="" id="{1AE26D06-5F0B-432D-B1BD-0ABD89AD0FA0}"/>
              </a:ext>
            </a:extLst>
          </p:cNvPr>
          <p:cNvSpPr txBox="1"/>
          <p:nvPr/>
        </p:nvSpPr>
        <p:spPr>
          <a:xfrm>
            <a:off x="1907822" y="541867"/>
            <a:ext cx="7834489" cy="523220"/>
          </a:xfrm>
          <a:prstGeom prst="rect">
            <a:avLst/>
          </a:prstGeom>
          <a:noFill/>
        </p:spPr>
        <p:txBody>
          <a:bodyPr wrap="square" rtlCol="0">
            <a:spAutoFit/>
          </a:bodyPr>
          <a:lstStyle/>
          <a:p>
            <a:pPr lvl="0"/>
            <a:r>
              <a:rPr lang="tr-TR" sz="2800" b="1" dirty="0">
                <a:solidFill>
                  <a:prstClr val="white"/>
                </a:solidFill>
                <a:latin typeface="Arial" panose="020B0604020202020204" pitchFamily="34" charset="0"/>
                <a:cs typeface="Arial" panose="020B0604020202020204" pitchFamily="34" charset="0"/>
              </a:rPr>
              <a:t>Vaka Takip Algoritması-1</a:t>
            </a:r>
          </a:p>
        </p:txBody>
      </p:sp>
    </p:spTree>
    <p:extLst>
      <p:ext uri="{BB962C8B-B14F-4D97-AF65-F5344CB8AC3E}">
        <p14:creationId xmlns:p14="http://schemas.microsoft.com/office/powerpoint/2010/main" val="330602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dirty="0"/>
          </a:p>
        </p:txBody>
      </p:sp>
      <p:sp>
        <p:nvSpPr>
          <p:cNvPr id="10" name="Alt Başlık 2">
            <a:extLst>
              <a:ext uri="{FF2B5EF4-FFF2-40B4-BE49-F238E27FC236}">
                <a16:creationId xmlns:a16="http://schemas.microsoft.com/office/drawing/2014/main" xmlns="" id="{7A3D289F-1A0E-4D8B-BA89-2DC387ACA890}"/>
              </a:ext>
            </a:extLst>
          </p:cNvPr>
          <p:cNvSpPr txBox="1">
            <a:spLocks/>
          </p:cNvSpPr>
          <p:nvPr/>
        </p:nvSpPr>
        <p:spPr>
          <a:xfrm>
            <a:off x="1084081" y="1648178"/>
            <a:ext cx="10408007" cy="3668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ea typeface="Century Gothic" charset="0"/>
              </a:rPr>
              <a:t>COVID-19 (</a:t>
            </a:r>
            <a:r>
              <a:rPr lang="en-US" sz="3200" b="1" dirty="0" smtClean="0">
                <a:ea typeface="Century Gothic" charset="0"/>
              </a:rPr>
              <a:t>SARS-</a:t>
            </a:r>
            <a:r>
              <a:rPr lang="en-US" sz="3200" b="1" dirty="0" err="1" smtClean="0">
                <a:ea typeface="Century Gothic" charset="0"/>
              </a:rPr>
              <a:t>CoV</a:t>
            </a:r>
            <a:r>
              <a:rPr lang="tr-TR" sz="3200" b="1" dirty="0" smtClean="0">
                <a:ea typeface="Century Gothic" charset="0"/>
              </a:rPr>
              <a:t>-</a:t>
            </a:r>
            <a:r>
              <a:rPr lang="en-US" sz="3200" b="1" dirty="0" smtClean="0">
                <a:ea typeface="Century Gothic" charset="0"/>
              </a:rPr>
              <a:t>2 </a:t>
            </a:r>
            <a:r>
              <a:rPr lang="en-US" sz="3200" b="1" dirty="0">
                <a:ea typeface="Century Gothic" charset="0"/>
              </a:rPr>
              <a:t>Enfeksiyonu</a:t>
            </a:r>
            <a:r>
              <a:rPr lang="tr-TR" sz="3200" b="1" dirty="0">
                <a:ea typeface="Century Gothic" charset="0"/>
              </a:rPr>
              <a:t>) </a:t>
            </a:r>
          </a:p>
          <a:p>
            <a:pPr marL="0" indent="0" algn="ctr">
              <a:buNone/>
            </a:pPr>
            <a:r>
              <a:rPr lang="tr-TR" sz="3200" b="1" dirty="0">
                <a:ea typeface="Century Gothic" charset="0"/>
              </a:rPr>
              <a:t>Rehberi ve Sunumları;</a:t>
            </a:r>
          </a:p>
          <a:p>
            <a:pPr marL="0" indent="0" algn="ctr">
              <a:buNone/>
            </a:pPr>
            <a:endParaRPr lang="tr-TR" sz="3200" b="1" dirty="0">
              <a:ea typeface="Century Gothic" charset="0"/>
            </a:endParaRPr>
          </a:p>
          <a:p>
            <a:pPr marL="0" indent="0" algn="ctr">
              <a:buNone/>
            </a:pPr>
            <a:r>
              <a:rPr lang="tr-TR" sz="2800" dirty="0">
                <a:ea typeface="Century Gothic" charset="0"/>
              </a:rPr>
              <a:t>Yeni bilgiler eklendikçe güncellenmekte olup </a:t>
            </a:r>
            <a:br>
              <a:rPr lang="tr-TR" sz="2800" dirty="0">
                <a:ea typeface="Century Gothic" charset="0"/>
              </a:rPr>
            </a:br>
            <a:r>
              <a:rPr lang="tr-TR" sz="2800" dirty="0">
                <a:ea typeface="Century Gothic" charset="0"/>
              </a:rPr>
              <a:t>HSGM resmi web sayfasından yayınlanmaktadır.</a:t>
            </a:r>
          </a:p>
          <a:p>
            <a:pPr marL="0" indent="0" algn="ctr">
              <a:buNone/>
            </a:pPr>
            <a:r>
              <a:rPr lang="tr-TR" sz="2800" dirty="0"/>
              <a:t>(</a:t>
            </a:r>
            <a:r>
              <a:rPr lang="en-US" sz="2800" dirty="0"/>
              <a:t>www.hsgm.saglik.gov.tr</a:t>
            </a:r>
            <a:r>
              <a:rPr lang="tr-TR" sz="2800" dirty="0"/>
              <a:t>)</a:t>
            </a:r>
          </a:p>
          <a:p>
            <a:pPr marL="0" indent="0" algn="ctr">
              <a:buNone/>
            </a:pPr>
            <a:r>
              <a:rPr lang="tr-TR" sz="2800" dirty="0"/>
              <a:t>https://</a:t>
            </a:r>
            <a:r>
              <a:rPr lang="tr-TR" sz="2800" dirty="0" smtClean="0"/>
              <a:t>covid19bilgi.saglik.gov.tr/tr/</a:t>
            </a:r>
          </a:p>
          <a:p>
            <a:pPr marL="0" indent="0" algn="ctr">
              <a:buNone/>
            </a:pPr>
            <a:endParaRPr lang="tr-TR" sz="2800" dirty="0"/>
          </a:p>
        </p:txBody>
      </p:sp>
    </p:spTree>
    <p:extLst>
      <p:ext uri="{BB962C8B-B14F-4D97-AF65-F5344CB8AC3E}">
        <p14:creationId xmlns:p14="http://schemas.microsoft.com/office/powerpoint/2010/main" val="1176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AutoShape 162">
            <a:extLst>
              <a:ext uri="{FF2B5EF4-FFF2-40B4-BE49-F238E27FC236}">
                <a16:creationId xmlns:a16="http://schemas.microsoft.com/office/drawing/2014/main" xmlns="" id="{85FC77E6-B59F-451C-B2D1-2529A66EB25F}"/>
              </a:ext>
            </a:extLst>
          </p:cNvPr>
          <p:cNvSpPr>
            <a:spLocks noChangeArrowheads="1"/>
          </p:cNvSpPr>
          <p:nvPr/>
        </p:nvSpPr>
        <p:spPr bwMode="auto">
          <a:xfrm>
            <a:off x="569898" y="1065087"/>
            <a:ext cx="10510336" cy="4216408"/>
          </a:xfrm>
          <a:prstGeom prst="roundRect">
            <a:avLst>
              <a:gd name="adj" fmla="val 8947"/>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180340" marR="267335" algn="ctr">
              <a:spcAft>
                <a:spcPts val="0"/>
              </a:spcAft>
            </a:pPr>
            <a:r>
              <a:rPr lang="en-US" sz="1600" b="1" u="none" strike="noStrike" dirty="0">
                <a:effectLst/>
                <a:latin typeface="Arial" panose="020B0604020202020204" pitchFamily="34" charset="0"/>
                <a:ea typeface="Times New Roman" panose="02020603050405020304" pitchFamily="18" charset="0"/>
                <a:cs typeface="Arial" panose="020B0604020202020204" pitchFamily="34" charset="0"/>
              </a:rPr>
              <a:t>İL SAĞLIK MÜDÜRLÜĞÜ</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err="1">
                <a:effectLst/>
                <a:latin typeface="Arial" panose="020B0604020202020204" pitchFamily="34" charset="0"/>
                <a:ea typeface="Segoe UI Symbol" panose="020B0502040204020203" pitchFamily="34" charset="0"/>
                <a:cs typeface="Arial" panose="020B0604020202020204" pitchFamily="34" charset="0"/>
              </a:rPr>
              <a:t>Yataklı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tedavi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kurumlarından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alınan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numunelerin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ilgili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laboratuvarlara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ivedilikle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uygun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şartlarda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gönderilmesini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sağlar</a:t>
            </a:r>
            <a:r>
              <a:rPr lang="en-US" dirty="0">
                <a:effectLst/>
                <a:latin typeface="Arial" panose="020B0604020202020204" pitchFamily="34" charset="0"/>
                <a:ea typeface="Segoe UI Symbol" panose="020B0502040204020203" pitchFamily="34" charset="0"/>
                <a:cs typeface="Arial" panose="020B0604020202020204" pitchFamily="34" charset="0"/>
              </a:rPr>
              <a:t>. </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err="1">
                <a:effectLst/>
                <a:latin typeface="Arial" panose="020B0604020202020204" pitchFamily="34" charset="0"/>
                <a:ea typeface="Segoe UI Symbol" panose="020B0502040204020203" pitchFamily="34" charset="0"/>
                <a:cs typeface="Arial" panose="020B0604020202020204" pitchFamily="34" charset="0"/>
              </a:rPr>
              <a:t>Vaka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kümelenmesi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şüphesinde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vakalar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arasında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epidemiyolojik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bağlantı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araştırılır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err="1">
                <a:effectLst/>
                <a:latin typeface="Arial" panose="020B0604020202020204" pitchFamily="34" charset="0"/>
                <a:ea typeface="Segoe UI Symbol" panose="020B0502040204020203" pitchFamily="34" charset="0"/>
                <a:cs typeface="Arial" panose="020B0604020202020204" pitchFamily="34" charset="0"/>
              </a:rPr>
              <a:t>HSYS’ye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girilen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tüm</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vakaların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temaslı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sorgulamalarının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yapılması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temaslı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listelerinin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oluşturulması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HSYS </a:t>
            </a:r>
            <a:r>
              <a:rPr lang="en-US" dirty="0" err="1">
                <a:effectLst/>
                <a:latin typeface="Arial" panose="020B0604020202020204" pitchFamily="34" charset="0"/>
                <a:ea typeface="Segoe UI Symbol" panose="020B0502040204020203" pitchFamily="34" charset="0"/>
                <a:cs typeface="Arial" panose="020B0604020202020204" pitchFamily="34" charset="0"/>
              </a:rPr>
              <a:t>sistemine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girişlerinin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yapılması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sağlanır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err="1">
                <a:effectLst/>
                <a:latin typeface="Arial" panose="020B0604020202020204" pitchFamily="34" charset="0"/>
                <a:ea typeface="Segoe UI Symbol" panose="020B0502040204020203" pitchFamily="34" charset="0"/>
                <a:cs typeface="Arial" panose="020B0604020202020204" pitchFamily="34" charset="0"/>
              </a:rPr>
              <a:t>HSYS’ye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kayıt</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hastanede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yatmakta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olan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vakaların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günlük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a:t>
            </a:r>
            <a:r>
              <a:rPr lang="en-US" dirty="0">
                <a:effectLst/>
                <a:latin typeface="Arial" panose="020B0604020202020204" pitchFamily="34" charset="0"/>
                <a:ea typeface="Segoe UI Symbol" panose="020B0502040204020203" pitchFamily="34" charset="0"/>
                <a:cs typeface="Arial" panose="020B0604020202020204" pitchFamily="34" charset="0"/>
              </a:rPr>
              <a:t> durum </a:t>
            </a:r>
            <a:r>
              <a:rPr lang="en-US" dirty="0" err="1">
                <a:effectLst/>
                <a:latin typeface="Arial" panose="020B0604020202020204" pitchFamily="34" charset="0"/>
                <a:ea typeface="Segoe UI Symbol" panose="020B0502040204020203" pitchFamily="34" charset="0"/>
                <a:cs typeface="Arial" panose="020B0604020202020204" pitchFamily="34" charset="0"/>
              </a:rPr>
              <a:t>bilgilerini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a:effectLst/>
                <a:latin typeface="Arial" panose="020B0604020202020204" pitchFamily="34" charset="0"/>
                <a:ea typeface="Segoe UI Symbol" panose="020B0502040204020203" pitchFamily="34" charset="0"/>
                <a:cs typeface="Arial" panose="020B0604020202020204" pitchFamily="34" charset="0"/>
              </a:rPr>
              <a:t>Yurt </a:t>
            </a:r>
            <a:r>
              <a:rPr lang="en-US" dirty="0" err="1">
                <a:effectLst/>
                <a:latin typeface="Arial" panose="020B0604020202020204" pitchFamily="34" charset="0"/>
                <a:ea typeface="Segoe UI Symbol" panose="020B0502040204020203" pitchFamily="34" charset="0"/>
                <a:cs typeface="Arial" panose="020B0604020202020204" pitchFamily="34" charset="0"/>
              </a:rPr>
              <a:t>dışından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gelen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kişiler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kesin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teması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nedeni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ile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olası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olarak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kayıt</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evde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izlemine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karar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verilen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kişilerin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Aile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Hekimliği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tarafından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yapılan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durumları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err="1">
                <a:effectLst/>
                <a:latin typeface="Arial" panose="020B0604020202020204" pitchFamily="34" charset="0"/>
                <a:ea typeface="Segoe UI Symbol" panose="020B0502040204020203" pitchFamily="34" charset="0"/>
                <a:cs typeface="Arial" panose="020B0604020202020204" pitchFamily="34" charset="0"/>
              </a:rPr>
              <a:t>Saha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ekipleri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tarafından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yapılacak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temaslı</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takipleri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pozitif</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vaka</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takiplerinin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izlemleri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koordine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günlük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izlemler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a:p>
            <a:pPr marL="285750" marR="50800" lvl="1" indent="-285750" algn="just">
              <a:spcAft>
                <a:spcPts val="0"/>
              </a:spcAft>
              <a:buSzPts val="1200"/>
              <a:buFont typeface="Segoe UI Symbol" panose="020B0502040204020203" pitchFamily="34" charset="0"/>
              <a:buChar char="•"/>
              <a:tabLst>
                <a:tab pos="835660" algn="l"/>
                <a:tab pos="836295" algn="l"/>
              </a:tabLst>
            </a:pPr>
            <a:r>
              <a:rPr lang="en-US" dirty="0">
                <a:effectLst/>
                <a:latin typeface="Arial" panose="020B0604020202020204" pitchFamily="34" charset="0"/>
                <a:ea typeface="Segoe UI Symbol" panose="020B0502040204020203" pitchFamily="34" charset="0"/>
                <a:cs typeface="Arial" panose="020B0604020202020204" pitchFamily="34" charset="0"/>
              </a:rPr>
              <a:t>Yurt </a:t>
            </a:r>
            <a:r>
              <a:rPr lang="en-US" dirty="0" err="1">
                <a:effectLst/>
                <a:latin typeface="Arial" panose="020B0604020202020204" pitchFamily="34" charset="0"/>
                <a:ea typeface="Segoe UI Symbol" panose="020B0502040204020203" pitchFamily="34" charset="0"/>
                <a:cs typeface="Arial" panose="020B0604020202020204" pitchFamily="34" charset="0"/>
              </a:rPr>
              <a:t>dışından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gelen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belirli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bölgelerde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toplu</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olarak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izlemine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karar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verilen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kişilerin</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izlemlerini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izlemleri</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koordine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ve</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günlük</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izlemler</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takip</a:t>
            </a:r>
            <a:r>
              <a:rPr lang="en-US" dirty="0">
                <a:effectLst/>
                <a:latin typeface="Arial" panose="020B0604020202020204" pitchFamily="34" charset="0"/>
                <a:ea typeface="Segoe UI Symbol" panose="020B0502040204020203" pitchFamily="34" charset="0"/>
                <a:cs typeface="Arial" panose="020B0604020202020204" pitchFamily="34" charset="0"/>
              </a:rPr>
              <a:t> </a:t>
            </a:r>
            <a:r>
              <a:rPr lang="en-US" dirty="0" err="1">
                <a:effectLst/>
                <a:latin typeface="Arial" panose="020B0604020202020204" pitchFamily="34" charset="0"/>
                <a:ea typeface="Segoe UI Symbol" panose="020B0502040204020203" pitchFamily="34" charset="0"/>
                <a:cs typeface="Arial" panose="020B0604020202020204" pitchFamily="34" charset="0"/>
              </a:rPr>
              <a:t>edilir</a:t>
            </a:r>
            <a:r>
              <a:rPr lang="en-US" dirty="0">
                <a:effectLst/>
                <a:latin typeface="Arial" panose="020B0604020202020204" pitchFamily="34" charset="0"/>
                <a:ea typeface="Segoe UI Symbol" panose="020B0502040204020203" pitchFamily="34" charset="0"/>
                <a:cs typeface="Arial" panose="020B0604020202020204" pitchFamily="34" charset="0"/>
              </a:rPr>
              <a:t>.</a:t>
            </a:r>
            <a:endParaRPr lang="tr-TR" dirty="0">
              <a:effectLst/>
              <a:latin typeface="Arial" panose="020B0604020202020204" pitchFamily="34" charset="0"/>
              <a:ea typeface="Segoe UI Symbol" panose="020B0502040204020203" pitchFamily="34" charset="0"/>
              <a:cs typeface="Arial" panose="020B0604020202020204" pitchFamily="34" charset="0"/>
            </a:endParaRPr>
          </a:p>
        </p:txBody>
      </p:sp>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AutoShape 161">
            <a:extLst>
              <a:ext uri="{FF2B5EF4-FFF2-40B4-BE49-F238E27FC236}">
                <a16:creationId xmlns:a16="http://schemas.microsoft.com/office/drawing/2014/main" xmlns="" id="{E7352760-81F4-4919-8450-5695F8383A50}"/>
              </a:ext>
            </a:extLst>
          </p:cNvPr>
          <p:cNvSpPr>
            <a:spLocks noChangeArrowheads="1"/>
          </p:cNvSpPr>
          <p:nvPr/>
        </p:nvSpPr>
        <p:spPr bwMode="auto">
          <a:xfrm>
            <a:off x="719138" y="5429476"/>
            <a:ext cx="10510336" cy="1146031"/>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sz="1600" b="1" dirty="0">
                <a:ea typeface="Times New Roman" panose="02020603050405020304" pitchFamily="18" charset="0"/>
                <a:cs typeface="Arial" panose="020B0604020202020204" pitchFamily="34" charset="0"/>
              </a:rPr>
              <a:t> LABORATUVARLAR</a:t>
            </a:r>
            <a:endParaRPr lang="tr-TR" sz="1600" b="1" dirty="0">
              <a:ea typeface="Times New Roman" panose="02020603050405020304" pitchFamily="18"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İSM </a:t>
            </a:r>
            <a:r>
              <a:rPr lang="en-US" sz="1600" dirty="0" err="1">
                <a:latin typeface="Arial" panose="020B0604020202020204" pitchFamily="34" charset="0"/>
                <a:cs typeface="Arial" panose="020B0604020202020204" pitchFamily="34" charset="0"/>
              </a:rPr>
              <a:t>tarafından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iletilen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numunelerin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analizlerini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yapılır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sonuçları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LBYS’ye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girilir</a:t>
            </a:r>
            <a:r>
              <a:rPr lang="en-US" sz="1600" dirty="0">
                <a:latin typeface="Arial" panose="020B0604020202020204" pitchFamily="34" charset="0"/>
                <a:cs typeface="Arial" panose="020B0604020202020204" pitchFamily="34" charset="0"/>
              </a:rPr>
              <a:t>. </a:t>
            </a:r>
            <a:endParaRPr lang="tr-TR"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LBYS’deki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sonuçlar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onayladığı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HSYS’ye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otomatik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olarak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aktarılır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Tetkik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sonuçları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istemin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yapıldığı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kurum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HSYS’deki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kullanıcılara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yetki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alanları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sınırlı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olmak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üzere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vaka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bazlı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olarak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gösterilir</a:t>
            </a:r>
            <a:r>
              <a:rPr lang="en-US" sz="1600" dirty="0">
                <a:latin typeface="Arial" panose="020B0604020202020204" pitchFamily="34" charset="0"/>
                <a:cs typeface="Arial" panose="020B0604020202020204" pitchFamily="34" charset="0"/>
              </a:rPr>
              <a:t>.)</a:t>
            </a:r>
            <a:endParaRPr lang="tr-TR" sz="1600" dirty="0">
              <a:latin typeface="Arial" panose="020B0604020202020204" pitchFamily="34" charset="0"/>
              <a:cs typeface="Arial" panose="020B0604020202020204" pitchFamily="34" charset="0"/>
            </a:endParaRPr>
          </a:p>
          <a:p>
            <a:pPr marL="252095" marR="267335" indent="-180340" algn="ctr">
              <a:spcBef>
                <a:spcPts val="1800"/>
              </a:spcBef>
              <a:spcAft>
                <a:spcPts val="0"/>
              </a:spcAft>
            </a:pPr>
            <a:endParaRPr lang="en-US" sz="1600" b="1" dirty="0">
              <a:ea typeface="Times New Roman" panose="02020603050405020304" pitchFamily="18" charset="0"/>
              <a:cs typeface="Arial" panose="020B0604020202020204" pitchFamily="34" charset="0"/>
            </a:endParaRPr>
          </a:p>
        </p:txBody>
      </p:sp>
      <p:sp>
        <p:nvSpPr>
          <p:cNvPr id="10" name="AutoShape 168">
            <a:extLst>
              <a:ext uri="{FF2B5EF4-FFF2-40B4-BE49-F238E27FC236}">
                <a16:creationId xmlns:a16="http://schemas.microsoft.com/office/drawing/2014/main" xmlns="" id="{8F8B86E0-1189-4CAF-9EB2-4A13AFFE2B8B}"/>
              </a:ext>
            </a:extLst>
          </p:cNvPr>
          <p:cNvSpPr>
            <a:spLocks noChangeArrowheads="1"/>
          </p:cNvSpPr>
          <p:nvPr/>
        </p:nvSpPr>
        <p:spPr bwMode="auto">
          <a:xfrm>
            <a:off x="5729264" y="90914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xmlns="" id="{12854FCA-B7AD-4F49-9C93-0301C9C2E403}"/>
              </a:ext>
            </a:extLst>
          </p:cNvPr>
          <p:cNvSpPr>
            <a:spLocks noChangeArrowheads="1"/>
          </p:cNvSpPr>
          <p:nvPr/>
        </p:nvSpPr>
        <p:spPr bwMode="auto">
          <a:xfrm>
            <a:off x="5521731" y="5187094"/>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3" name="Metin kutusu 12">
            <a:extLst>
              <a:ext uri="{FF2B5EF4-FFF2-40B4-BE49-F238E27FC236}">
                <a16:creationId xmlns:a16="http://schemas.microsoft.com/office/drawing/2014/main" xmlns="" id="{7FE9C6B9-3DA1-4797-A02C-6076BF3DF27A}"/>
              </a:ext>
            </a:extLst>
          </p:cNvPr>
          <p:cNvSpPr txBox="1"/>
          <p:nvPr/>
        </p:nvSpPr>
        <p:spPr>
          <a:xfrm>
            <a:off x="1907822" y="541867"/>
            <a:ext cx="7834489" cy="523220"/>
          </a:xfrm>
          <a:prstGeom prst="rect">
            <a:avLst/>
          </a:prstGeom>
          <a:noFill/>
        </p:spPr>
        <p:txBody>
          <a:bodyPr wrap="square" rtlCol="0">
            <a:spAutoFit/>
          </a:bodyPr>
          <a:lstStyle/>
          <a:p>
            <a:pPr lvl="0"/>
            <a:r>
              <a:rPr lang="tr-TR" sz="2800" b="1" dirty="0">
                <a:solidFill>
                  <a:prstClr val="white"/>
                </a:solidFill>
                <a:latin typeface="Arial" panose="020B0604020202020204" pitchFamily="34" charset="0"/>
                <a:cs typeface="Arial" panose="020B0604020202020204" pitchFamily="34" charset="0"/>
              </a:rPr>
              <a:t>Vaka Takip Algoritması-2</a:t>
            </a:r>
          </a:p>
        </p:txBody>
      </p:sp>
    </p:spTree>
    <p:extLst>
      <p:ext uri="{BB962C8B-B14F-4D97-AF65-F5344CB8AC3E}">
        <p14:creationId xmlns:p14="http://schemas.microsoft.com/office/powerpoint/2010/main" val="162802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805599" y="1043658"/>
            <a:ext cx="11386401" cy="5814342"/>
          </a:xfrm>
        </p:spPr>
        <p:txBody>
          <a:bodyPr>
            <a:noAutofit/>
          </a:bodyPr>
          <a:lstStyle/>
          <a:p>
            <a:pPr marL="216000" indent="-144000">
              <a:lnSpc>
                <a:spcPct val="100000"/>
              </a:lnSpc>
              <a:spcBef>
                <a:spcPts val="600"/>
              </a:spcBef>
              <a:spcAft>
                <a:spcPts val="600"/>
              </a:spcAft>
            </a:pPr>
            <a:r>
              <a:rPr lang="tr-TR" sz="2200" dirty="0" smtClean="0"/>
              <a:t>Pilot </a:t>
            </a:r>
            <a:r>
              <a:rPr lang="tr-TR" sz="2200" dirty="0"/>
              <a:t>tarafından vaka kuleye bildirilir.</a:t>
            </a:r>
          </a:p>
          <a:p>
            <a:pPr marL="216000" indent="-144000">
              <a:lnSpc>
                <a:spcPct val="100000"/>
              </a:lnSpc>
              <a:spcBef>
                <a:spcPts val="600"/>
              </a:spcBef>
              <a:spcAft>
                <a:spcPts val="600"/>
              </a:spcAft>
            </a:pPr>
            <a:r>
              <a:rPr lang="tr-TR" sz="2200" dirty="0"/>
              <a:t>Kule tarafından olay havalimanı sağlık denetleme merkezine/havalimanı operasyon merkezine bildirilir.</a:t>
            </a:r>
          </a:p>
          <a:p>
            <a:pPr marL="216000" indent="-144000">
              <a:lnSpc>
                <a:spcPct val="100000"/>
              </a:lnSpc>
              <a:spcBef>
                <a:spcPts val="600"/>
              </a:spcBef>
              <a:spcAft>
                <a:spcPts val="600"/>
              </a:spcAft>
            </a:pPr>
            <a:r>
              <a:rPr lang="tr-TR" sz="2200" dirty="0"/>
              <a:t>Tüm yolculara yolcu iletişim bilgi kartı doldurulur.</a:t>
            </a:r>
          </a:p>
          <a:p>
            <a:pPr marL="216000" indent="-144000">
              <a:lnSpc>
                <a:spcPct val="100000"/>
              </a:lnSpc>
              <a:spcBef>
                <a:spcPts val="600"/>
              </a:spcBef>
              <a:spcAft>
                <a:spcPts val="600"/>
              </a:spcAft>
            </a:pPr>
            <a:r>
              <a:rPr lang="tr-TR" sz="2200" dirty="0"/>
              <a:t>İki ön, iki arka ve iki yan koltuk yolcu bilgisi alınır. </a:t>
            </a:r>
          </a:p>
          <a:p>
            <a:pPr marL="216000" indent="-144000">
              <a:lnSpc>
                <a:spcPct val="100000"/>
              </a:lnSpc>
              <a:spcBef>
                <a:spcPts val="600"/>
              </a:spcBef>
              <a:spcAft>
                <a:spcPts val="600"/>
              </a:spcAft>
            </a:pPr>
            <a:r>
              <a:rPr lang="tr-TR" sz="2200" dirty="0"/>
              <a:t>Sağlık Denetleme Merkezi vakayı uçakta değerlendirir</a:t>
            </a:r>
            <a:r>
              <a:rPr lang="tr-TR" sz="2200" dirty="0" smtClean="0"/>
              <a:t>.</a:t>
            </a:r>
          </a:p>
          <a:p>
            <a:pPr marL="216000" lvl="0" indent="-144000">
              <a:lnSpc>
                <a:spcPct val="100000"/>
              </a:lnSpc>
              <a:spcBef>
                <a:spcPts val="600"/>
              </a:spcBef>
              <a:spcAft>
                <a:spcPts val="600"/>
              </a:spcAft>
            </a:pPr>
            <a:r>
              <a:rPr lang="tr-TR" sz="2200" dirty="0">
                <a:solidFill>
                  <a:prstClr val="black"/>
                </a:solidFill>
              </a:rPr>
              <a:t>Sağlık Denetleme Merkezi İl Sağlık Müdürlüğü ve 112 Komuta Merkezine bilgi verir. </a:t>
            </a:r>
          </a:p>
          <a:p>
            <a:pPr marL="216000" lvl="0" indent="-144000">
              <a:lnSpc>
                <a:spcPct val="100000"/>
              </a:lnSpc>
              <a:spcBef>
                <a:spcPts val="600"/>
              </a:spcBef>
              <a:spcAft>
                <a:spcPts val="600"/>
              </a:spcAft>
            </a:pPr>
            <a:r>
              <a:rPr lang="en-US" sz="2200" dirty="0" err="1">
                <a:solidFill>
                  <a:prstClr val="black"/>
                </a:solidFill>
              </a:rPr>
              <a:t>Ulusal</a:t>
            </a:r>
            <a:r>
              <a:rPr lang="en-US" sz="2200" dirty="0">
                <a:solidFill>
                  <a:prstClr val="black"/>
                </a:solidFill>
              </a:rPr>
              <a:t>/</a:t>
            </a:r>
            <a:r>
              <a:rPr lang="en-US" sz="2200" dirty="0" err="1">
                <a:solidFill>
                  <a:prstClr val="black"/>
                </a:solidFill>
              </a:rPr>
              <a:t>Uluslararası</a:t>
            </a:r>
            <a:r>
              <a:rPr lang="en-US" sz="2200" dirty="0">
                <a:solidFill>
                  <a:prstClr val="black"/>
                </a:solidFill>
              </a:rPr>
              <a:t> </a:t>
            </a:r>
            <a:r>
              <a:rPr lang="en-US" sz="2200" dirty="0" err="1">
                <a:solidFill>
                  <a:prstClr val="black"/>
                </a:solidFill>
              </a:rPr>
              <a:t>Sivil</a:t>
            </a:r>
            <a:r>
              <a:rPr lang="en-US" sz="2200" dirty="0">
                <a:solidFill>
                  <a:prstClr val="black"/>
                </a:solidFill>
              </a:rPr>
              <a:t> </a:t>
            </a:r>
            <a:r>
              <a:rPr lang="en-US" sz="2200" dirty="0" err="1">
                <a:solidFill>
                  <a:prstClr val="black"/>
                </a:solidFill>
              </a:rPr>
              <a:t>Havacılık</a:t>
            </a:r>
            <a:r>
              <a:rPr lang="en-US" sz="2200" dirty="0">
                <a:solidFill>
                  <a:prstClr val="black"/>
                </a:solidFill>
              </a:rPr>
              <a:t> </a:t>
            </a:r>
            <a:r>
              <a:rPr lang="en-US" sz="2200" dirty="0" err="1">
                <a:solidFill>
                  <a:prstClr val="black"/>
                </a:solidFill>
              </a:rPr>
              <a:t>otoritelerinin</a:t>
            </a:r>
            <a:r>
              <a:rPr lang="en-US" sz="2200" dirty="0">
                <a:solidFill>
                  <a:prstClr val="black"/>
                </a:solidFill>
              </a:rPr>
              <a:t> </a:t>
            </a:r>
            <a:r>
              <a:rPr lang="en-US" sz="2200" dirty="0" err="1">
                <a:solidFill>
                  <a:prstClr val="black"/>
                </a:solidFill>
              </a:rPr>
              <a:t>ve</a:t>
            </a:r>
            <a:r>
              <a:rPr lang="en-US" sz="2200" dirty="0">
                <a:solidFill>
                  <a:prstClr val="black"/>
                </a:solidFill>
              </a:rPr>
              <a:t> </a:t>
            </a:r>
            <a:r>
              <a:rPr lang="en-US" sz="2200" dirty="0" err="1">
                <a:solidFill>
                  <a:prstClr val="black"/>
                </a:solidFill>
              </a:rPr>
              <a:t>kuruluşlarının</a:t>
            </a:r>
            <a:r>
              <a:rPr lang="en-US" sz="2200" dirty="0">
                <a:solidFill>
                  <a:prstClr val="black"/>
                </a:solidFill>
              </a:rPr>
              <a:t> </a:t>
            </a:r>
            <a:r>
              <a:rPr lang="en-US" sz="2200" dirty="0" err="1">
                <a:solidFill>
                  <a:prstClr val="black"/>
                </a:solidFill>
              </a:rPr>
              <a:t>önerdiği</a:t>
            </a:r>
            <a:r>
              <a:rPr lang="en-US" sz="2200" dirty="0">
                <a:solidFill>
                  <a:prstClr val="black"/>
                </a:solidFill>
              </a:rPr>
              <a:t> </a:t>
            </a:r>
            <a:r>
              <a:rPr lang="en-US" sz="2200" dirty="0" err="1">
                <a:solidFill>
                  <a:prstClr val="black"/>
                </a:solidFill>
              </a:rPr>
              <a:t>bulaşıcı</a:t>
            </a:r>
            <a:r>
              <a:rPr lang="en-US" sz="2200" dirty="0">
                <a:solidFill>
                  <a:prstClr val="black"/>
                </a:solidFill>
              </a:rPr>
              <a:t> </a:t>
            </a:r>
            <a:r>
              <a:rPr lang="en-US" sz="2200" dirty="0" err="1">
                <a:solidFill>
                  <a:prstClr val="black"/>
                </a:solidFill>
              </a:rPr>
              <a:t>hastalıklara</a:t>
            </a:r>
            <a:r>
              <a:rPr lang="en-US" sz="2200" dirty="0">
                <a:solidFill>
                  <a:prstClr val="black"/>
                </a:solidFill>
              </a:rPr>
              <a:t> </a:t>
            </a:r>
            <a:r>
              <a:rPr lang="en-US" sz="2200" dirty="0" err="1">
                <a:solidFill>
                  <a:prstClr val="black"/>
                </a:solidFill>
              </a:rPr>
              <a:t>yönelik</a:t>
            </a:r>
            <a:r>
              <a:rPr lang="en-US" sz="2200" dirty="0">
                <a:solidFill>
                  <a:prstClr val="black"/>
                </a:solidFill>
              </a:rPr>
              <a:t> </a:t>
            </a:r>
            <a:r>
              <a:rPr lang="en-US" sz="2200" dirty="0" err="1">
                <a:solidFill>
                  <a:prstClr val="black"/>
                </a:solidFill>
              </a:rPr>
              <a:t>prosedürler</a:t>
            </a:r>
            <a:r>
              <a:rPr lang="en-US" sz="2200" dirty="0">
                <a:solidFill>
                  <a:prstClr val="black"/>
                </a:solidFill>
              </a:rPr>
              <a:t> </a:t>
            </a:r>
            <a:r>
              <a:rPr lang="en-US" sz="2200" dirty="0" err="1">
                <a:solidFill>
                  <a:prstClr val="black"/>
                </a:solidFill>
              </a:rPr>
              <a:t>uygular</a:t>
            </a:r>
            <a:r>
              <a:rPr lang="en-US" sz="2200" dirty="0">
                <a:solidFill>
                  <a:prstClr val="black"/>
                </a:solidFill>
              </a:rPr>
              <a:t>.</a:t>
            </a:r>
            <a:endParaRPr lang="tr-TR" sz="2200" dirty="0">
              <a:solidFill>
                <a:prstClr val="black"/>
              </a:solidFill>
            </a:endParaRPr>
          </a:p>
          <a:p>
            <a:pPr marL="216000" lvl="0" indent="-144000">
              <a:lnSpc>
                <a:spcPct val="100000"/>
              </a:lnSpc>
              <a:spcBef>
                <a:spcPts val="600"/>
              </a:spcBef>
              <a:spcAft>
                <a:spcPts val="600"/>
              </a:spcAft>
            </a:pPr>
            <a:r>
              <a:rPr lang="tr-TR" sz="2200" dirty="0">
                <a:solidFill>
                  <a:prstClr val="black"/>
                </a:solidFill>
              </a:rPr>
              <a:t>Sağlık Denetleme Merkezi vakayı değerlendirdikten sonra, olası vaka formu ile vakayı 112’ ye teslim eder.</a:t>
            </a:r>
          </a:p>
          <a:p>
            <a:pPr marL="216000" lvl="0" indent="-144000">
              <a:lnSpc>
                <a:spcPct val="100000"/>
              </a:lnSpc>
              <a:spcBef>
                <a:spcPts val="600"/>
              </a:spcBef>
              <a:spcAft>
                <a:spcPts val="600"/>
              </a:spcAft>
            </a:pPr>
            <a:r>
              <a:rPr lang="tr-TR" sz="2200" dirty="0">
                <a:solidFill>
                  <a:prstClr val="black"/>
                </a:solidFill>
              </a:rPr>
              <a:t>Vaka, 112 vasıtasıyla </a:t>
            </a:r>
            <a:r>
              <a:rPr lang="tr-TR" sz="2200" dirty="0" err="1">
                <a:solidFill>
                  <a:prstClr val="black"/>
                </a:solidFill>
              </a:rPr>
              <a:t>multidisipliner</a:t>
            </a:r>
            <a:r>
              <a:rPr lang="tr-TR" sz="2200" dirty="0">
                <a:solidFill>
                  <a:prstClr val="black"/>
                </a:solidFill>
              </a:rPr>
              <a:t> şartlara sahip hastanelere transfer edilir.</a:t>
            </a:r>
            <a:r>
              <a:rPr lang="en-US" sz="2200" dirty="0">
                <a:solidFill>
                  <a:prstClr val="black"/>
                </a:solidFill>
              </a:rPr>
              <a:t> </a:t>
            </a:r>
            <a:endParaRPr lang="tr-TR" sz="2200" dirty="0">
              <a:solidFill>
                <a:prstClr val="black"/>
              </a:solidFill>
            </a:endParaRPr>
          </a:p>
          <a:p>
            <a:pPr marL="216000" lvl="0" indent="-144000">
              <a:lnSpc>
                <a:spcPct val="100000"/>
              </a:lnSpc>
              <a:spcBef>
                <a:spcPts val="600"/>
              </a:spcBef>
              <a:spcAft>
                <a:spcPts val="600"/>
              </a:spcAft>
            </a:pPr>
            <a:r>
              <a:rPr lang="en-US" sz="2200" dirty="0">
                <a:solidFill>
                  <a:prstClr val="black"/>
                </a:solidFill>
              </a:rPr>
              <a:t>Hasta </a:t>
            </a:r>
            <a:r>
              <a:rPr lang="en-US" sz="2200" dirty="0" err="1">
                <a:solidFill>
                  <a:prstClr val="black"/>
                </a:solidFill>
              </a:rPr>
              <a:t>burada</a:t>
            </a:r>
            <a:r>
              <a:rPr lang="en-US" sz="2200" dirty="0">
                <a:solidFill>
                  <a:prstClr val="black"/>
                </a:solidFill>
              </a:rPr>
              <a:t> </a:t>
            </a:r>
            <a:r>
              <a:rPr lang="en-US" sz="2200" dirty="0" err="1">
                <a:solidFill>
                  <a:prstClr val="black"/>
                </a:solidFill>
              </a:rPr>
              <a:t>Olası</a:t>
            </a:r>
            <a:r>
              <a:rPr lang="en-US" sz="2200" dirty="0">
                <a:solidFill>
                  <a:prstClr val="black"/>
                </a:solidFill>
              </a:rPr>
              <a:t> </a:t>
            </a:r>
            <a:r>
              <a:rPr lang="en-US" sz="2200" dirty="0" err="1">
                <a:solidFill>
                  <a:prstClr val="black"/>
                </a:solidFill>
              </a:rPr>
              <a:t>Vaka</a:t>
            </a:r>
            <a:r>
              <a:rPr lang="en-US" sz="2200" dirty="0">
                <a:solidFill>
                  <a:prstClr val="black"/>
                </a:solidFill>
              </a:rPr>
              <a:t> </a:t>
            </a:r>
            <a:r>
              <a:rPr lang="en-US" sz="2200" dirty="0" err="1">
                <a:solidFill>
                  <a:prstClr val="black"/>
                </a:solidFill>
              </a:rPr>
              <a:t>Takip</a:t>
            </a:r>
            <a:r>
              <a:rPr lang="en-US" sz="2200" dirty="0">
                <a:solidFill>
                  <a:prstClr val="black"/>
                </a:solidFill>
              </a:rPr>
              <a:t> </a:t>
            </a:r>
            <a:r>
              <a:rPr lang="en-US" sz="2200" dirty="0" err="1">
                <a:solidFill>
                  <a:prstClr val="black"/>
                </a:solidFill>
              </a:rPr>
              <a:t>Algoritmasına</a:t>
            </a:r>
            <a:r>
              <a:rPr lang="en-US" sz="2200" dirty="0">
                <a:solidFill>
                  <a:prstClr val="black"/>
                </a:solidFill>
              </a:rPr>
              <a:t> </a:t>
            </a:r>
            <a:r>
              <a:rPr lang="en-US" sz="2200" dirty="0" err="1">
                <a:solidFill>
                  <a:prstClr val="black"/>
                </a:solidFill>
              </a:rPr>
              <a:t>uygun</a:t>
            </a:r>
            <a:r>
              <a:rPr lang="en-US" sz="2200" dirty="0">
                <a:solidFill>
                  <a:prstClr val="black"/>
                </a:solidFill>
              </a:rPr>
              <a:t> </a:t>
            </a:r>
            <a:r>
              <a:rPr lang="en-US" sz="2200" dirty="0" err="1">
                <a:solidFill>
                  <a:prstClr val="black"/>
                </a:solidFill>
              </a:rPr>
              <a:t>yönetilir</a:t>
            </a:r>
            <a:r>
              <a:rPr lang="en-US" sz="2200" dirty="0">
                <a:solidFill>
                  <a:prstClr val="black"/>
                </a:solidFill>
              </a:rPr>
              <a:t>.</a:t>
            </a:r>
            <a:endParaRPr lang="tr-TR" sz="2200" dirty="0">
              <a:solidFill>
                <a:prstClr val="black"/>
              </a:solidFill>
            </a:endParaRPr>
          </a:p>
          <a:p>
            <a:pPr marL="216000" indent="-144000">
              <a:lnSpc>
                <a:spcPct val="100000"/>
              </a:lnSpc>
              <a:spcBef>
                <a:spcPts val="600"/>
              </a:spcBef>
              <a:spcAft>
                <a:spcPts val="600"/>
              </a:spcAft>
            </a:pPr>
            <a:endParaRPr lang="tr-TR" sz="22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98948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Semptomu Olan Hasta Uçakta </a:t>
            </a:r>
            <a:r>
              <a:rPr lang="tr-TR" sz="2800" dirty="0" smtClean="0">
                <a:solidFill>
                  <a:schemeClr val="bg1"/>
                </a:solidFill>
              </a:rPr>
              <a:t>Saptanırsa</a:t>
            </a:r>
            <a:endParaRPr lang="tr-TR" sz="2800" dirty="0">
              <a:solidFill>
                <a:schemeClr val="bg1"/>
              </a:solidFill>
            </a:endParaRPr>
          </a:p>
        </p:txBody>
      </p:sp>
    </p:spTree>
    <p:extLst>
      <p:ext uri="{BB962C8B-B14F-4D97-AF65-F5344CB8AC3E}">
        <p14:creationId xmlns:p14="http://schemas.microsoft.com/office/powerpoint/2010/main" val="17350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Semptomu Olan Hasta Havalimanında Saptanırsa-1</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714375" y="1235096"/>
            <a:ext cx="1076325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6000" algn="just">
              <a:lnSpc>
                <a:spcPct val="114000"/>
              </a:lnSpc>
              <a:spcBef>
                <a:spcPts val="600"/>
              </a:spcBef>
              <a:spcAft>
                <a:spcPts val="600"/>
              </a:spcAft>
            </a:pPr>
            <a:r>
              <a:rPr lang="en-US" sz="2400" dirty="0" err="1"/>
              <a:t>Dış</a:t>
            </a:r>
            <a:r>
              <a:rPr lang="en-US" sz="2400" dirty="0"/>
              <a:t> </a:t>
            </a:r>
            <a:r>
              <a:rPr lang="en-US" sz="2400" dirty="0" err="1"/>
              <a:t>hatlar</a:t>
            </a:r>
            <a:r>
              <a:rPr lang="en-US" sz="2400" dirty="0"/>
              <a:t> </a:t>
            </a:r>
            <a:r>
              <a:rPr lang="en-US" sz="2400" dirty="0" err="1"/>
              <a:t>gelen</a:t>
            </a:r>
            <a:r>
              <a:rPr lang="en-US" sz="2400" dirty="0"/>
              <a:t> </a:t>
            </a:r>
            <a:r>
              <a:rPr lang="en-US" sz="2400" dirty="0" err="1"/>
              <a:t>yolcu</a:t>
            </a:r>
            <a:r>
              <a:rPr lang="en-US" sz="2400" dirty="0"/>
              <a:t> </a:t>
            </a:r>
            <a:r>
              <a:rPr lang="en-US" sz="2400" dirty="0" err="1"/>
              <a:t>terminalinde</a:t>
            </a:r>
            <a:r>
              <a:rPr lang="en-US" sz="2400" dirty="0"/>
              <a:t> </a:t>
            </a:r>
            <a:r>
              <a:rPr lang="en-US" sz="2400" dirty="0" err="1"/>
              <a:t>mümkün</a:t>
            </a:r>
            <a:r>
              <a:rPr lang="en-US" sz="2400" dirty="0"/>
              <a:t> </a:t>
            </a:r>
            <a:r>
              <a:rPr lang="en-US" sz="2400" dirty="0" err="1"/>
              <a:t>olan</a:t>
            </a:r>
            <a:r>
              <a:rPr lang="en-US" sz="2400" dirty="0"/>
              <a:t> </a:t>
            </a:r>
            <a:r>
              <a:rPr lang="en-US" sz="2400" dirty="0" err="1"/>
              <a:t>en</a:t>
            </a:r>
            <a:r>
              <a:rPr lang="en-US" sz="2400" dirty="0"/>
              <a:t> </a:t>
            </a:r>
            <a:r>
              <a:rPr lang="en-US" sz="2400" dirty="0" err="1"/>
              <a:t>erken</a:t>
            </a:r>
            <a:r>
              <a:rPr lang="en-US" sz="2400" dirty="0"/>
              <a:t> </a:t>
            </a:r>
            <a:r>
              <a:rPr lang="en-US" sz="2400" dirty="0" err="1"/>
              <a:t>noktalarda</a:t>
            </a:r>
            <a:r>
              <a:rPr lang="en-US" sz="2400" dirty="0"/>
              <a:t> </a:t>
            </a:r>
            <a:r>
              <a:rPr lang="en-US" sz="2400" dirty="0" err="1"/>
              <a:t>termal</a:t>
            </a:r>
            <a:r>
              <a:rPr lang="en-US" sz="2400" dirty="0"/>
              <a:t> </a:t>
            </a:r>
            <a:r>
              <a:rPr lang="en-US" sz="2400" dirty="0" err="1"/>
              <a:t>kamera</a:t>
            </a:r>
            <a:r>
              <a:rPr lang="en-US" sz="2400" dirty="0"/>
              <a:t> </a:t>
            </a:r>
            <a:r>
              <a:rPr lang="en-US" sz="2400" dirty="0" err="1"/>
              <a:t>sistemi</a:t>
            </a:r>
            <a:r>
              <a:rPr lang="en-US" sz="2400" dirty="0"/>
              <a:t> </a:t>
            </a:r>
            <a:r>
              <a:rPr lang="en-US" sz="2400" dirty="0" err="1"/>
              <a:t>yerleştirilir</a:t>
            </a:r>
            <a:r>
              <a:rPr lang="tr-TR" sz="2400" dirty="0"/>
              <a:t>.</a:t>
            </a:r>
          </a:p>
          <a:p>
            <a:pPr indent="-216000" algn="just">
              <a:lnSpc>
                <a:spcPct val="114000"/>
              </a:lnSpc>
              <a:spcBef>
                <a:spcPts val="600"/>
              </a:spcBef>
              <a:spcAft>
                <a:spcPts val="600"/>
              </a:spcAft>
            </a:pPr>
            <a:r>
              <a:rPr lang="tr-TR" sz="2400" dirty="0"/>
              <a:t>T</a:t>
            </a:r>
            <a:r>
              <a:rPr lang="en-US" sz="2400" dirty="0" err="1"/>
              <a:t>ermal</a:t>
            </a:r>
            <a:r>
              <a:rPr lang="en-US" sz="2400" dirty="0"/>
              <a:t> </a:t>
            </a:r>
            <a:r>
              <a:rPr lang="en-US" sz="2400" dirty="0" err="1"/>
              <a:t>kamera</a:t>
            </a:r>
            <a:r>
              <a:rPr lang="en-US" sz="2400" dirty="0"/>
              <a:t> </a:t>
            </a:r>
            <a:r>
              <a:rPr lang="en-US" sz="2400" dirty="0" err="1"/>
              <a:t>başında</a:t>
            </a:r>
            <a:r>
              <a:rPr lang="en-US" sz="2400" dirty="0"/>
              <a:t> </a:t>
            </a:r>
            <a:r>
              <a:rPr lang="en-US" sz="2400" dirty="0" err="1"/>
              <a:t>eğitimli</a:t>
            </a:r>
            <a:r>
              <a:rPr lang="en-US" sz="2400" dirty="0"/>
              <a:t>, </a:t>
            </a:r>
            <a:r>
              <a:rPr lang="en-US" sz="2400" dirty="0" err="1"/>
              <a:t>tıbbi</a:t>
            </a:r>
            <a:r>
              <a:rPr lang="en-US" sz="2400" dirty="0"/>
              <a:t> </a:t>
            </a:r>
            <a:r>
              <a:rPr lang="en-US" sz="2400" dirty="0" err="1"/>
              <a:t>maskesi</a:t>
            </a:r>
            <a:r>
              <a:rPr lang="en-US" sz="2400" dirty="0"/>
              <a:t>, </a:t>
            </a:r>
            <a:r>
              <a:rPr lang="en-US" sz="2400" dirty="0" err="1"/>
              <a:t>steril</a:t>
            </a:r>
            <a:r>
              <a:rPr lang="en-US" sz="2400" dirty="0"/>
              <a:t> </a:t>
            </a:r>
            <a:r>
              <a:rPr lang="en-US" sz="2400" dirty="0" err="1"/>
              <a:t>olmayan</a:t>
            </a:r>
            <a:r>
              <a:rPr lang="en-US" sz="2400" dirty="0"/>
              <a:t> </a:t>
            </a:r>
            <a:r>
              <a:rPr lang="en-US" sz="2400" dirty="0" err="1"/>
              <a:t>eldiveni</a:t>
            </a:r>
            <a:r>
              <a:rPr lang="en-US" sz="2400" dirty="0"/>
              <a:t> </a:t>
            </a:r>
            <a:r>
              <a:rPr lang="en-US" sz="2400" dirty="0" err="1"/>
              <a:t>ve</a:t>
            </a:r>
            <a:r>
              <a:rPr lang="en-US" sz="2400" dirty="0"/>
              <a:t> </a:t>
            </a:r>
            <a:r>
              <a:rPr lang="en-US" sz="2400" dirty="0" err="1"/>
              <a:t>gözlüğü</a:t>
            </a:r>
            <a:r>
              <a:rPr lang="en-US" sz="2400" dirty="0"/>
              <a:t> </a:t>
            </a:r>
            <a:r>
              <a:rPr lang="en-US" sz="2400" dirty="0" err="1"/>
              <a:t>olan</a:t>
            </a:r>
            <a:r>
              <a:rPr lang="en-US" sz="2400" dirty="0"/>
              <a:t> </a:t>
            </a:r>
            <a:r>
              <a:rPr lang="en-US" sz="2400" dirty="0" err="1"/>
              <a:t>en</a:t>
            </a:r>
            <a:r>
              <a:rPr lang="en-US" sz="2400" dirty="0"/>
              <a:t> </a:t>
            </a:r>
            <a:r>
              <a:rPr lang="en-US" sz="2400" dirty="0" err="1"/>
              <a:t>az</a:t>
            </a:r>
            <a:r>
              <a:rPr lang="en-US" sz="2400" dirty="0"/>
              <a:t> </a:t>
            </a:r>
            <a:r>
              <a:rPr lang="en-US" sz="2400" dirty="0" err="1"/>
              <a:t>iki</a:t>
            </a:r>
            <a:r>
              <a:rPr lang="en-US" sz="2400" dirty="0"/>
              <a:t> </a:t>
            </a:r>
            <a:r>
              <a:rPr lang="en-US" sz="2400" dirty="0" err="1"/>
              <a:t>personel</a:t>
            </a:r>
            <a:r>
              <a:rPr lang="en-US" sz="2400" dirty="0"/>
              <a:t> </a:t>
            </a:r>
            <a:r>
              <a:rPr lang="en-US" sz="2400" dirty="0" err="1"/>
              <a:t>bulunmalıdır</a:t>
            </a:r>
            <a:r>
              <a:rPr lang="tr-TR" sz="2400" dirty="0"/>
              <a:t>.</a:t>
            </a:r>
          </a:p>
          <a:p>
            <a:pPr lvl="0" algn="just"/>
            <a:r>
              <a:rPr lang="en-US" sz="2400" dirty="0" err="1"/>
              <a:t>Termal</a:t>
            </a:r>
            <a:r>
              <a:rPr lang="en-US" sz="2400" dirty="0"/>
              <a:t> </a:t>
            </a:r>
            <a:r>
              <a:rPr lang="en-US" sz="2400" dirty="0" err="1"/>
              <a:t>kamerada</a:t>
            </a:r>
            <a:r>
              <a:rPr lang="en-US" sz="2400" dirty="0"/>
              <a:t> </a:t>
            </a:r>
            <a:r>
              <a:rPr lang="en-US" sz="2400" dirty="0" err="1"/>
              <a:t>ateş</a:t>
            </a:r>
            <a:r>
              <a:rPr lang="en-US" sz="2400" dirty="0"/>
              <a:t> </a:t>
            </a:r>
            <a:r>
              <a:rPr lang="en-US" sz="2400" dirty="0" err="1"/>
              <a:t>tespit</a:t>
            </a:r>
            <a:r>
              <a:rPr lang="en-US" sz="2400" dirty="0"/>
              <a:t> </a:t>
            </a:r>
            <a:r>
              <a:rPr lang="en-US" sz="2400" dirty="0" err="1"/>
              <a:t>edilen</a:t>
            </a:r>
            <a:r>
              <a:rPr lang="en-US" sz="2400" dirty="0"/>
              <a:t> </a:t>
            </a:r>
            <a:r>
              <a:rPr lang="en-US" sz="2400" dirty="0" err="1"/>
              <a:t>kişiler</a:t>
            </a:r>
            <a:r>
              <a:rPr lang="tr-TR" sz="2400" dirty="0"/>
              <a:t>in, </a:t>
            </a:r>
          </a:p>
          <a:p>
            <a:pPr marL="0" lvl="0" indent="0" algn="just">
              <a:buNone/>
            </a:pPr>
            <a:r>
              <a:rPr lang="tr-TR" sz="2400" dirty="0"/>
              <a:t>    </a:t>
            </a:r>
            <a:r>
              <a:rPr lang="en-US" sz="2400" dirty="0" err="1"/>
              <a:t>veya</a:t>
            </a:r>
            <a:endParaRPr lang="tr-TR" sz="2400" dirty="0"/>
          </a:p>
          <a:p>
            <a:pPr lvl="0" indent="-216000" algn="just">
              <a:lnSpc>
                <a:spcPct val="114000"/>
              </a:lnSpc>
              <a:spcBef>
                <a:spcPts val="600"/>
              </a:spcBef>
              <a:spcAft>
                <a:spcPts val="600"/>
              </a:spcAft>
            </a:pPr>
            <a:r>
              <a:rPr lang="en-US" sz="2400" dirty="0" err="1"/>
              <a:t>Havalimanı</a:t>
            </a:r>
            <a:r>
              <a:rPr lang="en-US" sz="2400" dirty="0"/>
              <a:t> </a:t>
            </a:r>
            <a:r>
              <a:rPr lang="en-US" sz="2400" dirty="0" err="1"/>
              <a:t>içinde</a:t>
            </a:r>
            <a:r>
              <a:rPr lang="en-US" sz="2400" dirty="0"/>
              <a:t> </a:t>
            </a:r>
            <a:r>
              <a:rPr lang="en-US" sz="2400" dirty="0" err="1"/>
              <a:t>uçak</a:t>
            </a:r>
            <a:r>
              <a:rPr lang="en-US" sz="2400" dirty="0"/>
              <a:t> </a:t>
            </a:r>
            <a:r>
              <a:rPr lang="en-US" sz="2400" dirty="0" err="1"/>
              <a:t>bekleme</a:t>
            </a:r>
            <a:r>
              <a:rPr lang="en-US" sz="2400" dirty="0"/>
              <a:t>, </a:t>
            </a:r>
            <a:r>
              <a:rPr lang="en-US" sz="2400" dirty="0" err="1"/>
              <a:t>dinlenme</a:t>
            </a:r>
            <a:r>
              <a:rPr lang="en-US" sz="2400" dirty="0"/>
              <a:t> vb. </a:t>
            </a:r>
            <a:r>
              <a:rPr lang="en-US" sz="2400" dirty="0" err="1"/>
              <a:t>alanlarında</a:t>
            </a:r>
            <a:r>
              <a:rPr lang="en-US" sz="2400" dirty="0"/>
              <a:t>, </a:t>
            </a:r>
            <a:r>
              <a:rPr lang="en-US" sz="2400" dirty="0" err="1"/>
              <a:t>ateş</a:t>
            </a:r>
            <a:r>
              <a:rPr lang="en-US" sz="2400" dirty="0"/>
              <a:t> </a:t>
            </a:r>
            <a:r>
              <a:rPr lang="en-US" sz="2400" dirty="0" err="1"/>
              <a:t>ve</a:t>
            </a:r>
            <a:r>
              <a:rPr lang="en-US" sz="2400" dirty="0"/>
              <a:t>/</a:t>
            </a:r>
            <a:r>
              <a:rPr lang="en-US" sz="2400" dirty="0" err="1"/>
              <a:t>veya</a:t>
            </a:r>
            <a:r>
              <a:rPr lang="en-US" sz="2400" dirty="0"/>
              <a:t> </a:t>
            </a:r>
            <a:r>
              <a:rPr lang="en-US" sz="2400" dirty="0" err="1"/>
              <a:t>solunum</a:t>
            </a:r>
            <a:r>
              <a:rPr lang="en-US" sz="2400" dirty="0"/>
              <a:t> </a:t>
            </a:r>
            <a:r>
              <a:rPr lang="en-US" sz="2400" dirty="0" err="1"/>
              <a:t>yolu</a:t>
            </a:r>
            <a:r>
              <a:rPr lang="en-US" sz="2400" dirty="0"/>
              <a:t> </a:t>
            </a:r>
            <a:r>
              <a:rPr lang="en-US" sz="2400" dirty="0" err="1"/>
              <a:t>semptomları</a:t>
            </a:r>
            <a:r>
              <a:rPr lang="en-US" sz="2400" dirty="0"/>
              <a:t> </a:t>
            </a:r>
            <a:r>
              <a:rPr lang="en-US" sz="2400" dirty="0" err="1"/>
              <a:t>gösteren</a:t>
            </a:r>
            <a:r>
              <a:rPr lang="en-US" sz="2400" dirty="0"/>
              <a:t> </a:t>
            </a:r>
            <a:r>
              <a:rPr lang="en-US" sz="2400" dirty="0" err="1"/>
              <a:t>kişiler</a:t>
            </a:r>
            <a:r>
              <a:rPr lang="tr-TR" sz="2400" dirty="0"/>
              <a:t>in</a:t>
            </a:r>
            <a:r>
              <a:rPr lang="en-US" sz="2400" dirty="0"/>
              <a:t>;</a:t>
            </a:r>
            <a:endParaRPr lang="tr-TR" sz="2400" dirty="0"/>
          </a:p>
          <a:p>
            <a:pPr marL="0" indent="0" algn="just">
              <a:buNone/>
            </a:pPr>
            <a:r>
              <a:rPr lang="tr-TR" sz="2400" b="1" dirty="0"/>
              <a:t>   </a:t>
            </a:r>
            <a:r>
              <a:rPr lang="en-US" sz="2400" b="1" dirty="0" err="1"/>
              <a:t>tıbbi</a:t>
            </a:r>
            <a:r>
              <a:rPr lang="en-US" sz="2400" b="1" dirty="0"/>
              <a:t> </a:t>
            </a:r>
            <a:r>
              <a:rPr lang="en-US" sz="2400" b="1" dirty="0" err="1"/>
              <a:t>maske</a:t>
            </a:r>
            <a:r>
              <a:rPr lang="en-US" sz="2400" dirty="0"/>
              <a:t> </a:t>
            </a:r>
            <a:r>
              <a:rPr lang="en-US" sz="2400" dirty="0" err="1"/>
              <a:t>takması</a:t>
            </a:r>
            <a:r>
              <a:rPr lang="en-US" sz="2400" dirty="0"/>
              <a:t> </a:t>
            </a:r>
            <a:r>
              <a:rPr lang="en-US" sz="2400" dirty="0" err="1"/>
              <a:t>sağlanır</a:t>
            </a:r>
            <a:r>
              <a:rPr lang="tr-TR" sz="2400" dirty="0"/>
              <a:t>.</a:t>
            </a:r>
          </a:p>
        </p:txBody>
      </p:sp>
    </p:spTree>
    <p:extLst>
      <p:ext uri="{BB962C8B-B14F-4D97-AF65-F5344CB8AC3E}">
        <p14:creationId xmlns:p14="http://schemas.microsoft.com/office/powerpoint/2010/main" val="117219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3045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Semptomu Olan Hasta Havalimanında Saptanırsa-2</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598310" y="1444978"/>
            <a:ext cx="11300179" cy="5413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000" b="1" dirty="0"/>
              <a:t>1) </a:t>
            </a:r>
            <a:r>
              <a:rPr lang="tr-TR" sz="2000" b="1" dirty="0"/>
              <a:t>Kişi </a:t>
            </a:r>
            <a:r>
              <a:rPr lang="en-US" sz="2000" b="1" dirty="0" err="1"/>
              <a:t>Olası</a:t>
            </a:r>
            <a:r>
              <a:rPr lang="en-US" sz="2000" b="1" dirty="0"/>
              <a:t> </a:t>
            </a:r>
            <a:r>
              <a:rPr lang="tr-TR" sz="2000" b="1" dirty="0"/>
              <a:t>V</a:t>
            </a:r>
            <a:r>
              <a:rPr lang="en-US" sz="2000" b="1" dirty="0"/>
              <a:t>aka </a:t>
            </a:r>
            <a:r>
              <a:rPr lang="tr-TR" sz="2000" b="1" dirty="0"/>
              <a:t>T</a:t>
            </a:r>
            <a:r>
              <a:rPr lang="en-US" sz="2000" b="1" dirty="0" err="1"/>
              <a:t>anımına</a:t>
            </a:r>
            <a:r>
              <a:rPr lang="en-US" sz="2000" b="1" dirty="0"/>
              <a:t> </a:t>
            </a:r>
            <a:r>
              <a:rPr lang="tr-TR" sz="2000" b="1" dirty="0"/>
              <a:t>U</a:t>
            </a:r>
            <a:r>
              <a:rPr lang="en-US" sz="2000" b="1" dirty="0"/>
              <a:t>y</a:t>
            </a:r>
            <a:r>
              <a:rPr lang="tr-TR" sz="2000" b="1" dirty="0" err="1"/>
              <a:t>uyorsa</a:t>
            </a:r>
            <a:endParaRPr lang="tr-TR" sz="2000" dirty="0"/>
          </a:p>
          <a:p>
            <a:pPr lvl="0" algn="just">
              <a:lnSpc>
                <a:spcPts val="3000"/>
              </a:lnSpc>
              <a:spcBef>
                <a:spcPts val="0"/>
              </a:spcBef>
            </a:pPr>
            <a:r>
              <a:rPr lang="en-US" sz="2200" dirty="0" err="1"/>
              <a:t>Kişi</a:t>
            </a:r>
            <a:r>
              <a:rPr lang="en-US" sz="2200" dirty="0"/>
              <a:t> </a:t>
            </a:r>
            <a:r>
              <a:rPr lang="en-US" sz="2200" dirty="0" err="1"/>
              <a:t>sağlık</a:t>
            </a:r>
            <a:r>
              <a:rPr lang="en-US" sz="2200" dirty="0"/>
              <a:t> </a:t>
            </a:r>
            <a:r>
              <a:rPr lang="en-US" sz="2200" dirty="0" err="1"/>
              <a:t>denetleme</a:t>
            </a:r>
            <a:r>
              <a:rPr lang="en-US" sz="2200" dirty="0"/>
              <a:t> </a:t>
            </a:r>
            <a:r>
              <a:rPr lang="en-US" sz="2200" dirty="0" err="1"/>
              <a:t>merkezine</a:t>
            </a:r>
            <a:r>
              <a:rPr lang="en-US" sz="2200" dirty="0"/>
              <a:t> </a:t>
            </a:r>
            <a:r>
              <a:rPr lang="en-US" sz="2200" dirty="0" err="1"/>
              <a:t>götürülür</a:t>
            </a:r>
            <a:r>
              <a:rPr lang="tr-TR" sz="2200" dirty="0"/>
              <a:t>,</a:t>
            </a:r>
          </a:p>
          <a:p>
            <a:pPr lvl="0" algn="just">
              <a:lnSpc>
                <a:spcPts val="3000"/>
              </a:lnSpc>
              <a:spcBef>
                <a:spcPts val="0"/>
              </a:spcBef>
            </a:pPr>
            <a:r>
              <a:rPr lang="en-US" sz="2200" dirty="0" err="1"/>
              <a:t>Kişi</a:t>
            </a:r>
            <a:r>
              <a:rPr lang="en-US" sz="2200" dirty="0"/>
              <a:t> </a:t>
            </a:r>
            <a:r>
              <a:rPr lang="en-US" sz="2200" dirty="0" err="1"/>
              <a:t>Sağlık</a:t>
            </a:r>
            <a:r>
              <a:rPr lang="en-US" sz="2200" dirty="0"/>
              <a:t> </a:t>
            </a:r>
            <a:r>
              <a:rPr lang="en-US" sz="2200" dirty="0" err="1"/>
              <a:t>Denetleme</a:t>
            </a:r>
            <a:r>
              <a:rPr lang="en-US" sz="2200" dirty="0"/>
              <a:t> </a:t>
            </a:r>
            <a:r>
              <a:rPr lang="en-US" sz="2200" dirty="0" err="1"/>
              <a:t>Merkezi</a:t>
            </a:r>
            <a:r>
              <a:rPr lang="en-US" sz="2200" dirty="0"/>
              <a:t> </a:t>
            </a:r>
            <a:r>
              <a:rPr lang="en-US" sz="2200" dirty="0" err="1"/>
              <a:t>personeli</a:t>
            </a:r>
            <a:r>
              <a:rPr lang="en-US" sz="2200" dirty="0"/>
              <a:t> </a:t>
            </a:r>
            <a:r>
              <a:rPr lang="en-US" sz="2200" dirty="0" err="1"/>
              <a:t>tarafından</a:t>
            </a:r>
            <a:r>
              <a:rPr lang="en-US" sz="2200" dirty="0"/>
              <a:t> </a:t>
            </a:r>
            <a:r>
              <a:rPr lang="en-US" sz="2200" dirty="0" err="1"/>
              <a:t>değerlendirilir</a:t>
            </a:r>
            <a:r>
              <a:rPr lang="tr-TR" sz="2200" dirty="0"/>
              <a:t>,</a:t>
            </a:r>
          </a:p>
          <a:p>
            <a:pPr lvl="0" algn="just">
              <a:lnSpc>
                <a:spcPts val="3000"/>
              </a:lnSpc>
              <a:spcBef>
                <a:spcPts val="0"/>
              </a:spcBef>
            </a:pPr>
            <a:r>
              <a:rPr lang="en-US" sz="2200" dirty="0" err="1"/>
              <a:t>Olası</a:t>
            </a:r>
            <a:r>
              <a:rPr lang="en-US" sz="2200" dirty="0"/>
              <a:t> </a:t>
            </a:r>
            <a:r>
              <a:rPr lang="en-US" sz="2200" dirty="0" err="1"/>
              <a:t>vaka</a:t>
            </a:r>
            <a:r>
              <a:rPr lang="en-US" sz="2200" dirty="0"/>
              <a:t> </a:t>
            </a:r>
            <a:r>
              <a:rPr lang="en-US" sz="2200" dirty="0" err="1"/>
              <a:t>tanımına</a:t>
            </a:r>
            <a:r>
              <a:rPr lang="en-US" sz="2200" dirty="0"/>
              <a:t> </a:t>
            </a:r>
            <a:r>
              <a:rPr lang="en-US" sz="2200" dirty="0" err="1"/>
              <a:t>uyan</a:t>
            </a:r>
            <a:r>
              <a:rPr lang="en-US" sz="2200" dirty="0"/>
              <a:t> </a:t>
            </a:r>
            <a:r>
              <a:rPr lang="en-US" sz="2200" dirty="0" err="1"/>
              <a:t>kişilerin</a:t>
            </a:r>
            <a:r>
              <a:rPr lang="en-US" sz="2200" dirty="0"/>
              <a:t>, İl </a:t>
            </a:r>
            <a:r>
              <a:rPr lang="en-US" sz="2200" dirty="0" err="1"/>
              <a:t>Sağlık</a:t>
            </a:r>
            <a:r>
              <a:rPr lang="en-US" sz="2200" dirty="0"/>
              <a:t> </a:t>
            </a:r>
            <a:r>
              <a:rPr lang="en-US" sz="2200" dirty="0" err="1"/>
              <a:t>Müdürlüğü</a:t>
            </a:r>
            <a:r>
              <a:rPr lang="en-US" sz="2200" dirty="0"/>
              <a:t> </a:t>
            </a:r>
            <a:r>
              <a:rPr lang="en-US" sz="2200" dirty="0" err="1"/>
              <a:t>ve</a:t>
            </a:r>
            <a:r>
              <a:rPr lang="en-US" sz="2200" dirty="0"/>
              <a:t> 112 </a:t>
            </a:r>
            <a:r>
              <a:rPr lang="en-US" sz="2200" dirty="0" err="1"/>
              <a:t>komuta</a:t>
            </a:r>
            <a:r>
              <a:rPr lang="en-US" sz="2200" dirty="0"/>
              <a:t> </a:t>
            </a:r>
            <a:r>
              <a:rPr lang="en-US" sz="2200" dirty="0" err="1"/>
              <a:t>merkezine</a:t>
            </a:r>
            <a:r>
              <a:rPr lang="en-US" sz="2200" dirty="0"/>
              <a:t> </a:t>
            </a:r>
            <a:r>
              <a:rPr lang="en-US" sz="2200" dirty="0" err="1"/>
              <a:t>bilgi</a:t>
            </a:r>
            <a:r>
              <a:rPr lang="en-US" sz="2200" dirty="0"/>
              <a:t> </a:t>
            </a:r>
            <a:r>
              <a:rPr lang="en-US" sz="2200" dirty="0" err="1"/>
              <a:t>verilip</a:t>
            </a:r>
            <a:r>
              <a:rPr lang="en-US" sz="2200" dirty="0"/>
              <a:t> “</a:t>
            </a:r>
            <a:r>
              <a:rPr lang="en-US" sz="2200" dirty="0" err="1"/>
              <a:t>Olası</a:t>
            </a:r>
            <a:r>
              <a:rPr lang="en-US" sz="2200" dirty="0"/>
              <a:t> </a:t>
            </a:r>
            <a:r>
              <a:rPr lang="en-US" sz="2200" dirty="0" err="1"/>
              <a:t>Vaka</a:t>
            </a:r>
            <a:r>
              <a:rPr lang="en-US" sz="2200" dirty="0"/>
              <a:t> Bilgi </a:t>
            </a:r>
            <a:r>
              <a:rPr lang="en-US" sz="2200" dirty="0" err="1"/>
              <a:t>Formu</a:t>
            </a:r>
            <a:r>
              <a:rPr lang="en-US" sz="2200" dirty="0"/>
              <a:t>” </a:t>
            </a:r>
            <a:r>
              <a:rPr lang="en-US" sz="2200" dirty="0" err="1"/>
              <a:t>ile</a:t>
            </a:r>
            <a:r>
              <a:rPr lang="en-US" sz="2200" dirty="0"/>
              <a:t> 112 </a:t>
            </a:r>
            <a:r>
              <a:rPr lang="en-US" sz="2200" dirty="0" err="1"/>
              <a:t>Acil</a:t>
            </a:r>
            <a:r>
              <a:rPr lang="en-US" sz="2200" dirty="0"/>
              <a:t> </a:t>
            </a:r>
            <a:r>
              <a:rPr lang="en-US" sz="2200" dirty="0" err="1"/>
              <a:t>Sağlık</a:t>
            </a:r>
            <a:r>
              <a:rPr lang="en-US" sz="2200" dirty="0"/>
              <a:t> </a:t>
            </a:r>
            <a:r>
              <a:rPr lang="en-US" sz="2200" dirty="0" err="1"/>
              <a:t>Hizmetleri</a:t>
            </a:r>
            <a:r>
              <a:rPr lang="en-US" sz="2200" dirty="0"/>
              <a:t> </a:t>
            </a:r>
            <a:r>
              <a:rPr lang="en-US" sz="2200" dirty="0" err="1"/>
              <a:t>aracılığıyla</a:t>
            </a:r>
            <a:r>
              <a:rPr lang="en-US" sz="2200" dirty="0"/>
              <a:t> </a:t>
            </a:r>
            <a:r>
              <a:rPr lang="en-US" sz="2200" dirty="0" err="1"/>
              <a:t>hastaneye</a:t>
            </a:r>
            <a:r>
              <a:rPr lang="en-US" sz="2200" dirty="0"/>
              <a:t> </a:t>
            </a:r>
            <a:r>
              <a:rPr lang="en-US" sz="2200" dirty="0" err="1"/>
              <a:t>nakli</a:t>
            </a:r>
            <a:r>
              <a:rPr lang="en-US" sz="2200" dirty="0"/>
              <a:t> </a:t>
            </a:r>
            <a:r>
              <a:rPr lang="en-US" sz="2200" dirty="0" err="1"/>
              <a:t>sağlanır</a:t>
            </a:r>
            <a:r>
              <a:rPr lang="tr-TR" sz="2200" dirty="0"/>
              <a:t>,</a:t>
            </a:r>
          </a:p>
          <a:p>
            <a:pPr lvl="0" algn="just">
              <a:lnSpc>
                <a:spcPts val="3000"/>
              </a:lnSpc>
              <a:spcBef>
                <a:spcPts val="0"/>
              </a:spcBef>
            </a:pPr>
            <a:r>
              <a:rPr lang="en-US" sz="2200" dirty="0"/>
              <a:t>112 </a:t>
            </a:r>
            <a:r>
              <a:rPr lang="en-US" sz="2200" dirty="0" err="1"/>
              <a:t>vasıtasıyla</a:t>
            </a:r>
            <a:r>
              <a:rPr lang="en-US" sz="2200" dirty="0"/>
              <a:t> </a:t>
            </a:r>
            <a:r>
              <a:rPr lang="en-US" sz="2200" dirty="0" err="1"/>
              <a:t>olanakları</a:t>
            </a:r>
            <a:r>
              <a:rPr lang="en-US" sz="2200" dirty="0"/>
              <a:t> </a:t>
            </a:r>
            <a:r>
              <a:rPr lang="en-US" sz="2200" dirty="0" err="1"/>
              <a:t>uygun</a:t>
            </a:r>
            <a:r>
              <a:rPr lang="en-US" sz="2200" dirty="0"/>
              <a:t> </a:t>
            </a:r>
            <a:r>
              <a:rPr lang="en-US" sz="2200" dirty="0" err="1"/>
              <a:t>multidisipliner</a:t>
            </a:r>
            <a:r>
              <a:rPr lang="en-US" sz="2200" dirty="0"/>
              <a:t> </a:t>
            </a:r>
            <a:r>
              <a:rPr lang="en-US" sz="2200" dirty="0" err="1"/>
              <a:t>şartlara</a:t>
            </a:r>
            <a:r>
              <a:rPr lang="en-US" sz="2200" dirty="0"/>
              <a:t> </a:t>
            </a:r>
            <a:r>
              <a:rPr lang="en-US" sz="2200" dirty="0" err="1"/>
              <a:t>sahip</a:t>
            </a:r>
            <a:r>
              <a:rPr lang="en-US" sz="2200" dirty="0"/>
              <a:t> </a:t>
            </a:r>
            <a:r>
              <a:rPr lang="en-US" sz="2200" dirty="0" err="1"/>
              <a:t>hastanelere</a:t>
            </a:r>
            <a:r>
              <a:rPr lang="en-US" sz="2200" dirty="0"/>
              <a:t> transfer </a:t>
            </a:r>
            <a:r>
              <a:rPr lang="en-US" sz="2200" dirty="0" err="1"/>
              <a:t>edilir</a:t>
            </a:r>
            <a:r>
              <a:rPr lang="tr-TR" sz="2200" dirty="0"/>
              <a:t>,</a:t>
            </a:r>
          </a:p>
          <a:p>
            <a:pPr lvl="0" algn="just">
              <a:lnSpc>
                <a:spcPts val="3000"/>
              </a:lnSpc>
              <a:spcBef>
                <a:spcPts val="0"/>
              </a:spcBef>
            </a:pPr>
            <a:r>
              <a:rPr lang="en-US" sz="2200" dirty="0" err="1"/>
              <a:t>Kişinin</a:t>
            </a:r>
            <a:r>
              <a:rPr lang="en-US" sz="2200" dirty="0"/>
              <a:t> </a:t>
            </a:r>
            <a:r>
              <a:rPr lang="en-US" sz="2200" dirty="0" err="1"/>
              <a:t>geldiği</a:t>
            </a:r>
            <a:r>
              <a:rPr lang="en-US" sz="2200" dirty="0"/>
              <a:t> </a:t>
            </a:r>
            <a:r>
              <a:rPr lang="en-US" sz="2200" dirty="0" err="1"/>
              <a:t>havayolu</a:t>
            </a:r>
            <a:r>
              <a:rPr lang="en-US" sz="2200" dirty="0"/>
              <a:t> </a:t>
            </a:r>
            <a:r>
              <a:rPr lang="en-US" sz="2200" dirty="0" err="1"/>
              <a:t>ile</a:t>
            </a:r>
            <a:r>
              <a:rPr lang="en-US" sz="2200" dirty="0"/>
              <a:t> </a:t>
            </a:r>
            <a:r>
              <a:rPr lang="en-US" sz="2200" dirty="0" err="1"/>
              <a:t>temasa</a:t>
            </a:r>
            <a:r>
              <a:rPr lang="en-US" sz="2200" dirty="0"/>
              <a:t> </a:t>
            </a:r>
            <a:r>
              <a:rPr lang="en-US" sz="2200" dirty="0" err="1"/>
              <a:t>geçilerek</a:t>
            </a:r>
            <a:r>
              <a:rPr lang="en-US" sz="2200" dirty="0"/>
              <a:t> </a:t>
            </a:r>
            <a:r>
              <a:rPr lang="en-US" sz="2200" dirty="0" err="1"/>
              <a:t>kişinin</a:t>
            </a:r>
            <a:r>
              <a:rPr lang="en-US" sz="2200" dirty="0"/>
              <a:t> </a:t>
            </a:r>
            <a:r>
              <a:rPr lang="en-US" sz="2200" dirty="0" err="1"/>
              <a:t>iki</a:t>
            </a:r>
            <a:r>
              <a:rPr lang="en-US" sz="2200" dirty="0"/>
              <a:t> </a:t>
            </a:r>
            <a:r>
              <a:rPr lang="en-US" sz="2200" dirty="0" err="1"/>
              <a:t>ön</a:t>
            </a:r>
            <a:r>
              <a:rPr lang="en-US" sz="2200" dirty="0"/>
              <a:t>, </a:t>
            </a:r>
            <a:r>
              <a:rPr lang="en-US" sz="2200" dirty="0" err="1"/>
              <a:t>iki</a:t>
            </a:r>
            <a:r>
              <a:rPr lang="en-US" sz="2200" dirty="0"/>
              <a:t> </a:t>
            </a:r>
            <a:r>
              <a:rPr lang="en-US" sz="2200" dirty="0" err="1"/>
              <a:t>arka</a:t>
            </a:r>
            <a:r>
              <a:rPr lang="en-US" sz="2200" dirty="0"/>
              <a:t> </a:t>
            </a:r>
            <a:r>
              <a:rPr lang="en-US" sz="2200" dirty="0" err="1"/>
              <a:t>ve</a:t>
            </a:r>
            <a:r>
              <a:rPr lang="en-US" sz="2200" dirty="0"/>
              <a:t> </a:t>
            </a:r>
            <a:r>
              <a:rPr lang="en-US" sz="2200" dirty="0" err="1"/>
              <a:t>iki</a:t>
            </a:r>
            <a:r>
              <a:rPr lang="en-US" sz="2200" dirty="0"/>
              <a:t> </a:t>
            </a:r>
            <a:r>
              <a:rPr lang="en-US" sz="2200" dirty="0" err="1"/>
              <a:t>yan</a:t>
            </a:r>
            <a:r>
              <a:rPr lang="en-US" sz="2200" dirty="0"/>
              <a:t> </a:t>
            </a:r>
            <a:r>
              <a:rPr lang="en-US" sz="2200" dirty="0" err="1"/>
              <a:t>koltuk</a:t>
            </a:r>
            <a:r>
              <a:rPr lang="en-US" sz="2200" dirty="0"/>
              <a:t> </a:t>
            </a:r>
            <a:r>
              <a:rPr lang="en-US" sz="2200" dirty="0" err="1"/>
              <a:t>yolcu</a:t>
            </a:r>
            <a:r>
              <a:rPr lang="en-US" sz="2200" dirty="0"/>
              <a:t> </a:t>
            </a:r>
            <a:r>
              <a:rPr lang="en-US" sz="2200" dirty="0" err="1"/>
              <a:t>bilgisi</a:t>
            </a:r>
            <a:r>
              <a:rPr lang="en-US" sz="2200" dirty="0"/>
              <a:t> </a:t>
            </a:r>
            <a:r>
              <a:rPr lang="en-US" sz="2200" dirty="0" err="1"/>
              <a:t>alınır</a:t>
            </a:r>
            <a:r>
              <a:rPr lang="en-US" sz="2200" dirty="0"/>
              <a:t> </a:t>
            </a:r>
            <a:r>
              <a:rPr lang="en-US" sz="2200" dirty="0" err="1"/>
              <a:t>ve</a:t>
            </a:r>
            <a:r>
              <a:rPr lang="en-US" sz="2200" dirty="0"/>
              <a:t> </a:t>
            </a:r>
            <a:r>
              <a:rPr lang="en-US" sz="2200" dirty="0" err="1"/>
              <a:t>temaslı</a:t>
            </a:r>
            <a:r>
              <a:rPr lang="en-US" sz="2200" dirty="0"/>
              <a:t> </a:t>
            </a:r>
            <a:r>
              <a:rPr lang="en-US" sz="2200" dirty="0" err="1"/>
              <a:t>takibi</a:t>
            </a:r>
            <a:r>
              <a:rPr lang="en-US" sz="2200" dirty="0"/>
              <a:t> </a:t>
            </a:r>
            <a:r>
              <a:rPr lang="en-US" sz="2200" dirty="0" err="1"/>
              <a:t>için</a:t>
            </a:r>
            <a:r>
              <a:rPr lang="en-US" sz="2200" dirty="0"/>
              <a:t> İl </a:t>
            </a:r>
            <a:r>
              <a:rPr lang="en-US" sz="2200" dirty="0" err="1"/>
              <a:t>Sağlık</a:t>
            </a:r>
            <a:r>
              <a:rPr lang="en-US" sz="2200" dirty="0"/>
              <a:t> </a:t>
            </a:r>
            <a:r>
              <a:rPr lang="en-US" sz="2200" dirty="0" err="1"/>
              <a:t>Müdürlüğüne</a:t>
            </a:r>
            <a:r>
              <a:rPr lang="en-US" sz="2200" dirty="0"/>
              <a:t> </a:t>
            </a:r>
            <a:r>
              <a:rPr lang="en-US" sz="2200" dirty="0" err="1"/>
              <a:t>iletilir</a:t>
            </a:r>
            <a:r>
              <a:rPr lang="tr-TR" sz="2200" dirty="0"/>
              <a:t>,</a:t>
            </a:r>
          </a:p>
          <a:p>
            <a:pPr lvl="0" algn="just">
              <a:lnSpc>
                <a:spcPts val="3000"/>
              </a:lnSpc>
              <a:spcBef>
                <a:spcPts val="0"/>
              </a:spcBef>
            </a:pPr>
            <a:r>
              <a:rPr lang="en-US" sz="2200" dirty="0" err="1"/>
              <a:t>Vaka</a:t>
            </a:r>
            <a:r>
              <a:rPr lang="en-US" sz="2200" dirty="0"/>
              <a:t> </a:t>
            </a:r>
            <a:r>
              <a:rPr lang="en-US" sz="2200" dirty="0" err="1"/>
              <a:t>Takip</a:t>
            </a:r>
            <a:r>
              <a:rPr lang="en-US" sz="2200" dirty="0"/>
              <a:t> </a:t>
            </a:r>
            <a:r>
              <a:rPr lang="en-US" sz="2200" dirty="0" err="1"/>
              <a:t>Algoritmasına</a:t>
            </a:r>
            <a:r>
              <a:rPr lang="en-US" sz="2200" dirty="0"/>
              <a:t> </a:t>
            </a:r>
            <a:r>
              <a:rPr lang="en-US" sz="2200" dirty="0" err="1"/>
              <a:t>uygun</a:t>
            </a:r>
            <a:r>
              <a:rPr lang="en-US" sz="2200" dirty="0"/>
              <a:t> </a:t>
            </a:r>
            <a:r>
              <a:rPr lang="en-US" sz="2200" dirty="0" err="1"/>
              <a:t>yönetilir</a:t>
            </a:r>
            <a:r>
              <a:rPr lang="tr-TR" sz="2200" dirty="0"/>
              <a:t>,</a:t>
            </a:r>
          </a:p>
          <a:p>
            <a:pPr lvl="0" algn="just">
              <a:lnSpc>
                <a:spcPts val="3000"/>
              </a:lnSpc>
              <a:spcBef>
                <a:spcPts val="0"/>
              </a:spcBef>
            </a:pPr>
            <a:r>
              <a:rPr lang="en-US" sz="2200" dirty="0"/>
              <a:t>Numune </a:t>
            </a:r>
            <a:r>
              <a:rPr lang="en-US" sz="2200" dirty="0" err="1"/>
              <a:t>sonucu</a:t>
            </a:r>
            <a:r>
              <a:rPr lang="en-US" sz="2200" dirty="0"/>
              <a:t> İl </a:t>
            </a:r>
            <a:r>
              <a:rPr lang="en-US" sz="2200" dirty="0" err="1"/>
              <a:t>Sağlık</a:t>
            </a:r>
            <a:r>
              <a:rPr lang="en-US" sz="2200" dirty="0"/>
              <a:t> </a:t>
            </a:r>
            <a:r>
              <a:rPr lang="en-US" sz="2200" dirty="0" err="1"/>
              <a:t>Müdürlüğü</a:t>
            </a:r>
            <a:r>
              <a:rPr lang="en-US" sz="2200" dirty="0"/>
              <a:t> </a:t>
            </a:r>
            <a:r>
              <a:rPr lang="en-US" sz="2200" dirty="0" err="1"/>
              <a:t>Bulaşıcı</a:t>
            </a:r>
            <a:r>
              <a:rPr lang="en-US" sz="2200" dirty="0"/>
              <a:t> </a:t>
            </a:r>
            <a:r>
              <a:rPr lang="en-US" sz="2200" dirty="0" err="1"/>
              <a:t>Hastalıklar</a:t>
            </a:r>
            <a:r>
              <a:rPr lang="en-US" sz="2200" dirty="0"/>
              <a:t> </a:t>
            </a:r>
            <a:r>
              <a:rPr lang="en-US" sz="2200" dirty="0" err="1"/>
              <a:t>Birimi</a:t>
            </a:r>
            <a:r>
              <a:rPr lang="en-US" sz="2200" dirty="0"/>
              <a:t> </a:t>
            </a:r>
            <a:r>
              <a:rPr lang="en-US" sz="2200" dirty="0" err="1"/>
              <a:t>tarafından</a:t>
            </a:r>
            <a:r>
              <a:rPr lang="en-US" sz="2200" dirty="0"/>
              <a:t> </a:t>
            </a:r>
            <a:r>
              <a:rPr lang="en-US" sz="2200" dirty="0" err="1"/>
              <a:t>Sağlık</a:t>
            </a:r>
            <a:r>
              <a:rPr lang="en-US" sz="2200" dirty="0"/>
              <a:t> </a:t>
            </a:r>
            <a:r>
              <a:rPr lang="en-US" sz="2200" dirty="0" err="1"/>
              <a:t>Denetleme</a:t>
            </a:r>
            <a:r>
              <a:rPr lang="en-US" sz="2200" dirty="0"/>
              <a:t> </a:t>
            </a:r>
            <a:r>
              <a:rPr lang="en-US" sz="2200" dirty="0" err="1"/>
              <a:t>merkezine</a:t>
            </a:r>
            <a:r>
              <a:rPr lang="en-US" sz="2200" dirty="0"/>
              <a:t> </a:t>
            </a:r>
            <a:r>
              <a:rPr lang="en-US" sz="2200" dirty="0" err="1"/>
              <a:t>bildirilir</a:t>
            </a:r>
            <a:r>
              <a:rPr lang="tr-TR" sz="2200" dirty="0"/>
              <a:t>,</a:t>
            </a:r>
          </a:p>
          <a:p>
            <a:pPr lvl="0" algn="just">
              <a:lnSpc>
                <a:spcPts val="3000"/>
              </a:lnSpc>
              <a:spcBef>
                <a:spcPts val="0"/>
              </a:spcBef>
            </a:pPr>
            <a:r>
              <a:rPr lang="en-US" sz="2200" dirty="0" err="1"/>
              <a:t>Olası</a:t>
            </a:r>
            <a:r>
              <a:rPr lang="en-US" sz="2200" dirty="0"/>
              <a:t> </a:t>
            </a:r>
            <a:r>
              <a:rPr lang="en-US" sz="2200" dirty="0" err="1"/>
              <a:t>vaka</a:t>
            </a:r>
            <a:r>
              <a:rPr lang="en-US" sz="2200" dirty="0"/>
              <a:t> </a:t>
            </a:r>
            <a:r>
              <a:rPr lang="en-US" sz="2200" dirty="0" err="1"/>
              <a:t>bilgileri</a:t>
            </a:r>
            <a:r>
              <a:rPr lang="en-US" sz="2200" dirty="0"/>
              <a:t> </a:t>
            </a:r>
            <a:r>
              <a:rPr lang="en-US" sz="2200" dirty="0" err="1"/>
              <a:t>günlük</a:t>
            </a:r>
            <a:r>
              <a:rPr lang="en-US" sz="2200" dirty="0"/>
              <a:t> </a:t>
            </a:r>
            <a:r>
              <a:rPr lang="en-US" sz="2200" dirty="0" err="1"/>
              <a:t>olarak</a:t>
            </a:r>
            <a:r>
              <a:rPr lang="en-US" sz="2200" dirty="0"/>
              <a:t> İl </a:t>
            </a:r>
            <a:r>
              <a:rPr lang="en-US" sz="2200" dirty="0" err="1"/>
              <a:t>Sağlık</a:t>
            </a:r>
            <a:r>
              <a:rPr lang="en-US" sz="2200" dirty="0"/>
              <a:t> </a:t>
            </a:r>
            <a:r>
              <a:rPr lang="en-US" sz="2200" dirty="0" err="1"/>
              <a:t>Müdürlüğü’ne</a:t>
            </a:r>
            <a:r>
              <a:rPr lang="en-US" sz="2200" dirty="0"/>
              <a:t> </a:t>
            </a:r>
            <a:r>
              <a:rPr lang="en-US" sz="2200" dirty="0" err="1"/>
              <a:t>bildirili</a:t>
            </a:r>
            <a:r>
              <a:rPr lang="tr-TR" sz="2200" dirty="0"/>
              <a:t>r.</a:t>
            </a:r>
          </a:p>
        </p:txBody>
      </p:sp>
    </p:spTree>
    <p:extLst>
      <p:ext uri="{BB962C8B-B14F-4D97-AF65-F5344CB8AC3E}">
        <p14:creationId xmlns:p14="http://schemas.microsoft.com/office/powerpoint/2010/main" val="213210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Semptomu Olan Hasta Havalimanında Saptanırsa-3</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711200" y="1388532"/>
            <a:ext cx="10766425" cy="4583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2400" b="1" dirty="0"/>
          </a:p>
          <a:p>
            <a:pPr marL="0" indent="0">
              <a:buNone/>
            </a:pPr>
            <a:r>
              <a:rPr lang="en-US" sz="2400" b="1" dirty="0"/>
              <a:t>2) </a:t>
            </a:r>
            <a:r>
              <a:rPr lang="tr-TR" sz="2400" b="1" dirty="0"/>
              <a:t>Kişi </a:t>
            </a:r>
            <a:r>
              <a:rPr lang="en-US" sz="2400" b="1" dirty="0" err="1"/>
              <a:t>Olası</a:t>
            </a:r>
            <a:r>
              <a:rPr lang="en-US" sz="2400" b="1" dirty="0"/>
              <a:t> </a:t>
            </a:r>
            <a:r>
              <a:rPr lang="tr-TR" sz="2400" b="1" dirty="0"/>
              <a:t>V</a:t>
            </a:r>
            <a:r>
              <a:rPr lang="en-US" sz="2400" b="1" dirty="0"/>
              <a:t>aka </a:t>
            </a:r>
            <a:r>
              <a:rPr lang="tr-TR" sz="2400" b="1" dirty="0"/>
              <a:t>T</a:t>
            </a:r>
            <a:r>
              <a:rPr lang="en-US" sz="2400" b="1" dirty="0" err="1"/>
              <a:t>anımına</a:t>
            </a:r>
            <a:r>
              <a:rPr lang="en-US" sz="2400" b="1" dirty="0"/>
              <a:t> </a:t>
            </a:r>
            <a:r>
              <a:rPr lang="tr-TR" sz="2400" b="1" dirty="0"/>
              <a:t>Uy</a:t>
            </a:r>
            <a:r>
              <a:rPr lang="en-US" sz="2400" b="1" dirty="0"/>
              <a:t>m</a:t>
            </a:r>
            <a:r>
              <a:rPr lang="tr-TR" sz="2400" b="1" dirty="0" err="1"/>
              <a:t>uyorsa</a:t>
            </a:r>
            <a:r>
              <a:rPr lang="en-US" sz="2400" b="1" dirty="0"/>
              <a:t>;</a:t>
            </a:r>
            <a:endParaRPr lang="tr-TR" sz="2400" b="1" dirty="0"/>
          </a:p>
          <a:p>
            <a:pPr lvl="0" algn="just"/>
            <a:r>
              <a:rPr lang="en-US" sz="2400" dirty="0"/>
              <a:t>Transit </a:t>
            </a:r>
            <a:r>
              <a:rPr lang="en-US" sz="2400" dirty="0" err="1"/>
              <a:t>yolcu</a:t>
            </a:r>
            <a:r>
              <a:rPr lang="en-US" sz="2400" dirty="0"/>
              <a:t> </a:t>
            </a:r>
            <a:r>
              <a:rPr lang="en-US" sz="2400" dirty="0" err="1"/>
              <a:t>ise</a:t>
            </a:r>
            <a:r>
              <a:rPr lang="en-US" sz="2400" dirty="0"/>
              <a:t> </a:t>
            </a:r>
            <a:r>
              <a:rPr lang="en-US" sz="2400" dirty="0" err="1"/>
              <a:t>bilgilendirme</a:t>
            </a:r>
            <a:r>
              <a:rPr lang="en-US" sz="2400" dirty="0"/>
              <a:t> </a:t>
            </a:r>
            <a:r>
              <a:rPr lang="en-US" sz="2400" dirty="0" err="1"/>
              <a:t>yapılarak</a:t>
            </a:r>
            <a:r>
              <a:rPr lang="en-US" sz="2400" dirty="0"/>
              <a:t> </a:t>
            </a:r>
            <a:r>
              <a:rPr lang="en-US" sz="2400" dirty="0" err="1"/>
              <a:t>uçuşuna</a:t>
            </a:r>
            <a:r>
              <a:rPr lang="en-US" sz="2400" dirty="0"/>
              <a:t> </a:t>
            </a:r>
            <a:r>
              <a:rPr lang="en-US" sz="2400" dirty="0" err="1"/>
              <a:t>izin</a:t>
            </a:r>
            <a:r>
              <a:rPr lang="en-US" sz="2400" dirty="0"/>
              <a:t> </a:t>
            </a:r>
            <a:r>
              <a:rPr lang="en-US" sz="2400" dirty="0" err="1"/>
              <a:t>verilir</a:t>
            </a:r>
            <a:r>
              <a:rPr lang="en-US" sz="2400" dirty="0"/>
              <a:t>.</a:t>
            </a:r>
            <a:endParaRPr lang="tr-TR" sz="2400" dirty="0"/>
          </a:p>
          <a:p>
            <a:pPr lvl="0" algn="just"/>
            <a:endParaRPr lang="tr-TR" sz="2400" dirty="0"/>
          </a:p>
          <a:p>
            <a:pPr lvl="0" algn="just"/>
            <a:r>
              <a:rPr lang="en-US" sz="2400" dirty="0"/>
              <a:t>Transit </a:t>
            </a:r>
            <a:r>
              <a:rPr lang="en-US" sz="2400" dirty="0" err="1"/>
              <a:t>yolcu</a:t>
            </a:r>
            <a:r>
              <a:rPr lang="en-US" sz="2400" dirty="0"/>
              <a:t> </a:t>
            </a:r>
            <a:r>
              <a:rPr lang="en-US" sz="2400" dirty="0" err="1"/>
              <a:t>dışındaki</a:t>
            </a:r>
            <a:r>
              <a:rPr lang="en-US" sz="2400" dirty="0"/>
              <a:t> </a:t>
            </a:r>
            <a:r>
              <a:rPr lang="en-US" sz="2400" dirty="0" err="1"/>
              <a:t>kişilerin</a:t>
            </a:r>
            <a:r>
              <a:rPr lang="en-US" sz="2400" dirty="0"/>
              <a:t> </a:t>
            </a:r>
            <a:r>
              <a:rPr lang="en-US" sz="2400" dirty="0" err="1"/>
              <a:t>kaydı</a:t>
            </a:r>
            <a:r>
              <a:rPr lang="en-US" sz="2400" dirty="0"/>
              <a:t> </a:t>
            </a:r>
            <a:r>
              <a:rPr lang="en-US" sz="2400" dirty="0" err="1"/>
              <a:t>tutularak</a:t>
            </a:r>
            <a:r>
              <a:rPr lang="en-US" sz="2400" dirty="0"/>
              <a:t> </a:t>
            </a:r>
            <a:r>
              <a:rPr lang="en-US" sz="2400" dirty="0" err="1"/>
              <a:t>genel</a:t>
            </a:r>
            <a:r>
              <a:rPr lang="en-US" sz="2400" dirty="0"/>
              <a:t> </a:t>
            </a:r>
            <a:r>
              <a:rPr lang="en-US" sz="2400" dirty="0" err="1"/>
              <a:t>bilgilendirme</a:t>
            </a:r>
            <a:r>
              <a:rPr lang="en-US" sz="2400" dirty="0"/>
              <a:t> </a:t>
            </a:r>
            <a:r>
              <a:rPr lang="en-US" sz="2400" dirty="0" err="1"/>
              <a:t>yapılır</a:t>
            </a:r>
            <a:r>
              <a:rPr lang="en-US" sz="2400" dirty="0"/>
              <a:t>, </a:t>
            </a:r>
            <a:r>
              <a:rPr lang="en-US" sz="2400" dirty="0" err="1"/>
              <a:t>ülkeye</a:t>
            </a:r>
            <a:r>
              <a:rPr lang="en-US" sz="2400" dirty="0"/>
              <a:t> </a:t>
            </a:r>
            <a:r>
              <a:rPr lang="en-US" sz="2400" dirty="0" err="1"/>
              <a:t>girişine</a:t>
            </a:r>
            <a:r>
              <a:rPr lang="en-US" sz="2400" dirty="0"/>
              <a:t> </a:t>
            </a:r>
            <a:r>
              <a:rPr lang="en-US" sz="2400" dirty="0" err="1"/>
              <a:t>izin</a:t>
            </a:r>
            <a:r>
              <a:rPr lang="en-US" sz="2400" dirty="0"/>
              <a:t> </a:t>
            </a:r>
            <a:r>
              <a:rPr lang="en-US" sz="2400" dirty="0" err="1"/>
              <a:t>verilir</a:t>
            </a:r>
            <a:r>
              <a:rPr lang="en-US" sz="2400" dirty="0"/>
              <a:t>.</a:t>
            </a:r>
            <a:endParaRPr lang="tr-TR" sz="2400" dirty="0"/>
          </a:p>
        </p:txBody>
      </p:sp>
    </p:spTree>
    <p:extLst>
      <p:ext uri="{BB962C8B-B14F-4D97-AF65-F5344CB8AC3E}">
        <p14:creationId xmlns:p14="http://schemas.microsoft.com/office/powerpoint/2010/main" val="251088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9FFC293E-5C6F-4526-B1AE-8115626EA7C2}"/>
              </a:ext>
            </a:extLst>
          </p:cNvPr>
          <p:cNvSpPr/>
          <p:nvPr/>
        </p:nvSpPr>
        <p:spPr>
          <a:xfrm>
            <a:off x="5102779" y="3269218"/>
            <a:ext cx="1986441" cy="584775"/>
          </a:xfrm>
          <a:prstGeom prst="rect">
            <a:avLst/>
          </a:prstGeom>
        </p:spPr>
        <p:txBody>
          <a:bodyPr wrap="none">
            <a:spAutoFit/>
          </a:bodyPr>
          <a:lstStyle/>
          <a:p>
            <a:pPr algn="ctr"/>
            <a:r>
              <a:rPr lang="en-US" sz="3200" b="1" dirty="0">
                <a:latin typeface="Arial" panose="020B0604020202020204" pitchFamily="34" charset="0"/>
                <a:ea typeface="Times New Roman" panose="02020603050405020304" pitchFamily="18" charset="0"/>
                <a:cs typeface="Arial" panose="020B0604020202020204" pitchFamily="34" charset="0"/>
              </a:rPr>
              <a:t>NUMUNE</a:t>
            </a:r>
            <a:endParaRPr lang="tr-T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6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33778" y="1257140"/>
            <a:ext cx="10713155" cy="3793083"/>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Alt solunum yollarından </a:t>
            </a:r>
            <a:r>
              <a:rPr lang="tr-TR" sz="2400" b="1" dirty="0" err="1">
                <a:latin typeface="Arial" panose="020B0604020202020204" pitchFamily="34" charset="0"/>
                <a:cs typeface="Arial" panose="020B0604020202020204" pitchFamily="34" charset="0"/>
              </a:rPr>
              <a:t>trakeal</a:t>
            </a:r>
            <a:r>
              <a:rPr lang="tr-TR" sz="2400" b="1" dirty="0">
                <a:latin typeface="Arial" panose="020B0604020202020204" pitchFamily="34" charset="0"/>
                <a:cs typeface="Arial" panose="020B0604020202020204" pitchFamily="34" charset="0"/>
              </a:rPr>
              <a:t> </a:t>
            </a:r>
            <a:r>
              <a:rPr lang="tr-TR" sz="2400" b="1" dirty="0" err="1">
                <a:latin typeface="Arial" panose="020B0604020202020204" pitchFamily="34" charset="0"/>
                <a:cs typeface="Arial" panose="020B0604020202020204" pitchFamily="34" charset="0"/>
              </a:rPr>
              <a:t>aspirat</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veya </a:t>
            </a:r>
            <a:r>
              <a:rPr lang="tr-TR" sz="2400" b="1" dirty="0" err="1">
                <a:latin typeface="Arial" panose="020B0604020202020204" pitchFamily="34" charset="0"/>
                <a:cs typeface="Arial" panose="020B0604020202020204" pitchFamily="34" charset="0"/>
              </a:rPr>
              <a:t>bronkoskopik</a:t>
            </a:r>
            <a:r>
              <a:rPr lang="tr-TR" sz="2400" b="1" dirty="0">
                <a:latin typeface="Arial" panose="020B0604020202020204" pitchFamily="34" charset="0"/>
                <a:cs typeface="Arial" panose="020B0604020202020204" pitchFamily="34" charset="0"/>
              </a:rPr>
              <a:t> örnekler </a:t>
            </a:r>
            <a:r>
              <a:rPr lang="tr-TR" sz="2400" dirty="0">
                <a:latin typeface="Arial" panose="020B0604020202020204" pitchFamily="34" charset="0"/>
                <a:cs typeface="Arial" panose="020B0604020202020204" pitchFamily="34" charset="0"/>
              </a:rPr>
              <a:t>tercih edilmeli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Alt solunum yollarından alınamadığı durumlarda veya alt solunum yolu semptomları olmayan vakalardan </a:t>
            </a:r>
            <a:r>
              <a:rPr lang="tr-TR" sz="2400" b="1" dirty="0" err="1">
                <a:latin typeface="Arial" panose="020B0604020202020204" pitchFamily="34" charset="0"/>
                <a:cs typeface="Arial" panose="020B0604020202020204" pitchFamily="34" charset="0"/>
              </a:rPr>
              <a:t>nazofaringeal</a:t>
            </a:r>
            <a:r>
              <a:rPr lang="tr-TR" sz="2400" b="1" dirty="0">
                <a:latin typeface="Arial" panose="020B0604020202020204" pitchFamily="34" charset="0"/>
                <a:cs typeface="Arial" panose="020B0604020202020204" pitchFamily="34" charset="0"/>
              </a:rPr>
              <a:t> yıkama örneği </a:t>
            </a:r>
            <a:r>
              <a:rPr lang="tr-TR" sz="2400" dirty="0">
                <a:latin typeface="Arial" panose="020B0604020202020204" pitchFamily="34" charset="0"/>
                <a:cs typeface="Arial" panose="020B0604020202020204" pitchFamily="34" charset="0"/>
              </a:rPr>
              <a:t>ya da </a:t>
            </a:r>
            <a:r>
              <a:rPr lang="tr-TR" sz="2400" b="1" dirty="0" err="1">
                <a:latin typeface="Arial" panose="020B0604020202020204" pitchFamily="34" charset="0"/>
                <a:cs typeface="Arial" panose="020B0604020202020204" pitchFamily="34" charset="0"/>
              </a:rPr>
              <a:t>nazofaringeal</a:t>
            </a:r>
            <a:r>
              <a:rPr lang="tr-TR" sz="2400" b="1" dirty="0">
                <a:latin typeface="Arial" panose="020B0604020202020204" pitchFamily="34" charset="0"/>
                <a:cs typeface="Arial" panose="020B0604020202020204" pitchFamily="34" charset="0"/>
              </a:rPr>
              <a:t> ve </a:t>
            </a:r>
            <a:r>
              <a:rPr lang="tr-TR" sz="2400" b="1" dirty="0" err="1">
                <a:latin typeface="Arial" panose="020B0604020202020204" pitchFamily="34" charset="0"/>
                <a:cs typeface="Arial" panose="020B0604020202020204" pitchFamily="34" charset="0"/>
              </a:rPr>
              <a:t>orofaringeal</a:t>
            </a:r>
            <a:r>
              <a:rPr lang="tr-TR" sz="2400" b="1" dirty="0">
                <a:latin typeface="Arial" panose="020B0604020202020204" pitchFamily="34" charset="0"/>
                <a:cs typeface="Arial" panose="020B0604020202020204" pitchFamily="34" charset="0"/>
              </a:rPr>
              <a:t> </a:t>
            </a:r>
            <a:r>
              <a:rPr lang="tr-TR" sz="2400" b="1" dirty="0" err="1">
                <a:latin typeface="Arial" panose="020B0604020202020204" pitchFamily="34" charset="0"/>
                <a:cs typeface="Arial" panose="020B0604020202020204" pitchFamily="34" charset="0"/>
              </a:rPr>
              <a:t>sürüntü</a:t>
            </a:r>
            <a:r>
              <a:rPr lang="tr-TR" sz="2400" dirty="0">
                <a:latin typeface="Arial" panose="020B0604020202020204" pitchFamily="34" charset="0"/>
                <a:cs typeface="Arial" panose="020B0604020202020204" pitchFamily="34" charset="0"/>
              </a:rPr>
              <a:t> birlikte gönderilmelidir.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488964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Numune Alınması-1 </a:t>
            </a:r>
          </a:p>
        </p:txBody>
      </p:sp>
      <p:pic>
        <p:nvPicPr>
          <p:cNvPr id="6" name="İçerik Yer Tutucusu 3">
            <a:extLst>
              <a:ext uri="{FF2B5EF4-FFF2-40B4-BE49-F238E27FC236}">
                <a16:creationId xmlns:a16="http://schemas.microsoft.com/office/drawing/2014/main" xmlns="" id="{7380A449-E08C-4642-98A5-EE731E0D18E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30602" y="3759200"/>
            <a:ext cx="4056071" cy="2389560"/>
          </a:xfrm>
          <a:prstGeom prst="rect">
            <a:avLst/>
          </a:prstGeom>
          <a:noFill/>
          <a:ln>
            <a:noFill/>
          </a:ln>
        </p:spPr>
      </p:pic>
      <p:pic>
        <p:nvPicPr>
          <p:cNvPr id="7" name="Resim 6">
            <a:extLst>
              <a:ext uri="{FF2B5EF4-FFF2-40B4-BE49-F238E27FC236}">
                <a16:creationId xmlns:a16="http://schemas.microsoft.com/office/drawing/2014/main" xmlns="" id="{02938544-8E58-4448-94B0-763888E2E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6047" y="3747854"/>
            <a:ext cx="4056070" cy="2389560"/>
          </a:xfrm>
          <a:prstGeom prst="rect">
            <a:avLst/>
          </a:prstGeom>
          <a:noFill/>
          <a:ln>
            <a:noFill/>
          </a:ln>
        </p:spPr>
      </p:pic>
      <p:sp>
        <p:nvSpPr>
          <p:cNvPr id="8" name="Dikdörtgen 7">
            <a:extLst>
              <a:ext uri="{FF2B5EF4-FFF2-40B4-BE49-F238E27FC236}">
                <a16:creationId xmlns:a16="http://schemas.microsoft.com/office/drawing/2014/main" xmlns="" id="{93D9D478-E264-4EFB-B98A-50B4BEA6F6E9}"/>
              </a:ext>
            </a:extLst>
          </p:cNvPr>
          <p:cNvSpPr/>
          <p:nvPr/>
        </p:nvSpPr>
        <p:spPr>
          <a:xfrm>
            <a:off x="1730602" y="6137414"/>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xmlns="" id="{9EFCEEDC-BD5A-4959-BDDB-EC527CA963B7}"/>
              </a:ext>
            </a:extLst>
          </p:cNvPr>
          <p:cNvSpPr/>
          <p:nvPr/>
        </p:nvSpPr>
        <p:spPr>
          <a:xfrm>
            <a:off x="6256046" y="6137414"/>
            <a:ext cx="3907499"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455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33778" y="1490133"/>
            <a:ext cx="10439047" cy="3928534"/>
          </a:xfrm>
        </p:spPr>
        <p:txBody>
          <a:bodyPr>
            <a:noAutofit/>
          </a:bodyPr>
          <a:lstStyle/>
          <a:p>
            <a:pPr marL="216000" indent="-144000">
              <a:lnSpc>
                <a:spcPts val="3000"/>
              </a:lnSpc>
              <a:spcBef>
                <a:spcPts val="600"/>
              </a:spcBef>
              <a:spcAft>
                <a:spcPts val="600"/>
              </a:spcAft>
              <a:buNone/>
            </a:pPr>
            <a:r>
              <a:rPr lang="en-US" sz="2400" dirty="0">
                <a:latin typeface="Arial" panose="020B0604020202020204" pitchFamily="34" charset="0"/>
                <a:cs typeface="Arial" panose="020B0604020202020204" pitchFamily="34" charset="0"/>
              </a:rPr>
              <a:t>İdeal </a:t>
            </a:r>
            <a:r>
              <a:rPr lang="en-US" sz="2400" dirty="0" err="1">
                <a:latin typeface="Arial" panose="020B0604020202020204" pitchFamily="34" charset="0"/>
                <a:cs typeface="Arial" panose="020B0604020202020204" pitchFamily="34" charset="0"/>
              </a:rPr>
              <a:t>olarak</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Ö</a:t>
            </a:r>
            <a:r>
              <a:rPr lang="en-US" sz="2400" b="1" dirty="0" err="1">
                <a:latin typeface="Arial" panose="020B0604020202020204" pitchFamily="34" charset="0"/>
                <a:cs typeface="Arial" panose="020B0604020202020204" pitchFamily="34" charset="0"/>
              </a:rPr>
              <a:t>nce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orofaringeal</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sürüntü</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alınmalı</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S</a:t>
            </a:r>
            <a:r>
              <a:rPr lang="en-US" sz="2400" b="1" dirty="0" err="1">
                <a:latin typeface="Arial" panose="020B0604020202020204" pitchFamily="34" charset="0"/>
                <a:cs typeface="Arial" panose="020B0604020202020204" pitchFamily="34" charset="0"/>
              </a:rPr>
              <a:t>onrasında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aynı</a:t>
            </a:r>
            <a:r>
              <a:rPr lang="en-US" sz="2400" b="1" dirty="0">
                <a:latin typeface="Arial" panose="020B0604020202020204" pitchFamily="34" charset="0"/>
                <a:cs typeface="Arial" panose="020B0604020202020204" pitchFamily="34" charset="0"/>
              </a:rPr>
              <a:t> swab </a:t>
            </a:r>
            <a:r>
              <a:rPr lang="en-US" sz="2400" dirty="0" err="1">
                <a:latin typeface="Arial" panose="020B0604020202020204" pitchFamily="34" charset="0"/>
                <a:cs typeface="Arial" panose="020B0604020202020204" pitchFamily="34" charset="0"/>
              </a:rPr>
              <a:t>kullanılarak</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burundan</a:t>
            </a:r>
            <a:r>
              <a:rPr lang="en-US" sz="2400" b="1" dirty="0">
                <a:latin typeface="Arial" panose="020B0604020202020204" pitchFamily="34" charset="0"/>
                <a:cs typeface="Arial" panose="020B0604020202020204" pitchFamily="34" charset="0"/>
              </a:rPr>
              <a:t> da </a:t>
            </a:r>
            <a:r>
              <a:rPr lang="en-US" sz="2400" b="1" dirty="0" err="1">
                <a:latin typeface="Arial" panose="020B0604020202020204" pitchFamily="34" charset="0"/>
                <a:cs typeface="Arial" panose="020B0604020202020204" pitchFamily="34" charset="0"/>
              </a:rPr>
              <a:t>örnek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alınma</a:t>
            </a:r>
            <a:r>
              <a:rPr lang="tr-TR" sz="2400" b="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ı</a:t>
            </a:r>
            <a:r>
              <a:rPr lang="tr-TR" sz="2400" b="1" dirty="0">
                <a:latin typeface="Arial" panose="020B0604020202020204" pitchFamily="34" charset="0"/>
                <a:cs typeface="Arial" panose="020B0604020202020204" pitchFamily="34" charset="0"/>
              </a:rPr>
              <a:t>,</a:t>
            </a:r>
          </a:p>
          <a:p>
            <a:pPr marL="216000"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A</a:t>
            </a:r>
            <a:r>
              <a:rPr lang="en-US" sz="2400" b="1" dirty="0" err="1">
                <a:latin typeface="Arial" panose="020B0604020202020204" pitchFamily="34" charset="0"/>
                <a:cs typeface="Arial" panose="020B0604020202020204" pitchFamily="34" charset="0"/>
              </a:rPr>
              <a:t>ynı</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taşıma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besiyerin</a:t>
            </a:r>
            <a:r>
              <a:rPr lang="tr-TR" sz="2400" b="1" dirty="0">
                <a:latin typeface="Arial" panose="020B0604020202020204" pitchFamily="34" charset="0"/>
                <a:cs typeface="Arial" panose="020B0604020202020204" pitchFamily="34" charset="0"/>
              </a:rPr>
              <a:t>d</a:t>
            </a:r>
            <a:r>
              <a:rPr lang="en-US" sz="2400" b="1" dirty="0">
                <a:latin typeface="Arial" panose="020B0604020202020204" pitchFamily="34" charset="0"/>
                <a:cs typeface="Arial" panose="020B0604020202020204" pitchFamily="34" charset="0"/>
              </a:rPr>
              <a:t>e </a:t>
            </a:r>
            <a:r>
              <a:rPr lang="tr-TR" sz="2400" dirty="0">
                <a:latin typeface="Arial" panose="020B0604020202020204" pitchFamily="34" charset="0"/>
                <a:cs typeface="Arial" panose="020B0604020202020204" pitchFamily="34" charset="0"/>
              </a:rPr>
              <a:t>gönderilmeli  (</a:t>
            </a:r>
            <a:r>
              <a:rPr lang="en-US" sz="2400" dirty="0" err="1">
                <a:latin typeface="Arial" panose="020B0604020202020204" pitchFamily="34" charset="0"/>
                <a:cs typeface="Arial" panose="020B0604020202020204" pitchFamily="34" charset="0"/>
              </a:rPr>
              <a:t>Aynı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hastadan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alınan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orofaringeal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nazal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sürüntü</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örneği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besiyerlerinde</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gönderilmemeli</a:t>
            </a:r>
            <a:r>
              <a:rPr lang="tr-TR" sz="2400" b="1"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Numune Alınması-2 </a:t>
            </a:r>
          </a:p>
        </p:txBody>
      </p:sp>
    </p:spTree>
    <p:extLst>
      <p:ext uri="{BB962C8B-B14F-4D97-AF65-F5344CB8AC3E}">
        <p14:creationId xmlns:p14="http://schemas.microsoft.com/office/powerpoint/2010/main" val="341013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28468" y="1532458"/>
            <a:ext cx="10111032" cy="4982642"/>
          </a:xfrm>
        </p:spPr>
        <p:txBody>
          <a:bodyPr>
            <a:normAutofit/>
          </a:bodyPr>
          <a:lstStyle/>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Olası vaka tanımına uyan</a:t>
            </a:r>
          </a:p>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ve </a:t>
            </a:r>
          </a:p>
          <a:p>
            <a:pPr marL="216000" indent="-144000" algn="ctr">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Enfeksiyon bulguları ağırlaşarak devam eden kişilerden; </a:t>
            </a:r>
            <a:r>
              <a:rPr lang="tr-TR" sz="2400" dirty="0"/>
              <a:t>a</a:t>
            </a:r>
            <a:r>
              <a:rPr lang="tr-TR" sz="2400" dirty="0">
                <a:latin typeface="Arial" panose="020B0604020202020204" pitchFamily="34" charset="0"/>
                <a:cs typeface="Arial" panose="020B0604020202020204" pitchFamily="34" charset="0"/>
              </a:rPr>
              <a:t>lınan </a:t>
            </a:r>
            <a:r>
              <a:rPr lang="tr-TR" sz="2400" b="1" dirty="0">
                <a:latin typeface="Arial" panose="020B0604020202020204" pitchFamily="34" charset="0"/>
                <a:cs typeface="Arial" panose="020B0604020202020204" pitchFamily="34" charset="0"/>
              </a:rPr>
              <a:t>ilk numunenin üst solunum yolu numunesi </a:t>
            </a:r>
            <a:r>
              <a:rPr lang="tr-TR" sz="2400" dirty="0">
                <a:latin typeface="Arial" panose="020B0604020202020204" pitchFamily="34" charset="0"/>
                <a:cs typeface="Arial" panose="020B0604020202020204" pitchFamily="34" charset="0"/>
              </a:rPr>
              <a:t>olması</a:t>
            </a:r>
          </a:p>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ve </a:t>
            </a:r>
          </a:p>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Test sonucunun negatif olması</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COVID-19 enfeksiyonu şüphesini </a:t>
            </a:r>
            <a:r>
              <a:rPr lang="tr-TR" sz="2400" dirty="0" smtClean="0">
                <a:latin typeface="Arial" panose="020B0604020202020204" pitchFamily="34" charset="0"/>
                <a:cs typeface="Arial" panose="020B0604020202020204" pitchFamily="34" charset="0"/>
              </a:rPr>
              <a:t>dışlamaz</a:t>
            </a:r>
            <a:endParaRPr lang="tr-TR" sz="2400" dirty="0">
              <a:latin typeface="Arial" panose="020B0604020202020204" pitchFamily="34" charset="0"/>
              <a:cs typeface="Arial" panose="020B0604020202020204" pitchFamily="34" charset="0"/>
            </a:endParaRPr>
          </a:p>
          <a:p>
            <a:pPr marL="216000" indent="-144000" algn="ctr">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İkinci Numune Alınması </a:t>
            </a:r>
          </a:p>
        </p:txBody>
      </p:sp>
    </p:spTree>
    <p:extLst>
      <p:ext uri="{BB962C8B-B14F-4D97-AF65-F5344CB8AC3E}">
        <p14:creationId xmlns:p14="http://schemas.microsoft.com/office/powerpoint/2010/main" val="332783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11201" y="1550441"/>
            <a:ext cx="7235596" cy="4763885"/>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Solunum yolu </a:t>
            </a:r>
            <a:r>
              <a:rPr lang="tr-TR" sz="2400" dirty="0" err="1">
                <a:latin typeface="Arial" panose="020B0604020202020204" pitchFamily="34" charset="0"/>
                <a:cs typeface="Arial" panose="020B0604020202020204" pitchFamily="34" charset="0"/>
              </a:rPr>
              <a:t>sürüntüsü</a:t>
            </a:r>
            <a:r>
              <a:rPr lang="tr-TR" sz="2400" dirty="0">
                <a:latin typeface="Arial" panose="020B0604020202020204" pitchFamily="34" charset="0"/>
                <a:cs typeface="Arial" panose="020B0604020202020204" pitchFamily="34" charset="0"/>
              </a:rPr>
              <a:t> olarak </a:t>
            </a:r>
            <a:r>
              <a:rPr lang="tr-TR" sz="2400" dirty="0" err="1">
                <a:latin typeface="Arial" panose="020B0604020202020204" pitchFamily="34" charset="0"/>
                <a:cs typeface="Arial" panose="020B0604020202020204" pitchFamily="34" charset="0"/>
              </a:rPr>
              <a:t>Viral</a:t>
            </a:r>
            <a:r>
              <a:rPr lang="tr-TR" sz="2400" dirty="0">
                <a:latin typeface="Arial" panose="020B0604020202020204" pitchFamily="34" charset="0"/>
                <a:cs typeface="Arial" panose="020B0604020202020204" pitchFamily="34" charset="0"/>
              </a:rPr>
              <a:t> Transport </a:t>
            </a:r>
            <a:r>
              <a:rPr lang="tr-TR" sz="2400" dirty="0" err="1">
                <a:latin typeface="Arial" panose="020B0604020202020204" pitchFamily="34" charset="0"/>
                <a:cs typeface="Arial" panose="020B0604020202020204" pitchFamily="34" charset="0"/>
              </a:rPr>
              <a:t>Besiyeri</a:t>
            </a:r>
            <a:r>
              <a:rPr lang="tr-TR" sz="2400" dirty="0">
                <a:latin typeface="Arial" panose="020B0604020202020204" pitchFamily="34" charset="0"/>
                <a:cs typeface="Arial" panose="020B0604020202020204" pitchFamily="34" charset="0"/>
              </a:rPr>
              <a:t> (VTM) ile,</a:t>
            </a:r>
          </a:p>
          <a:p>
            <a:pPr marL="216000" indent="-144000">
              <a:lnSpc>
                <a:spcPts val="3000"/>
              </a:lnSpc>
              <a:spcBef>
                <a:spcPts val="600"/>
              </a:spcBef>
              <a:spcAft>
                <a:spcPts val="600"/>
              </a:spcAft>
            </a:pPr>
            <a:r>
              <a:rPr lang="tr-TR" sz="2400" dirty="0" err="1">
                <a:latin typeface="Arial" panose="020B0604020202020204" pitchFamily="34" charset="0"/>
                <a:cs typeface="Arial" panose="020B0604020202020204" pitchFamily="34" charset="0"/>
              </a:rPr>
              <a:t>Trakeal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aspirat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bronkoskopik</a:t>
            </a:r>
            <a:r>
              <a:rPr lang="tr-TR" sz="2400" dirty="0">
                <a:latin typeface="Arial" panose="020B0604020202020204" pitchFamily="34" charset="0"/>
                <a:cs typeface="Arial" panose="020B0604020202020204" pitchFamily="34" charset="0"/>
              </a:rPr>
              <a:t> örnek, balgam alınacak ise VTM veya steril, vida kapaklı ve sızdırmaz kaplara 2-3 ml,</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Numune</a:t>
            </a:r>
          </a:p>
        </p:txBody>
      </p:sp>
      <p:pic>
        <p:nvPicPr>
          <p:cNvPr id="6" name="Resim 5"/>
          <p:cNvPicPr/>
          <p:nvPr/>
        </p:nvPicPr>
        <p:blipFill>
          <a:blip r:embed="rId2"/>
          <a:stretch>
            <a:fillRect/>
          </a:stretch>
        </p:blipFill>
        <p:spPr>
          <a:xfrm>
            <a:off x="7946796" y="1116387"/>
            <a:ext cx="4080920" cy="5197939"/>
          </a:xfrm>
          <a:prstGeom prst="rect">
            <a:avLst/>
          </a:prstGeom>
        </p:spPr>
      </p:pic>
    </p:spTree>
    <p:extLst>
      <p:ext uri="{BB962C8B-B14F-4D97-AF65-F5344CB8AC3E}">
        <p14:creationId xmlns:p14="http://schemas.microsoft.com/office/powerpoint/2010/main" val="124605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dirty="0"/>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467002" y="1782677"/>
            <a:ext cx="9042284" cy="3284229"/>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ek </a:t>
            </a:r>
            <a:r>
              <a:rPr lang="tr-TR" sz="2400" dirty="0">
                <a:latin typeface="Arial" panose="020B0604020202020204" pitchFamily="34" charset="0"/>
                <a:cs typeface="Arial" panose="020B0604020202020204" pitchFamily="34" charset="0"/>
              </a:rPr>
              <a:t>zincirli</a:t>
            </a:r>
            <a:r>
              <a:rPr lang="en-US" sz="2400" dirty="0">
                <a:latin typeface="Arial" panose="020B0604020202020204" pitchFamily="34" charset="0"/>
                <a:cs typeface="Arial" panose="020B0604020202020204" pitchFamily="34" charset="0"/>
              </a:rPr>
              <a:t>, pozitif polariteli, zarflı RNA virüsler</a:t>
            </a:r>
            <a:r>
              <a:rPr lang="tr-TR" sz="2400" dirty="0">
                <a:latin typeface="Arial" panose="020B0604020202020204" pitchFamily="34" charset="0"/>
                <a:cs typeface="Arial" panose="020B0604020202020204" pitchFamily="34" charset="0"/>
              </a:rPr>
              <a:t>i</a:t>
            </a:r>
          </a:p>
          <a:p>
            <a:pPr marL="72000" indent="0">
              <a:lnSpc>
                <a:spcPts val="3000"/>
              </a:lnSpc>
              <a:spcBef>
                <a:spcPts val="600"/>
              </a:spcBef>
              <a:spcAft>
                <a:spcPts val="600"/>
              </a:spcAft>
              <a:buNone/>
            </a:pPr>
            <a:r>
              <a:rPr lang="en-US" sz="2400" b="1" i="1" dirty="0" err="1">
                <a:latin typeface="Arial" panose="020B0604020202020204" pitchFamily="34" charset="0"/>
                <a:cs typeface="Arial" panose="020B0604020202020204" pitchFamily="34" charset="0"/>
              </a:rPr>
              <a:t>Coronaviridae</a:t>
            </a:r>
            <a:r>
              <a:rPr lang="en-US" sz="2400" b="1" dirty="0">
                <a:latin typeface="Arial" panose="020B0604020202020204" pitchFamily="34" charset="0"/>
                <a:cs typeface="Arial" panose="020B0604020202020204" pitchFamily="34" charset="0"/>
              </a:rPr>
              <a:t> ailesi </a:t>
            </a:r>
            <a:r>
              <a:rPr lang="en-US" sz="2400" b="1" dirty="0" err="1">
                <a:latin typeface="Arial" panose="020B0604020202020204" pitchFamily="34" charset="0"/>
                <a:cs typeface="Arial" panose="020B0604020202020204" pitchFamily="34" charset="0"/>
              </a:rPr>
              <a:t>içinde</a:t>
            </a:r>
            <a:r>
              <a:rPr lang="tr-TR"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endParaRPr lang="tr-TR" sz="2400" b="1"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Başlıca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dört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türde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sınıflandırılırlar</a:t>
            </a:r>
            <a:r>
              <a:rPr lang="en-US" sz="2400" dirty="0">
                <a:latin typeface="Arial" panose="020B0604020202020204" pitchFamily="34" charset="0"/>
                <a:cs typeface="Arial" panose="020B0604020202020204" pitchFamily="34" charset="0"/>
              </a:rPr>
              <a:t>: Alfa, Beta, Gama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Delta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İnsan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yarasa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domuz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köpek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kemirgen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kanatlılarda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bulunabilmektedirler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evcil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yabani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hayvanlarda</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D210DC02-7EEF-42A0-BB14-37CF5E197310}"/>
              </a:ext>
            </a:extLst>
          </p:cNvPr>
          <p:cNvSpPr>
            <a:spLocks noGrp="1"/>
          </p:cNvSpPr>
          <p:nvPr>
            <p:ph type="title"/>
          </p:nvPr>
        </p:nvSpPr>
        <p:spPr>
          <a:xfrm>
            <a:off x="1664965" y="202982"/>
            <a:ext cx="7752412" cy="1032114"/>
          </a:xfrm>
        </p:spPr>
        <p:txBody>
          <a:bodyPr>
            <a:normAutofit/>
          </a:bodyPr>
          <a:lstStyle/>
          <a:p>
            <a:pPr marL="216000" indent="-144000">
              <a:lnSpc>
                <a:spcPts val="3000"/>
              </a:lnSpc>
              <a:spcBef>
                <a:spcPts val="600"/>
              </a:spcBef>
              <a:spcAft>
                <a:spcPts val="600"/>
              </a:spcAft>
            </a:pPr>
            <a:r>
              <a:rPr lang="tr-TR" sz="2800" b="1" dirty="0" err="1">
                <a:solidFill>
                  <a:schemeClr val="bg1"/>
                </a:solidFill>
                <a:latin typeface="Arial" panose="020B0604020202020204" pitchFamily="34" charset="0"/>
                <a:cs typeface="Arial" panose="020B0604020202020204" pitchFamily="34" charset="0"/>
              </a:rPr>
              <a:t>Coronaviruslar</a:t>
            </a:r>
            <a:endParaRPr lang="tr-TR"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801511" y="1319370"/>
            <a:ext cx="10871199" cy="4763567"/>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Alınan tüm numunelerin potansiyel olarak </a:t>
            </a:r>
            <a:r>
              <a:rPr lang="tr-TR" sz="2400" dirty="0" err="1">
                <a:latin typeface="Arial" panose="020B0604020202020204" pitchFamily="34" charset="0"/>
                <a:cs typeface="Arial" panose="020B0604020202020204" pitchFamily="34" charset="0"/>
              </a:rPr>
              <a:t>enfeksiyöz</a:t>
            </a:r>
            <a:r>
              <a:rPr lang="tr-TR" sz="2400" dirty="0">
                <a:latin typeface="Arial" panose="020B0604020202020204" pitchFamily="34" charset="0"/>
                <a:cs typeface="Arial" panose="020B0604020202020204" pitchFamily="34" charset="0"/>
              </a:rPr>
              <a:t> olduğu düşünülmeli,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Numune alma işlemi damlacık / </a:t>
            </a:r>
            <a:r>
              <a:rPr lang="tr-TR" sz="2400" dirty="0" err="1">
                <a:latin typeface="Arial" panose="020B0604020202020204" pitchFamily="34" charset="0"/>
                <a:cs typeface="Arial" panose="020B0604020202020204" pitchFamily="34" charset="0"/>
              </a:rPr>
              <a:t>aerosolizasyona</a:t>
            </a:r>
            <a:r>
              <a:rPr lang="tr-TR" sz="2400" dirty="0">
                <a:latin typeface="Arial" panose="020B0604020202020204" pitchFamily="34" charset="0"/>
                <a:cs typeface="Arial" panose="020B0604020202020204" pitchFamily="34" charset="0"/>
              </a:rPr>
              <a:t> neden olan işlem olarak kabul edilmeli, </a:t>
            </a:r>
          </a:p>
          <a:p>
            <a:pPr marL="216000"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Numune alan kişiler, </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Tek kullanımlık önlük, N95/FFP2 </a:t>
            </a:r>
            <a:r>
              <a:rPr lang="en-US" sz="2400" dirty="0" err="1">
                <a:latin typeface="Arial" panose="020B0604020202020204" pitchFamily="34" charset="0"/>
                <a:cs typeface="Arial" panose="020B0604020202020204" pitchFamily="34" charset="0"/>
              </a:rPr>
              <a:t>veya</a:t>
            </a:r>
            <a:r>
              <a:rPr lang="en-US" sz="2400" dirty="0">
                <a:latin typeface="Arial" panose="020B0604020202020204" pitchFamily="34" charset="0"/>
                <a:cs typeface="Arial" panose="020B0604020202020204" pitchFamily="34" charset="0"/>
              </a:rPr>
              <a:t> N99/FFP3 </a:t>
            </a:r>
            <a:r>
              <a:rPr lang="tr-TR" sz="2400" dirty="0">
                <a:latin typeface="Arial" panose="020B0604020202020204" pitchFamily="34" charset="0"/>
                <a:cs typeface="Arial" panose="020B0604020202020204" pitchFamily="34" charset="0"/>
              </a:rPr>
              <a:t>maske, gözlük veya yüz koruyucu, eldiven kullanmalıdır.</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Eldiven öncesi ve sonrası el hijyeni sağlanmalıdır.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10337"/>
            <a:ext cx="10369602" cy="112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rPr>
              <a:t>Numune Alımı ve Gönderilmesi Sırasında Güvenlik Prosedürleri-1</a:t>
            </a:r>
          </a:p>
        </p:txBody>
      </p:sp>
    </p:spTree>
    <p:extLst>
      <p:ext uri="{BB962C8B-B14F-4D97-AF65-F5344CB8AC3E}">
        <p14:creationId xmlns:p14="http://schemas.microsoft.com/office/powerpoint/2010/main" val="398345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16000" y="1456267"/>
            <a:ext cx="10542588" cy="4639733"/>
          </a:xfrm>
        </p:spPr>
        <p:txBody>
          <a:bodyPr>
            <a:normAutofit/>
          </a:bodyPr>
          <a:lstStyle/>
          <a:p>
            <a:pPr marL="216000"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Numune gönderen kişiler, </a:t>
            </a:r>
          </a:p>
          <a:p>
            <a:pPr marL="216000" lvl="1"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Standart enfeksiyondan korunma ve kontrol prosedürleri </a:t>
            </a:r>
          </a:p>
          <a:p>
            <a:pPr marL="216000" lvl="1"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VE </a:t>
            </a:r>
          </a:p>
          <a:p>
            <a:pPr marL="216000" lvl="1"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Ulusal ve uluslararası </a:t>
            </a:r>
            <a:r>
              <a:rPr lang="tr-TR" sz="2400" dirty="0" err="1">
                <a:latin typeface="Arial" panose="020B0604020202020204" pitchFamily="34" charset="0"/>
                <a:cs typeface="Arial" panose="020B0604020202020204" pitchFamily="34" charset="0"/>
              </a:rPr>
              <a:t>enfeksiyöz</a:t>
            </a:r>
            <a:r>
              <a:rPr lang="tr-TR" sz="2400" dirty="0">
                <a:latin typeface="Arial" panose="020B0604020202020204" pitchFamily="34" charset="0"/>
                <a:cs typeface="Arial" panose="020B0604020202020204" pitchFamily="34" charset="0"/>
              </a:rPr>
              <a:t> madde transport kurallarına uymalı,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65956" y="202982"/>
            <a:ext cx="109615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rPr>
              <a:t>Numune Alımı ve Gönderilmesi Sırasında Güvenlik Prosedürleri-2</a:t>
            </a:r>
          </a:p>
        </p:txBody>
      </p:sp>
    </p:spTree>
    <p:extLst>
      <p:ext uri="{BB962C8B-B14F-4D97-AF65-F5344CB8AC3E}">
        <p14:creationId xmlns:p14="http://schemas.microsoft.com/office/powerpoint/2010/main" val="388825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45067" y="1670756"/>
            <a:ext cx="10984089" cy="4425244"/>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Numunelerin doğru etiketlendiğinden, istem formlarının doğru bir şekilde doldurulduğundan ve klinik bilgilerin sağlandığından emin olunmalı,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Laboratuvarla iyi iletişim kurulmalı ve ihtiyaç duyulduğunda bilgi edinilmeli,</a:t>
            </a: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Numuneye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ait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atıklar</a:t>
            </a:r>
            <a:r>
              <a:rPr lang="tr-TR" sz="24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tıbbi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yönetmeliği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gereklilikleri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uygulanır</a:t>
            </a:r>
            <a:r>
              <a:rPr lang="tr-TR" sz="2400" dirty="0">
                <a:latin typeface="Arial" panose="020B0604020202020204" pitchFamily="34" charset="0"/>
                <a:cs typeface="Arial" panose="020B0604020202020204" pitchFamily="34" charset="0"/>
              </a:rPr>
              <a:t>.</a:t>
            </a:r>
          </a:p>
          <a:p>
            <a:pPr marL="216000" indent="-144000">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02982"/>
            <a:ext cx="1073084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rPr>
              <a:t>Numune Alımı ve Gönderilmesi Sırasında Güvenlik Prosedürleri-3</a:t>
            </a:r>
          </a:p>
        </p:txBody>
      </p:sp>
    </p:spTree>
    <p:extLst>
      <p:ext uri="{BB962C8B-B14F-4D97-AF65-F5344CB8AC3E}">
        <p14:creationId xmlns:p14="http://schemas.microsoft.com/office/powerpoint/2010/main" val="2577583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11199" y="1352550"/>
            <a:ext cx="10984089" cy="5172075"/>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 bilgileri – isim, doğum tarihi, cinsiyet, ikamet adresi, iletişim bilgileri, barkod numarası vb. </a:t>
            </a:r>
            <a:r>
              <a:rPr lang="tr-TR" sz="2400" b="1" dirty="0">
                <a:latin typeface="Arial" panose="020B0604020202020204" pitchFamily="34" charset="0"/>
                <a:cs typeface="Arial" panose="020B0604020202020204" pitchFamily="34" charset="0"/>
              </a:rPr>
              <a:t>ayrıca ziyaret ettiği riskli bölgenin adı </a:t>
            </a:r>
            <a:r>
              <a:rPr lang="tr-TR" sz="2400" dirty="0">
                <a:latin typeface="Arial" panose="020B0604020202020204" pitchFamily="34" charset="0"/>
                <a:cs typeface="Arial" panose="020B0604020202020204" pitchFamily="34" charset="0"/>
              </a:rPr>
              <a:t>ve gerekli diğer bilgiler (</a:t>
            </a:r>
            <a:r>
              <a:rPr lang="tr-TR" sz="2400" dirty="0" err="1">
                <a:latin typeface="Arial" panose="020B0604020202020204" pitchFamily="34" charset="0"/>
                <a:cs typeface="Arial" panose="020B0604020202020204" pitchFamily="34" charset="0"/>
              </a:rPr>
              <a:t>örn</a:t>
            </a:r>
            <a:r>
              <a:rPr lang="tr-TR" sz="2400" dirty="0">
                <a:latin typeface="Arial" panose="020B0604020202020204" pitchFamily="34" charset="0"/>
                <a:cs typeface="Arial" panose="020B0604020202020204" pitchFamily="34" charset="0"/>
              </a:rPr>
              <a:t>: hastane numarası, hastane adı, adresi, doktorun adı iletişim bilgileri),</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Numunenin alındığı tarih ve saat,</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Numunenin alındığı anatomik bölge ve </a:t>
            </a:r>
            <a:r>
              <a:rPr lang="tr-TR" sz="2400" dirty="0" err="1">
                <a:latin typeface="Arial" panose="020B0604020202020204" pitchFamily="34" charset="0"/>
                <a:cs typeface="Arial" panose="020B0604020202020204" pitchFamily="34" charset="0"/>
              </a:rPr>
              <a:t>lokasyon</a:t>
            </a:r>
            <a:r>
              <a:rPr lang="tr-TR" sz="2400" dirty="0">
                <a:latin typeface="Arial" panose="020B0604020202020204" pitchFamily="34" charset="0"/>
                <a:cs typeface="Arial" panose="020B0604020202020204" pitchFamily="34" charset="0"/>
              </a:rPr>
              <a:t>,</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İstenen testler,</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Klinik semptomlar ve ilgili hasta bilgileri (epidemiyolojik bilgiler, risk faktörleri, aşılama durumu ve </a:t>
            </a:r>
            <a:r>
              <a:rPr lang="tr-TR" sz="2400" dirty="0" err="1">
                <a:latin typeface="Arial" panose="020B0604020202020204" pitchFamily="34" charset="0"/>
                <a:cs typeface="Arial" panose="020B0604020202020204" pitchFamily="34" charset="0"/>
              </a:rPr>
              <a:t>antimikrobiyal</a:t>
            </a:r>
            <a:r>
              <a:rPr lang="tr-TR" sz="2400" dirty="0">
                <a:latin typeface="Arial" panose="020B0604020202020204" pitchFamily="34" charset="0"/>
                <a:cs typeface="Arial" panose="020B0604020202020204" pitchFamily="34" charset="0"/>
              </a:rPr>
              <a:t> tedaviler),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Kayıt Edilmesi Gereken Bilgiler</a:t>
            </a:r>
          </a:p>
        </p:txBody>
      </p:sp>
    </p:spTree>
    <p:extLst>
      <p:ext uri="{BB962C8B-B14F-4D97-AF65-F5344CB8AC3E}">
        <p14:creationId xmlns:p14="http://schemas.microsoft.com/office/powerpoint/2010/main" val="377304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95AA38B9-5FF4-4001-A399-291B23F12A8B}"/>
              </a:ext>
            </a:extLst>
          </p:cNvPr>
          <p:cNvSpPr/>
          <p:nvPr/>
        </p:nvSpPr>
        <p:spPr>
          <a:xfrm>
            <a:off x="4378222" y="3269218"/>
            <a:ext cx="3435556" cy="584775"/>
          </a:xfrm>
          <a:prstGeom prst="rect">
            <a:avLst/>
          </a:prstGeom>
        </p:spPr>
        <p:txBody>
          <a:bodyPr wrap="none">
            <a:spAutoFit/>
          </a:bodyPr>
          <a:lstStyle/>
          <a:p>
            <a:pPr algn="ctr"/>
            <a:r>
              <a:rPr lang="en-US" sz="3200" b="1" dirty="0">
                <a:latin typeface="Arial" panose="020B0604020202020204" pitchFamily="34" charset="0"/>
                <a:ea typeface="Times New Roman" panose="02020603050405020304" pitchFamily="18" charset="0"/>
                <a:cs typeface="Arial" panose="020B0604020202020204" pitchFamily="34" charset="0"/>
              </a:rPr>
              <a:t>TEMASLI TAKİBİ</a:t>
            </a:r>
            <a:endParaRPr lang="tr-T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782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767644" y="1628774"/>
            <a:ext cx="10971918" cy="397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0" algn="just">
              <a:lnSpc>
                <a:spcPts val="3000"/>
              </a:lnSpc>
              <a:spcBef>
                <a:spcPts val="0"/>
              </a:spcBef>
              <a:buNone/>
            </a:pPr>
            <a:r>
              <a:rPr lang="tr-TR" sz="2400" dirty="0"/>
              <a:t>Olası COVID-19 enfeksiyonu olan bir kişi tespit edildiğinde</a:t>
            </a:r>
            <a:r>
              <a:rPr lang="tr-TR" sz="2400" dirty="0" smtClean="0"/>
              <a:t>;</a:t>
            </a:r>
          </a:p>
          <a:p>
            <a:pPr marL="72000" indent="0" algn="just">
              <a:lnSpc>
                <a:spcPts val="3000"/>
              </a:lnSpc>
              <a:spcBef>
                <a:spcPts val="0"/>
              </a:spcBef>
              <a:buNone/>
            </a:pPr>
            <a:endParaRPr lang="tr-TR" sz="2400" dirty="0"/>
          </a:p>
          <a:p>
            <a:pPr marL="414900" indent="-342900" algn="just">
              <a:lnSpc>
                <a:spcPts val="3000"/>
              </a:lnSpc>
              <a:spcBef>
                <a:spcPts val="0"/>
              </a:spcBef>
            </a:pPr>
            <a:r>
              <a:rPr lang="tr-TR" sz="2400" dirty="0"/>
              <a:t>Bu kişi ile temas etmiş kişiler ve temasın özellikleri (yakın temas kriteri olup olmadığı</a:t>
            </a:r>
            <a:r>
              <a:rPr lang="tr-TR" sz="2400" dirty="0"/>
              <a:t>) belirlenerek </a:t>
            </a:r>
            <a:r>
              <a:rPr lang="tr-TR" sz="2400" dirty="0"/>
              <a:t>iletişim bilgileri kayıt altına alınır</a:t>
            </a:r>
            <a:r>
              <a:rPr lang="tr-TR" sz="2400" dirty="0" smtClean="0"/>
              <a:t>. </a:t>
            </a:r>
          </a:p>
          <a:p>
            <a:pPr marL="414900" indent="-342900" algn="just">
              <a:lnSpc>
                <a:spcPts val="3000"/>
              </a:lnSpc>
              <a:spcBef>
                <a:spcPts val="0"/>
              </a:spcBef>
            </a:pPr>
            <a:endParaRPr lang="tr-TR" sz="2400" dirty="0"/>
          </a:p>
          <a:p>
            <a:pPr marL="414900" indent="-342900" algn="just">
              <a:lnSpc>
                <a:spcPts val="3000"/>
              </a:lnSpc>
              <a:spcBef>
                <a:spcPts val="0"/>
              </a:spcBef>
            </a:pPr>
            <a:r>
              <a:rPr lang="en-US" sz="2400" dirty="0" err="1" smtClean="0"/>
              <a:t>Olası</a:t>
            </a:r>
            <a:r>
              <a:rPr lang="en-US" sz="2400" dirty="0" smtClean="0"/>
              <a:t> </a:t>
            </a:r>
            <a:r>
              <a:rPr lang="tr-TR" sz="2400" dirty="0"/>
              <a:t>vakanın</a:t>
            </a:r>
            <a:r>
              <a:rPr lang="en-US" sz="2400" dirty="0"/>
              <a:t> test </a:t>
            </a:r>
            <a:r>
              <a:rPr lang="en-US" sz="2400" dirty="0" err="1"/>
              <a:t>sonucu</a:t>
            </a:r>
            <a:r>
              <a:rPr lang="en-US" sz="2400" dirty="0"/>
              <a:t> </a:t>
            </a:r>
            <a:r>
              <a:rPr lang="en-US" sz="2400" dirty="0" err="1"/>
              <a:t>çıkana</a:t>
            </a:r>
            <a:r>
              <a:rPr lang="en-US" sz="2400" dirty="0"/>
              <a:t> </a:t>
            </a:r>
            <a:r>
              <a:rPr lang="en-US" sz="2400" dirty="0" err="1"/>
              <a:t>kadar</a:t>
            </a:r>
            <a:r>
              <a:rPr lang="en-US" sz="2400" dirty="0"/>
              <a:t> </a:t>
            </a:r>
            <a:r>
              <a:rPr lang="en-US" sz="2400" dirty="0" err="1"/>
              <a:t>yakın</a:t>
            </a:r>
            <a:r>
              <a:rPr lang="en-US" sz="2400" dirty="0"/>
              <a:t> </a:t>
            </a:r>
            <a:r>
              <a:rPr lang="en-US" sz="2400" dirty="0" err="1"/>
              <a:t>temaslılara</a:t>
            </a:r>
            <a:r>
              <a:rPr lang="en-US" sz="2400" dirty="0"/>
              <a:t> </a:t>
            </a:r>
            <a:r>
              <a:rPr lang="en-US" sz="2400" dirty="0" err="1"/>
              <a:t>yönelik</a:t>
            </a:r>
            <a:r>
              <a:rPr lang="en-US" sz="2400" dirty="0"/>
              <a:t> </a:t>
            </a:r>
            <a:r>
              <a:rPr lang="en-US" sz="2400" dirty="0" err="1"/>
              <a:t>herhangi</a:t>
            </a:r>
            <a:r>
              <a:rPr lang="en-US" sz="2400" dirty="0"/>
              <a:t> </a:t>
            </a:r>
            <a:r>
              <a:rPr lang="en-US" sz="2400" dirty="0" err="1"/>
              <a:t>bir</a:t>
            </a:r>
            <a:r>
              <a:rPr lang="en-US" sz="2400" dirty="0"/>
              <a:t> </a:t>
            </a:r>
            <a:r>
              <a:rPr lang="en-US" sz="2400" dirty="0" err="1"/>
              <a:t>önlem</a:t>
            </a:r>
            <a:r>
              <a:rPr lang="en-US" sz="2400" dirty="0"/>
              <a:t> </a:t>
            </a:r>
            <a:r>
              <a:rPr lang="en-US" sz="2400" dirty="0" err="1"/>
              <a:t>alınmaz</a:t>
            </a:r>
            <a:r>
              <a:rPr lang="en-US" sz="2400" dirty="0"/>
              <a:t>. </a:t>
            </a:r>
            <a:endParaRPr lang="tr-TR" sz="2400" dirty="0" smtClean="0"/>
          </a:p>
          <a:p>
            <a:pPr marL="414900" indent="-342900" algn="just">
              <a:lnSpc>
                <a:spcPts val="3000"/>
              </a:lnSpc>
              <a:spcBef>
                <a:spcPts val="0"/>
              </a:spcBef>
            </a:pPr>
            <a:endParaRPr lang="tr-TR" sz="2400" dirty="0"/>
          </a:p>
          <a:p>
            <a:pPr marL="414900" indent="-342900" algn="just">
              <a:lnSpc>
                <a:spcPts val="3000"/>
              </a:lnSpc>
              <a:spcBef>
                <a:spcPts val="0"/>
              </a:spcBef>
            </a:pPr>
            <a:r>
              <a:rPr lang="tr-TR" sz="2400" dirty="0" smtClean="0"/>
              <a:t>Olası </a:t>
            </a:r>
            <a:r>
              <a:rPr lang="tr-TR" sz="2400" dirty="0"/>
              <a:t>vakanın t</a:t>
            </a:r>
            <a:r>
              <a:rPr lang="en-US" sz="2400" dirty="0" err="1"/>
              <a:t>est</a:t>
            </a:r>
            <a:r>
              <a:rPr lang="en-US" sz="2400" dirty="0"/>
              <a:t> </a:t>
            </a:r>
            <a:r>
              <a:rPr lang="en-US" sz="2400" dirty="0" err="1"/>
              <a:t>sonucu</a:t>
            </a:r>
            <a:r>
              <a:rPr lang="en-US" sz="2400" dirty="0"/>
              <a:t> </a:t>
            </a:r>
            <a:r>
              <a:rPr lang="en-US" sz="2400" dirty="0" err="1"/>
              <a:t>negatif</a:t>
            </a:r>
            <a:r>
              <a:rPr lang="en-US" sz="2400" dirty="0"/>
              <a:t> </a:t>
            </a:r>
            <a:r>
              <a:rPr lang="en-US" sz="2400" dirty="0" err="1"/>
              <a:t>gelirse</a:t>
            </a:r>
            <a:r>
              <a:rPr lang="en-US" sz="2400" dirty="0"/>
              <a:t> </a:t>
            </a:r>
            <a:r>
              <a:rPr lang="en-US" sz="2400" dirty="0" err="1"/>
              <a:t>temaslılarla</a:t>
            </a:r>
            <a:r>
              <a:rPr lang="en-US" sz="2400" dirty="0"/>
              <a:t> </a:t>
            </a:r>
            <a:r>
              <a:rPr lang="en-US" sz="2400" dirty="0" err="1"/>
              <a:t>ilgili</a:t>
            </a:r>
            <a:r>
              <a:rPr lang="en-US" sz="2400" dirty="0"/>
              <a:t> </a:t>
            </a:r>
            <a:r>
              <a:rPr lang="en-US" sz="2400" dirty="0" err="1"/>
              <a:t>herhangi</a:t>
            </a:r>
            <a:r>
              <a:rPr lang="en-US" sz="2400" dirty="0"/>
              <a:t> </a:t>
            </a:r>
            <a:r>
              <a:rPr lang="en-US" sz="2400" dirty="0" err="1"/>
              <a:t>bir</a:t>
            </a:r>
            <a:r>
              <a:rPr lang="en-US" sz="2400" dirty="0"/>
              <a:t> </a:t>
            </a:r>
            <a:r>
              <a:rPr lang="en-US" sz="2400" dirty="0" err="1"/>
              <a:t>işlem</a:t>
            </a:r>
            <a:r>
              <a:rPr lang="en-US" sz="2400" dirty="0"/>
              <a:t> </a:t>
            </a:r>
            <a:r>
              <a:rPr lang="en-US" sz="2400" dirty="0" err="1"/>
              <a:t>yapılmaz</a:t>
            </a:r>
            <a:r>
              <a:rPr lang="en-US" sz="2400" dirty="0"/>
              <a:t>. </a:t>
            </a:r>
            <a:endParaRPr lang="tr-TR" sz="2400" dirty="0"/>
          </a:p>
        </p:txBody>
      </p:sp>
      <p:sp>
        <p:nvSpPr>
          <p:cNvPr id="6" name="Unvan 1"/>
          <p:cNvSpPr>
            <a:spLocks noGrp="1"/>
          </p:cNvSpPr>
          <p:nvPr>
            <p:ph type="title"/>
          </p:nvPr>
        </p:nvSpPr>
        <p:spPr>
          <a:xfrm>
            <a:off x="1495034" y="385526"/>
            <a:ext cx="10244528" cy="701337"/>
          </a:xfrm>
        </p:spPr>
        <p:txBody>
          <a:bodyPr>
            <a:normAutofit/>
          </a:bodyPr>
          <a:lstStyle/>
          <a:p>
            <a:pPr marL="216000" indent="-144000">
              <a:lnSpc>
                <a:spcPts val="3000"/>
              </a:lnSpc>
              <a:spcBef>
                <a:spcPts val="600"/>
              </a:spcBef>
              <a:spcAft>
                <a:spcPts val="600"/>
              </a:spcAft>
            </a:pPr>
            <a:r>
              <a:rPr lang="en-US" sz="2800" dirty="0" err="1">
                <a:solidFill>
                  <a:schemeClr val="bg1"/>
                </a:solidFill>
                <a:latin typeface="Arial" panose="020B0604020202020204" pitchFamily="34" charset="0"/>
                <a:cs typeface="Arial" panose="020B0604020202020204" pitchFamily="34" charset="0"/>
              </a:rPr>
              <a:t>Temaslılara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Yönelik</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Yapılması</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Gerekenler</a:t>
            </a:r>
            <a:r>
              <a:rPr lang="tr-TR" sz="2800"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643468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9322" y="320102"/>
            <a:ext cx="10244528" cy="701337"/>
          </a:xfrm>
        </p:spPr>
        <p:txBody>
          <a:bodyPr>
            <a:normAutofit/>
          </a:bodyPr>
          <a:lstStyle/>
          <a:p>
            <a:pPr marL="216000" indent="-144000">
              <a:lnSpc>
                <a:spcPts val="3000"/>
              </a:lnSpc>
              <a:spcBef>
                <a:spcPts val="600"/>
              </a:spcBef>
              <a:spcAft>
                <a:spcPts val="600"/>
              </a:spcAft>
            </a:pPr>
            <a:r>
              <a:rPr lang="en-US" sz="2800" dirty="0" err="1">
                <a:solidFill>
                  <a:schemeClr val="bg1"/>
                </a:solidFill>
                <a:latin typeface="Arial" panose="020B0604020202020204" pitchFamily="34" charset="0"/>
                <a:cs typeface="Arial" panose="020B0604020202020204" pitchFamily="34" charset="0"/>
              </a:rPr>
              <a:t>Temaslılara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Yönelik</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Yapılması</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Gerekenler</a:t>
            </a:r>
            <a:r>
              <a:rPr lang="tr-TR" sz="2800" dirty="0">
                <a:solidFill>
                  <a:schemeClr val="bg1"/>
                </a:solidFill>
                <a:latin typeface="Arial" panose="020B0604020202020204" pitchFamily="34" charset="0"/>
                <a:cs typeface="Arial" panose="020B0604020202020204" pitchFamily="34" charset="0"/>
              </a:rPr>
              <a:t>-2</a:t>
            </a:r>
          </a:p>
        </p:txBody>
      </p:sp>
      <p:sp>
        <p:nvSpPr>
          <p:cNvPr id="3" name="İçerik Yer Tutucusu 2"/>
          <p:cNvSpPr>
            <a:spLocks noGrp="1"/>
          </p:cNvSpPr>
          <p:nvPr>
            <p:ph idx="1"/>
          </p:nvPr>
        </p:nvSpPr>
        <p:spPr>
          <a:xfrm>
            <a:off x="711200" y="1173092"/>
            <a:ext cx="11042650" cy="5431248"/>
          </a:xfrm>
        </p:spPr>
        <p:txBody>
          <a:bodyPr>
            <a:normAutofit fontScale="85000" lnSpcReduction="10000"/>
          </a:bodyPr>
          <a:lstStyle/>
          <a:p>
            <a:pPr marL="72000" lvl="0" indent="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Olası vakanın t</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sonucu</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pozitif </a:t>
            </a:r>
            <a:r>
              <a:rPr lang="en-US" dirty="0" err="1">
                <a:latin typeface="Arial" panose="020B0604020202020204" pitchFamily="34" charset="0"/>
                <a:cs typeface="Arial" panose="020B0604020202020204" pitchFamily="34" charset="0"/>
              </a:rPr>
              <a:t>gelirse</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414900" lvl="1" indent="-342900" algn="just">
              <a:lnSpc>
                <a:spcPts val="3000"/>
              </a:lnSpc>
              <a:spcBef>
                <a:spcPts val="600"/>
              </a:spcBef>
              <a:spcAft>
                <a:spcPts val="600"/>
              </a:spcAft>
            </a:pPr>
            <a:r>
              <a:rPr lang="en-US" sz="2600" dirty="0">
                <a:latin typeface="Arial" panose="020B0604020202020204" pitchFamily="34" charset="0"/>
                <a:cs typeface="Arial" panose="020B0604020202020204" pitchFamily="34" charset="0"/>
              </a:rPr>
              <a:t>Yakın </a:t>
            </a:r>
            <a:r>
              <a:rPr lang="en-US" sz="2600" dirty="0" err="1">
                <a:latin typeface="Arial" panose="020B0604020202020204" pitchFamily="34" charset="0"/>
                <a:cs typeface="Arial" panose="020B0604020202020204" pitchFamily="34" charset="0"/>
              </a:rPr>
              <a:t>temaslılar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evde</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gün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boyunca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ateş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veya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solunum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semptomları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açısından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takip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edilir</a:t>
            </a:r>
            <a:r>
              <a:rPr lang="en-US" sz="2600" dirty="0">
                <a:latin typeface="Arial" panose="020B0604020202020204" pitchFamily="34" charset="0"/>
                <a:cs typeface="Arial" panose="020B0604020202020204" pitchFamily="34" charset="0"/>
              </a:rPr>
              <a:t>. </a:t>
            </a:r>
            <a:endParaRPr lang="tr-TR" sz="2600" dirty="0">
              <a:latin typeface="Arial" panose="020B0604020202020204" pitchFamily="34" charset="0"/>
              <a:cs typeface="Arial" panose="020B0604020202020204" pitchFamily="34" charset="0"/>
            </a:endParaRPr>
          </a:p>
          <a:p>
            <a:pPr marL="414900" lvl="1" indent="-342900" algn="just">
              <a:lnSpc>
                <a:spcPts val="3000"/>
              </a:lnSpc>
              <a:spcBef>
                <a:spcPts val="600"/>
              </a:spcBef>
              <a:spcAft>
                <a:spcPts val="600"/>
              </a:spcAft>
            </a:pPr>
            <a:r>
              <a:rPr lang="en-US" sz="2600" dirty="0" err="1">
                <a:latin typeface="Arial" panose="020B0604020202020204" pitchFamily="34" charset="0"/>
                <a:cs typeface="Arial" panose="020B0604020202020204" pitchFamily="34" charset="0"/>
              </a:rPr>
              <a:t>Evde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temaslı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takibi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konusunda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sözlü</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yazılı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olarak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bilgilendirilir</a:t>
            </a:r>
            <a:r>
              <a:rPr lang="tr-TR"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Onamı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alınır</a:t>
            </a:r>
            <a:r>
              <a:rPr lang="en-US" sz="2600" dirty="0">
                <a:latin typeface="Arial" panose="020B0604020202020204" pitchFamily="34" charset="0"/>
                <a:cs typeface="Arial" panose="020B0604020202020204" pitchFamily="34" charset="0"/>
              </a:rPr>
              <a:t>. </a:t>
            </a:r>
            <a:endParaRPr lang="tr-TR" sz="2600" dirty="0">
              <a:latin typeface="Arial" panose="020B0604020202020204" pitchFamily="34" charset="0"/>
              <a:cs typeface="Arial" panose="020B0604020202020204" pitchFamily="34" charset="0"/>
            </a:endParaRPr>
          </a:p>
          <a:p>
            <a:pPr marL="414900" lvl="1" indent="-342900" algn="just">
              <a:lnSpc>
                <a:spcPts val="3000"/>
              </a:lnSpc>
              <a:spcBef>
                <a:spcPts val="600"/>
              </a:spcBef>
              <a:spcAft>
                <a:spcPts val="600"/>
              </a:spcAft>
            </a:pPr>
            <a:r>
              <a:rPr lang="en-US" sz="2600" dirty="0" err="1">
                <a:latin typeface="Arial" panose="020B0604020202020204" pitchFamily="34" charset="0"/>
                <a:cs typeface="Arial" panose="020B0604020202020204" pitchFamily="34" charset="0"/>
              </a:rPr>
              <a:t>Gerekli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görülen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durumlarda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sağlık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müdürlüğü</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tarafından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aktif</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takip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telefon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veya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ziyaret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yapılabilir</a:t>
            </a:r>
            <a:r>
              <a:rPr lang="en-US" sz="2600" dirty="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a:p>
            <a:pPr marL="414900" lvl="1" indent="-342900" algn="just">
              <a:lnSpc>
                <a:spcPts val="3000"/>
              </a:lnSpc>
              <a:spcBef>
                <a:spcPts val="600"/>
              </a:spcBef>
              <a:spcAft>
                <a:spcPts val="600"/>
              </a:spcAft>
            </a:pPr>
            <a:r>
              <a:rPr lang="en-US" sz="2600" dirty="0" err="1">
                <a:latin typeface="Arial" panose="020B0604020202020204" pitchFamily="34" charset="0"/>
                <a:cs typeface="Arial" panose="020B0604020202020204" pitchFamily="34" charset="0"/>
              </a:rPr>
              <a:t>Temaslılar</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gün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boyunca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kendilerini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ateş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solunum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semptomları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açısından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takip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etmek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üzere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bilgilendirilir</a:t>
            </a:r>
            <a:r>
              <a:rPr lang="en-US" sz="2600" dirty="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a:p>
            <a:pPr marL="414900" lvl="1" indent="-342900" algn="just">
              <a:lnSpc>
                <a:spcPts val="3000"/>
              </a:lnSpc>
              <a:spcBef>
                <a:spcPts val="600"/>
              </a:spcBef>
              <a:spcAft>
                <a:spcPts val="600"/>
              </a:spcAft>
            </a:pPr>
            <a:r>
              <a:rPr lang="en-US" sz="2600" dirty="0" err="1">
                <a:latin typeface="Arial" panose="020B0604020202020204" pitchFamily="34" charset="0"/>
                <a:cs typeface="Arial" panose="020B0604020202020204" pitchFamily="34" charset="0"/>
              </a:rPr>
              <a:t>Temaslı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veya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yakın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temaslılarda</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günlük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takip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süresi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içerisinde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ateş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veya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solunum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semptomları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öksürük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nefes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darlığı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gelişirse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maske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takarak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sağlık</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kuruluşuna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başvurması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sağlanır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Olası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vaka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algoritmasına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göre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yönetilir</a:t>
            </a:r>
            <a:r>
              <a:rPr lang="en-US" sz="2600" dirty="0">
                <a:latin typeface="Arial" panose="020B0604020202020204" pitchFamily="34" charset="0"/>
                <a:cs typeface="Arial" panose="020B0604020202020204" pitchFamily="34" charset="0"/>
              </a:rPr>
              <a:t>. </a:t>
            </a:r>
            <a:endParaRPr lang="tr-TR" sz="26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146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553156" y="1427683"/>
            <a:ext cx="10837333" cy="4815955"/>
          </a:xfrm>
        </p:spPr>
        <p:txBody>
          <a:bodyPr>
            <a:normAutofit/>
          </a:bodyPr>
          <a:lstStyle/>
          <a:p>
            <a:pPr marL="216000" indent="-144000" algn="just">
              <a:lnSpc>
                <a:spcPts val="3000"/>
              </a:lnSpc>
              <a:spcBef>
                <a:spcPts val="600"/>
              </a:spcBef>
              <a:spcAft>
                <a:spcPts val="600"/>
              </a:spcAft>
            </a:pPr>
            <a:r>
              <a:rPr lang="tr-TR" sz="2400" dirty="0">
                <a:latin typeface="Arial" panose="020B0604020202020204" pitchFamily="34" charset="0"/>
                <a:cs typeface="Arial" panose="020B0604020202020204" pitchFamily="34" charset="0"/>
              </a:rPr>
              <a:t>Kesin veya olası bir vakaya damlacık enfeksiyonuna yönelik korunma önlemleri alınmadan doğrudan bakım sağlayan, </a:t>
            </a:r>
            <a:r>
              <a:rPr lang="tr-TR" sz="2400" dirty="0"/>
              <a:t>COVID-19 ile </a:t>
            </a:r>
            <a:r>
              <a:rPr lang="tr-TR" sz="2400" dirty="0" err="1"/>
              <a:t>enfekte</a:t>
            </a:r>
            <a:r>
              <a:rPr lang="tr-TR" sz="2400" dirty="0"/>
              <a:t> sağlık çalışanları ile birlikte çalışan veya hasta ziyaretinde bulunma gibi sağlık merkezi ilişkili </a:t>
            </a:r>
            <a:r>
              <a:rPr lang="tr-TR" sz="2400" dirty="0" err="1"/>
              <a:t>maruziyeti</a:t>
            </a:r>
            <a:r>
              <a:rPr lang="tr-TR" sz="2400" dirty="0"/>
              <a:t> olan kişiler</a:t>
            </a:r>
          </a:p>
          <a:p>
            <a:pPr marL="216000" indent="-144000" algn="just">
              <a:lnSpc>
                <a:spcPts val="3000"/>
              </a:lnSpc>
              <a:spcBef>
                <a:spcPts val="600"/>
              </a:spcBef>
              <a:spcAft>
                <a:spcPts val="600"/>
              </a:spcAft>
            </a:pPr>
            <a:r>
              <a:rPr lang="en-US" sz="2400" dirty="0">
                <a:latin typeface="Arial" panose="020B0604020202020204" pitchFamily="34" charset="0"/>
                <a:cs typeface="Arial" panose="020B0604020202020204" pitchFamily="34" charset="0"/>
              </a:rPr>
              <a:t>COVID-19 </a:t>
            </a:r>
            <a:r>
              <a:rPr lang="en-US" sz="2400" dirty="0" err="1">
                <a:latin typeface="Arial" panose="020B0604020202020204" pitchFamily="34" charset="0"/>
                <a:cs typeface="Arial" panose="020B0604020202020204" pitchFamily="34" charset="0"/>
              </a:rPr>
              <a:t>hastasıyla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öncesinde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çocuklarında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aynı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sınıfı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paylaşan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öğrenciler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öğretmenler</a:t>
            </a:r>
            <a:endParaRPr lang="tr-TR" sz="2400" dirty="0" smtClean="0">
              <a:latin typeface="Arial" panose="020B0604020202020204" pitchFamily="34" charset="0"/>
              <a:cs typeface="Arial" panose="020B0604020202020204" pitchFamily="34" charset="0"/>
            </a:endParaRPr>
          </a:p>
          <a:p>
            <a:pPr marL="216000" indent="-144000" algn="just">
              <a:lnSpc>
                <a:spcPts val="3000"/>
              </a:lnSpc>
              <a:spcBef>
                <a:spcPts val="600"/>
              </a:spcBef>
              <a:spcAft>
                <a:spcPts val="600"/>
              </a:spcAft>
            </a:pPr>
            <a:r>
              <a:rPr lang="tr-TR" sz="2400" dirty="0"/>
              <a:t>COVID-19 hastasıyla yurtta veya otelde aynı odayı paylaşanlar</a:t>
            </a:r>
            <a:endParaRPr lang="tr-TR" sz="2400" dirty="0">
              <a:latin typeface="Arial" panose="020B0604020202020204" pitchFamily="34" charset="0"/>
              <a:cs typeface="Arial" panose="020B0604020202020204" pitchFamily="34" charset="0"/>
            </a:endParaRPr>
          </a:p>
          <a:p>
            <a:pPr marL="216000" indent="-144000" algn="just">
              <a:lnSpc>
                <a:spcPts val="3000"/>
              </a:lnSpc>
              <a:spcBef>
                <a:spcPts val="600"/>
              </a:spcBef>
              <a:spcAft>
                <a:spcPts val="600"/>
              </a:spcAft>
            </a:pPr>
            <a:r>
              <a:rPr lang="en-US" sz="2400" dirty="0">
                <a:latin typeface="Arial" panose="020B0604020202020204" pitchFamily="34" charset="0"/>
                <a:cs typeface="Arial" panose="020B0604020202020204" pitchFamily="34" charset="0"/>
              </a:rPr>
              <a:t>COVID-19 hasta </a:t>
            </a:r>
            <a:r>
              <a:rPr lang="en-US" sz="2400" dirty="0" err="1">
                <a:latin typeface="Arial" panose="020B0604020202020204" pitchFamily="34" charset="0"/>
                <a:cs typeface="Arial" panose="020B0604020202020204" pitchFamily="34" charset="0"/>
              </a:rPr>
              <a:t>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direkt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örn</a:t>
            </a:r>
            <a:r>
              <a:rPr lang="en-US" sz="2400" dirty="0">
                <a:latin typeface="Arial" panose="020B0604020202020204" pitchFamily="34" charset="0"/>
                <a:cs typeface="Arial" panose="020B0604020202020204" pitchFamily="34" charset="0"/>
              </a:rPr>
              <a:t>. el </a:t>
            </a:r>
            <a:r>
              <a:rPr lang="en-US" sz="2400" dirty="0" err="1">
                <a:latin typeface="Arial" panose="020B0604020202020204" pitchFamily="34" charset="0"/>
                <a:cs typeface="Arial" panose="020B0604020202020204" pitchFamily="34" charset="0"/>
              </a:rPr>
              <a:t>sıkışan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kişiler</a:t>
            </a:r>
            <a:endParaRPr lang="tr-TR" sz="2400" dirty="0"/>
          </a:p>
          <a:p>
            <a:pPr marL="216000" indent="-144000" algn="just">
              <a:lnSpc>
                <a:spcPts val="3000"/>
              </a:lnSpc>
              <a:spcBef>
                <a:spcPts val="600"/>
              </a:spcBef>
              <a:spcAft>
                <a:spcPts val="600"/>
              </a:spcAft>
            </a:pPr>
            <a:r>
              <a:rPr lang="en-US" sz="2400" dirty="0"/>
              <a:t>COVID-19 </a:t>
            </a:r>
            <a:r>
              <a:rPr lang="en-US" sz="2400" dirty="0" err="1"/>
              <a:t>hastasının</a:t>
            </a:r>
            <a:r>
              <a:rPr lang="en-US" sz="2400" dirty="0"/>
              <a:t> </a:t>
            </a:r>
            <a:r>
              <a:rPr lang="en-US" sz="2400" dirty="0" err="1"/>
              <a:t>salgıları</a:t>
            </a:r>
            <a:r>
              <a:rPr lang="en-US" sz="2400" dirty="0"/>
              <a:t> (</a:t>
            </a:r>
            <a:r>
              <a:rPr lang="en-US" sz="2400" dirty="0" err="1"/>
              <a:t>tükürük</a:t>
            </a:r>
            <a:r>
              <a:rPr lang="en-US" sz="2400" dirty="0"/>
              <a:t>, </a:t>
            </a:r>
            <a:r>
              <a:rPr lang="en-US" sz="2400" dirty="0" err="1"/>
              <a:t>balgam</a:t>
            </a:r>
            <a:r>
              <a:rPr lang="en-US" sz="2400" dirty="0"/>
              <a:t> </a:t>
            </a:r>
            <a:r>
              <a:rPr lang="en-US" sz="2400" dirty="0" err="1"/>
              <a:t>vb</a:t>
            </a:r>
            <a:r>
              <a:rPr lang="en-US" sz="2400" dirty="0"/>
              <a:t>) </a:t>
            </a:r>
            <a:r>
              <a:rPr lang="en-US" sz="2400" dirty="0" err="1"/>
              <a:t>ile</a:t>
            </a:r>
            <a:r>
              <a:rPr lang="en-US" sz="2400" dirty="0"/>
              <a:t> </a:t>
            </a:r>
            <a:r>
              <a:rPr lang="en-US" sz="2400" dirty="0" err="1"/>
              <a:t>korunmasız</a:t>
            </a:r>
            <a:r>
              <a:rPr lang="en-US" sz="2400" dirty="0"/>
              <a:t> </a:t>
            </a:r>
            <a:r>
              <a:rPr lang="en-US" sz="2400" dirty="0" err="1"/>
              <a:t>temas</a:t>
            </a:r>
            <a:r>
              <a:rPr lang="en-US" sz="2400" dirty="0"/>
              <a:t> </a:t>
            </a:r>
            <a:r>
              <a:rPr lang="en-US" sz="2400" dirty="0" err="1"/>
              <a:t>eden</a:t>
            </a:r>
            <a:r>
              <a:rPr lang="en-US" sz="2400" dirty="0"/>
              <a:t> </a:t>
            </a:r>
            <a:r>
              <a:rPr lang="en-US" sz="2400" dirty="0" err="1"/>
              <a:t>kişiler</a:t>
            </a:r>
            <a:endParaRPr lang="tr-TR" sz="2400" dirty="0"/>
          </a:p>
          <a:p>
            <a:pPr marL="216000" indent="-144000" algn="just">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Yakın Temaslı-1</a:t>
            </a:r>
          </a:p>
        </p:txBody>
      </p:sp>
    </p:spTree>
    <p:extLst>
      <p:ext uri="{BB962C8B-B14F-4D97-AF65-F5344CB8AC3E}">
        <p14:creationId xmlns:p14="http://schemas.microsoft.com/office/powerpoint/2010/main" val="3049533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54756" y="1532458"/>
            <a:ext cx="10950222" cy="4292609"/>
          </a:xfrm>
        </p:spPr>
        <p:txBody>
          <a:bodyPr>
            <a:noAutofit/>
          </a:bodyPr>
          <a:lstStyle/>
          <a:p>
            <a:pPr marL="216000" lvl="0" indent="-144000" algn="just">
              <a:lnSpc>
                <a:spcPts val="3000"/>
              </a:lnSpc>
              <a:spcBef>
                <a:spcPts val="600"/>
              </a:spcBef>
              <a:spcAft>
                <a:spcPts val="600"/>
              </a:spcAft>
            </a:pPr>
            <a:r>
              <a:rPr lang="en-US" sz="2400" dirty="0"/>
              <a:t>COVID-19 </a:t>
            </a:r>
            <a:r>
              <a:rPr lang="en-US" sz="2400" dirty="0" err="1"/>
              <a:t>hastasıyla</a:t>
            </a:r>
            <a:r>
              <a:rPr lang="en-US" sz="2400" dirty="0"/>
              <a:t> 1 </a:t>
            </a:r>
            <a:r>
              <a:rPr lang="en-US" sz="2400" dirty="0" err="1"/>
              <a:t>metreden</a:t>
            </a:r>
            <a:r>
              <a:rPr lang="en-US" sz="2400" dirty="0"/>
              <a:t> </a:t>
            </a:r>
            <a:r>
              <a:rPr lang="en-US" sz="2400" dirty="0" err="1"/>
              <a:t>daha</a:t>
            </a:r>
            <a:r>
              <a:rPr lang="en-US" sz="2400" dirty="0"/>
              <a:t> </a:t>
            </a:r>
            <a:r>
              <a:rPr lang="en-US" sz="2400" dirty="0" err="1"/>
              <a:t>yakın</a:t>
            </a:r>
            <a:r>
              <a:rPr lang="en-US" sz="2400" dirty="0"/>
              <a:t> </a:t>
            </a:r>
            <a:r>
              <a:rPr lang="en-US" sz="2400" dirty="0" err="1"/>
              <a:t>mesafede</a:t>
            </a:r>
            <a:r>
              <a:rPr lang="en-US" sz="2400" dirty="0"/>
              <a:t> 15 </a:t>
            </a:r>
            <a:r>
              <a:rPr lang="en-US" sz="2400" dirty="0" err="1"/>
              <a:t>dakikadan</a:t>
            </a:r>
            <a:r>
              <a:rPr lang="en-US" sz="2400" dirty="0"/>
              <a:t> </a:t>
            </a:r>
            <a:r>
              <a:rPr lang="en-US" sz="2400" dirty="0" err="1"/>
              <a:t>uzun</a:t>
            </a:r>
            <a:r>
              <a:rPr lang="en-US" sz="2400" dirty="0"/>
              <a:t> </a:t>
            </a:r>
            <a:r>
              <a:rPr lang="en-US" sz="2400" dirty="0" err="1"/>
              <a:t>süreyle</a:t>
            </a:r>
            <a:r>
              <a:rPr lang="en-US" sz="2400" dirty="0"/>
              <a:t> </a:t>
            </a:r>
            <a:r>
              <a:rPr lang="en-US" sz="2400" dirty="0" err="1"/>
              <a:t>yüz</a:t>
            </a:r>
            <a:r>
              <a:rPr lang="en-US" sz="2400" dirty="0"/>
              <a:t> </a:t>
            </a:r>
            <a:r>
              <a:rPr lang="en-US" sz="2400" dirty="0" err="1"/>
              <a:t>yüze</a:t>
            </a:r>
            <a:r>
              <a:rPr lang="en-US" sz="2400" dirty="0"/>
              <a:t> </a:t>
            </a:r>
            <a:r>
              <a:rPr lang="en-US" sz="2400" dirty="0" err="1"/>
              <a:t>kalan</a:t>
            </a:r>
            <a:r>
              <a:rPr lang="en-US" sz="2400" dirty="0"/>
              <a:t> </a:t>
            </a:r>
            <a:r>
              <a:rPr lang="en-US" sz="2400" dirty="0" err="1"/>
              <a:t>kişiler</a:t>
            </a:r>
            <a:endParaRPr lang="tr-TR" sz="2400" dirty="0"/>
          </a:p>
          <a:p>
            <a:pPr marL="216000" lvl="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kapalı</a:t>
            </a:r>
            <a:r>
              <a:rPr lang="en-US" sz="2400" dirty="0"/>
              <a:t> </a:t>
            </a:r>
            <a:r>
              <a:rPr lang="en-US" sz="2400" dirty="0" err="1"/>
              <a:t>ortamda</a:t>
            </a:r>
            <a:r>
              <a:rPr lang="en-US" sz="2400" dirty="0"/>
              <a:t> (</a:t>
            </a:r>
            <a:r>
              <a:rPr lang="en-US" sz="2400" dirty="0" err="1"/>
              <a:t>hastane</a:t>
            </a:r>
            <a:r>
              <a:rPr lang="en-US" sz="2400" dirty="0"/>
              <a:t> </a:t>
            </a:r>
            <a:r>
              <a:rPr lang="en-US" sz="2400" dirty="0" err="1"/>
              <a:t>veya</a:t>
            </a:r>
            <a:r>
              <a:rPr lang="en-US" sz="2400" dirty="0"/>
              <a:t> </a:t>
            </a:r>
            <a:r>
              <a:rPr lang="en-US" sz="2400" dirty="0" err="1"/>
              <a:t>banka</a:t>
            </a:r>
            <a:r>
              <a:rPr lang="en-US" sz="2400" dirty="0"/>
              <a:t> </a:t>
            </a:r>
            <a:r>
              <a:rPr lang="en-US" sz="2400" dirty="0" err="1"/>
              <a:t>bekleme</a:t>
            </a:r>
            <a:r>
              <a:rPr lang="en-US" sz="2400" dirty="0"/>
              <a:t> </a:t>
            </a:r>
            <a:r>
              <a:rPr lang="en-US" sz="2400" dirty="0" err="1"/>
              <a:t>salonları</a:t>
            </a:r>
            <a:r>
              <a:rPr lang="en-US" sz="2400" dirty="0"/>
              <a:t>, </a:t>
            </a:r>
            <a:r>
              <a:rPr lang="en-US" sz="2400" dirty="0" err="1"/>
              <a:t>otobüs</a:t>
            </a:r>
            <a:r>
              <a:rPr lang="en-US" sz="2400" dirty="0"/>
              <a:t>, </a:t>
            </a:r>
            <a:r>
              <a:rPr lang="en-US" sz="2400" dirty="0" err="1"/>
              <a:t>servis</a:t>
            </a:r>
            <a:r>
              <a:rPr lang="en-US" sz="2400" dirty="0"/>
              <a:t> </a:t>
            </a:r>
            <a:r>
              <a:rPr lang="en-US" sz="2400" dirty="0" err="1"/>
              <a:t>vb</a:t>
            </a:r>
            <a:r>
              <a:rPr lang="en-US" sz="2400" dirty="0"/>
              <a:t> </a:t>
            </a:r>
            <a:r>
              <a:rPr lang="en-US" sz="2400" dirty="0" err="1"/>
              <a:t>ulaşım</a:t>
            </a:r>
            <a:r>
              <a:rPr lang="en-US" sz="2400" dirty="0"/>
              <a:t> </a:t>
            </a:r>
            <a:r>
              <a:rPr lang="en-US" sz="2400" dirty="0" err="1"/>
              <a:t>araçları</a:t>
            </a:r>
            <a:r>
              <a:rPr lang="en-US" sz="2400" dirty="0"/>
              <a:t>) 1 </a:t>
            </a:r>
            <a:r>
              <a:rPr lang="en-US" sz="2400" dirty="0" err="1"/>
              <a:t>metreden</a:t>
            </a:r>
            <a:r>
              <a:rPr lang="en-US" sz="2400" dirty="0"/>
              <a:t> </a:t>
            </a:r>
            <a:r>
              <a:rPr lang="en-US" sz="2400" dirty="0" err="1"/>
              <a:t>yakın</a:t>
            </a:r>
            <a:r>
              <a:rPr lang="en-US" sz="2400" dirty="0"/>
              <a:t> </a:t>
            </a:r>
            <a:r>
              <a:rPr lang="en-US" sz="2400" dirty="0" err="1"/>
              <a:t>ve</a:t>
            </a:r>
            <a:r>
              <a:rPr lang="en-US" sz="2400" dirty="0"/>
              <a:t> 15 </a:t>
            </a:r>
            <a:r>
              <a:rPr lang="en-US" sz="2400" dirty="0" err="1"/>
              <a:t>dakika</a:t>
            </a:r>
            <a:r>
              <a:rPr lang="en-US" sz="2400" dirty="0"/>
              <a:t> </a:t>
            </a:r>
            <a:r>
              <a:rPr lang="en-US" sz="2400" dirty="0" err="1"/>
              <a:t>veya</a:t>
            </a:r>
            <a:r>
              <a:rPr lang="en-US" sz="2400" dirty="0"/>
              <a:t> </a:t>
            </a:r>
            <a:r>
              <a:rPr lang="en-US" sz="2400" dirty="0" err="1"/>
              <a:t>daha</a:t>
            </a:r>
            <a:r>
              <a:rPr lang="en-US" sz="2400" dirty="0"/>
              <a:t> </a:t>
            </a:r>
            <a:r>
              <a:rPr lang="en-US" sz="2400" dirty="0" err="1"/>
              <a:t>uzun</a:t>
            </a:r>
            <a:r>
              <a:rPr lang="en-US" sz="2400" dirty="0"/>
              <a:t> </a:t>
            </a:r>
            <a:r>
              <a:rPr lang="en-US" sz="2400" dirty="0" err="1"/>
              <a:t>süre</a:t>
            </a:r>
            <a:r>
              <a:rPr lang="en-US" sz="2400" dirty="0"/>
              <a:t> </a:t>
            </a:r>
            <a:r>
              <a:rPr lang="en-US" sz="2400" dirty="0" err="1"/>
              <a:t>bir</a:t>
            </a:r>
            <a:r>
              <a:rPr lang="en-US" sz="2400" dirty="0"/>
              <a:t> </a:t>
            </a:r>
            <a:r>
              <a:rPr lang="en-US" sz="2400" dirty="0" err="1"/>
              <a:t>arada</a:t>
            </a:r>
            <a:r>
              <a:rPr lang="en-US" sz="2400" dirty="0"/>
              <a:t> </a:t>
            </a:r>
            <a:r>
              <a:rPr lang="en-US" sz="2400" dirty="0" err="1"/>
              <a:t>kalan</a:t>
            </a:r>
            <a:r>
              <a:rPr lang="en-US" sz="2400" dirty="0"/>
              <a:t> </a:t>
            </a:r>
            <a:r>
              <a:rPr lang="en-US" sz="2400" dirty="0" err="1"/>
              <a:t>kişiler</a:t>
            </a:r>
            <a:r>
              <a:rPr lang="en-US" sz="2400" dirty="0"/>
              <a:t>.</a:t>
            </a:r>
            <a:endParaRPr lang="tr-TR" sz="2400" dirty="0"/>
          </a:p>
          <a:p>
            <a:pPr marL="216000" lvl="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uçakta</a:t>
            </a:r>
            <a:r>
              <a:rPr lang="en-US" sz="2400" dirty="0"/>
              <a:t> </a:t>
            </a:r>
            <a:r>
              <a:rPr lang="en-US" sz="2400" dirty="0" err="1"/>
              <a:t>seyahat</a:t>
            </a:r>
            <a:r>
              <a:rPr lang="en-US" sz="2400" dirty="0"/>
              <a:t> </a:t>
            </a:r>
            <a:r>
              <a:rPr lang="en-US" sz="2400" dirty="0" err="1"/>
              <a:t>eden</a:t>
            </a:r>
            <a:r>
              <a:rPr lang="en-US" sz="2400" dirty="0"/>
              <a:t> </a:t>
            </a:r>
            <a:r>
              <a:rPr lang="en-US" sz="2400" dirty="0" err="1"/>
              <a:t>yolculardan</a:t>
            </a:r>
            <a:r>
              <a:rPr lang="en-US" sz="2400" dirty="0"/>
              <a:t> </a:t>
            </a:r>
            <a:r>
              <a:rPr lang="en-US" sz="2400" dirty="0" err="1"/>
              <a:t>iki</a:t>
            </a:r>
            <a:r>
              <a:rPr lang="en-US" sz="2400" dirty="0"/>
              <a:t> </a:t>
            </a:r>
            <a:r>
              <a:rPr lang="en-US" sz="2400" dirty="0" err="1"/>
              <a:t>ön</a:t>
            </a:r>
            <a:r>
              <a:rPr lang="en-US" sz="2400" dirty="0"/>
              <a:t>, </a:t>
            </a:r>
            <a:r>
              <a:rPr lang="en-US" sz="2400" dirty="0" err="1"/>
              <a:t>iki</a:t>
            </a:r>
            <a:r>
              <a:rPr lang="en-US" sz="2400" dirty="0"/>
              <a:t> </a:t>
            </a:r>
            <a:r>
              <a:rPr lang="en-US" sz="2400" dirty="0" err="1"/>
              <a:t>arka</a:t>
            </a:r>
            <a:r>
              <a:rPr lang="en-US" sz="2400" dirty="0"/>
              <a:t> </a:t>
            </a:r>
            <a:r>
              <a:rPr lang="en-US" sz="2400" dirty="0" err="1"/>
              <a:t>ve</a:t>
            </a:r>
            <a:r>
              <a:rPr lang="en-US" sz="2400" dirty="0"/>
              <a:t> </a:t>
            </a:r>
            <a:r>
              <a:rPr lang="en-US" sz="2400" dirty="0" err="1"/>
              <a:t>iki</a:t>
            </a:r>
            <a:r>
              <a:rPr lang="en-US" sz="2400" dirty="0"/>
              <a:t> </a:t>
            </a:r>
            <a:r>
              <a:rPr lang="en-US" sz="2400" dirty="0" err="1"/>
              <a:t>yan</a:t>
            </a:r>
            <a:r>
              <a:rPr lang="en-US" sz="2400" dirty="0"/>
              <a:t> </a:t>
            </a:r>
            <a:r>
              <a:rPr lang="en-US" sz="2400" dirty="0" err="1"/>
              <a:t>koltukta</a:t>
            </a:r>
            <a:r>
              <a:rPr lang="en-US" sz="2400" dirty="0"/>
              <a:t> </a:t>
            </a:r>
            <a:r>
              <a:rPr lang="en-US" sz="2400" dirty="0" err="1"/>
              <a:t>oturan</a:t>
            </a:r>
            <a:r>
              <a:rPr lang="en-US" sz="2400" dirty="0"/>
              <a:t> </a:t>
            </a:r>
            <a:r>
              <a:rPr lang="en-US" sz="2400" dirty="0" err="1"/>
              <a:t>kişiler</a:t>
            </a:r>
            <a:endParaRPr lang="tr-TR" sz="2400" dirty="0"/>
          </a:p>
          <a:p>
            <a:pPr marL="216000" lvl="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evde</a:t>
            </a:r>
            <a:r>
              <a:rPr lang="en-US" sz="2400" dirty="0"/>
              <a:t> </a:t>
            </a:r>
            <a:r>
              <a:rPr lang="en-US" sz="2400" dirty="0" err="1"/>
              <a:t>yaşayanlar</a:t>
            </a:r>
            <a:endParaRPr lang="tr-TR" sz="2400" dirty="0"/>
          </a:p>
          <a:p>
            <a:pPr marL="216000" lvl="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ofiste</a:t>
            </a:r>
            <a:r>
              <a:rPr lang="en-US" sz="2400" dirty="0"/>
              <a:t> </a:t>
            </a:r>
            <a:r>
              <a:rPr lang="en-US" sz="2400" dirty="0" err="1"/>
              <a:t>çalışanlar</a:t>
            </a: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Yakın Temaslı-2</a:t>
            </a:r>
          </a:p>
        </p:txBody>
      </p:sp>
    </p:spTree>
    <p:extLst>
      <p:ext uri="{BB962C8B-B14F-4D97-AF65-F5344CB8AC3E}">
        <p14:creationId xmlns:p14="http://schemas.microsoft.com/office/powerpoint/2010/main" val="206071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43467" y="1532458"/>
            <a:ext cx="10972799" cy="4292609"/>
          </a:xfrm>
        </p:spPr>
        <p:txBody>
          <a:bodyPr>
            <a:noAutofit/>
          </a:bodyPr>
          <a:lstStyle/>
          <a:p>
            <a:pPr marL="21600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kapalı</a:t>
            </a:r>
            <a:r>
              <a:rPr lang="en-US" sz="2400" dirty="0"/>
              <a:t> </a:t>
            </a:r>
            <a:r>
              <a:rPr lang="en-US" sz="2400" dirty="0" err="1"/>
              <a:t>ortamda</a:t>
            </a:r>
            <a:r>
              <a:rPr lang="en-US" sz="2400" dirty="0"/>
              <a:t> (</a:t>
            </a:r>
            <a:r>
              <a:rPr lang="en-US" sz="2400" dirty="0" err="1"/>
              <a:t>hastane</a:t>
            </a:r>
            <a:r>
              <a:rPr lang="en-US" sz="2400" dirty="0"/>
              <a:t> </a:t>
            </a:r>
            <a:r>
              <a:rPr lang="en-US" sz="2400" dirty="0" err="1"/>
              <a:t>veya</a:t>
            </a:r>
            <a:r>
              <a:rPr lang="en-US" sz="2400" dirty="0"/>
              <a:t> </a:t>
            </a:r>
            <a:r>
              <a:rPr lang="en-US" sz="2400" dirty="0" err="1"/>
              <a:t>banka</a:t>
            </a:r>
            <a:r>
              <a:rPr lang="en-US" sz="2400" dirty="0"/>
              <a:t> </a:t>
            </a:r>
            <a:r>
              <a:rPr lang="en-US" sz="2400" dirty="0" err="1"/>
              <a:t>bekleme</a:t>
            </a:r>
            <a:r>
              <a:rPr lang="en-US" sz="2400" dirty="0"/>
              <a:t> </a:t>
            </a:r>
            <a:r>
              <a:rPr lang="en-US" sz="2400" dirty="0" err="1"/>
              <a:t>salonları</a:t>
            </a:r>
            <a:r>
              <a:rPr lang="en-US" sz="2400" dirty="0"/>
              <a:t>, </a:t>
            </a:r>
            <a:r>
              <a:rPr lang="en-US" sz="2400" dirty="0" err="1"/>
              <a:t>otobüs</a:t>
            </a:r>
            <a:r>
              <a:rPr lang="en-US" sz="2400" dirty="0"/>
              <a:t>, </a:t>
            </a:r>
            <a:r>
              <a:rPr lang="en-US" sz="2400" dirty="0" err="1"/>
              <a:t>servis</a:t>
            </a:r>
            <a:r>
              <a:rPr lang="en-US" sz="2400" dirty="0"/>
              <a:t> </a:t>
            </a:r>
            <a:r>
              <a:rPr lang="en-US" sz="2400" dirty="0" err="1"/>
              <a:t>vb</a:t>
            </a:r>
            <a:r>
              <a:rPr lang="en-US" sz="2400" dirty="0"/>
              <a:t> </a:t>
            </a:r>
            <a:r>
              <a:rPr lang="en-US" sz="2400" dirty="0" err="1"/>
              <a:t>ulaşım</a:t>
            </a:r>
            <a:r>
              <a:rPr lang="en-US" sz="2400" dirty="0"/>
              <a:t> </a:t>
            </a:r>
            <a:r>
              <a:rPr lang="en-US" sz="2400" dirty="0" err="1"/>
              <a:t>araçları</a:t>
            </a:r>
            <a:r>
              <a:rPr lang="en-US" sz="2400" dirty="0"/>
              <a:t>) 1 </a:t>
            </a:r>
            <a:r>
              <a:rPr lang="en-US" sz="2400" dirty="0" err="1"/>
              <a:t>metreden</a:t>
            </a:r>
            <a:r>
              <a:rPr lang="en-US" sz="2400" dirty="0"/>
              <a:t> </a:t>
            </a:r>
            <a:r>
              <a:rPr lang="en-US" sz="2400" dirty="0" err="1"/>
              <a:t>uzak</a:t>
            </a:r>
            <a:r>
              <a:rPr lang="en-US" sz="2400" dirty="0"/>
              <a:t> </a:t>
            </a:r>
            <a:r>
              <a:rPr lang="en-US" sz="2400" dirty="0" err="1"/>
              <a:t>mesafede</a:t>
            </a:r>
            <a:r>
              <a:rPr lang="en-US" sz="2400" dirty="0"/>
              <a:t> </a:t>
            </a:r>
            <a:r>
              <a:rPr lang="en-US" sz="2400" dirty="0" err="1"/>
              <a:t>bulunmuş</a:t>
            </a:r>
            <a:r>
              <a:rPr lang="tr-TR" sz="2400" dirty="0"/>
              <a:t> </a:t>
            </a:r>
            <a:r>
              <a:rPr lang="en-US" sz="2400" dirty="0" err="1"/>
              <a:t>kişiler</a:t>
            </a:r>
            <a:r>
              <a:rPr lang="en-US" sz="2400" dirty="0"/>
              <a:t>.</a:t>
            </a:r>
            <a:endParaRPr lang="tr-TR" sz="2400" dirty="0"/>
          </a:p>
          <a:p>
            <a:pPr marL="216000" indent="-144000" algn="just">
              <a:lnSpc>
                <a:spcPts val="3000"/>
              </a:lnSpc>
              <a:spcBef>
                <a:spcPts val="600"/>
              </a:spcBef>
              <a:spcAft>
                <a:spcPts val="600"/>
              </a:spcAft>
            </a:pPr>
            <a:r>
              <a:rPr lang="en-US" sz="2400" dirty="0"/>
              <a:t>COVID-19 </a:t>
            </a:r>
            <a:r>
              <a:rPr lang="en-US" sz="2400" dirty="0" err="1"/>
              <a:t>hastasıyla</a:t>
            </a:r>
            <a:r>
              <a:rPr lang="en-US" sz="2400" dirty="0"/>
              <a:t> </a:t>
            </a:r>
            <a:r>
              <a:rPr lang="en-US" sz="2400" dirty="0" err="1"/>
              <a:t>aynı</a:t>
            </a:r>
            <a:r>
              <a:rPr lang="en-US" sz="2400" dirty="0"/>
              <a:t> </a:t>
            </a:r>
            <a:r>
              <a:rPr lang="en-US" sz="2400" dirty="0" err="1"/>
              <a:t>kapalı</a:t>
            </a:r>
            <a:r>
              <a:rPr lang="en-US" sz="2400" dirty="0"/>
              <a:t> </a:t>
            </a:r>
            <a:r>
              <a:rPr lang="en-US" sz="2400" dirty="0" err="1"/>
              <a:t>ortamda</a:t>
            </a:r>
            <a:r>
              <a:rPr lang="en-US" sz="2400" dirty="0"/>
              <a:t> (</a:t>
            </a:r>
            <a:r>
              <a:rPr lang="en-US" sz="2400" dirty="0" err="1"/>
              <a:t>hastane</a:t>
            </a:r>
            <a:r>
              <a:rPr lang="en-US" sz="2400" dirty="0"/>
              <a:t> </a:t>
            </a:r>
            <a:r>
              <a:rPr lang="en-US" sz="2400" dirty="0" err="1"/>
              <a:t>veya</a:t>
            </a:r>
            <a:r>
              <a:rPr lang="en-US" sz="2400" dirty="0"/>
              <a:t> </a:t>
            </a:r>
            <a:r>
              <a:rPr lang="en-US" sz="2400" dirty="0" err="1"/>
              <a:t>banka</a:t>
            </a:r>
            <a:r>
              <a:rPr lang="en-US" sz="2400" dirty="0"/>
              <a:t> </a:t>
            </a:r>
            <a:r>
              <a:rPr lang="en-US" sz="2400" dirty="0" err="1"/>
              <a:t>bekleme</a:t>
            </a:r>
            <a:r>
              <a:rPr lang="en-US" sz="2400" dirty="0"/>
              <a:t> </a:t>
            </a:r>
            <a:r>
              <a:rPr lang="en-US" sz="2400" dirty="0" err="1"/>
              <a:t>salonları</a:t>
            </a:r>
            <a:r>
              <a:rPr lang="en-US" sz="2400" dirty="0"/>
              <a:t>, </a:t>
            </a:r>
            <a:r>
              <a:rPr lang="en-US" sz="2400" dirty="0" err="1"/>
              <a:t>otobüs</a:t>
            </a:r>
            <a:r>
              <a:rPr lang="en-US" sz="2400" dirty="0"/>
              <a:t>, </a:t>
            </a:r>
            <a:r>
              <a:rPr lang="en-US" sz="2400" dirty="0" err="1"/>
              <a:t>servis</a:t>
            </a:r>
            <a:r>
              <a:rPr lang="en-US" sz="2400" dirty="0"/>
              <a:t> </a:t>
            </a:r>
            <a:r>
              <a:rPr lang="en-US" sz="2400" dirty="0" err="1"/>
              <a:t>vb</a:t>
            </a:r>
            <a:r>
              <a:rPr lang="en-US" sz="2400" dirty="0"/>
              <a:t> </a:t>
            </a:r>
            <a:r>
              <a:rPr lang="en-US" sz="2400" dirty="0" err="1"/>
              <a:t>ulaşım</a:t>
            </a:r>
            <a:r>
              <a:rPr lang="en-US" sz="2400" dirty="0"/>
              <a:t> </a:t>
            </a:r>
            <a:r>
              <a:rPr lang="en-US" sz="2400" dirty="0" err="1"/>
              <a:t>araçları</a:t>
            </a:r>
            <a:r>
              <a:rPr lang="en-US" sz="2400" dirty="0"/>
              <a:t>) 15 </a:t>
            </a:r>
            <a:r>
              <a:rPr lang="en-US" sz="2400" dirty="0" err="1"/>
              <a:t>dakikadan</a:t>
            </a:r>
            <a:r>
              <a:rPr lang="en-US" sz="2400" dirty="0"/>
              <a:t> </a:t>
            </a:r>
            <a:r>
              <a:rPr lang="en-US" sz="2400" dirty="0" err="1"/>
              <a:t>kısa</a:t>
            </a:r>
            <a:r>
              <a:rPr lang="en-US" sz="2400" dirty="0"/>
              <a:t> </a:t>
            </a:r>
            <a:r>
              <a:rPr lang="en-US" sz="2400" dirty="0" err="1"/>
              <a:t>süre</a:t>
            </a:r>
            <a:r>
              <a:rPr lang="en-US" sz="2400" dirty="0"/>
              <a:t> </a:t>
            </a:r>
            <a:r>
              <a:rPr lang="en-US" sz="2400" dirty="0" err="1"/>
              <a:t>bulunmuş</a:t>
            </a:r>
            <a:r>
              <a:rPr lang="tr-TR" sz="2400" dirty="0"/>
              <a:t> </a:t>
            </a:r>
            <a:r>
              <a:rPr lang="en-US" sz="2400" dirty="0" err="1"/>
              <a:t>kişiler</a:t>
            </a:r>
            <a:r>
              <a:rPr lang="en-US" sz="2400" dirty="0"/>
              <a:t>.</a:t>
            </a:r>
            <a:endParaRPr lang="tr-TR" sz="2400" dirty="0"/>
          </a:p>
          <a:p>
            <a:pPr marL="216000" indent="-144000" algn="just">
              <a:lnSpc>
                <a:spcPts val="3000"/>
              </a:lnSpc>
              <a:spcBef>
                <a:spcPts val="600"/>
              </a:spcBef>
              <a:spcAft>
                <a:spcPts val="600"/>
              </a:spcAft>
            </a:pPr>
            <a:r>
              <a:rPr lang="en-US" sz="2400" dirty="0"/>
              <a:t>COVID-19 </a:t>
            </a:r>
            <a:r>
              <a:rPr lang="en-US" sz="2400" dirty="0" err="1"/>
              <a:t>hastasıyla</a:t>
            </a:r>
            <a:r>
              <a:rPr lang="en-US" sz="2400" dirty="0"/>
              <a:t> 1 </a:t>
            </a:r>
            <a:r>
              <a:rPr lang="en-US" sz="2400" dirty="0" err="1"/>
              <a:t>metreden</a:t>
            </a:r>
            <a:r>
              <a:rPr lang="en-US" sz="2400" dirty="0"/>
              <a:t> </a:t>
            </a:r>
            <a:r>
              <a:rPr lang="en-US" sz="2400" dirty="0" err="1"/>
              <a:t>daha</a:t>
            </a:r>
            <a:r>
              <a:rPr lang="en-US" sz="2400" dirty="0"/>
              <a:t> </a:t>
            </a:r>
            <a:r>
              <a:rPr lang="en-US" sz="2400" dirty="0" err="1"/>
              <a:t>yakın</a:t>
            </a:r>
            <a:r>
              <a:rPr lang="en-US" sz="2400" dirty="0"/>
              <a:t> </a:t>
            </a:r>
            <a:r>
              <a:rPr lang="en-US" sz="2400" dirty="0" err="1"/>
              <a:t>mesafede</a:t>
            </a:r>
            <a:r>
              <a:rPr lang="en-US" sz="2400" dirty="0"/>
              <a:t> 15 </a:t>
            </a:r>
            <a:r>
              <a:rPr lang="en-US" sz="2400" dirty="0" err="1"/>
              <a:t>dakikadan</a:t>
            </a:r>
            <a:r>
              <a:rPr lang="en-US" sz="2400" dirty="0"/>
              <a:t> </a:t>
            </a:r>
            <a:r>
              <a:rPr lang="en-US" sz="2400" dirty="0" err="1"/>
              <a:t>kısa</a:t>
            </a:r>
            <a:r>
              <a:rPr lang="en-US" sz="2400" dirty="0"/>
              <a:t> </a:t>
            </a:r>
            <a:r>
              <a:rPr lang="en-US" sz="2400" dirty="0" err="1"/>
              <a:t>süreyle</a:t>
            </a:r>
            <a:r>
              <a:rPr lang="en-US" sz="2400" dirty="0"/>
              <a:t> </a:t>
            </a:r>
            <a:r>
              <a:rPr lang="en-US" sz="2400" dirty="0" err="1"/>
              <a:t>yüz</a:t>
            </a:r>
            <a:r>
              <a:rPr lang="en-US" sz="2400" dirty="0"/>
              <a:t> </a:t>
            </a:r>
            <a:r>
              <a:rPr lang="en-US" sz="2400" dirty="0" err="1"/>
              <a:t>yüze</a:t>
            </a:r>
            <a:r>
              <a:rPr lang="en-US" sz="2400" dirty="0"/>
              <a:t> </a:t>
            </a:r>
            <a:r>
              <a:rPr lang="en-US" sz="2400" dirty="0" err="1"/>
              <a:t>kalan</a:t>
            </a:r>
            <a:r>
              <a:rPr lang="en-US" sz="2400" dirty="0"/>
              <a:t> </a:t>
            </a:r>
            <a:r>
              <a:rPr lang="en-US" sz="2400" dirty="0" err="1"/>
              <a:t>kişiler</a:t>
            </a:r>
            <a:r>
              <a:rPr lang="en-US" sz="2400" dirty="0"/>
              <a:t>.</a:t>
            </a: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Temaslı</a:t>
            </a:r>
          </a:p>
        </p:txBody>
      </p:sp>
    </p:spTree>
    <p:extLst>
      <p:ext uri="{BB962C8B-B14F-4D97-AF65-F5344CB8AC3E}">
        <p14:creationId xmlns:p14="http://schemas.microsoft.com/office/powerpoint/2010/main" val="356110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438723" y="1417631"/>
            <a:ext cx="7130242" cy="4571999"/>
          </a:xfrm>
        </p:spPr>
        <p:txBody>
          <a:bodyPr>
            <a:noAutofit/>
          </a:bodyPr>
          <a:lstStyle/>
          <a:p>
            <a:pPr marL="72000" indent="0">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Soğuk algınlığına neden olan </a:t>
            </a:r>
            <a:r>
              <a:rPr lang="tr-TR" sz="2400" b="1" dirty="0" err="1">
                <a:latin typeface="Arial" panose="020B0604020202020204" pitchFamily="34" charset="0"/>
                <a:cs typeface="Arial" panose="020B0604020202020204" pitchFamily="34" charset="0"/>
              </a:rPr>
              <a:t>coronavirusler</a:t>
            </a:r>
            <a:r>
              <a:rPr lang="tr-TR" sz="2400" b="1" dirty="0">
                <a:latin typeface="Arial" panose="020B0604020202020204" pitchFamily="34" charset="0"/>
                <a:cs typeface="Arial" panose="020B0604020202020204" pitchFamily="34" charset="0"/>
              </a:rPr>
              <a:t>: Her yıl genellikle mevsimsel grip döneminde;</a:t>
            </a:r>
          </a:p>
          <a:p>
            <a:pPr marL="216000" lvl="1" indent="-144000">
              <a:lnSpc>
                <a:spcPts val="3000"/>
              </a:lnSpc>
              <a:spcBef>
                <a:spcPts val="600"/>
              </a:spcBef>
              <a:spcAft>
                <a:spcPts val="600"/>
              </a:spcAft>
            </a:pPr>
            <a:r>
              <a:rPr lang="tr-TR" dirty="0">
                <a:latin typeface="Arial" panose="020B0604020202020204" pitchFamily="34" charset="0"/>
                <a:cs typeface="Arial" panose="020B0604020202020204" pitchFamily="34" charset="0"/>
              </a:rPr>
              <a:t>HCoV-229E </a:t>
            </a:r>
          </a:p>
          <a:p>
            <a:pPr marL="216000" lvl="1" indent="-144000">
              <a:lnSpc>
                <a:spcPts val="3000"/>
              </a:lnSpc>
              <a:spcBef>
                <a:spcPts val="600"/>
              </a:spcBef>
              <a:spcAft>
                <a:spcPts val="600"/>
              </a:spcAft>
            </a:pPr>
            <a:r>
              <a:rPr lang="tr-TR" dirty="0">
                <a:latin typeface="Arial" panose="020B0604020202020204" pitchFamily="34" charset="0"/>
                <a:cs typeface="Arial" panose="020B0604020202020204" pitchFamily="34" charset="0"/>
              </a:rPr>
              <a:t>HCoV-OC43 </a:t>
            </a:r>
          </a:p>
          <a:p>
            <a:pPr marL="216000" lvl="1" indent="-144000">
              <a:lnSpc>
                <a:spcPts val="3000"/>
              </a:lnSpc>
              <a:spcBef>
                <a:spcPts val="600"/>
              </a:spcBef>
              <a:spcAft>
                <a:spcPts val="600"/>
              </a:spcAft>
            </a:pPr>
            <a:r>
              <a:rPr lang="tr-TR" dirty="0">
                <a:latin typeface="Arial" panose="020B0604020202020204" pitchFamily="34" charset="0"/>
                <a:cs typeface="Arial" panose="020B0604020202020204" pitchFamily="34" charset="0"/>
              </a:rPr>
              <a:t>HCoV-NL63 </a:t>
            </a:r>
          </a:p>
          <a:p>
            <a:pPr marL="216000" lvl="1" indent="-144000">
              <a:lnSpc>
                <a:spcPts val="3000"/>
              </a:lnSpc>
              <a:spcBef>
                <a:spcPts val="600"/>
              </a:spcBef>
              <a:spcAft>
                <a:spcPts val="600"/>
              </a:spcAft>
            </a:pPr>
            <a:r>
              <a:rPr lang="tr-TR" dirty="0">
                <a:latin typeface="Arial" panose="020B0604020202020204" pitchFamily="34" charset="0"/>
                <a:cs typeface="Arial" panose="020B0604020202020204" pitchFamily="34" charset="0"/>
              </a:rPr>
              <a:t>HKU1-CoV</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Ağır Akut Solunum Sendromuna neden olan: SARS-</a:t>
            </a:r>
            <a:r>
              <a:rPr lang="tr-TR" sz="2400" dirty="0" err="1">
                <a:latin typeface="Arial" panose="020B0604020202020204" pitchFamily="34" charset="0"/>
                <a:cs typeface="Arial" panose="020B0604020202020204" pitchFamily="34" charset="0"/>
              </a:rPr>
              <a:t>CoV</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Orta Doğu Solunum Sendromuna neden olan: MERS-</a:t>
            </a:r>
            <a:r>
              <a:rPr lang="tr-TR" sz="2400" dirty="0" err="1">
                <a:latin typeface="Arial" panose="020B0604020202020204" pitchFamily="34" charset="0"/>
                <a:cs typeface="Arial" panose="020B0604020202020204" pitchFamily="34" charset="0"/>
              </a:rPr>
              <a:t>CoV</a:t>
            </a:r>
            <a:endParaRPr lang="tr-TR" sz="2400" dirty="0">
              <a:latin typeface="Arial" panose="020B0604020202020204" pitchFamily="34" charset="0"/>
              <a:cs typeface="Arial" panose="020B0604020202020204" pitchFamily="34" charset="0"/>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xmlns=""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err="1">
                <a:solidFill>
                  <a:schemeClr val="bg1"/>
                </a:solidFill>
              </a:rPr>
              <a:t>Coronavirusler</a:t>
            </a:r>
            <a:endParaRPr lang="tr-TR" sz="2800" dirty="0">
              <a:solidFill>
                <a:schemeClr val="bg1"/>
              </a:solidFill>
            </a:endParaRPr>
          </a:p>
        </p:txBody>
      </p:sp>
    </p:spTree>
    <p:extLst>
      <p:ext uri="{BB962C8B-B14F-4D97-AF65-F5344CB8AC3E}">
        <p14:creationId xmlns:p14="http://schemas.microsoft.com/office/powerpoint/2010/main"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22489" y="1532458"/>
            <a:ext cx="10184324" cy="3793083"/>
          </a:xfrm>
        </p:spPr>
        <p:txBody>
          <a:bodyPr/>
          <a:lstStyle/>
          <a:p>
            <a:pPr marL="216000" indent="-144000" algn="just">
              <a:lnSpc>
                <a:spcPts val="3000"/>
              </a:lnSpc>
              <a:spcBef>
                <a:spcPts val="600"/>
              </a:spcBef>
              <a:spcAft>
                <a:spcPts val="600"/>
              </a:spcAft>
            </a:pPr>
            <a:r>
              <a:rPr lang="tr-TR" sz="2400" dirty="0"/>
              <a:t>COVID-19 kesin veya olası tanısı konan vakalar ile aynı uçakta seyahat etmiş olan yolculardan</a:t>
            </a:r>
          </a:p>
          <a:p>
            <a:pPr marL="216000" lvl="1" indent="-144000" algn="just">
              <a:lnSpc>
                <a:spcPts val="3000"/>
              </a:lnSpc>
              <a:spcBef>
                <a:spcPts val="600"/>
              </a:spcBef>
              <a:spcAft>
                <a:spcPts val="600"/>
              </a:spcAft>
            </a:pPr>
            <a:r>
              <a:rPr lang="tr-TR" dirty="0">
                <a:latin typeface="Arial" panose="020B0604020202020204" pitchFamily="34" charset="0"/>
                <a:cs typeface="Arial" panose="020B0604020202020204" pitchFamily="34" charset="0"/>
              </a:rPr>
              <a:t>İki ön, iki arka, iki yan koltuktaki yolcular </a:t>
            </a:r>
          </a:p>
          <a:p>
            <a:pPr marL="72000" lvl="1" indent="0" algn="just">
              <a:lnSpc>
                <a:spcPts val="3000"/>
              </a:lnSpc>
              <a:spcBef>
                <a:spcPts val="600"/>
              </a:spcBef>
              <a:spcAft>
                <a:spcPts val="600"/>
              </a:spcAft>
              <a:buNone/>
            </a:pPr>
            <a:endParaRPr lang="tr-TR" dirty="0">
              <a:latin typeface="Arial" panose="020B0604020202020204" pitchFamily="34" charset="0"/>
              <a:cs typeface="Arial" panose="020B0604020202020204" pitchFamily="34" charset="0"/>
            </a:endParaRPr>
          </a:p>
          <a:p>
            <a:pPr marL="72000" lvl="1" indent="0" algn="just">
              <a:lnSpc>
                <a:spcPts val="3000"/>
              </a:lnSpc>
              <a:spcBef>
                <a:spcPts val="600"/>
              </a:spcBef>
              <a:spcAft>
                <a:spcPts val="600"/>
              </a:spcAft>
              <a:buNone/>
            </a:pPr>
            <a:r>
              <a:rPr lang="tr-TR" dirty="0">
                <a:latin typeface="Arial" panose="020B0604020202020204" pitchFamily="34" charset="0"/>
                <a:cs typeface="Arial" panose="020B0604020202020204" pitchFamily="34" charset="0"/>
              </a:rPr>
              <a:t>Temastan iki hafta sonrasına kadar takip edilmeli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25308"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Uçak </a:t>
            </a:r>
            <a:r>
              <a:rPr lang="tr-TR" sz="2800" dirty="0" smtClean="0">
                <a:solidFill>
                  <a:schemeClr val="bg1"/>
                </a:solidFill>
              </a:rPr>
              <a:t>Temaslısı</a:t>
            </a:r>
            <a:endParaRPr lang="tr-TR" sz="2800" dirty="0">
              <a:solidFill>
                <a:schemeClr val="bg1"/>
              </a:solidFill>
            </a:endParaRPr>
          </a:p>
        </p:txBody>
      </p:sp>
    </p:spTree>
    <p:extLst>
      <p:ext uri="{BB962C8B-B14F-4D97-AF65-F5344CB8AC3E}">
        <p14:creationId xmlns:p14="http://schemas.microsoft.com/office/powerpoint/2010/main" val="3981519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30614" y="1235096"/>
            <a:ext cx="10529207" cy="5419922"/>
          </a:xfrm>
        </p:spPr>
        <p:txBody>
          <a:bodyPr>
            <a:normAutofit/>
          </a:bodyPr>
          <a:lstStyle/>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Tüm</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yakın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temaslı</a:t>
            </a:r>
            <a:r>
              <a:rPr lang="en-US" sz="2400" b="1"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uçak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temaslısı</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tanımına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kişiler</a:t>
            </a:r>
            <a:r>
              <a:rPr lang="en-US" sz="2400" dirty="0">
                <a:latin typeface="Arial" panose="020B0604020202020204" pitchFamily="34" charset="0"/>
                <a:cs typeface="Arial" panose="020B0604020202020204" pitchFamily="34" charset="0"/>
              </a:rPr>
              <a:t> İl </a:t>
            </a:r>
            <a:r>
              <a:rPr lang="en-US" sz="2400" dirty="0" err="1">
                <a:latin typeface="Arial" panose="020B0604020202020204" pitchFamily="34" charset="0"/>
                <a:cs typeface="Arial" panose="020B0604020202020204" pitchFamily="34" charset="0"/>
              </a:rPr>
              <a:t>Sağlık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Müdürlüğü’nce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tespit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Tespit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kişiler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liste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haline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getirilerek</a:t>
            </a:r>
            <a:r>
              <a:rPr lang="en-US" sz="2400" dirty="0">
                <a:latin typeface="Arial" panose="020B0604020202020204" pitchFamily="34" charset="0"/>
                <a:cs typeface="Arial" panose="020B0604020202020204" pitchFamily="34" charset="0"/>
              </a:rPr>
              <a:t>, son </a:t>
            </a:r>
            <a:r>
              <a:rPr lang="en-US" sz="2400" dirty="0" err="1">
                <a:latin typeface="Arial" panose="020B0604020202020204" pitchFamily="34" charset="0"/>
                <a:cs typeface="Arial" panose="020B0604020202020204" pitchFamily="34" charset="0"/>
              </a:rPr>
              <a:t>temaslarından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sonraki</a:t>
            </a:r>
            <a:r>
              <a:rPr lang="en-US" sz="2400" dirty="0">
                <a:latin typeface="Arial" panose="020B0604020202020204" pitchFamily="34" charset="0"/>
                <a:cs typeface="Arial" panose="020B0604020202020204" pitchFamily="34" charset="0"/>
              </a:rPr>
              <a:t> 14 </a:t>
            </a:r>
            <a:r>
              <a:rPr lang="en-US" sz="2400" dirty="0" err="1">
                <a:latin typeface="Arial" panose="020B0604020202020204" pitchFamily="34" charset="0"/>
                <a:cs typeface="Arial" panose="020B0604020202020204" pitchFamily="34" charset="0"/>
              </a:rPr>
              <a:t>gün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boyunca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telefon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aracılığıyla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takip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Temaslılar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özellikle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ateş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semptomları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açısından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izlenmeli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ancak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kişilerde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titreme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vücut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ağrıları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boğaz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ağrısı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ağrısı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ishal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bulantısı</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kusma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burun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akıntısı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diğer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semptomlar</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dikkate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alınarak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telefonla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günlük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takip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edilmeli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gerkirse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ziyaret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edilmelidir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a:t>
            </a:r>
          </a:p>
        </p:txBody>
      </p:sp>
    </p:spTree>
    <p:extLst>
      <p:ext uri="{BB962C8B-B14F-4D97-AF65-F5344CB8AC3E}">
        <p14:creationId xmlns:p14="http://schemas.microsoft.com/office/powerpoint/2010/main" val="285515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30614" y="1235096"/>
            <a:ext cx="10529207" cy="5419922"/>
          </a:xfrm>
        </p:spPr>
        <p:txBody>
          <a:bodyPr>
            <a:normAutofit/>
          </a:bodyPr>
          <a:lstStyle/>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Temaslı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incelemesi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amacıyla</a:t>
            </a:r>
            <a:r>
              <a:rPr lang="en-US" sz="2400" dirty="0">
                <a:latin typeface="Arial" panose="020B0604020202020204" pitchFamily="34" charset="0"/>
                <a:cs typeface="Arial" panose="020B0604020202020204" pitchFamily="34" charset="0"/>
              </a:rPr>
              <a:t> HSGM </a:t>
            </a:r>
            <a:r>
              <a:rPr lang="en-US" sz="2400" dirty="0" err="1">
                <a:latin typeface="Arial" panose="020B0604020202020204" pitchFamily="34" charset="0"/>
                <a:cs typeface="Arial" panose="020B0604020202020204" pitchFamily="34" charset="0"/>
              </a:rPr>
              <a:t>resmi</a:t>
            </a:r>
            <a:r>
              <a:rPr lang="en-US" sz="2400" dirty="0">
                <a:latin typeface="Arial" panose="020B0604020202020204" pitchFamily="34" charset="0"/>
                <a:cs typeface="Arial" panose="020B0604020202020204" pitchFamily="34" charset="0"/>
              </a:rPr>
              <a:t> internet </a:t>
            </a:r>
            <a:r>
              <a:rPr lang="en-US" sz="2400" dirty="0" err="1">
                <a:latin typeface="Arial" panose="020B0604020202020204" pitchFamily="34" charset="0"/>
                <a:cs typeface="Arial" panose="020B0604020202020204" pitchFamily="34" charset="0"/>
              </a:rPr>
              <a:t>sayfasında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izlem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formu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vakanın</a:t>
            </a:r>
            <a:r>
              <a:rPr lang="en-US" sz="2400" dirty="0">
                <a:latin typeface="Arial" panose="020B0604020202020204" pitchFamily="34" charset="0"/>
                <a:cs typeface="Arial" panose="020B0604020202020204" pitchFamily="34" charset="0"/>
              </a:rPr>
              <a:t> her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temaslısı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için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doldurulur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Belirlenen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temaslıların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başka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nedenle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hastaneye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yatışı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gerekmiyorsa</a:t>
            </a:r>
            <a:r>
              <a:rPr lang="en-US" sz="2400" dirty="0">
                <a:latin typeface="Arial" panose="020B0604020202020204" pitchFamily="34" charset="0"/>
                <a:cs typeface="Arial" panose="020B0604020202020204" pitchFamily="34" charset="0"/>
              </a:rPr>
              <a:t> 14 </a:t>
            </a:r>
            <a:r>
              <a:rPr lang="en-US" sz="2400" dirty="0" err="1">
                <a:latin typeface="Arial" panose="020B0604020202020204" pitchFamily="34" charset="0"/>
                <a:cs typeface="Arial" panose="020B0604020202020204" pitchFamily="34" charset="0"/>
              </a:rPr>
              <a:t>gün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boyunca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mümkün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olduğu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kalması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toplu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alanlardan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uzak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istenir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Toplu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alanlara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gitmesinin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zorunlu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olduğu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hallerde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tıbbi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takması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istenir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lvl="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Semptom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gelişmesi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durumunda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Algoritmasına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uygun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hareket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edilir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a:t>
            </a:r>
          </a:p>
        </p:txBody>
      </p:sp>
    </p:spTree>
    <p:extLst>
      <p:ext uri="{BB962C8B-B14F-4D97-AF65-F5344CB8AC3E}">
        <p14:creationId xmlns:p14="http://schemas.microsoft.com/office/powerpoint/2010/main" val="3058874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r>
              <a:rPr lang="tr-TR" sz="4000" b="1" dirty="0">
                <a:latin typeface="+mj-lt"/>
                <a:ea typeface="Times New Roman" panose="02020603050405020304" pitchFamily="18" charset="0"/>
              </a:rPr>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val="3586706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71600"/>
            <a:ext cx="9445658" cy="5086350"/>
          </a:xfrm>
        </p:spPr>
        <p:txBody>
          <a:bodyPr>
            <a:normAutofit/>
          </a:bodyPr>
          <a:lstStyle/>
          <a:p>
            <a:pPr marL="216000" lvl="1" indent="-144000" algn="ctr">
              <a:lnSpc>
                <a:spcPts val="3000"/>
              </a:lnSpc>
              <a:spcBef>
                <a:spcPts val="600"/>
              </a:spcBef>
              <a:spcAft>
                <a:spcPts val="600"/>
              </a:spcAft>
              <a:buNone/>
            </a:pPr>
            <a:r>
              <a:rPr lang="en-US" sz="2400" dirty="0" err="1">
                <a:latin typeface="Arial" panose="020B0604020202020204" pitchFamily="34" charset="0"/>
                <a:cs typeface="Arial" panose="020B0604020202020204" pitchFamily="34" charset="0"/>
              </a:rPr>
              <a:t>Bugün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için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virüs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atılım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süresi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bulaştırıcılık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süresi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bilinmediği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için</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lvl="1" indent="-144000" algn="ctr">
              <a:lnSpc>
                <a:spcPts val="3000"/>
              </a:lnSpc>
              <a:spcBef>
                <a:spcPts val="600"/>
              </a:spcBef>
              <a:spcAft>
                <a:spcPts val="600"/>
              </a:spcAft>
              <a:buNone/>
            </a:pPr>
            <a:r>
              <a:rPr lang="en-US" sz="2400" b="1" dirty="0" err="1">
                <a:latin typeface="Arial" panose="020B0604020202020204" pitchFamily="34" charset="0"/>
                <a:cs typeface="Arial" panose="020B0604020202020204" pitchFamily="34" charset="0"/>
              </a:rPr>
              <a:t>hastanın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sağlık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kuruluşunda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bulunduğu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süre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boyunca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izolasyon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önlemlerine</a:t>
            </a:r>
            <a:r>
              <a:rPr lang="en-US" sz="2400" b="1"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devam edilmeli,</a:t>
            </a:r>
          </a:p>
          <a:p>
            <a:pPr marL="216000" lvl="1" indent="-144000" algn="ctr">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a:p>
            <a:pPr marL="216000" indent="-144000" algn="ctr">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COVID-19</a:t>
            </a:r>
            <a:r>
              <a:rPr lang="tr-TR" sz="2400"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varlığı düşünülen vakalara </a:t>
            </a:r>
          </a:p>
          <a:p>
            <a:pPr marL="216000" lvl="1" indent="-144000" algn="ctr">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Standart, temas ve damlacık izolasyonu </a:t>
            </a:r>
            <a:r>
              <a:rPr lang="tr-TR" sz="2400" dirty="0">
                <a:latin typeface="Arial" panose="020B0604020202020204" pitchFamily="34" charset="0"/>
                <a:cs typeface="Arial" panose="020B0604020202020204" pitchFamily="34" charset="0"/>
              </a:rPr>
              <a:t>önlemleri alınmalı</a:t>
            </a:r>
          </a:p>
          <a:p>
            <a:pPr marL="216000" indent="-144000" algn="ctr">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857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98041"/>
            <a:ext cx="9726134" cy="5459959"/>
          </a:xfrm>
        </p:spPr>
        <p:txBody>
          <a:bodyPr>
            <a:noAutofit/>
          </a:bodyPr>
          <a:lstStyle/>
          <a:p>
            <a:pPr marL="216000" lvl="1" indent="-144000">
              <a:lnSpc>
                <a:spcPts val="3000"/>
              </a:lnSpc>
              <a:spcBef>
                <a:spcPts val="600"/>
              </a:spcBef>
              <a:spcAft>
                <a:spcPts val="600"/>
              </a:spcAft>
            </a:pPr>
            <a:r>
              <a:rPr lang="en-US" dirty="0" err="1">
                <a:latin typeface="Arial" panose="020B0604020202020204" pitchFamily="34" charset="0"/>
                <a:cs typeface="Arial" panose="020B0604020202020204" pitchFamily="34" charset="0"/>
              </a:rPr>
              <a:t>Olası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basamak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takip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edilir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216000" lvl="1" indent="-144000">
              <a:lnSpc>
                <a:spcPts val="3000"/>
              </a:lnSpc>
              <a:spcBef>
                <a:spcPts val="600"/>
              </a:spcBef>
              <a:spcAft>
                <a:spcPts val="600"/>
              </a:spcAft>
            </a:pPr>
            <a:r>
              <a:rPr lang="en-US" dirty="0" err="1">
                <a:latin typeface="Arial" panose="020B0604020202020204" pitchFamily="34" charset="0"/>
                <a:cs typeface="Arial" panose="020B0604020202020204" pitchFamily="34" charset="0"/>
              </a:rPr>
              <a:t>Kesinleşen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basamak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ildeki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belirlenmiş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hastanelerde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takip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edilir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216000" lvl="1" indent="-144000">
              <a:lnSpc>
                <a:spcPts val="3000"/>
              </a:lnSpc>
              <a:spcBef>
                <a:spcPts val="600"/>
              </a:spcBef>
              <a:spcAft>
                <a:spcPts val="600"/>
              </a:spcAft>
            </a:pPr>
            <a:r>
              <a:rPr lang="en-US" dirty="0" err="1">
                <a:latin typeface="Arial" panose="020B0604020202020204" pitchFamily="34" charset="0"/>
                <a:cs typeface="Arial" panose="020B0604020202020204" pitchFamily="34" charset="0"/>
              </a:rPr>
              <a:t>Kesinleşen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vakalardan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ihtiyacı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hastalar</a:t>
            </a:r>
            <a:r>
              <a:rPr lang="en-US" dirty="0">
                <a:latin typeface="Arial" panose="020B0604020202020204" pitchFamily="34" charset="0"/>
                <a:cs typeface="Arial" panose="020B0604020202020204" pitchFamily="34" charset="0"/>
              </a:rPr>
              <a:t> 2.- 3. </a:t>
            </a:r>
            <a:r>
              <a:rPr lang="en-US" dirty="0" err="1">
                <a:latin typeface="Arial" panose="020B0604020202020204" pitchFamily="34" charset="0"/>
                <a:cs typeface="Arial" panose="020B0604020202020204" pitchFamily="34" charset="0"/>
              </a:rPr>
              <a:t>düzey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ünitelerinde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izolasyon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odalarında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takip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edilir</a:t>
            </a:r>
            <a:r>
              <a:rPr lang="en-US"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Sağlık kuruluşlarında standart enfeksiyondan korunma ve kontrol önlemleri uygulanmalı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Buna ek olarak uygulanacak temas ve damlacık korunma önlemlerinin uygulanmasına hasta taburcu olana kadar devam edilmeli </a:t>
            </a: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val="1083417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28890" y="1174981"/>
            <a:ext cx="10876492" cy="5683019"/>
          </a:xfrm>
        </p:spPr>
        <p:txBody>
          <a:bodyPr numCol="2">
            <a:noAutofit/>
          </a:bodyPr>
          <a:lstStyle/>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Eldiven,</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Önlük (steril olmayan, tercihen sıvı geçirimsiz ve uzun kollu),</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Yüz koruyucu</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Gözlük</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Sıvı sabun,</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Alkol bazlı el antiseptiği, </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Tıbbi maske (cerrahi maske),</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N95/FFP2 </a:t>
            </a:r>
            <a:r>
              <a:rPr lang="en-US" sz="2200" dirty="0" err="1">
                <a:latin typeface="Arial" panose="020B0604020202020204" pitchFamily="34" charset="0"/>
                <a:cs typeface="Arial" panose="020B0604020202020204" pitchFamily="34" charset="0"/>
              </a:rPr>
              <a:t>veya</a:t>
            </a:r>
            <a:r>
              <a:rPr lang="en-US" sz="2200" dirty="0">
                <a:latin typeface="Arial" panose="020B0604020202020204" pitchFamily="34" charset="0"/>
                <a:cs typeface="Arial" panose="020B0604020202020204" pitchFamily="34" charset="0"/>
              </a:rPr>
              <a:t> N99/FFP3 </a:t>
            </a:r>
            <a:r>
              <a:rPr lang="tr-TR" sz="2200" dirty="0">
                <a:latin typeface="Arial" panose="020B0604020202020204" pitchFamily="34" charset="0"/>
                <a:cs typeface="Arial" panose="020B0604020202020204" pitchFamily="34" charset="0"/>
              </a:rPr>
              <a:t>maske </a:t>
            </a:r>
            <a:r>
              <a:rPr lang="tr-TR" sz="2200" b="1" dirty="0">
                <a:latin typeface="Arial" panose="020B0604020202020204" pitchFamily="34" charset="0"/>
                <a:cs typeface="Arial" panose="020B0604020202020204" pitchFamily="34" charset="0"/>
              </a:rPr>
              <a:t>(Sadece damlacık/</a:t>
            </a:r>
            <a:r>
              <a:rPr lang="tr-TR" sz="2200" b="1" dirty="0" err="1">
                <a:latin typeface="Arial" panose="020B0604020202020204" pitchFamily="34" charset="0"/>
                <a:cs typeface="Arial" panose="020B0604020202020204" pitchFamily="34" charset="0"/>
              </a:rPr>
              <a:t>aerosolizasyona</a:t>
            </a:r>
            <a:r>
              <a:rPr lang="tr-TR" sz="2200" b="1" dirty="0">
                <a:latin typeface="Arial" panose="020B0604020202020204" pitchFamily="34" charset="0"/>
                <a:cs typeface="Arial" panose="020B0604020202020204" pitchFamily="34" charset="0"/>
              </a:rPr>
              <a:t> neden olan işlem sırasında)</a:t>
            </a:r>
            <a:r>
              <a:rPr lang="tr-TR" sz="2200" dirty="0">
                <a:latin typeface="Arial" panose="020B0604020202020204" pitchFamily="34" charset="0"/>
                <a:cs typeface="Arial" panose="020B0604020202020204" pitchFamily="34" charset="0"/>
              </a:rPr>
              <a:t>*,</a:t>
            </a:r>
          </a:p>
          <a:p>
            <a:pPr marL="216000" indent="-144000">
              <a:lnSpc>
                <a:spcPts val="3000"/>
              </a:lnSpc>
              <a:spcBef>
                <a:spcPts val="600"/>
              </a:spcBef>
              <a:spcAft>
                <a:spcPts val="600"/>
              </a:spcAft>
              <a:buNone/>
            </a:pPr>
            <a:r>
              <a:rPr lang="tr-TR" sz="2200" dirty="0">
                <a:latin typeface="Arial" panose="020B0604020202020204" pitchFamily="34" charset="0"/>
                <a:cs typeface="Arial" panose="020B0604020202020204" pitchFamily="34" charset="0"/>
              </a:rPr>
              <a:t>yataklı sağlık kurumları tarafından yeterli miktarda hazır bulundurulmalı</a:t>
            </a:r>
          </a:p>
          <a:p>
            <a:pPr marL="216000" indent="-144000">
              <a:lnSpc>
                <a:spcPts val="3000"/>
              </a:lnSpc>
              <a:spcBef>
                <a:spcPts val="600"/>
              </a:spcBef>
              <a:spcAft>
                <a:spcPts val="600"/>
              </a:spcAft>
            </a:pPr>
            <a:r>
              <a:rPr lang="tr-TR" sz="2200" dirty="0">
                <a:latin typeface="Arial" panose="020B0604020202020204" pitchFamily="34" charset="0"/>
                <a:cs typeface="Arial" panose="020B0604020202020204" pitchFamily="34" charset="0"/>
              </a:rPr>
              <a:t>Tulum, bone, ayak koruyucu hasta bazında karar alınarak, özellikle hastanın vücut sıvı ve </a:t>
            </a:r>
            <a:r>
              <a:rPr lang="tr-TR" sz="2200" dirty="0" err="1">
                <a:latin typeface="Arial" panose="020B0604020202020204" pitchFamily="34" charset="0"/>
                <a:cs typeface="Arial" panose="020B0604020202020204" pitchFamily="34" charset="0"/>
              </a:rPr>
              <a:t>sekresyonları</a:t>
            </a:r>
            <a:r>
              <a:rPr lang="tr-TR" sz="2200" dirty="0">
                <a:latin typeface="Arial" panose="020B0604020202020204" pitchFamily="34" charset="0"/>
                <a:cs typeface="Arial" panose="020B0604020202020204" pitchFamily="34" charset="0"/>
              </a:rPr>
              <a:t> ile yoğun bir şekilde temasın olabileceği durumlarda kullanılabilir.</a:t>
            </a:r>
          </a:p>
          <a:p>
            <a:pPr marL="216000" indent="-144000">
              <a:lnSpc>
                <a:spcPts val="3000"/>
              </a:lnSpc>
              <a:spcBef>
                <a:spcPts val="600"/>
              </a:spcBef>
              <a:spcAft>
                <a:spcPts val="600"/>
              </a:spcAft>
            </a:pPr>
            <a:endParaRPr lang="tr-TR" sz="22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2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02982"/>
            <a:ext cx="10544227" cy="10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Kesin/Olası COVID-19 Vakaları ile 1 Metreden Daha Yakın Temas Edecek Personel için Gerekli Kişisel Koruyucu Malzeme </a:t>
            </a:r>
          </a:p>
        </p:txBody>
      </p:sp>
      <p:sp>
        <p:nvSpPr>
          <p:cNvPr id="5" name="Dikdörtgen 4">
            <a:extLst>
              <a:ext uri="{FF2B5EF4-FFF2-40B4-BE49-F238E27FC236}">
                <a16:creationId xmlns:a16="http://schemas.microsoft.com/office/drawing/2014/main" xmlns="" id="{2AB43F23-BB0C-4B9B-A88A-880A2D29DA87}"/>
              </a:ext>
            </a:extLst>
          </p:cNvPr>
          <p:cNvSpPr/>
          <p:nvPr/>
        </p:nvSpPr>
        <p:spPr>
          <a:xfrm>
            <a:off x="6275756" y="4274821"/>
            <a:ext cx="5916244" cy="1938992"/>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r>
              <a:rPr lang="tr-TR" sz="2400" i="1" dirty="0"/>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A7E89F5-2054-43C2-85DD-F6BDF2E335D4}"/>
              </a:ext>
            </a:extLst>
          </p:cNvPr>
          <p:cNvSpPr>
            <a:spLocks noGrp="1"/>
          </p:cNvSpPr>
          <p:nvPr>
            <p:ph type="title"/>
          </p:nvPr>
        </p:nvSpPr>
        <p:spPr>
          <a:xfrm>
            <a:off x="1380206" y="413618"/>
            <a:ext cx="10244528" cy="701337"/>
          </a:xfrm>
        </p:spPr>
        <p:txBody>
          <a:bodyPr>
            <a:normAutofit/>
          </a:bodyPr>
          <a:lstStyle/>
          <a:p>
            <a:pPr lvl="0">
              <a:lnSpc>
                <a:spcPct val="100000"/>
              </a:lnSpc>
              <a:spcBef>
                <a:spcPts val="0"/>
              </a:spcBef>
            </a:pPr>
            <a:r>
              <a:rPr lang="es-ES" sz="3200" b="0" dirty="0">
                <a:solidFill>
                  <a:prstClr val="white"/>
                </a:solidFill>
                <a:ea typeface="+mn-ea"/>
              </a:rPr>
              <a:t>Hasta Odasına Giriş ve Hastaya Yaklaşım</a:t>
            </a:r>
            <a:endParaRPr lang="tr-TR" dirty="0"/>
          </a:p>
        </p:txBody>
      </p:sp>
      <p:sp>
        <p:nvSpPr>
          <p:cNvPr id="3" name="İçerik Yer Tutucusu 2">
            <a:extLst>
              <a:ext uri="{FF2B5EF4-FFF2-40B4-BE49-F238E27FC236}">
                <a16:creationId xmlns:a16="http://schemas.microsoft.com/office/drawing/2014/main" xmlns="" id="{58D9835A-FEF9-4171-AE4D-98D71F77982F}"/>
              </a:ext>
            </a:extLst>
          </p:cNvPr>
          <p:cNvSpPr>
            <a:spLocks noGrp="1"/>
          </p:cNvSpPr>
          <p:nvPr>
            <p:ph idx="1"/>
          </p:nvPr>
        </p:nvSpPr>
        <p:spPr>
          <a:xfrm>
            <a:off x="838200" y="1825625"/>
            <a:ext cx="11353800" cy="4351338"/>
          </a:xfrm>
        </p:spPr>
        <p:txBody>
          <a:bodyPr/>
          <a:lstStyle/>
          <a:p>
            <a:pPr marL="0" indent="0" algn="ctr">
              <a:spcBef>
                <a:spcPts val="215"/>
              </a:spcBef>
              <a:spcAft>
                <a:spcPts val="0"/>
              </a:spcAft>
              <a:buNone/>
              <a:tabLst>
                <a:tab pos="967105" algn="l"/>
              </a:tabLst>
            </a:pPr>
            <a:r>
              <a:rPr lang="tr-TR" sz="2800" dirty="0">
                <a:ea typeface="Times New Roman" panose="02020603050405020304" pitchFamily="18" charset="0"/>
              </a:rPr>
              <a:t>Kişisel Koruyucu Ekipman kullanımı önerilerine:</a:t>
            </a:r>
          </a:p>
          <a:p>
            <a:pPr marL="0" indent="0" algn="ctr">
              <a:buNone/>
            </a:pPr>
            <a:endParaRPr lang="tr-TR" dirty="0" smtClean="0"/>
          </a:p>
          <a:p>
            <a:pPr marL="0" indent="0" algn="ctr">
              <a:buNone/>
            </a:pPr>
            <a:r>
              <a:rPr lang="tr-TR" dirty="0" smtClean="0"/>
              <a:t>https</a:t>
            </a:r>
            <a:r>
              <a:rPr lang="tr-TR" dirty="0"/>
              <a:t>://covid19bilgi.saglik.gov.tr/depo/rehberler/COVID_TABLE_HSGM.pdf</a:t>
            </a:r>
          </a:p>
          <a:p>
            <a:pPr marL="0" indent="0" algn="ctr">
              <a:buNone/>
            </a:pPr>
            <a:r>
              <a:rPr lang="tr-TR" dirty="0"/>
              <a:t>  </a:t>
            </a:r>
            <a:endParaRPr lang="tr-TR" dirty="0" smtClean="0"/>
          </a:p>
          <a:p>
            <a:pPr marL="0" indent="0" algn="ctr">
              <a:buNone/>
            </a:pPr>
            <a:r>
              <a:rPr lang="tr-TR" dirty="0" smtClean="0"/>
              <a:t>adresinden </a:t>
            </a:r>
            <a:r>
              <a:rPr lang="tr-TR" dirty="0"/>
              <a:t>ayrıntılı olarak ulaşılabilir</a:t>
            </a:r>
          </a:p>
          <a:p>
            <a:pPr algn="ctr"/>
            <a:endParaRPr lang="tr-TR" dirty="0"/>
          </a:p>
        </p:txBody>
      </p:sp>
    </p:spTree>
    <p:extLst>
      <p:ext uri="{BB962C8B-B14F-4D97-AF65-F5344CB8AC3E}">
        <p14:creationId xmlns:p14="http://schemas.microsoft.com/office/powerpoint/2010/main" val="347731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07E6D49-E19C-4E67-B7B6-25CFE46B1BAE}"/>
              </a:ext>
            </a:extLst>
          </p:cNvPr>
          <p:cNvSpPr>
            <a:spLocks noGrp="1"/>
          </p:cNvSpPr>
          <p:nvPr>
            <p:ph idx="1"/>
          </p:nvPr>
        </p:nvSpPr>
        <p:spPr/>
        <p:txBody>
          <a:bodyPr>
            <a:noAutofit/>
          </a:bodyPr>
          <a:lstStyle/>
          <a:p>
            <a:pPr marL="216000" indent="-144000">
              <a:lnSpc>
                <a:spcPts val="3000"/>
              </a:lnSpc>
              <a:spcBef>
                <a:spcPts val="600"/>
              </a:spcBef>
              <a:spcAft>
                <a:spcPts val="600"/>
              </a:spcAft>
              <a:buNone/>
            </a:pPr>
            <a:r>
              <a:rPr lang="en-US" sz="2400" dirty="0" err="1">
                <a:latin typeface="Arial" panose="020B0604020202020204" pitchFamily="34" charset="0"/>
                <a:cs typeface="Arial" panose="020B0604020202020204" pitchFamily="34" charset="0"/>
              </a:rPr>
              <a:t>Tekrar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kullanılabilir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özellikteki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gözlükler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Ü</a:t>
            </a:r>
            <a:r>
              <a:rPr lang="en-US" sz="2400" dirty="0" err="1">
                <a:latin typeface="Arial" panose="020B0604020202020204" pitchFamily="34" charset="0"/>
                <a:cs typeface="Arial" panose="020B0604020202020204" pitchFamily="34" charset="0"/>
              </a:rPr>
              <a:t>reticinin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önerisine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temizlenir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Özel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öneri</a:t>
            </a:r>
            <a:r>
              <a:rPr lang="en-US" sz="2400" dirty="0">
                <a:latin typeface="Arial" panose="020B0604020202020204" pitchFamily="34" charset="0"/>
                <a:cs typeface="Arial" panose="020B0604020202020204" pitchFamily="34" charset="0"/>
              </a:rPr>
              <a:t> yok </a:t>
            </a:r>
            <a:r>
              <a:rPr lang="en-US" sz="2400" dirty="0" err="1">
                <a:latin typeface="Arial" panose="020B0604020202020204" pitchFamily="34" charset="0"/>
                <a:cs typeface="Arial" panose="020B0604020202020204" pitchFamily="34" charset="0"/>
              </a:rPr>
              <a:t>ise</a:t>
            </a:r>
            <a:r>
              <a:rPr lang="en-US" sz="2400" dirty="0">
                <a:latin typeface="Arial" panose="020B0604020202020204" pitchFamily="34" charset="0"/>
                <a:cs typeface="Arial" panose="020B0604020202020204" pitchFamily="34" charset="0"/>
              </a:rPr>
              <a:t> %70 </a:t>
            </a:r>
            <a:r>
              <a:rPr lang="en-US" sz="2400" dirty="0" err="1">
                <a:latin typeface="Arial" panose="020B0604020202020204" pitchFamily="34" charset="0"/>
                <a:cs typeface="Arial" panose="020B0604020202020204" pitchFamily="34" charset="0"/>
              </a:rPr>
              <a:t>etil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alkol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dezenfekte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edilerek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uygun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ortamda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kendi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kendine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kurumak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üzere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bırakılmalıdır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Gözlüğün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tekrar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kullanılması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durumunda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sağlık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kurumunca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gözlüğün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nerede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çıkartılıp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depolanacağı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dezenfekte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edileceği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talimatlandırılır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475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13383"/>
            <a:ext cx="10098668" cy="5163617"/>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COVID-19 hastalığı olası veya kesin vakalarının hastaneye yatışlarında standart, temas ve damlacık önlemlerinin alınması gerekmekte</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Hastalar tek kişilik, özel banyosu ve tuvaleti olan, kapatılabilir kapı içeren bir odada olmalı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Tek kişilik odalar bulunmadığı durumlarda kesin COVID-19 vakaları aynı odada </a:t>
            </a:r>
            <a:r>
              <a:rPr lang="tr-TR" sz="2400" dirty="0" err="1">
                <a:latin typeface="Arial" panose="020B0604020202020204" pitchFamily="34" charset="0"/>
                <a:cs typeface="Arial" panose="020B0604020202020204" pitchFamily="34" charset="0"/>
              </a:rPr>
              <a:t>kohort</a:t>
            </a:r>
            <a:r>
              <a:rPr lang="tr-TR" sz="2400" dirty="0">
                <a:latin typeface="Arial" panose="020B0604020202020204" pitchFamily="34" charset="0"/>
                <a:cs typeface="Arial" panose="020B0604020202020204" pitchFamily="34" charset="0"/>
              </a:rPr>
              <a:t> edilebilir, ancak olası COVID-19 vakalarının ayrı yatırılması tercih edilmeli</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Zorunlu hallerde ise olası COVID-19 vakaları aynı odada hasta yatakları en az 1 m aralıklı olacak şekilde yerleştirilmeli</a:t>
            </a:r>
          </a:p>
          <a:p>
            <a:pPr marL="216000" indent="-144000">
              <a:lnSpc>
                <a:spcPts val="3000"/>
              </a:lnSpc>
              <a:spcBef>
                <a:spcPts val="600"/>
              </a:spcBef>
              <a:spcAft>
                <a:spcPts val="600"/>
              </a:spcAft>
            </a:pPr>
            <a:r>
              <a:rPr lang="tr-TR" sz="2400" dirty="0" err="1">
                <a:latin typeface="Arial" panose="020B0604020202020204" pitchFamily="34" charset="0"/>
                <a:cs typeface="Arial" panose="020B0604020202020204" pitchFamily="34" charset="0"/>
              </a:rPr>
              <a:t>Kohorta</a:t>
            </a:r>
            <a:r>
              <a:rPr lang="tr-TR" sz="2400" dirty="0">
                <a:latin typeface="Arial" panose="020B0604020202020204" pitchFamily="34" charset="0"/>
                <a:cs typeface="Arial" panose="020B0604020202020204" pitchFamily="34" charset="0"/>
              </a:rPr>
              <a:t> dahil edilen (aynı odayı paylaşan) olası hastalar tıbbi maske kullanmalı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18731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xmlns="" id="{2CC4340C-1A43-41B4-8339-445BCF86531A}"/>
              </a:ext>
            </a:extLst>
          </p:cNvPr>
          <p:cNvSpPr>
            <a:spLocks noGrp="1"/>
          </p:cNvSpPr>
          <p:nvPr>
            <p:ph idx="1"/>
          </p:nvPr>
        </p:nvSpPr>
        <p:spPr>
          <a:xfrm>
            <a:off x="891822" y="1391992"/>
            <a:ext cx="10893778" cy="4925131"/>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Beta-</a:t>
            </a:r>
            <a:r>
              <a:rPr lang="tr-TR" sz="2400" dirty="0" err="1">
                <a:latin typeface="Arial" panose="020B0604020202020204" pitchFamily="34" charset="0"/>
                <a:cs typeface="Arial" panose="020B0604020202020204" pitchFamily="34" charset="0"/>
              </a:rPr>
              <a:t>coronavirus</a:t>
            </a:r>
            <a:r>
              <a:rPr lang="tr-TR" sz="2400" dirty="0">
                <a:latin typeface="Arial" panose="020B0604020202020204" pitchFamily="34" charset="0"/>
                <a:cs typeface="Arial" panose="020B0604020202020204" pitchFamily="34" charset="0"/>
              </a:rPr>
              <a:t> ailesi içinde: SARS-</a:t>
            </a:r>
            <a:r>
              <a:rPr lang="tr-TR" sz="2400" dirty="0" err="1">
                <a:latin typeface="Arial" panose="020B0604020202020204" pitchFamily="34" charset="0"/>
                <a:cs typeface="Arial" panose="020B0604020202020204" pitchFamily="34" charset="0"/>
              </a:rPr>
              <a:t>CoV</a:t>
            </a:r>
            <a:r>
              <a:rPr lang="tr-TR" sz="2400" dirty="0">
                <a:latin typeface="Arial" panose="020B0604020202020204" pitchFamily="34" charset="0"/>
                <a:cs typeface="Arial" panose="020B0604020202020204" pitchFamily="34" charset="0"/>
              </a:rPr>
              <a:t> ve MERS-</a:t>
            </a:r>
            <a:r>
              <a:rPr lang="tr-TR" sz="2400" dirty="0" err="1">
                <a:latin typeface="Arial" panose="020B0604020202020204" pitchFamily="34" charset="0"/>
                <a:cs typeface="Arial" panose="020B0604020202020204" pitchFamily="34" charset="0"/>
              </a:rPr>
              <a:t>CoV</a:t>
            </a:r>
            <a:r>
              <a:rPr lang="tr-TR" sz="2400" dirty="0">
                <a:latin typeface="Arial" panose="020B0604020202020204" pitchFamily="34" charset="0"/>
                <a:cs typeface="Arial" panose="020B0604020202020204" pitchFamily="34" charset="0"/>
              </a:rPr>
              <a:t> da aynı aile içinde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Fatalite hızı </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SARS salgınında %11</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MERS-</a:t>
            </a:r>
            <a:r>
              <a:rPr lang="tr-TR" sz="2400" dirty="0" err="1">
                <a:latin typeface="Arial" panose="020B0604020202020204" pitchFamily="34" charset="0"/>
                <a:cs typeface="Arial" panose="020B0604020202020204" pitchFamily="34" charset="0"/>
              </a:rPr>
              <a:t>CoV’da</a:t>
            </a:r>
            <a:r>
              <a:rPr lang="tr-TR" sz="2400" dirty="0">
                <a:latin typeface="Arial" panose="020B0604020202020204" pitchFamily="34" charset="0"/>
                <a:cs typeface="Arial" panose="020B0604020202020204" pitchFamily="34" charset="0"/>
              </a:rPr>
              <a:t> %35-50 </a:t>
            </a:r>
          </a:p>
          <a:p>
            <a:pPr marL="216000" lvl="1" indent="-144000">
              <a:lnSpc>
                <a:spcPts val="3000"/>
              </a:lnSpc>
              <a:spcBef>
                <a:spcPts val="600"/>
              </a:spcBef>
              <a:spcAft>
                <a:spcPts val="600"/>
              </a:spcAft>
            </a:pPr>
            <a:r>
              <a:rPr lang="en-US" sz="2400" dirty="0">
                <a:latin typeface="Arial" panose="020B0604020202020204" pitchFamily="34" charset="0"/>
                <a:cs typeface="Arial" panose="020B0604020202020204" pitchFamily="34" charset="0"/>
              </a:rPr>
              <a:t>SARS-CoV-2</a:t>
            </a:r>
            <a:r>
              <a:rPr lang="tr-TR" sz="2400" dirty="0">
                <a:latin typeface="Arial" panose="020B0604020202020204" pitchFamily="34" charset="0"/>
                <a:cs typeface="Arial" panose="020B0604020202020204" pitchFamily="34" charset="0"/>
              </a:rPr>
              <a:t>’de %3,8 (eldeki verilere göre) </a:t>
            </a:r>
          </a:p>
        </p:txBody>
      </p:sp>
      <p:sp>
        <p:nvSpPr>
          <p:cNvPr id="10" name="Unvan 1">
            <a:extLst>
              <a:ext uri="{FF2B5EF4-FFF2-40B4-BE49-F238E27FC236}">
                <a16:creationId xmlns:a16="http://schemas.microsoft.com/office/drawing/2014/main" xmlns=""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Yeni </a:t>
            </a:r>
            <a:r>
              <a:rPr lang="tr-TR" sz="2800" dirty="0" err="1">
                <a:solidFill>
                  <a:schemeClr val="bg1"/>
                </a:solidFill>
              </a:rPr>
              <a:t>Coronavirus</a:t>
            </a:r>
            <a:r>
              <a:rPr lang="tr-TR" sz="2800" dirty="0">
                <a:solidFill>
                  <a:schemeClr val="bg1"/>
                </a:solidFill>
              </a:rPr>
              <a:t> (</a:t>
            </a:r>
            <a:r>
              <a:rPr lang="en-US" sz="2800" dirty="0">
                <a:solidFill>
                  <a:schemeClr val="bg1"/>
                </a:solidFill>
              </a:rPr>
              <a:t>SARS-CoV-2 </a:t>
            </a:r>
            <a:r>
              <a:rPr lang="tr-TR" sz="2800" dirty="0">
                <a:solidFill>
                  <a:schemeClr val="bg1"/>
                </a:solidFill>
              </a:rPr>
              <a:t>)</a:t>
            </a:r>
          </a:p>
        </p:txBody>
      </p:sp>
    </p:spTree>
    <p:extLst>
      <p:ext uri="{BB962C8B-B14F-4D97-AF65-F5344CB8AC3E}">
        <p14:creationId xmlns:p14="http://schemas.microsoft.com/office/powerpoint/2010/main"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85334" y="1456258"/>
            <a:ext cx="10047110" cy="4954067"/>
          </a:xfrm>
        </p:spPr>
        <p:txBody>
          <a:bodyPr>
            <a:normAutofit/>
          </a:bodyPr>
          <a:lstStyle/>
          <a:p>
            <a:pPr marL="216000" indent="-14400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Kullanılacak tıbbi malzemeler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Hastaya özel olmalı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Oda dışına çıkarılmamalı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Hastalar arasında ortak malzeme kullanımına izin verilmemeli</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Eğer kullanılacak ekipman (</a:t>
            </a:r>
            <a:r>
              <a:rPr lang="tr-TR" sz="2400" dirty="0" err="1">
                <a:latin typeface="Arial" panose="020B0604020202020204" pitchFamily="34" charset="0"/>
                <a:cs typeface="Arial" panose="020B0604020202020204" pitchFamily="34" charset="0"/>
              </a:rPr>
              <a:t>örn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steteskop</a:t>
            </a:r>
            <a:r>
              <a:rPr lang="tr-TR" sz="2400" dirty="0">
                <a:latin typeface="Arial" panose="020B0604020202020204" pitchFamily="34" charset="0"/>
                <a:cs typeface="Arial" panose="020B0604020202020204" pitchFamily="34" charset="0"/>
              </a:rPr>
              <a:t>, ateş ölçer) birden fazla hastada kullanılıyor ise her hasta kullanımında temizlenmeli ve dezenfekte edilmeli (</a:t>
            </a:r>
            <a:r>
              <a:rPr lang="tr-TR" sz="2400" dirty="0" err="1">
                <a:latin typeface="Arial" panose="020B0604020202020204" pitchFamily="34" charset="0"/>
                <a:cs typeface="Arial" panose="020B0604020202020204" pitchFamily="34" charset="0"/>
              </a:rPr>
              <a:t>örn</a:t>
            </a:r>
            <a:r>
              <a:rPr lang="tr-TR" sz="2400" dirty="0">
                <a:latin typeface="Arial" panose="020B0604020202020204" pitchFamily="34" charset="0"/>
                <a:cs typeface="Arial" panose="020B0604020202020204" pitchFamily="34" charset="0"/>
              </a:rPr>
              <a:t>. etil alkol %70). </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695189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925688" y="1389583"/>
            <a:ext cx="10227733" cy="4925492"/>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Tıbbi olarak gerekmedikçe hastaların odadan veya alandan başka bir alana taşınmasından kaçınılmalı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Olası COVID-19 hastaları için belirlenmiş portatif X-ray cihazı ve/veya diğer önemli tanı cihazları kullanılmalı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Ancak portatif tanı cihazları yoksa h</a:t>
            </a:r>
            <a:r>
              <a:rPr lang="en-US" sz="2400" dirty="0" err="1">
                <a:latin typeface="Arial" panose="020B0604020202020204" pitchFamily="34" charset="0"/>
                <a:cs typeface="Arial" panose="020B0604020202020204" pitchFamily="34" charset="0"/>
              </a:rPr>
              <a:t>asta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tıbbi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takılı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halde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damlacık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izolasyon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önlemleri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alınarak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diğer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hastalar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ziyaretçiler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indirecek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şekilde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mümkünse</a:t>
            </a:r>
            <a:r>
              <a:rPr lang="en-US" sz="2400" dirty="0">
                <a:latin typeface="Arial" panose="020B0604020202020204" pitchFamily="34" charset="0"/>
                <a:cs typeface="Arial" panose="020B0604020202020204" pitchFamily="34" charset="0"/>
              </a:rPr>
              <a:t> son </a:t>
            </a:r>
            <a:r>
              <a:rPr lang="en-US" sz="2400" dirty="0" err="1">
                <a:latin typeface="Arial" panose="020B0604020202020204" pitchFamily="34" charset="0"/>
                <a:cs typeface="Arial" panose="020B0604020202020204" pitchFamily="34" charset="0"/>
              </a:rPr>
              <a:t>vaka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alınmalı</a:t>
            </a: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786603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98500" y="1235096"/>
            <a:ext cx="10804877" cy="5096942"/>
          </a:xfrm>
        </p:spPr>
        <p:txBody>
          <a:bodyPr>
            <a:normAutofit/>
          </a:bodyPr>
          <a:lstStyle/>
          <a:p>
            <a:pPr marL="180000" lvl="0" indent="-144000" algn="just">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Hastanın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taşınması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sırasında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görev</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sağlık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personeli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tıbbi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önlük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eldiven</a:t>
            </a:r>
            <a:r>
              <a:rPr lang="tr-TR" sz="2400" dirty="0">
                <a:latin typeface="Arial" panose="020B0604020202020204" pitchFamily="34" charset="0"/>
                <a:cs typeface="Arial" panose="020B0604020202020204" pitchFamily="34" charset="0"/>
              </a:rPr>
              <a:t> kullanmalı, </a:t>
            </a:r>
            <a:r>
              <a:rPr lang="en-US" sz="2400" dirty="0">
                <a:latin typeface="Arial" panose="020B0604020202020204" pitchFamily="34" charset="0"/>
                <a:cs typeface="Arial" panose="020B0604020202020204" pitchFamily="34" charset="0"/>
              </a:rPr>
              <a:t>el </a:t>
            </a:r>
            <a:r>
              <a:rPr lang="en-US" sz="2400" dirty="0" err="1">
                <a:latin typeface="Arial" panose="020B0604020202020204" pitchFamily="34" charset="0"/>
                <a:cs typeface="Arial" panose="020B0604020202020204" pitchFamily="34" charset="0"/>
              </a:rPr>
              <a:t>hijyenine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özen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gösterilmeli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Hastanın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genel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durumuna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aerosolizasyon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oluşturabilecek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durumu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varsa</a:t>
            </a:r>
            <a:r>
              <a:rPr lang="en-US" sz="2400" dirty="0">
                <a:latin typeface="Arial" panose="020B0604020202020204" pitchFamily="34" charset="0"/>
                <a:cs typeface="Arial" panose="020B0604020202020204" pitchFamily="34" charset="0"/>
              </a:rPr>
              <a:t> N95/FFP2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gözlük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yanında</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bulundurmalı</a:t>
            </a:r>
            <a:endParaRPr lang="tr-TR" sz="2400" dirty="0" smtClean="0">
              <a:latin typeface="Arial" panose="020B0604020202020204" pitchFamily="34" charset="0"/>
              <a:cs typeface="Arial" panose="020B0604020202020204" pitchFamily="34" charset="0"/>
            </a:endParaRPr>
          </a:p>
          <a:p>
            <a:pPr marL="180000" lvl="0" indent="-144000" algn="just">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180000" lvl="0" indent="-144000" algn="just">
              <a:lnSpc>
                <a:spcPts val="3000"/>
              </a:lnSpc>
              <a:spcBef>
                <a:spcPts val="600"/>
              </a:spcBef>
              <a:spcAft>
                <a:spcPts val="600"/>
              </a:spcAft>
            </a:pPr>
            <a:r>
              <a:rPr lang="en-US" sz="2400" dirty="0">
                <a:latin typeface="Arial" panose="020B0604020202020204" pitchFamily="34" charset="0"/>
                <a:cs typeface="Arial" panose="020B0604020202020204" pitchFamily="34" charset="0"/>
              </a:rPr>
              <a:t>Hasta </a:t>
            </a:r>
            <a:r>
              <a:rPr lang="en-US" sz="2400" dirty="0" err="1">
                <a:latin typeface="Arial" panose="020B0604020202020204" pitchFamily="34" charset="0"/>
                <a:cs typeface="Arial" panose="020B0604020202020204" pitchFamily="34" charset="0"/>
              </a:rPr>
              <a:t>çevresi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hastanelerin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enfeksiyon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kontrol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komitelerinin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direktifleri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doğrultusunda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belirlenen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kurallara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temizlenmeli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dezenfekte</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edilmeli</a:t>
            </a:r>
            <a:endParaRPr lang="tr-TR" sz="2400" dirty="0" smtClean="0">
              <a:latin typeface="Arial" panose="020B0604020202020204" pitchFamily="34" charset="0"/>
              <a:cs typeface="Arial" panose="020B0604020202020204" pitchFamily="34" charset="0"/>
            </a:endParaRPr>
          </a:p>
          <a:p>
            <a:pPr marL="180000" lvl="0" indent="-144000" algn="just">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180000" lvl="0" indent="-144000" algn="just">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Kullanılmış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kişisel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koruyucu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ekipmanların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atılması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amacıyla</a:t>
            </a:r>
            <a:r>
              <a:rPr lang="en-US" sz="2400" dirty="0">
                <a:latin typeface="Arial" panose="020B0604020202020204" pitchFamily="34" charset="0"/>
                <a:cs typeface="Arial" panose="020B0604020202020204" pitchFamily="34" charset="0"/>
              </a:rPr>
              <a:t> hasta </a:t>
            </a:r>
            <a:r>
              <a:rPr lang="en-US" sz="2400" dirty="0" err="1">
                <a:latin typeface="Arial" panose="020B0604020202020204" pitchFamily="34" charset="0"/>
                <a:cs typeface="Arial" panose="020B0604020202020204" pitchFamily="34" charset="0"/>
              </a:rPr>
              <a:t>odası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girişinde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hasta </a:t>
            </a:r>
            <a:r>
              <a:rPr lang="en-US" sz="2400" dirty="0" err="1">
                <a:latin typeface="Arial" panose="020B0604020202020204" pitchFamily="34" charset="0"/>
                <a:cs typeface="Arial" panose="020B0604020202020204" pitchFamily="34" charset="0"/>
              </a:rPr>
              <a:t>odasının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içerisinde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tıbbi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bulundurulmal</a:t>
            </a:r>
            <a:r>
              <a:rPr lang="tr-TR" sz="2400" dirty="0">
                <a:latin typeface="Arial" panose="020B0604020202020204" pitchFamily="34" charset="0"/>
                <a:cs typeface="Arial" panose="020B0604020202020204" pitchFamily="34" charset="0"/>
              </a:rPr>
              <a:t>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Hasta Odasının Özellikleri</a:t>
            </a:r>
          </a:p>
        </p:txBody>
      </p:sp>
    </p:spTree>
    <p:extLst>
      <p:ext uri="{BB962C8B-B14F-4D97-AF65-F5344CB8AC3E}">
        <p14:creationId xmlns:p14="http://schemas.microsoft.com/office/powerpoint/2010/main" val="307386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358152" y="1235097"/>
            <a:ext cx="11156515" cy="5222148"/>
          </a:xfrm>
        </p:spPr>
        <p:txBody>
          <a:bodyPr>
            <a:noAutofit/>
          </a:bodyPr>
          <a:lstStyle/>
          <a:p>
            <a:pPr marL="108000" indent="-108000">
              <a:lnSpc>
                <a:spcPts val="2500"/>
              </a:lnSpc>
              <a:spcBef>
                <a:spcPts val="600"/>
              </a:spcBef>
              <a:spcAft>
                <a:spcPts val="600"/>
              </a:spcAft>
            </a:pPr>
            <a:r>
              <a:rPr lang="tr-TR" sz="2400" dirty="0"/>
              <a:t>Hasta odasına girişler sınırlandırılmalı, sadece hastanın bakımından sorumlu olan ve girişi gerekli olan personelin odaya girişine izin verilmeli</a:t>
            </a:r>
          </a:p>
          <a:p>
            <a:pPr marL="108000" indent="-108000">
              <a:lnSpc>
                <a:spcPts val="2500"/>
              </a:lnSpc>
              <a:spcBef>
                <a:spcPts val="600"/>
              </a:spcBef>
              <a:spcAft>
                <a:spcPts val="600"/>
              </a:spcAft>
            </a:pPr>
            <a:r>
              <a:rPr lang="tr-TR" sz="2400" dirty="0"/>
              <a:t>Hasta ziyaretçileri yasaklanmalı ve refakatçi gerekli ise tek kişi ile kısıtlanmalı</a:t>
            </a:r>
          </a:p>
          <a:p>
            <a:pPr marL="0" indent="0">
              <a:lnSpc>
                <a:spcPts val="2500"/>
              </a:lnSpc>
              <a:spcBef>
                <a:spcPts val="600"/>
              </a:spcBef>
              <a:spcAft>
                <a:spcPts val="600"/>
              </a:spcAft>
              <a:buNone/>
            </a:pPr>
            <a:r>
              <a:rPr lang="tr-TR" sz="2400" b="1" dirty="0"/>
              <a:t>Hasta odasına girişlerde kişisel koruyucu malzemeler;</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Eldiven, </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Önlük (steril olmayan, tercihen </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sıvı geçirimsiz ve uzun kollu),</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Tıbbi maske, </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N95/FFP2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N99/FFP3 </a:t>
            </a:r>
            <a:r>
              <a:rPr lang="tr-TR" dirty="0">
                <a:latin typeface="Arial" panose="020B0604020202020204" pitchFamily="34" charset="0"/>
                <a:cs typeface="Arial" panose="020B0604020202020204" pitchFamily="34" charset="0"/>
              </a:rPr>
              <a:t> maske, </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Gözlük / Yüz koruyucu</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Alkol bazlı el antiseptiği</a:t>
            </a:r>
          </a:p>
          <a:p>
            <a:pPr marL="342900" lvl="1" indent="-342900">
              <a:lnSpc>
                <a:spcPts val="2500"/>
              </a:lnSpc>
              <a:spcBef>
                <a:spcPts val="600"/>
              </a:spcBef>
              <a:spcAft>
                <a:spcPts val="600"/>
              </a:spcAft>
            </a:pPr>
            <a:r>
              <a:rPr lang="tr-TR" dirty="0">
                <a:latin typeface="Arial" panose="020B0604020202020204" pitchFamily="34" charset="0"/>
                <a:cs typeface="Arial" panose="020B0604020202020204" pitchFamily="34" charset="0"/>
              </a:rPr>
              <a:t>Alkol bazlı </a:t>
            </a:r>
            <a:r>
              <a:rPr lang="en-US" dirty="0" err="1">
                <a:latin typeface="Arial" panose="020B0604020202020204" pitchFamily="34" charset="0"/>
                <a:cs typeface="Arial" panose="020B0604020202020204" pitchFamily="34" charset="0"/>
              </a:rPr>
              <a:t>hızlı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yüzey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dezenfektanı</a:t>
            </a:r>
            <a:endParaRPr lang="tr-TR"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xmlns="" id="{B79E3F31-4612-4F38-9CC6-94216924C749}"/>
              </a:ext>
            </a:extLst>
          </p:cNvPr>
          <p:cNvSpPr/>
          <p:nvPr/>
        </p:nvSpPr>
        <p:spPr>
          <a:xfrm>
            <a:off x="7130531" y="3648075"/>
            <a:ext cx="625493" cy="2581275"/>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BB8E146B-7986-45FC-ACE0-BD6DF040BE1E}"/>
              </a:ext>
            </a:extLst>
          </p:cNvPr>
          <p:cNvSpPr/>
          <p:nvPr/>
        </p:nvSpPr>
        <p:spPr>
          <a:xfrm>
            <a:off x="8058104" y="4227131"/>
            <a:ext cx="3349347"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hasta </a:t>
            </a:r>
            <a:r>
              <a:rPr lang="en-US" sz="2400" dirty="0" err="1">
                <a:latin typeface="Arial" panose="020B0604020202020204" pitchFamily="34" charset="0"/>
                <a:cs typeface="Arial" panose="020B0604020202020204" pitchFamily="34" charset="0"/>
              </a:rPr>
              <a:t>odası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girişinde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hazır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bulundurulmalı</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767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532458"/>
            <a:ext cx="10155113" cy="5001692"/>
          </a:xfrm>
        </p:spPr>
        <p:txBody>
          <a:bodyPr>
            <a:normAutofit/>
          </a:bodyPr>
          <a:lstStyle/>
          <a:p>
            <a:pPr marL="72000" indent="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Muayene, tedavi ve kişisel bakım yapan kişiler;</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Eldiven </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İzolasyon önlüğü</a:t>
            </a:r>
          </a:p>
          <a:p>
            <a:pPr marL="216000" lvl="1"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gözlük</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yüz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koruyucu</a:t>
            </a:r>
            <a:r>
              <a:rPr lang="tr-TR" sz="2400" dirty="0">
                <a:latin typeface="Arial" panose="020B0604020202020204" pitchFamily="34" charset="0"/>
                <a:cs typeface="Arial" panose="020B0604020202020204" pitchFamily="34" charset="0"/>
              </a:rPr>
              <a:t> </a:t>
            </a:r>
          </a:p>
          <a:p>
            <a:pPr marL="216000" lvl="1" indent="-144000">
              <a:lnSpc>
                <a:spcPts val="3000"/>
              </a:lnSpc>
              <a:spcBef>
                <a:spcPts val="600"/>
              </a:spcBef>
              <a:spcAft>
                <a:spcPts val="600"/>
              </a:spcAft>
            </a:pPr>
            <a:r>
              <a:rPr lang="tr-TR" sz="2400" b="1" dirty="0">
                <a:latin typeface="Arial" panose="020B0604020202020204" pitchFamily="34" charset="0"/>
                <a:cs typeface="Arial" panose="020B0604020202020204" pitchFamily="34" charset="0"/>
              </a:rPr>
              <a:t>Tıbbi maske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Hastanın </a:t>
            </a:r>
            <a:r>
              <a:rPr lang="tr-TR" sz="2400" b="1" dirty="0" err="1">
                <a:latin typeface="Arial" panose="020B0604020202020204" pitchFamily="34" charset="0"/>
                <a:cs typeface="Arial" panose="020B0604020202020204" pitchFamily="34" charset="0"/>
              </a:rPr>
              <a:t>sekresyonları</a:t>
            </a:r>
            <a:r>
              <a:rPr lang="tr-TR" sz="2400" b="1" dirty="0">
                <a:latin typeface="Arial" panose="020B0604020202020204" pitchFamily="34" charset="0"/>
                <a:cs typeface="Arial" panose="020B0604020202020204" pitchFamily="34" charset="0"/>
              </a:rPr>
              <a:t> veya vücut çıkartılarının </a:t>
            </a:r>
            <a:r>
              <a:rPr lang="tr-TR" sz="2400" b="1" dirty="0" err="1">
                <a:latin typeface="Arial" panose="020B0604020202020204" pitchFamily="34" charset="0"/>
                <a:cs typeface="Arial" panose="020B0604020202020204" pitchFamily="34" charset="0"/>
              </a:rPr>
              <a:t>aerosolizasyonuna</a:t>
            </a:r>
            <a:r>
              <a:rPr lang="tr-TR" sz="2400" b="1" dirty="0">
                <a:latin typeface="Arial" panose="020B0604020202020204" pitchFamily="34" charset="0"/>
                <a:cs typeface="Arial" panose="020B0604020202020204" pitchFamily="34" charset="0"/>
              </a:rPr>
              <a:t> neden olabilecek girişim yapılacağında N95/FFP2 </a:t>
            </a:r>
            <a:r>
              <a:rPr lang="en-US" sz="2400" b="1" dirty="0" err="1">
                <a:latin typeface="Arial" panose="020B0604020202020204" pitchFamily="34" charset="0"/>
                <a:cs typeface="Arial" panose="020B0604020202020204" pitchFamily="34" charset="0"/>
              </a:rPr>
              <a:t>veya</a:t>
            </a:r>
            <a:r>
              <a:rPr lang="en-US" sz="2400" b="1" dirty="0">
                <a:latin typeface="Arial" panose="020B0604020202020204" pitchFamily="34" charset="0"/>
                <a:cs typeface="Arial" panose="020B0604020202020204" pitchFamily="34" charset="0"/>
              </a:rPr>
              <a:t> N99/FFP3 </a:t>
            </a:r>
            <a:r>
              <a:rPr lang="tr-TR" sz="2400" b="1" dirty="0">
                <a:latin typeface="Arial" panose="020B0604020202020204" pitchFamily="34" charset="0"/>
                <a:cs typeface="Arial" panose="020B0604020202020204" pitchFamily="34" charset="0"/>
              </a:rPr>
              <a:t>maske ve gözlük / siperlik </a:t>
            </a:r>
            <a:r>
              <a:rPr lang="tr-TR" sz="2400" dirty="0">
                <a:latin typeface="Arial" panose="020B0604020202020204" pitchFamily="34" charset="0"/>
                <a:cs typeface="Arial" panose="020B0604020202020204" pitchFamily="34" charset="0"/>
              </a:rPr>
              <a:t>kullanılmasına özen gösterilmeli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xmlns="" id="{30A7C42F-47D8-48AC-92E7-4ABC343B5497}"/>
              </a:ext>
            </a:extLst>
          </p:cNvPr>
          <p:cNvSpPr/>
          <p:nvPr/>
        </p:nvSpPr>
        <p:spPr>
          <a:xfrm>
            <a:off x="5699351" y="2138063"/>
            <a:ext cx="186613" cy="1895241"/>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Dikdörtgen 5">
            <a:extLst>
              <a:ext uri="{FF2B5EF4-FFF2-40B4-BE49-F238E27FC236}">
                <a16:creationId xmlns:a16="http://schemas.microsoft.com/office/drawing/2014/main" xmlns="" id="{330F42CF-0ADA-4835-98F5-BBCF72744BDC}"/>
              </a:ext>
            </a:extLst>
          </p:cNvPr>
          <p:cNvSpPr/>
          <p:nvPr/>
        </p:nvSpPr>
        <p:spPr>
          <a:xfrm>
            <a:off x="6167691" y="2849787"/>
            <a:ext cx="1455847" cy="498598"/>
          </a:xfrm>
          <a:prstGeom prst="rect">
            <a:avLst/>
          </a:prstGeom>
        </p:spPr>
        <p:txBody>
          <a:bodyPr wrap="none">
            <a:spAutoFit/>
          </a:bodyPr>
          <a:lstStyle/>
          <a:p>
            <a:pPr algn="ctr">
              <a:lnSpc>
                <a:spcPct val="120000"/>
              </a:lnSpc>
            </a:pPr>
            <a:r>
              <a:rPr lang="en-US" sz="2200" dirty="0" err="1">
                <a:latin typeface="Arial" panose="020B0604020202020204" pitchFamily="34" charset="0"/>
                <a:cs typeface="Arial" panose="020B0604020202020204" pitchFamily="34" charset="0"/>
              </a:rPr>
              <a:t>kullanmalı</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138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96622" y="1427683"/>
            <a:ext cx="10103555" cy="4877867"/>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Kişisel koruyucu ekipmanlar giyilirken ve çıkartılırken kurallara uygun bir şekilde sırayla giymeye (önlük, maske, gözlük, yüz koruyucusu ve eldiven) ve çıkarmaya (</a:t>
            </a:r>
            <a:r>
              <a:rPr lang="en-US" sz="2400" dirty="0" err="1">
                <a:latin typeface="Arial" panose="020B0604020202020204" pitchFamily="34" charset="0"/>
                <a:cs typeface="Arial" panose="020B0604020202020204" pitchFamily="34" charset="0"/>
              </a:rPr>
              <a:t>eldiven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gözlük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yüz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koruyucu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önlük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maske</a:t>
            </a:r>
            <a:r>
              <a:rPr lang="tr-TR" sz="2400" dirty="0">
                <a:latin typeface="Arial" panose="020B0604020202020204" pitchFamily="34" charset="0"/>
                <a:cs typeface="Arial" panose="020B0604020202020204" pitchFamily="34" charset="0"/>
              </a:rPr>
              <a:t>) dikkat edilmeli</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Özellikle maskenin hasta odasından çıktıktan sonra en son çıkartılması ve sonrasında el hijyeni uygulanması ihmal edilmemeli</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Eldivenin bütünlüğünün bozulduğu, belirgin şekilde </a:t>
            </a:r>
            <a:r>
              <a:rPr lang="tr-TR" sz="2400" dirty="0" err="1">
                <a:latin typeface="Arial" panose="020B0604020202020204" pitchFamily="34" charset="0"/>
                <a:cs typeface="Arial" panose="020B0604020202020204" pitchFamily="34" charset="0"/>
              </a:rPr>
              <a:t>kontamine</a:t>
            </a:r>
            <a:r>
              <a:rPr lang="tr-TR" sz="2400" dirty="0">
                <a:latin typeface="Arial" panose="020B0604020202020204" pitchFamily="34" charset="0"/>
                <a:cs typeface="Arial" panose="020B0604020202020204" pitchFamily="34" charset="0"/>
              </a:rPr>
              <a:t> olduğu durumda eldiven çıkartılarak, el hijyeni sağlanmalı ve yeni eldiven giyilmeli</a:t>
            </a: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020120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51467" y="1343378"/>
            <a:ext cx="10058400" cy="5057421"/>
          </a:xfrm>
        </p:spPr>
        <p:txBody>
          <a:bodyPr>
            <a:normAutofit/>
          </a:bodyPr>
          <a:lstStyle/>
          <a:p>
            <a:pPr marL="72000" indent="0">
              <a:lnSpc>
                <a:spcPts val="3000"/>
              </a:lnSpc>
              <a:spcBef>
                <a:spcPts val="600"/>
              </a:spcBef>
              <a:spcAft>
                <a:spcPts val="600"/>
              </a:spcAft>
              <a:buNone/>
            </a:pPr>
            <a:r>
              <a:rPr lang="tr-TR" sz="2400" b="1" dirty="0" err="1">
                <a:latin typeface="Arial" panose="020B0604020202020204" pitchFamily="34" charset="0"/>
                <a:cs typeface="Arial" panose="020B0604020202020204" pitchFamily="34" charset="0"/>
              </a:rPr>
              <a:t>Aerosolizasyona</a:t>
            </a:r>
            <a:r>
              <a:rPr lang="tr-TR" sz="2400" b="1" dirty="0">
                <a:latin typeface="Arial" panose="020B0604020202020204" pitchFamily="34" charset="0"/>
                <a:cs typeface="Arial" panose="020B0604020202020204" pitchFamily="34" charset="0"/>
              </a:rPr>
              <a:t> neden olabilecek işlemler </a:t>
            </a:r>
            <a:r>
              <a:rPr lang="tr-TR" sz="2400" dirty="0">
                <a:latin typeface="Arial" panose="020B0604020202020204" pitchFamily="34" charset="0"/>
                <a:cs typeface="Arial" panose="020B0604020202020204" pitchFamily="34" charset="0"/>
              </a:rPr>
              <a:t>sırasında</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 odasında mutlak ihtiyaç duyulan sağlık personeli dışında kimse olmamasına özen gösterilmeli</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İşlem sırasında kapının kapalı olması sağlanmalı </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İşlem sonrasında bir süre, giriş-çıkış dahil kapı açık tutulmamalı</a:t>
            </a:r>
          </a:p>
          <a:p>
            <a:pPr marL="216000" lvl="1"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İlgili işlemler, doğal hava akışı ile yeterince havalandırılan, tercihen negatif basınçlı odalarda yapılmalı</a:t>
            </a: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rPr>
              <a:t>Hasta Odasına Giriş ve Hastaya Yaklaşım</a:t>
            </a:r>
            <a:endParaRPr lang="tr-TR" sz="3200" dirty="0">
              <a:solidFill>
                <a:schemeClr val="bg1"/>
              </a:solidFill>
            </a:endParaRPr>
          </a:p>
        </p:txBody>
      </p:sp>
    </p:spTree>
    <p:extLst>
      <p:ext uri="{BB962C8B-B14F-4D97-AF65-F5344CB8AC3E}">
        <p14:creationId xmlns:p14="http://schemas.microsoft.com/office/powerpoint/2010/main" val="2101260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54381" y="1201644"/>
            <a:ext cx="10732136" cy="4858817"/>
          </a:xfrm>
        </p:spPr>
        <p:txBody>
          <a:bodyPr>
            <a:no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Hastaya temas öncesi ve sonrasında el hijyenine dikkat edilmeli (Sabun ve su veya alkol bazlı el antiseptikleri kullanılabilir)</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Eller gözle görülür derecede kirli ise el antiseptiği yerine mutlaka su ile sabun kullanılmalı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 tıbbi açıdan önemli bir neden olmadıkça odasından çıkarılmamalı, odadan çıkması gerekli ise tıbbi maske ile transferi yapılmalı</a:t>
            </a:r>
          </a:p>
          <a:p>
            <a:pPr marL="216000" indent="-144000">
              <a:lnSpc>
                <a:spcPts val="3000"/>
              </a:lnSpc>
              <a:spcBef>
                <a:spcPts val="600"/>
              </a:spcBef>
              <a:spcAft>
                <a:spcPts val="600"/>
              </a:spcAft>
            </a:pPr>
            <a:r>
              <a:rPr lang="en-US" sz="2400" dirty="0">
                <a:latin typeface="Arial" panose="020B0604020202020204" pitchFamily="34" charset="0"/>
                <a:cs typeface="Arial" panose="020B0604020202020204" pitchFamily="34" charset="0"/>
              </a:rPr>
              <a:t>Hasta </a:t>
            </a:r>
            <a:r>
              <a:rPr lang="en-US" sz="2400" dirty="0" err="1">
                <a:latin typeface="Arial" panose="020B0604020202020204" pitchFamily="34" charset="0"/>
                <a:cs typeface="Arial" panose="020B0604020202020204" pitchFamily="34" charset="0"/>
              </a:rPr>
              <a:t>noninvaziv</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invaziv</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desteği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tedavisi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altında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izolasyon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önlemlerine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uyulmalı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cerrahi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yerine</a:t>
            </a:r>
            <a:r>
              <a:rPr lang="en-US" sz="2400" dirty="0">
                <a:latin typeface="Arial" panose="020B0604020202020204" pitchFamily="34" charset="0"/>
                <a:cs typeface="Arial" panose="020B0604020202020204" pitchFamily="34" charset="0"/>
              </a:rPr>
              <a:t> N95 </a:t>
            </a:r>
            <a:r>
              <a:rPr lang="en-US" sz="2400" dirty="0" err="1">
                <a:latin typeface="Arial" panose="020B0604020202020204" pitchFamily="34" charset="0"/>
                <a:cs typeface="Arial" panose="020B0604020202020204" pitchFamily="34" charset="0"/>
              </a:rPr>
              <a:t>maske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önerilir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Hastanın bulunduğu ortam ve çevre temizliği amacıyla </a:t>
            </a:r>
            <a:r>
              <a:rPr lang="en-US" sz="2400" dirty="0" err="1">
                <a:latin typeface="Arial" panose="020B0604020202020204" pitchFamily="34" charset="0"/>
                <a:cs typeface="Arial" panose="020B0604020202020204" pitchFamily="34" charset="0"/>
              </a:rPr>
              <a:t>enfeksiyon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kontrol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komitelerinin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direktifleri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doğrultusunda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belirlenen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kurallara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göre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temizlenmeli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dezenfekte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edilmelidir</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rPr>
              <a:t>Hasta Odasına Giriş ve Hastaya Yaklaşım</a:t>
            </a:r>
            <a:endParaRPr lang="tr-TR" sz="3200" dirty="0">
              <a:solidFill>
                <a:schemeClr val="bg1"/>
              </a:solidFill>
            </a:endParaRPr>
          </a:p>
        </p:txBody>
      </p:sp>
    </p:spTree>
    <p:extLst>
      <p:ext uri="{BB962C8B-B14F-4D97-AF65-F5344CB8AC3E}">
        <p14:creationId xmlns:p14="http://schemas.microsoft.com/office/powerpoint/2010/main" val="596233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89583"/>
            <a:ext cx="9872889" cy="4296842"/>
          </a:xfrm>
        </p:spPr>
        <p:txBody>
          <a:bodyPr>
            <a:normAutofit/>
          </a:bodyPr>
          <a:lstStyle/>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 çıkartıları ve </a:t>
            </a:r>
            <a:r>
              <a:rPr lang="tr-TR" sz="2400" dirty="0" err="1">
                <a:latin typeface="Arial" panose="020B0604020202020204" pitchFamily="34" charset="0"/>
                <a:cs typeface="Arial" panose="020B0604020202020204" pitchFamily="34" charset="0"/>
              </a:rPr>
              <a:t>sekresyonları</a:t>
            </a:r>
            <a:r>
              <a:rPr lang="tr-TR" sz="2400" dirty="0">
                <a:latin typeface="Arial" panose="020B0604020202020204" pitchFamily="34" charset="0"/>
                <a:cs typeface="Arial" panose="020B0604020202020204" pitchFamily="34" charset="0"/>
              </a:rPr>
              <a:t> ile </a:t>
            </a:r>
            <a:r>
              <a:rPr lang="tr-TR" sz="2400" dirty="0" err="1">
                <a:latin typeface="Arial" panose="020B0604020202020204" pitchFamily="34" charset="0"/>
                <a:cs typeface="Arial" panose="020B0604020202020204" pitchFamily="34" charset="0"/>
              </a:rPr>
              <a:t>kontamine</a:t>
            </a:r>
            <a:r>
              <a:rPr lang="tr-TR" sz="2400" dirty="0">
                <a:latin typeface="Arial" panose="020B0604020202020204" pitchFamily="34" charset="0"/>
                <a:cs typeface="Arial" panose="020B0604020202020204" pitchFamily="34" charset="0"/>
              </a:rPr>
              <a:t> olan yüzeylerin temizliği “Hastane Öncesi Acil Sağlık Hizmetlerinde Enfeksiyon Hastalıklarından Korunma Rehberi’ne” uygun olarak sağlanmalı</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Hasta odayı boşalttıktan sonra; </a:t>
            </a:r>
          </a:p>
          <a:p>
            <a:pPr marL="529200" lvl="2" indent="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Oda temizliği ve yer yüzey dezenfeksiyonu yapılır, </a:t>
            </a:r>
          </a:p>
          <a:p>
            <a:pPr marL="529200" lvl="2" indent="0">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Odanın havalandırılmasının ardından odaya yeni bir hasta alınabilir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rPr>
              <a:t>Hasta Odasına Giriş ve Hastaya Yaklaşım</a:t>
            </a:r>
            <a:endParaRPr lang="tr-TR" sz="3200" dirty="0">
              <a:solidFill>
                <a:schemeClr val="bg1"/>
              </a:solidFill>
            </a:endParaRPr>
          </a:p>
        </p:txBody>
      </p:sp>
    </p:spTree>
    <p:extLst>
      <p:ext uri="{BB962C8B-B14F-4D97-AF65-F5344CB8AC3E}">
        <p14:creationId xmlns:p14="http://schemas.microsoft.com/office/powerpoint/2010/main" val="162369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61156" y="1235097"/>
            <a:ext cx="10114844" cy="5358208"/>
          </a:xfrm>
        </p:spPr>
        <p:txBody>
          <a:bodyPr>
            <a:normAutofit lnSpcReduction="10000"/>
          </a:bodyPr>
          <a:lstStyle/>
          <a:p>
            <a:pPr algn="just">
              <a:lnSpc>
                <a:spcPct val="100000"/>
              </a:lnSpc>
              <a:spcBef>
                <a:spcPts val="20"/>
              </a:spcBef>
              <a:spcAft>
                <a:spcPts val="0"/>
              </a:spcAft>
            </a:pPr>
            <a:r>
              <a:rPr lang="en-US" sz="2400" dirty="0" err="1">
                <a:ea typeface="Calibri" panose="020F0502020204030204" pitchFamily="34" charset="0"/>
              </a:rPr>
              <a:t>Ambulanslarda</a:t>
            </a:r>
            <a:r>
              <a:rPr lang="en-US" sz="2400" dirty="0">
                <a:ea typeface="Calibri" panose="020F0502020204030204" pitchFamily="34" charset="0"/>
              </a:rPr>
              <a:t> </a:t>
            </a:r>
            <a:r>
              <a:rPr lang="en-US" sz="2400" b="1" dirty="0" err="1">
                <a:ea typeface="Calibri" panose="020F0502020204030204" pitchFamily="34" charset="0"/>
              </a:rPr>
              <a:t>kişisel</a:t>
            </a:r>
            <a:r>
              <a:rPr lang="en-US" sz="2400" b="1" dirty="0">
                <a:ea typeface="Calibri" panose="020F0502020204030204" pitchFamily="34" charset="0"/>
              </a:rPr>
              <a:t> </a:t>
            </a:r>
            <a:r>
              <a:rPr lang="en-US" sz="2400" b="1" dirty="0" err="1">
                <a:ea typeface="Calibri" panose="020F0502020204030204" pitchFamily="34" charset="0"/>
              </a:rPr>
              <a:t>koruyucu</a:t>
            </a:r>
            <a:r>
              <a:rPr lang="en-US" sz="2400" b="1" dirty="0">
                <a:ea typeface="Calibri" panose="020F0502020204030204" pitchFamily="34" charset="0"/>
              </a:rPr>
              <a:t> </a:t>
            </a:r>
            <a:r>
              <a:rPr lang="en-US" sz="2400" b="1" dirty="0" err="1">
                <a:ea typeface="Calibri" panose="020F0502020204030204" pitchFamily="34" charset="0"/>
              </a:rPr>
              <a:t>ekipman</a:t>
            </a:r>
            <a:r>
              <a:rPr lang="en-US" sz="2400" b="1" dirty="0">
                <a:ea typeface="Calibri" panose="020F0502020204030204" pitchFamily="34" charset="0"/>
              </a:rPr>
              <a:t> </a:t>
            </a:r>
            <a:r>
              <a:rPr lang="en-US" sz="2400" dirty="0" err="1">
                <a:ea typeface="Calibri" panose="020F0502020204030204" pitchFamily="34" charset="0"/>
              </a:rPr>
              <a:t>hazır</a:t>
            </a:r>
            <a:r>
              <a:rPr lang="en-US" sz="2400" dirty="0">
                <a:ea typeface="Calibri" panose="020F0502020204030204" pitchFamily="34" charset="0"/>
              </a:rPr>
              <a:t> </a:t>
            </a:r>
            <a:r>
              <a:rPr lang="en-US" sz="2400" dirty="0" err="1">
                <a:ea typeface="Calibri" panose="020F0502020204030204" pitchFamily="34" charset="0"/>
              </a:rPr>
              <a:t>olarak</a:t>
            </a:r>
            <a:r>
              <a:rPr lang="en-US" sz="2400" dirty="0">
                <a:ea typeface="Calibri" panose="020F0502020204030204" pitchFamily="34" charset="0"/>
              </a:rPr>
              <a:t> </a:t>
            </a:r>
            <a:r>
              <a:rPr lang="en-US" sz="2400" dirty="0" err="1" smtClean="0">
                <a:ea typeface="Calibri" panose="020F0502020204030204" pitchFamily="34" charset="0"/>
              </a:rPr>
              <a:t>bulundurulmalı</a:t>
            </a:r>
            <a:endParaRPr lang="tr-TR" sz="2400" dirty="0" smtClean="0">
              <a:ea typeface="Calibri" panose="020F0502020204030204" pitchFamily="34" charset="0"/>
            </a:endParaRPr>
          </a:p>
          <a:p>
            <a:pPr algn="just">
              <a:lnSpc>
                <a:spcPct val="100000"/>
              </a:lnSpc>
              <a:spcBef>
                <a:spcPts val="20"/>
              </a:spcBef>
              <a:spcAft>
                <a:spcPts val="0"/>
              </a:spcAft>
            </a:pPr>
            <a:endParaRPr lang="tr-TR" sz="2400" dirty="0">
              <a:ea typeface="Calibri" panose="020F0502020204030204" pitchFamily="34" charset="0"/>
            </a:endParaRPr>
          </a:p>
          <a:p>
            <a:pPr algn="just">
              <a:lnSpc>
                <a:spcPct val="100000"/>
              </a:lnSpc>
              <a:spcBef>
                <a:spcPts val="20"/>
              </a:spcBef>
              <a:spcAft>
                <a:spcPts val="0"/>
              </a:spcAft>
            </a:pPr>
            <a:r>
              <a:rPr lang="tr-TR" sz="2400" dirty="0" smtClean="0">
                <a:ea typeface="Calibri" panose="020F0502020204030204" pitchFamily="34" charset="0"/>
              </a:rPr>
              <a:t>H</a:t>
            </a:r>
            <a:r>
              <a:rPr lang="en-US" sz="2400" dirty="0" err="1" smtClean="0">
                <a:ea typeface="Calibri" panose="020F0502020204030204" pitchFamily="34" charset="0"/>
              </a:rPr>
              <a:t>astaya</a:t>
            </a:r>
            <a:r>
              <a:rPr lang="en-US" sz="2400" dirty="0" smtClean="0">
                <a:ea typeface="Calibri" panose="020F0502020204030204" pitchFamily="34" charset="0"/>
              </a:rPr>
              <a:t> ilk </a:t>
            </a:r>
            <a:r>
              <a:rPr lang="en-US" sz="2400" dirty="0" err="1" smtClean="0">
                <a:ea typeface="Calibri" panose="020F0502020204030204" pitchFamily="34" charset="0"/>
              </a:rPr>
              <a:t>müdahale</a:t>
            </a:r>
            <a:r>
              <a:rPr lang="en-US" sz="2400" dirty="0" smtClean="0">
                <a:ea typeface="Calibri" panose="020F0502020204030204" pitchFamily="34" charset="0"/>
              </a:rPr>
              <a:t> </a:t>
            </a:r>
            <a:r>
              <a:rPr lang="en-US" sz="2400" dirty="0" err="1" smtClean="0">
                <a:ea typeface="Calibri" panose="020F0502020204030204" pitchFamily="34" charset="0"/>
              </a:rPr>
              <a:t>eden</a:t>
            </a:r>
            <a:r>
              <a:rPr lang="en-US" sz="2400" dirty="0" smtClean="0">
                <a:ea typeface="Calibri" panose="020F0502020204030204" pitchFamily="34" charset="0"/>
              </a:rPr>
              <a:t> </a:t>
            </a:r>
            <a:r>
              <a:rPr lang="en-US" sz="2400" dirty="0" err="1" smtClean="0">
                <a:ea typeface="Calibri" panose="020F0502020204030204" pitchFamily="34" charset="0"/>
              </a:rPr>
              <a:t>ekip</a:t>
            </a:r>
            <a:r>
              <a:rPr lang="en-US" sz="2400" dirty="0" smtClean="0">
                <a:ea typeface="Calibri" panose="020F0502020204030204" pitchFamily="34" charset="0"/>
              </a:rPr>
              <a:t>,</a:t>
            </a:r>
            <a:r>
              <a:rPr lang="tr-TR" sz="2400" dirty="0">
                <a:ea typeface="Calibri" panose="020F0502020204030204" pitchFamily="34" charset="0"/>
              </a:rPr>
              <a:t> </a:t>
            </a:r>
            <a:r>
              <a:rPr lang="en-US" sz="2400" dirty="0" smtClean="0">
                <a:ea typeface="Calibri" panose="020F0502020204030204" pitchFamily="34" charset="0"/>
              </a:rPr>
              <a:t>hasta </a:t>
            </a:r>
            <a:r>
              <a:rPr lang="en-US" sz="2400" dirty="0" err="1">
                <a:ea typeface="Calibri" panose="020F0502020204030204" pitchFamily="34" charset="0"/>
              </a:rPr>
              <a:t>sağlık</a:t>
            </a:r>
            <a:r>
              <a:rPr lang="en-US" sz="2400" dirty="0">
                <a:ea typeface="Calibri" panose="020F0502020204030204" pitchFamily="34" charset="0"/>
              </a:rPr>
              <a:t> </a:t>
            </a:r>
            <a:r>
              <a:rPr lang="en-US" sz="2400" dirty="0" err="1">
                <a:ea typeface="Calibri" panose="020F0502020204030204" pitchFamily="34" charset="0"/>
              </a:rPr>
              <a:t>kurumuna</a:t>
            </a:r>
            <a:r>
              <a:rPr lang="en-US" sz="2400" dirty="0">
                <a:ea typeface="Calibri" panose="020F0502020204030204" pitchFamily="34" charset="0"/>
              </a:rPr>
              <a:t> </a:t>
            </a:r>
            <a:r>
              <a:rPr lang="en-US" sz="2400" dirty="0" err="1" smtClean="0">
                <a:ea typeface="Calibri" panose="020F0502020204030204" pitchFamily="34" charset="0"/>
              </a:rPr>
              <a:t>teslim</a:t>
            </a:r>
            <a:r>
              <a:rPr lang="en-US" sz="2400" dirty="0" smtClean="0">
                <a:ea typeface="Calibri" panose="020F0502020204030204" pitchFamily="34" charset="0"/>
              </a:rPr>
              <a:t> </a:t>
            </a:r>
            <a:r>
              <a:rPr lang="en-US" sz="2400" dirty="0" err="1">
                <a:ea typeface="Calibri" panose="020F0502020204030204" pitchFamily="34" charset="0"/>
              </a:rPr>
              <a:t>edilene</a:t>
            </a:r>
            <a:r>
              <a:rPr lang="en-US" sz="2400" dirty="0">
                <a:ea typeface="Calibri" panose="020F0502020204030204" pitchFamily="34" charset="0"/>
              </a:rPr>
              <a:t> </a:t>
            </a:r>
            <a:r>
              <a:rPr lang="en-US" sz="2400" dirty="0" err="1" smtClean="0">
                <a:ea typeface="Calibri" panose="020F0502020204030204" pitchFamily="34" charset="0"/>
              </a:rPr>
              <a:t>ve</a:t>
            </a:r>
            <a:r>
              <a:rPr lang="en-US" sz="2400" dirty="0" smtClean="0">
                <a:ea typeface="Calibri" panose="020F0502020204030204" pitchFamily="34" charset="0"/>
              </a:rPr>
              <a:t> </a:t>
            </a:r>
            <a:r>
              <a:rPr lang="en-US" sz="2400" dirty="0" err="1">
                <a:ea typeface="Calibri" panose="020F0502020204030204" pitchFamily="34" charset="0"/>
              </a:rPr>
              <a:t>ambulans</a:t>
            </a:r>
            <a:r>
              <a:rPr lang="en-US" sz="2400" dirty="0">
                <a:ea typeface="Calibri" panose="020F0502020204030204" pitchFamily="34" charset="0"/>
              </a:rPr>
              <a:t> </a:t>
            </a:r>
            <a:r>
              <a:rPr lang="en-US" sz="2400" dirty="0" err="1">
                <a:ea typeface="Calibri" panose="020F0502020204030204" pitchFamily="34" charset="0"/>
              </a:rPr>
              <a:t>temizlenene</a:t>
            </a:r>
            <a:r>
              <a:rPr lang="en-US" sz="2400" dirty="0">
                <a:ea typeface="Calibri" panose="020F0502020204030204" pitchFamily="34" charset="0"/>
              </a:rPr>
              <a:t> </a:t>
            </a:r>
            <a:r>
              <a:rPr lang="en-US" sz="2400" dirty="0" err="1">
                <a:ea typeface="Calibri" panose="020F0502020204030204" pitchFamily="34" charset="0"/>
              </a:rPr>
              <a:t>kadar</a:t>
            </a:r>
            <a:r>
              <a:rPr lang="en-US" sz="2400" dirty="0">
                <a:ea typeface="Calibri" panose="020F0502020204030204" pitchFamily="34" charset="0"/>
              </a:rPr>
              <a:t> </a:t>
            </a:r>
            <a:r>
              <a:rPr lang="tr-TR" sz="2400" dirty="0" smtClean="0">
                <a:ea typeface="Calibri" panose="020F0502020204030204" pitchFamily="34" charset="0"/>
              </a:rPr>
              <a:t>k</a:t>
            </a:r>
            <a:r>
              <a:rPr lang="en-US" sz="2400" dirty="0" err="1" smtClean="0">
                <a:ea typeface="Calibri" panose="020F0502020204030204" pitchFamily="34" charset="0"/>
              </a:rPr>
              <a:t>işisel</a:t>
            </a:r>
            <a:r>
              <a:rPr lang="en-US" sz="2400" dirty="0" smtClean="0">
                <a:ea typeface="Calibri" panose="020F0502020204030204" pitchFamily="34" charset="0"/>
              </a:rPr>
              <a:t> </a:t>
            </a:r>
            <a:r>
              <a:rPr lang="en-US" sz="2400" dirty="0" err="1">
                <a:ea typeface="Calibri" panose="020F0502020204030204" pitchFamily="34" charset="0"/>
              </a:rPr>
              <a:t>koruyucu</a:t>
            </a:r>
            <a:r>
              <a:rPr lang="en-US" sz="2400" dirty="0">
                <a:ea typeface="Calibri" panose="020F0502020204030204" pitchFamily="34" charset="0"/>
              </a:rPr>
              <a:t> </a:t>
            </a:r>
            <a:r>
              <a:rPr lang="en-US" sz="2400" dirty="0" err="1" smtClean="0">
                <a:ea typeface="Calibri" panose="020F0502020204030204" pitchFamily="34" charset="0"/>
              </a:rPr>
              <a:t>ekipman</a:t>
            </a:r>
            <a:endParaRPr lang="tr-TR" sz="2400" dirty="0" smtClean="0">
              <a:ea typeface="Calibri" panose="020F0502020204030204" pitchFamily="34" charset="0"/>
            </a:endParaRPr>
          </a:p>
          <a:p>
            <a:pPr algn="just">
              <a:lnSpc>
                <a:spcPct val="100000"/>
              </a:lnSpc>
              <a:spcBef>
                <a:spcPts val="20"/>
              </a:spcBef>
              <a:spcAft>
                <a:spcPts val="0"/>
              </a:spcAft>
            </a:pPr>
            <a:endParaRPr lang="tr-TR" sz="2400" dirty="0">
              <a:ea typeface="Calibri" panose="020F0502020204030204" pitchFamily="34" charset="0"/>
            </a:endParaRPr>
          </a:p>
          <a:p>
            <a:pPr lvl="0" algn="just">
              <a:lnSpc>
                <a:spcPct val="100000"/>
              </a:lnSpc>
              <a:spcAft>
                <a:spcPts val="0"/>
              </a:spcAft>
            </a:pPr>
            <a:r>
              <a:rPr lang="en-US" sz="2400" dirty="0" err="1">
                <a:ea typeface="Calibri" panose="020F0502020204030204" pitchFamily="34" charset="0"/>
              </a:rPr>
              <a:t>Genel</a:t>
            </a:r>
            <a:r>
              <a:rPr lang="en-US" sz="2400" dirty="0">
                <a:ea typeface="Calibri" panose="020F0502020204030204" pitchFamily="34" charset="0"/>
              </a:rPr>
              <a:t> </a:t>
            </a:r>
            <a:r>
              <a:rPr lang="en-US" sz="2400" dirty="0" err="1">
                <a:ea typeface="Calibri" panose="020F0502020204030204" pitchFamily="34" charset="0"/>
              </a:rPr>
              <a:t>durumu</a:t>
            </a:r>
            <a:r>
              <a:rPr lang="en-US" sz="2400" dirty="0">
                <a:ea typeface="Calibri" panose="020F0502020204030204" pitchFamily="34" charset="0"/>
              </a:rPr>
              <a:t> </a:t>
            </a:r>
            <a:r>
              <a:rPr lang="en-US" sz="2400" dirty="0" err="1">
                <a:ea typeface="Calibri" panose="020F0502020204030204" pitchFamily="34" charset="0"/>
              </a:rPr>
              <a:t>iyi</a:t>
            </a:r>
            <a:r>
              <a:rPr lang="en-US" sz="2400" dirty="0">
                <a:ea typeface="Calibri" panose="020F0502020204030204" pitchFamily="34" charset="0"/>
              </a:rPr>
              <a:t> </a:t>
            </a:r>
            <a:r>
              <a:rPr lang="en-US" sz="2400" dirty="0" err="1">
                <a:ea typeface="Calibri" panose="020F0502020204030204" pitchFamily="34" charset="0"/>
              </a:rPr>
              <a:t>ayaktan</a:t>
            </a:r>
            <a:r>
              <a:rPr lang="en-US" sz="2400" dirty="0">
                <a:ea typeface="Calibri" panose="020F0502020204030204" pitchFamily="34" charset="0"/>
              </a:rPr>
              <a:t> </a:t>
            </a:r>
            <a:r>
              <a:rPr lang="en-US" sz="2400" dirty="0" err="1">
                <a:ea typeface="Calibri" panose="020F0502020204030204" pitchFamily="34" charset="0"/>
              </a:rPr>
              <a:t>hastaların</a:t>
            </a:r>
            <a:r>
              <a:rPr lang="en-US" sz="2400" dirty="0">
                <a:ea typeface="Calibri" panose="020F0502020204030204" pitchFamily="34" charset="0"/>
              </a:rPr>
              <a:t> </a:t>
            </a:r>
            <a:r>
              <a:rPr lang="en-US" sz="2400" dirty="0" err="1" smtClean="0">
                <a:ea typeface="Calibri" panose="020F0502020204030204" pitchFamily="34" charset="0"/>
              </a:rPr>
              <a:t>naklinde</a:t>
            </a:r>
            <a:r>
              <a:rPr lang="tr-TR" sz="2400" dirty="0" smtClean="0">
                <a:ea typeface="Calibri" panose="020F0502020204030204" pitchFamily="34" charset="0"/>
              </a:rPr>
              <a:t>;</a:t>
            </a:r>
          </a:p>
          <a:p>
            <a:pPr marL="0" lvl="0" indent="0" algn="just">
              <a:lnSpc>
                <a:spcPct val="100000"/>
              </a:lnSpc>
              <a:spcAft>
                <a:spcPts val="0"/>
              </a:spcAft>
              <a:buNone/>
            </a:pPr>
            <a:r>
              <a:rPr lang="tr-TR" sz="2400" dirty="0">
                <a:ea typeface="Calibri" panose="020F0502020204030204" pitchFamily="34" charset="0"/>
              </a:rPr>
              <a:t>	</a:t>
            </a:r>
            <a:r>
              <a:rPr lang="en-US" sz="2400" dirty="0" err="1" smtClean="0">
                <a:ea typeface="Calibri" panose="020F0502020204030204" pitchFamily="34" charset="0"/>
              </a:rPr>
              <a:t>hastaya</a:t>
            </a:r>
            <a:r>
              <a:rPr lang="en-US" sz="2400" dirty="0" smtClean="0">
                <a:ea typeface="Calibri" panose="020F0502020204030204" pitchFamily="34" charset="0"/>
              </a:rPr>
              <a:t> </a:t>
            </a:r>
            <a:r>
              <a:rPr lang="en-US" sz="2400" dirty="0" err="1">
                <a:ea typeface="Calibri" panose="020F0502020204030204" pitchFamily="34" charset="0"/>
              </a:rPr>
              <a:t>tıbbi</a:t>
            </a:r>
            <a:r>
              <a:rPr lang="en-US" sz="2400" dirty="0">
                <a:ea typeface="Calibri" panose="020F0502020204030204" pitchFamily="34" charset="0"/>
              </a:rPr>
              <a:t> </a:t>
            </a:r>
            <a:r>
              <a:rPr lang="en-US" sz="2400" dirty="0" err="1">
                <a:ea typeface="Calibri" panose="020F0502020204030204" pitchFamily="34" charset="0"/>
              </a:rPr>
              <a:t>maske</a:t>
            </a:r>
            <a:r>
              <a:rPr lang="en-US" sz="2400" dirty="0">
                <a:ea typeface="Calibri" panose="020F0502020204030204" pitchFamily="34" charset="0"/>
              </a:rPr>
              <a:t>, </a:t>
            </a:r>
            <a:endParaRPr lang="tr-TR" sz="2400" dirty="0" smtClean="0">
              <a:ea typeface="Calibri" panose="020F0502020204030204" pitchFamily="34" charset="0"/>
            </a:endParaRPr>
          </a:p>
          <a:p>
            <a:pPr marL="0" lvl="0" indent="0" algn="just">
              <a:lnSpc>
                <a:spcPct val="100000"/>
              </a:lnSpc>
              <a:spcAft>
                <a:spcPts val="0"/>
              </a:spcAft>
              <a:buNone/>
            </a:pPr>
            <a:r>
              <a:rPr lang="tr-TR" sz="2400" dirty="0">
                <a:ea typeface="Calibri" panose="020F0502020204030204" pitchFamily="34" charset="0"/>
              </a:rPr>
              <a:t>	</a:t>
            </a:r>
            <a:r>
              <a:rPr lang="en-US" sz="2400" dirty="0" err="1" smtClean="0">
                <a:ea typeface="Calibri" panose="020F0502020204030204" pitchFamily="34" charset="0"/>
              </a:rPr>
              <a:t>ambulans</a:t>
            </a:r>
            <a:r>
              <a:rPr lang="en-US" sz="2400" dirty="0" smtClean="0">
                <a:ea typeface="Calibri" panose="020F0502020204030204" pitchFamily="34" charset="0"/>
              </a:rPr>
              <a:t> </a:t>
            </a:r>
            <a:r>
              <a:rPr lang="en-US" sz="2400" dirty="0" err="1">
                <a:ea typeface="Calibri" panose="020F0502020204030204" pitchFamily="34" charset="0"/>
              </a:rPr>
              <a:t>personeline</a:t>
            </a:r>
            <a:r>
              <a:rPr lang="en-US" sz="2400" dirty="0">
                <a:ea typeface="Calibri" panose="020F0502020204030204" pitchFamily="34" charset="0"/>
              </a:rPr>
              <a:t> </a:t>
            </a:r>
            <a:r>
              <a:rPr lang="en-US" sz="2400" dirty="0" err="1">
                <a:ea typeface="Calibri" panose="020F0502020204030204" pitchFamily="34" charset="0"/>
              </a:rPr>
              <a:t>ise</a:t>
            </a:r>
            <a:r>
              <a:rPr lang="en-US" sz="2400" dirty="0">
                <a:ea typeface="Calibri" panose="020F0502020204030204" pitchFamily="34" charset="0"/>
              </a:rPr>
              <a:t> </a:t>
            </a:r>
            <a:r>
              <a:rPr lang="en-US" sz="2400" dirty="0" err="1">
                <a:ea typeface="Calibri" panose="020F0502020204030204" pitchFamily="34" charset="0"/>
              </a:rPr>
              <a:t>tıbbi</a:t>
            </a:r>
            <a:r>
              <a:rPr lang="en-US" sz="2400" dirty="0">
                <a:ea typeface="Calibri" panose="020F0502020204030204" pitchFamily="34" charset="0"/>
              </a:rPr>
              <a:t> </a:t>
            </a:r>
            <a:r>
              <a:rPr lang="en-US" sz="2400" dirty="0" err="1">
                <a:ea typeface="Calibri" panose="020F0502020204030204" pitchFamily="34" charset="0"/>
              </a:rPr>
              <a:t>maske</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gözlük</a:t>
            </a:r>
            <a:r>
              <a:rPr lang="en-US" sz="2400" dirty="0">
                <a:ea typeface="Calibri" panose="020F0502020204030204" pitchFamily="34" charset="0"/>
              </a:rPr>
              <a:t>/</a:t>
            </a:r>
            <a:r>
              <a:rPr lang="en-US" sz="2400" dirty="0" err="1">
                <a:ea typeface="Calibri" panose="020F0502020204030204" pitchFamily="34" charset="0"/>
              </a:rPr>
              <a:t>yüz</a:t>
            </a:r>
            <a:r>
              <a:rPr lang="en-US" sz="2400" dirty="0">
                <a:ea typeface="Calibri" panose="020F0502020204030204" pitchFamily="34" charset="0"/>
              </a:rPr>
              <a:t> </a:t>
            </a:r>
            <a:r>
              <a:rPr lang="en-US" sz="2400" dirty="0" err="1" smtClean="0">
                <a:ea typeface="Calibri" panose="020F0502020204030204" pitchFamily="34" charset="0"/>
              </a:rPr>
              <a:t>koruyucu</a:t>
            </a:r>
            <a:endParaRPr lang="tr-TR" sz="2400" dirty="0" smtClean="0">
              <a:ea typeface="Calibri" panose="020F0502020204030204" pitchFamily="34" charset="0"/>
            </a:endParaRPr>
          </a:p>
          <a:p>
            <a:pPr marL="0" lvl="0" indent="0" algn="just">
              <a:lnSpc>
                <a:spcPct val="100000"/>
              </a:lnSpc>
              <a:spcAft>
                <a:spcPts val="0"/>
              </a:spcAft>
              <a:buNone/>
            </a:pPr>
            <a:endParaRPr lang="tr-TR" sz="2400" dirty="0">
              <a:ea typeface="Calibri" panose="020F0502020204030204" pitchFamily="34" charset="0"/>
            </a:endParaRPr>
          </a:p>
          <a:p>
            <a:pPr lvl="0" algn="just">
              <a:lnSpc>
                <a:spcPct val="100000"/>
              </a:lnSpc>
              <a:spcAft>
                <a:spcPts val="0"/>
              </a:spcAft>
            </a:pPr>
            <a:r>
              <a:rPr lang="en-US" sz="2400" dirty="0" err="1">
                <a:ea typeface="Calibri" panose="020F0502020204030204" pitchFamily="34" charset="0"/>
              </a:rPr>
              <a:t>Kontrolsüz</a:t>
            </a:r>
            <a:r>
              <a:rPr lang="en-US" sz="2400" dirty="0">
                <a:ea typeface="Calibri" panose="020F0502020204030204" pitchFamily="34" charset="0"/>
              </a:rPr>
              <a:t> </a:t>
            </a:r>
            <a:r>
              <a:rPr lang="en-US" sz="2400" dirty="0" err="1">
                <a:ea typeface="Calibri" panose="020F0502020204030204" pitchFamily="34" charset="0"/>
              </a:rPr>
              <a:t>olarak</a:t>
            </a:r>
            <a:r>
              <a:rPr lang="en-US" sz="2400" dirty="0">
                <a:ea typeface="Calibri" panose="020F0502020204030204" pitchFamily="34" charset="0"/>
              </a:rPr>
              <a:t> </a:t>
            </a:r>
            <a:r>
              <a:rPr lang="en-US" sz="2400" dirty="0" err="1">
                <a:ea typeface="Calibri" panose="020F0502020204030204" pitchFamily="34" charset="0"/>
              </a:rPr>
              <a:t>öksüren</a:t>
            </a:r>
            <a:r>
              <a:rPr lang="en-US" sz="2400" dirty="0">
                <a:ea typeface="Calibri" panose="020F0502020204030204" pitchFamily="34" charset="0"/>
              </a:rPr>
              <a:t> </a:t>
            </a:r>
            <a:r>
              <a:rPr lang="en-US" sz="2400" dirty="0" err="1">
                <a:ea typeface="Calibri" panose="020F0502020204030204" pitchFamily="34" charset="0"/>
              </a:rPr>
              <a:t>veya</a:t>
            </a:r>
            <a:r>
              <a:rPr lang="en-US" sz="2400" dirty="0">
                <a:ea typeface="Calibri" panose="020F0502020204030204" pitchFamily="34" charset="0"/>
              </a:rPr>
              <a:t> </a:t>
            </a:r>
            <a:r>
              <a:rPr lang="en-US" sz="2400" dirty="0" err="1">
                <a:ea typeface="Calibri" panose="020F0502020204030204" pitchFamily="34" charset="0"/>
              </a:rPr>
              <a:t>aspirasyon</a:t>
            </a:r>
            <a:r>
              <a:rPr lang="en-US" sz="2400" dirty="0">
                <a:ea typeface="Calibri" panose="020F0502020204030204" pitchFamily="34" charset="0"/>
              </a:rPr>
              <a:t> </a:t>
            </a:r>
            <a:r>
              <a:rPr lang="en-US" sz="2400" dirty="0" err="1">
                <a:ea typeface="Calibri" panose="020F0502020204030204" pitchFamily="34" charset="0"/>
              </a:rPr>
              <a:t>ihtiyacı</a:t>
            </a:r>
            <a:r>
              <a:rPr lang="en-US" sz="2400" dirty="0">
                <a:ea typeface="Calibri" panose="020F0502020204030204" pitchFamily="34" charset="0"/>
              </a:rPr>
              <a:t> </a:t>
            </a:r>
            <a:r>
              <a:rPr lang="en-US" sz="2400" dirty="0" err="1">
                <a:ea typeface="Calibri" panose="020F0502020204030204" pitchFamily="34" charset="0"/>
              </a:rPr>
              <a:t>olabilecek</a:t>
            </a:r>
            <a:r>
              <a:rPr lang="en-US" sz="2400" dirty="0">
                <a:ea typeface="Calibri" panose="020F0502020204030204" pitchFamily="34" charset="0"/>
              </a:rPr>
              <a:t> </a:t>
            </a:r>
            <a:r>
              <a:rPr lang="en-US" sz="2400" dirty="0" err="1">
                <a:ea typeface="Calibri" panose="020F0502020204030204" pitchFamily="34" charset="0"/>
              </a:rPr>
              <a:t>hastaların</a:t>
            </a:r>
            <a:r>
              <a:rPr lang="en-US" sz="2400" dirty="0">
                <a:ea typeface="Calibri" panose="020F0502020204030204" pitchFamily="34" charset="0"/>
              </a:rPr>
              <a:t> </a:t>
            </a:r>
            <a:r>
              <a:rPr lang="en-US" sz="2400" dirty="0" err="1" smtClean="0">
                <a:ea typeface="Calibri" panose="020F0502020204030204" pitchFamily="34" charset="0"/>
              </a:rPr>
              <a:t>varlığında</a:t>
            </a:r>
            <a:r>
              <a:rPr lang="tr-TR" sz="2400" dirty="0" smtClean="0">
                <a:ea typeface="Calibri" panose="020F0502020204030204" pitchFamily="34" charset="0"/>
              </a:rPr>
              <a:t>;</a:t>
            </a:r>
          </a:p>
          <a:p>
            <a:pPr marL="0" lvl="0" indent="0" algn="just">
              <a:lnSpc>
                <a:spcPct val="100000"/>
              </a:lnSpc>
              <a:spcAft>
                <a:spcPts val="0"/>
              </a:spcAft>
              <a:buNone/>
            </a:pPr>
            <a:r>
              <a:rPr lang="tr-TR" sz="2400" dirty="0" smtClean="0">
                <a:ea typeface="Calibri" panose="020F0502020204030204" pitchFamily="34" charset="0"/>
              </a:rPr>
              <a:t>	e</a:t>
            </a:r>
            <a:r>
              <a:rPr lang="en-US" sz="2400" dirty="0" smtClean="0">
                <a:ea typeface="Calibri" panose="020F0502020204030204" pitchFamily="34" charset="0"/>
              </a:rPr>
              <a:t>n </a:t>
            </a:r>
            <a:r>
              <a:rPr lang="en-US" sz="2400" dirty="0" err="1">
                <a:ea typeface="Calibri" panose="020F0502020204030204" pitchFamily="34" charset="0"/>
              </a:rPr>
              <a:t>az</a:t>
            </a:r>
            <a:r>
              <a:rPr lang="en-US" sz="2400" dirty="0">
                <a:ea typeface="Calibri" panose="020F0502020204030204" pitchFamily="34" charset="0"/>
              </a:rPr>
              <a:t> N95/FFP2 </a:t>
            </a:r>
            <a:r>
              <a:rPr lang="en-US" sz="2400" dirty="0" err="1">
                <a:ea typeface="Calibri" panose="020F0502020204030204" pitchFamily="34" charset="0"/>
              </a:rPr>
              <a:t>maske</a:t>
            </a:r>
            <a:r>
              <a:rPr lang="en-US" sz="2400" dirty="0">
                <a:ea typeface="Calibri" panose="020F0502020204030204" pitchFamily="34" charset="0"/>
              </a:rPr>
              <a:t>, </a:t>
            </a:r>
            <a:r>
              <a:rPr lang="en-US" sz="2400" dirty="0" err="1">
                <a:ea typeface="Calibri" panose="020F0502020204030204" pitchFamily="34" charset="0"/>
              </a:rPr>
              <a:t>tulum</a:t>
            </a:r>
            <a:r>
              <a:rPr lang="en-US" sz="2400" dirty="0">
                <a:ea typeface="Calibri" panose="020F0502020204030204" pitchFamily="34" charset="0"/>
              </a:rPr>
              <a:t>/</a:t>
            </a:r>
            <a:r>
              <a:rPr lang="en-US" sz="2400" dirty="0" err="1">
                <a:ea typeface="Calibri" panose="020F0502020204030204" pitchFamily="34" charset="0"/>
              </a:rPr>
              <a:t>önlük</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gözlük</a:t>
            </a:r>
            <a:r>
              <a:rPr lang="en-US" sz="2400" dirty="0">
                <a:ea typeface="Calibri" panose="020F0502020204030204" pitchFamily="34" charset="0"/>
              </a:rPr>
              <a:t>/</a:t>
            </a:r>
            <a:r>
              <a:rPr lang="en-US" sz="2400" dirty="0" err="1">
                <a:ea typeface="Calibri" panose="020F0502020204030204" pitchFamily="34" charset="0"/>
              </a:rPr>
              <a:t>yüz</a:t>
            </a:r>
            <a:r>
              <a:rPr lang="en-US" sz="2400" dirty="0">
                <a:ea typeface="Calibri" panose="020F0502020204030204" pitchFamily="34" charset="0"/>
              </a:rPr>
              <a:t> </a:t>
            </a:r>
            <a:r>
              <a:rPr lang="en-US" sz="2400" dirty="0" err="1" smtClean="0">
                <a:ea typeface="Calibri" panose="020F0502020204030204" pitchFamily="34" charset="0"/>
              </a:rPr>
              <a:t>koruyucu</a:t>
            </a:r>
            <a:endParaRPr lang="tr-TR" sz="2400" dirty="0">
              <a:ea typeface="Calibri" panose="020F0502020204030204" pitchFamily="34" charset="0"/>
            </a:endParaRPr>
          </a:p>
          <a:p>
            <a:pPr marL="72000" indent="0">
              <a:lnSpc>
                <a:spcPts val="3000"/>
              </a:lnSpc>
              <a:spcBef>
                <a:spcPts val="600"/>
              </a:spcBef>
              <a:spcAft>
                <a:spcPts val="600"/>
              </a:spcAft>
              <a:buNone/>
            </a:pPr>
            <a:r>
              <a:rPr lang="en-US" sz="2400" dirty="0" err="1" smtClean="0">
                <a:ea typeface="Calibri" panose="020F0502020204030204" pitchFamily="34" charset="0"/>
              </a:rPr>
              <a:t>kullanmalı</a:t>
            </a:r>
            <a:endParaRPr lang="tr-TR" sz="2400" dirty="0">
              <a:ea typeface="Calibri" panose="020F050202020403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Ambulansla Hasta Nakli-1</a:t>
            </a:r>
          </a:p>
        </p:txBody>
      </p:sp>
    </p:spTree>
    <p:extLst>
      <p:ext uri="{BB962C8B-B14F-4D97-AF65-F5344CB8AC3E}">
        <p14:creationId xmlns:p14="http://schemas.microsoft.com/office/powerpoint/2010/main" val="203393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xmlns="" id="{2CC4340C-1A43-41B4-8339-445BCF86531A}"/>
              </a:ext>
            </a:extLst>
          </p:cNvPr>
          <p:cNvSpPr>
            <a:spLocks noGrp="1"/>
          </p:cNvSpPr>
          <p:nvPr>
            <p:ph idx="1"/>
          </p:nvPr>
        </p:nvSpPr>
        <p:spPr>
          <a:xfrm>
            <a:off x="733778" y="1535289"/>
            <a:ext cx="10640797" cy="4659470"/>
          </a:xfrm>
        </p:spPr>
        <p:txBody>
          <a:bodyPr>
            <a:normAutofit/>
          </a:bodyPr>
          <a:lstStyle/>
          <a:p>
            <a:pPr marL="216000" indent="-144000">
              <a:lnSpc>
                <a:spcPts val="3000"/>
              </a:lnSpc>
              <a:spcBef>
                <a:spcPts val="600"/>
              </a:spcBef>
              <a:spcAft>
                <a:spcPts val="600"/>
              </a:spcAft>
              <a:buNone/>
            </a:pPr>
            <a:r>
              <a:rPr lang="en-US" sz="2400" b="1" dirty="0">
                <a:latin typeface="Arial" panose="020B0604020202020204" pitchFamily="34" charset="0"/>
                <a:cs typeface="Arial" panose="020B0604020202020204" pitchFamily="34" charset="0"/>
              </a:rPr>
              <a:t>31 </a:t>
            </a:r>
            <a:r>
              <a:rPr lang="en-US" sz="2400" b="1" dirty="0" err="1">
                <a:latin typeface="Arial" panose="020B0604020202020204" pitchFamily="34" charset="0"/>
                <a:cs typeface="Arial" panose="020B0604020202020204" pitchFamily="34" charset="0"/>
              </a:rPr>
              <a:t>Aralık</a:t>
            </a:r>
            <a:r>
              <a:rPr lang="en-US" sz="2400" b="1" dirty="0">
                <a:latin typeface="Arial" panose="020B0604020202020204" pitchFamily="34" charset="0"/>
                <a:cs typeface="Arial" panose="020B0604020202020204" pitchFamily="34" charset="0"/>
              </a:rPr>
              <a:t> 2019</a:t>
            </a:r>
            <a:r>
              <a:rPr lang="tr-TR"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DSÖ</a:t>
            </a:r>
            <a:r>
              <a:rPr lang="tr-TR"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endParaRPr lang="tr-TR" sz="2400" b="1"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Çin</a:t>
            </a:r>
            <a:r>
              <a:rPr lang="en-US" sz="2400" dirty="0">
                <a:latin typeface="Arial" panose="020B0604020202020204" pitchFamily="34" charset="0"/>
                <a:cs typeface="Arial" panose="020B0604020202020204" pitchFamily="34" charset="0"/>
              </a:rPr>
              <a:t> Ülke </a:t>
            </a:r>
            <a:r>
              <a:rPr lang="en-US" sz="2400" dirty="0" err="1">
                <a:latin typeface="Arial" panose="020B0604020202020204" pitchFamily="34" charset="0"/>
                <a:cs typeface="Arial" panose="020B0604020202020204" pitchFamily="34" charset="0"/>
              </a:rPr>
              <a:t>Ofisi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Çin'in</a:t>
            </a:r>
            <a:r>
              <a:rPr lang="en-US" sz="2400" dirty="0">
                <a:latin typeface="Arial" panose="020B0604020202020204" pitchFamily="34" charset="0"/>
                <a:cs typeface="Arial" panose="020B0604020202020204" pitchFamily="34" charset="0"/>
              </a:rPr>
              <a:t> Hubei </a:t>
            </a:r>
            <a:r>
              <a:rPr lang="en-US" sz="2400" dirty="0" err="1">
                <a:latin typeface="Arial" panose="020B0604020202020204" pitchFamily="34" charset="0"/>
                <a:cs typeface="Arial" panose="020B0604020202020204" pitchFamily="34" charset="0"/>
              </a:rPr>
              <a:t>eyaletinin</a:t>
            </a:r>
            <a:r>
              <a:rPr lang="en-US" sz="2400" dirty="0">
                <a:latin typeface="Arial" panose="020B0604020202020204" pitchFamily="34" charset="0"/>
                <a:cs typeface="Arial" panose="020B0604020202020204" pitchFamily="34" charset="0"/>
              </a:rPr>
              <a:t> Wuhan </a:t>
            </a:r>
            <a:r>
              <a:rPr lang="en-US" sz="2400" dirty="0" err="1">
                <a:latin typeface="Arial" panose="020B0604020202020204" pitchFamily="34" charset="0"/>
                <a:cs typeface="Arial" panose="020B0604020202020204" pitchFamily="34" charset="0"/>
              </a:rPr>
              <a:t>şehrinde</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a:t>
            </a:r>
            <a:r>
              <a:rPr lang="en-US" sz="2400" dirty="0" err="1">
                <a:latin typeface="Arial" panose="020B0604020202020204" pitchFamily="34" charset="0"/>
                <a:cs typeface="Arial" panose="020B0604020202020204" pitchFamily="34" charset="0"/>
              </a:rPr>
              <a:t>tiyolojisi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bilinmeyen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pnömoni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vakalarını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bildi</a:t>
            </a:r>
            <a:r>
              <a:rPr lang="tr-TR" sz="2400" dirty="0" err="1">
                <a:latin typeface="Arial" panose="020B0604020202020204" pitchFamily="34" charset="0"/>
                <a:cs typeface="Arial" panose="020B0604020202020204" pitchFamily="34" charset="0"/>
              </a:rPr>
              <a:t>rimi</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err="1">
                <a:latin typeface="Arial" panose="020B0604020202020204" pitchFamily="34" charset="0"/>
                <a:cs typeface="Arial" panose="020B0604020202020204" pitchFamily="34" charset="0"/>
              </a:rPr>
              <a:t>Wuhan</a:t>
            </a:r>
            <a:r>
              <a:rPr lang="tr-TR" sz="2400" dirty="0">
                <a:latin typeface="Arial" panose="020B0604020202020204" pitchFamily="34" charset="0"/>
                <a:cs typeface="Arial" panose="020B0604020202020204" pitchFamily="34" charset="0"/>
              </a:rPr>
              <a:t> Güney Çin Deniz Ürünleri Şehir Pazarında (farklı hayvan türleri satan bir toptan balık ve canlı hayvan pazarı) çalışanlarda kümelenme</a:t>
            </a:r>
          </a:p>
          <a:p>
            <a:pPr marL="216000" indent="-144000">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13</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Ocak</a:t>
            </a:r>
            <a:r>
              <a:rPr lang="en-US" sz="2400" b="1" dirty="0">
                <a:latin typeface="Arial" panose="020B0604020202020204" pitchFamily="34" charset="0"/>
                <a:cs typeface="Arial" panose="020B0604020202020204" pitchFamily="34" charset="0"/>
              </a:rPr>
              <a:t> 2020</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İlk </a:t>
            </a:r>
            <a:r>
              <a:rPr lang="tr-TR" sz="2400" dirty="0" err="1">
                <a:latin typeface="Arial" panose="020B0604020202020204" pitchFamily="34" charset="0"/>
                <a:cs typeface="Arial" panose="020B0604020202020204" pitchFamily="34" charset="0"/>
              </a:rPr>
              <a:t>importe</a:t>
            </a:r>
            <a:r>
              <a:rPr lang="tr-TR" sz="2400" dirty="0">
                <a:latin typeface="Arial" panose="020B0604020202020204" pitchFamily="34" charset="0"/>
                <a:cs typeface="Arial" panose="020B0604020202020204" pitchFamily="34" charset="0"/>
              </a:rPr>
              <a:t> vaka- Tayland </a:t>
            </a:r>
          </a:p>
          <a:p>
            <a:pPr marL="216000" indent="-144000">
              <a:lnSpc>
                <a:spcPts val="3000"/>
              </a:lnSpc>
              <a:spcBef>
                <a:spcPts val="600"/>
              </a:spcBef>
              <a:spcAft>
                <a:spcPts val="600"/>
              </a:spcAft>
              <a:buNone/>
            </a:pPr>
            <a:r>
              <a:rPr lang="en-US" sz="2400" b="1" dirty="0">
                <a:latin typeface="Arial" panose="020B0604020202020204" pitchFamily="34" charset="0"/>
                <a:cs typeface="Arial" panose="020B0604020202020204" pitchFamily="34" charset="0"/>
              </a:rPr>
              <a:t>7 </a:t>
            </a:r>
            <a:r>
              <a:rPr lang="en-US" sz="2400" b="1" dirty="0" err="1">
                <a:latin typeface="Arial" panose="020B0604020202020204" pitchFamily="34" charset="0"/>
                <a:cs typeface="Arial" panose="020B0604020202020204" pitchFamily="34" charset="0"/>
              </a:rPr>
              <a:t>Ocak</a:t>
            </a:r>
            <a:r>
              <a:rPr lang="en-US" sz="2400" b="1" dirty="0">
                <a:latin typeface="Arial" panose="020B0604020202020204" pitchFamily="34" charset="0"/>
                <a:cs typeface="Arial" panose="020B0604020202020204" pitchFamily="34" charset="0"/>
              </a:rPr>
              <a:t> 2020</a:t>
            </a:r>
            <a:r>
              <a:rPr lang="tr-TR" sz="2400" b="1" dirty="0">
                <a:latin typeface="Arial" panose="020B0604020202020204" pitchFamily="34" charset="0"/>
                <a:cs typeface="Arial" panose="020B0604020202020204" pitchFamily="34" charset="0"/>
              </a:rPr>
              <a:t> E</a:t>
            </a:r>
            <a:r>
              <a:rPr lang="en-US" sz="2400" b="1" dirty="0" err="1">
                <a:latin typeface="Arial" panose="020B0604020202020204" pitchFamily="34" charset="0"/>
                <a:cs typeface="Arial" panose="020B0604020202020204" pitchFamily="34" charset="0"/>
              </a:rPr>
              <a:t>tken</a:t>
            </a:r>
            <a:r>
              <a:rPr lang="tr-TR" sz="2400" b="1" dirty="0">
                <a:latin typeface="Arial" panose="020B0604020202020204" pitchFamily="34" charset="0"/>
                <a:cs typeface="Arial" panose="020B0604020202020204" pitchFamily="34" charset="0"/>
              </a:rPr>
              <a:t>in Tanımlanması: </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aha </a:t>
            </a:r>
            <a:r>
              <a:rPr lang="en-US" sz="2400" dirty="0" err="1">
                <a:latin typeface="Arial" panose="020B0604020202020204" pitchFamily="34" charset="0"/>
                <a:cs typeface="Arial" panose="020B0604020202020204" pitchFamily="34" charset="0"/>
              </a:rPr>
              <a:t>önce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insanlarda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tespit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edilmemiş</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Y</a:t>
            </a:r>
            <a:r>
              <a:rPr lang="en-US" sz="2400" dirty="0" err="1">
                <a:latin typeface="Arial" panose="020B0604020202020204" pitchFamily="34" charset="0"/>
                <a:cs typeface="Arial" panose="020B0604020202020204" pitchFamily="34" charset="0"/>
              </a:rPr>
              <a:t>eni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coronavirus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tanımlanmış</a:t>
            </a:r>
            <a:endParaRPr lang="tr-TR" sz="2400" dirty="0">
              <a:latin typeface="Arial" panose="020B0604020202020204" pitchFamily="34" charset="0"/>
              <a:cs typeface="Arial" panose="020B0604020202020204" pitchFamily="34" charset="0"/>
            </a:endParaRPr>
          </a:p>
        </p:txBody>
      </p:sp>
      <p:sp>
        <p:nvSpPr>
          <p:cNvPr id="10" name="Unvan 1">
            <a:extLst>
              <a:ext uri="{FF2B5EF4-FFF2-40B4-BE49-F238E27FC236}">
                <a16:creationId xmlns:a16="http://schemas.microsoft.com/office/drawing/2014/main" xmlns=""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Epidemiyoloji</a:t>
            </a:r>
          </a:p>
        </p:txBody>
      </p:sp>
    </p:spTree>
    <p:extLst>
      <p:ext uri="{BB962C8B-B14F-4D97-AF65-F5344CB8AC3E}">
        <p14:creationId xmlns:p14="http://schemas.microsoft.com/office/powerpoint/2010/main"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61156" y="1465784"/>
            <a:ext cx="10114844" cy="4658792"/>
          </a:xfrm>
        </p:spPr>
        <p:txBody>
          <a:bodyPr>
            <a:normAutofit lnSpcReduction="10000"/>
          </a:bodyPr>
          <a:lstStyle/>
          <a:p>
            <a:pPr marL="0" lvl="0" indent="0" algn="just">
              <a:spcAft>
                <a:spcPts val="0"/>
              </a:spcAft>
              <a:buNone/>
            </a:pPr>
            <a:r>
              <a:rPr lang="en-US" sz="2400" dirty="0" err="1">
                <a:ea typeface="Calibri" panose="020F0502020204030204" pitchFamily="34" charset="0"/>
              </a:rPr>
              <a:t>Olası</a:t>
            </a:r>
            <a:r>
              <a:rPr lang="en-US" sz="2400" dirty="0">
                <a:ea typeface="Calibri" panose="020F0502020204030204" pitchFamily="34" charset="0"/>
              </a:rPr>
              <a:t>/</a:t>
            </a:r>
            <a:r>
              <a:rPr lang="en-US" sz="2400" dirty="0" err="1">
                <a:ea typeface="Calibri" panose="020F0502020204030204" pitchFamily="34" charset="0"/>
              </a:rPr>
              <a:t>kesin</a:t>
            </a:r>
            <a:r>
              <a:rPr lang="en-US" sz="2400" dirty="0">
                <a:ea typeface="Calibri" panose="020F0502020204030204" pitchFamily="34" charset="0"/>
              </a:rPr>
              <a:t> COVID-19 </a:t>
            </a:r>
            <a:r>
              <a:rPr lang="en-US" sz="2400" dirty="0" err="1">
                <a:ea typeface="Calibri" panose="020F0502020204030204" pitchFamily="34" charset="0"/>
              </a:rPr>
              <a:t>vakasının</a:t>
            </a:r>
            <a:r>
              <a:rPr lang="en-US" sz="2400" dirty="0">
                <a:ea typeface="Calibri" panose="020F0502020204030204" pitchFamily="34" charset="0"/>
              </a:rPr>
              <a:t> </a:t>
            </a:r>
            <a:r>
              <a:rPr lang="en-US" sz="2400" dirty="0" err="1">
                <a:ea typeface="Calibri" panose="020F0502020204030204" pitchFamily="34" charset="0"/>
              </a:rPr>
              <a:t>nakli</a:t>
            </a:r>
            <a:r>
              <a:rPr lang="en-US" sz="2400" dirty="0">
                <a:ea typeface="Calibri" panose="020F0502020204030204" pitchFamily="34" charset="0"/>
              </a:rPr>
              <a:t> </a:t>
            </a:r>
            <a:r>
              <a:rPr lang="en-US" sz="2400" dirty="0" err="1" smtClean="0">
                <a:ea typeface="Calibri" panose="020F0502020204030204" pitchFamily="34" charset="0"/>
              </a:rPr>
              <a:t>sonrasında</a:t>
            </a:r>
            <a:r>
              <a:rPr lang="tr-TR" sz="2400" dirty="0" smtClean="0">
                <a:ea typeface="Calibri" panose="020F0502020204030204" pitchFamily="34" charset="0"/>
              </a:rPr>
              <a:t>,</a:t>
            </a:r>
            <a:r>
              <a:rPr lang="en-US" sz="2400" dirty="0" smtClean="0"/>
              <a:t> </a:t>
            </a:r>
            <a:r>
              <a:rPr lang="tr-TR" sz="2400" dirty="0" smtClean="0"/>
              <a:t>h</a:t>
            </a:r>
            <a:r>
              <a:rPr lang="en-US" sz="2400" dirty="0" err="1" smtClean="0"/>
              <a:t>astanın</a:t>
            </a:r>
            <a:r>
              <a:rPr lang="en-US" sz="2400" dirty="0" smtClean="0"/>
              <a:t> </a:t>
            </a:r>
            <a:r>
              <a:rPr lang="en-US" sz="2400" dirty="0" err="1"/>
              <a:t>gideceği</a:t>
            </a:r>
            <a:r>
              <a:rPr lang="en-US" sz="2400" dirty="0"/>
              <a:t> </a:t>
            </a:r>
            <a:r>
              <a:rPr lang="en-US" sz="2400" dirty="0" err="1"/>
              <a:t>yere</a:t>
            </a:r>
            <a:r>
              <a:rPr lang="en-US" sz="2400" dirty="0"/>
              <a:t> </a:t>
            </a:r>
            <a:r>
              <a:rPr lang="en-US" sz="2400" dirty="0" err="1"/>
              <a:t>bırakılmasını</a:t>
            </a:r>
            <a:r>
              <a:rPr lang="en-US" sz="2400" dirty="0"/>
              <a:t> </a:t>
            </a:r>
            <a:r>
              <a:rPr lang="en-US" sz="2400" dirty="0" err="1" smtClean="0"/>
              <a:t>takiben</a:t>
            </a:r>
            <a:r>
              <a:rPr lang="tr-TR" sz="2400" dirty="0" smtClean="0"/>
              <a:t>;</a:t>
            </a:r>
            <a:endParaRPr lang="tr-TR" sz="2400" dirty="0" smtClean="0">
              <a:ea typeface="Calibri" panose="020F0502020204030204" pitchFamily="34" charset="0"/>
            </a:endParaRPr>
          </a:p>
          <a:p>
            <a:pPr marL="977900" indent="-404813" algn="just"/>
            <a:r>
              <a:rPr lang="en-US" sz="2400" dirty="0" err="1" smtClean="0"/>
              <a:t>Ambulans</a:t>
            </a:r>
            <a:r>
              <a:rPr lang="en-US" sz="2400" dirty="0" smtClean="0"/>
              <a:t> </a:t>
            </a:r>
            <a:r>
              <a:rPr lang="en-US" sz="2400" dirty="0" err="1"/>
              <a:t>temizlik</a:t>
            </a:r>
            <a:r>
              <a:rPr lang="en-US" sz="2400" dirty="0"/>
              <a:t> </a:t>
            </a:r>
            <a:r>
              <a:rPr lang="en-US" sz="2400" dirty="0" err="1"/>
              <a:t>ve</a:t>
            </a:r>
            <a:r>
              <a:rPr lang="en-US" sz="2400" dirty="0"/>
              <a:t> </a:t>
            </a:r>
            <a:r>
              <a:rPr lang="en-US" sz="2400" dirty="0" err="1"/>
              <a:t>dezenfeksiyonu</a:t>
            </a:r>
            <a:r>
              <a:rPr lang="en-US" sz="2400" dirty="0"/>
              <a:t> </a:t>
            </a:r>
            <a:r>
              <a:rPr lang="en-US" sz="2400" dirty="0" err="1"/>
              <a:t>yapılmadan</a:t>
            </a:r>
            <a:r>
              <a:rPr lang="en-US" sz="2400" dirty="0"/>
              <a:t> </a:t>
            </a:r>
            <a:r>
              <a:rPr lang="en-US" sz="2400" dirty="0" err="1"/>
              <a:t>başka</a:t>
            </a:r>
            <a:r>
              <a:rPr lang="en-US" sz="2400" dirty="0"/>
              <a:t> </a:t>
            </a:r>
            <a:r>
              <a:rPr lang="en-US" sz="2400" dirty="0" err="1"/>
              <a:t>bir</a:t>
            </a:r>
            <a:r>
              <a:rPr lang="en-US" sz="2400" dirty="0"/>
              <a:t> </a:t>
            </a:r>
            <a:r>
              <a:rPr lang="en-US" sz="2400" dirty="0" err="1"/>
              <a:t>vakaya</a:t>
            </a:r>
            <a:r>
              <a:rPr lang="en-US" sz="2400" dirty="0"/>
              <a:t> </a:t>
            </a:r>
            <a:r>
              <a:rPr lang="en-US" sz="2400" dirty="0" err="1" smtClean="0"/>
              <a:t>gidilmemeli</a:t>
            </a:r>
            <a:endParaRPr lang="tr-TR" sz="2400" dirty="0"/>
          </a:p>
          <a:p>
            <a:pPr marL="977900" indent="-404813" algn="just"/>
            <a:r>
              <a:rPr lang="en-US" sz="2400" dirty="0" err="1" smtClean="0"/>
              <a:t>Aracın</a:t>
            </a:r>
            <a:r>
              <a:rPr lang="en-US" sz="2400" dirty="0" smtClean="0"/>
              <a:t> </a:t>
            </a:r>
            <a:r>
              <a:rPr lang="en-US" sz="2400" dirty="0" err="1" smtClean="0"/>
              <a:t>bulunduğu</a:t>
            </a:r>
            <a:r>
              <a:rPr lang="en-US" sz="2400" dirty="0" smtClean="0"/>
              <a:t> </a:t>
            </a:r>
            <a:r>
              <a:rPr lang="en-US" sz="2400" dirty="0" err="1" smtClean="0"/>
              <a:t>yerde</a:t>
            </a:r>
            <a:r>
              <a:rPr lang="en-US" sz="2400" dirty="0" smtClean="0"/>
              <a:t> </a:t>
            </a:r>
            <a:endParaRPr lang="tr-TR" sz="2400" dirty="0" smtClean="0"/>
          </a:p>
          <a:p>
            <a:pPr marL="977900" indent="-404813" algn="just"/>
            <a:r>
              <a:rPr lang="tr-TR" sz="2400" dirty="0" smtClean="0">
                <a:ea typeface="Calibri" panose="020F0502020204030204" pitchFamily="34" charset="0"/>
              </a:rPr>
              <a:t>K</a:t>
            </a:r>
            <a:r>
              <a:rPr lang="en-US" sz="2400" dirty="0" err="1" smtClean="0">
                <a:ea typeface="Calibri" panose="020F0502020204030204" pitchFamily="34" charset="0"/>
              </a:rPr>
              <a:t>işisel</a:t>
            </a:r>
            <a:r>
              <a:rPr lang="en-US" sz="2400" dirty="0" smtClean="0">
                <a:ea typeface="Calibri" panose="020F0502020204030204" pitchFamily="34" charset="0"/>
              </a:rPr>
              <a:t> </a:t>
            </a:r>
            <a:r>
              <a:rPr lang="en-US" sz="2400" dirty="0" err="1" smtClean="0">
                <a:ea typeface="Calibri" panose="020F0502020204030204" pitchFamily="34" charset="0"/>
              </a:rPr>
              <a:t>koruyucu</a:t>
            </a:r>
            <a:r>
              <a:rPr lang="en-US" sz="2400" dirty="0" smtClean="0">
                <a:ea typeface="Calibri" panose="020F0502020204030204" pitchFamily="34" charset="0"/>
              </a:rPr>
              <a:t> </a:t>
            </a:r>
            <a:r>
              <a:rPr lang="en-US" sz="2400" dirty="0" err="1" smtClean="0">
                <a:ea typeface="Calibri" panose="020F0502020204030204" pitchFamily="34" charset="0"/>
              </a:rPr>
              <a:t>ekipman</a:t>
            </a:r>
            <a:r>
              <a:rPr lang="en-US" sz="2400" dirty="0" smtClean="0">
                <a:ea typeface="Calibri" panose="020F0502020204030204" pitchFamily="34" charset="0"/>
              </a:rPr>
              <a:t> </a:t>
            </a:r>
            <a:r>
              <a:rPr lang="tr-TR" sz="2400" dirty="0" smtClean="0">
                <a:ea typeface="Calibri" panose="020F0502020204030204" pitchFamily="34" charset="0"/>
              </a:rPr>
              <a:t>ile</a:t>
            </a:r>
            <a:r>
              <a:rPr lang="en-US" sz="2400" dirty="0" smtClean="0">
                <a:ea typeface="Calibri" panose="020F0502020204030204" pitchFamily="34" charset="0"/>
              </a:rPr>
              <a:t> </a:t>
            </a:r>
            <a:endParaRPr lang="tr-TR" sz="2400" dirty="0" smtClean="0">
              <a:ea typeface="Calibri" panose="020F0502020204030204" pitchFamily="34" charset="0"/>
            </a:endParaRPr>
          </a:p>
          <a:p>
            <a:pPr marL="977900" indent="-404813" algn="just"/>
            <a:r>
              <a:rPr lang="en-US" sz="2400" dirty="0" err="1" smtClean="0">
                <a:ea typeface="Calibri" panose="020F0502020204030204" pitchFamily="34" charset="0"/>
              </a:rPr>
              <a:t>Ambulanslar</a:t>
            </a:r>
            <a:r>
              <a:rPr lang="en-US" sz="2400" dirty="0" smtClean="0">
                <a:ea typeface="Calibri" panose="020F0502020204030204" pitchFamily="34" charset="0"/>
              </a:rPr>
              <a:t> </a:t>
            </a:r>
            <a:r>
              <a:rPr lang="en-US" sz="2400" dirty="0" err="1" smtClean="0">
                <a:ea typeface="Calibri" panose="020F0502020204030204" pitchFamily="34" charset="0"/>
              </a:rPr>
              <a:t>temizlenmeli</a:t>
            </a:r>
            <a:r>
              <a:rPr lang="en-US" sz="2400" dirty="0" smtClean="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dezenfeksiyonu</a:t>
            </a:r>
            <a:r>
              <a:rPr lang="en-US" sz="2400" dirty="0">
                <a:ea typeface="Calibri" panose="020F0502020204030204" pitchFamily="34" charset="0"/>
              </a:rPr>
              <a:t> </a:t>
            </a:r>
            <a:r>
              <a:rPr lang="en-US" sz="2400" dirty="0" err="1" smtClean="0">
                <a:ea typeface="Calibri" panose="020F0502020204030204" pitchFamily="34" charset="0"/>
              </a:rPr>
              <a:t>sağlanmalı</a:t>
            </a:r>
            <a:endParaRPr lang="tr-TR" sz="2400" dirty="0" smtClean="0">
              <a:ea typeface="Calibri" panose="020F0502020204030204" pitchFamily="34" charset="0"/>
            </a:endParaRPr>
          </a:p>
          <a:p>
            <a:pPr marL="0" lvl="0" indent="0" algn="just">
              <a:spcAft>
                <a:spcPts val="0"/>
              </a:spcAft>
              <a:buNone/>
            </a:pPr>
            <a:endParaRPr lang="tr-TR" sz="2400" dirty="0">
              <a:ea typeface="Calibri" panose="020F0502020204030204" pitchFamily="34" charset="0"/>
            </a:endParaRPr>
          </a:p>
          <a:p>
            <a:pPr lvl="0" algn="just">
              <a:spcAft>
                <a:spcPts val="0"/>
              </a:spcAft>
            </a:pPr>
            <a:endParaRPr lang="tr-TR" sz="2400" dirty="0"/>
          </a:p>
          <a:p>
            <a:pPr lvl="0" algn="just">
              <a:spcAft>
                <a:spcPts val="0"/>
              </a:spcAft>
            </a:pPr>
            <a:r>
              <a:rPr lang="en-US" sz="2400" dirty="0" err="1"/>
              <a:t>Temizlik</a:t>
            </a:r>
            <a:r>
              <a:rPr lang="en-US" sz="2400" dirty="0"/>
              <a:t> </a:t>
            </a:r>
            <a:r>
              <a:rPr lang="en-US" sz="2400" dirty="0" err="1"/>
              <a:t>ve</a:t>
            </a:r>
            <a:r>
              <a:rPr lang="en-US" sz="2400" dirty="0"/>
              <a:t> </a:t>
            </a:r>
            <a:r>
              <a:rPr lang="en-US" sz="2400" dirty="0" err="1"/>
              <a:t>dezenfeksiyon</a:t>
            </a:r>
            <a:r>
              <a:rPr lang="en-US" sz="2400" dirty="0"/>
              <a:t> “</a:t>
            </a:r>
            <a:r>
              <a:rPr lang="en-US" sz="2400" dirty="0" err="1"/>
              <a:t>Hastane</a:t>
            </a:r>
            <a:r>
              <a:rPr lang="en-US" sz="2400" dirty="0"/>
              <a:t> </a:t>
            </a:r>
            <a:r>
              <a:rPr lang="en-US" sz="2400" dirty="0" err="1"/>
              <a:t>Öncesi</a:t>
            </a:r>
            <a:r>
              <a:rPr lang="en-US" sz="2400" dirty="0"/>
              <a:t> </a:t>
            </a:r>
            <a:r>
              <a:rPr lang="en-US" sz="2400" dirty="0" err="1"/>
              <a:t>Acil</a:t>
            </a:r>
            <a:r>
              <a:rPr lang="en-US" sz="2400" dirty="0"/>
              <a:t> </a:t>
            </a:r>
            <a:r>
              <a:rPr lang="en-US" sz="2400" dirty="0" err="1"/>
              <a:t>Sağlık</a:t>
            </a:r>
            <a:r>
              <a:rPr lang="en-US" sz="2400" dirty="0"/>
              <a:t> </a:t>
            </a:r>
            <a:r>
              <a:rPr lang="en-US" sz="2400" dirty="0" err="1"/>
              <a:t>Hizmetlerinde</a:t>
            </a:r>
            <a:r>
              <a:rPr lang="en-US" sz="2400" dirty="0"/>
              <a:t> </a:t>
            </a:r>
            <a:r>
              <a:rPr lang="en-US" sz="2400" dirty="0" err="1"/>
              <a:t>Enfeksiyon</a:t>
            </a:r>
            <a:r>
              <a:rPr lang="en-US" sz="2400" dirty="0"/>
              <a:t> </a:t>
            </a:r>
            <a:r>
              <a:rPr lang="en-US" sz="2400" dirty="0" err="1"/>
              <a:t>Hastalıklarından</a:t>
            </a:r>
            <a:r>
              <a:rPr lang="en-US" sz="2400" dirty="0"/>
              <a:t> </a:t>
            </a:r>
            <a:r>
              <a:rPr lang="en-US" sz="2400" dirty="0" err="1"/>
              <a:t>Korunma</a:t>
            </a:r>
            <a:r>
              <a:rPr lang="en-US" sz="2400" dirty="0"/>
              <a:t> </a:t>
            </a:r>
            <a:r>
              <a:rPr lang="en-US" sz="2400" dirty="0" err="1" smtClean="0"/>
              <a:t>Rehberi”ne</a:t>
            </a:r>
            <a:r>
              <a:rPr lang="en-US" sz="2400" dirty="0" smtClean="0"/>
              <a:t> </a:t>
            </a:r>
            <a:r>
              <a:rPr lang="en-US" sz="2400" dirty="0" err="1"/>
              <a:t>uygun</a:t>
            </a:r>
            <a:r>
              <a:rPr lang="en-US" sz="2400" dirty="0"/>
              <a:t> </a:t>
            </a:r>
            <a:r>
              <a:rPr lang="en-US" sz="2400" dirty="0" err="1"/>
              <a:t>olarak</a:t>
            </a:r>
            <a:r>
              <a:rPr lang="en-US" sz="2400" dirty="0"/>
              <a:t> </a:t>
            </a:r>
            <a:r>
              <a:rPr lang="en-US" sz="2400" dirty="0" err="1" smtClean="0"/>
              <a:t>yapılmalı</a:t>
            </a:r>
            <a:endParaRPr lang="tr-TR" sz="2400" dirty="0" smtClean="0"/>
          </a:p>
          <a:p>
            <a:pPr lvl="0" algn="just">
              <a:spcAft>
                <a:spcPts val="0"/>
              </a:spcAft>
            </a:pPr>
            <a:endParaRPr lang="tr-TR" sz="2400" dirty="0"/>
          </a:p>
          <a:p>
            <a:pPr marL="216000" indent="-144000">
              <a:lnSpc>
                <a:spcPts val="3000"/>
              </a:lnSpc>
              <a:spcBef>
                <a:spcPts val="600"/>
              </a:spcBef>
              <a:spcAft>
                <a:spcPts val="600"/>
              </a:spcAft>
            </a:pP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Ambulansla Hasta Nakli-2</a:t>
            </a:r>
          </a:p>
        </p:txBody>
      </p:sp>
    </p:spTree>
    <p:extLst>
      <p:ext uri="{BB962C8B-B14F-4D97-AF65-F5344CB8AC3E}">
        <p14:creationId xmlns:p14="http://schemas.microsoft.com/office/powerpoint/2010/main" val="669935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753386" y="6502400"/>
            <a:ext cx="9445658" cy="355600"/>
          </a:xfrm>
        </p:spPr>
        <p:txBody>
          <a:bodyPr>
            <a:normAutofit fontScale="25000" lnSpcReduction="20000"/>
          </a:bodyPr>
          <a:lstStyle/>
          <a:p>
            <a:pPr marL="216000" indent="-144000" algn="ctr">
              <a:lnSpc>
                <a:spcPts val="3000"/>
              </a:lnSpc>
              <a:spcBef>
                <a:spcPts val="600"/>
              </a:spcBef>
              <a:spcAft>
                <a:spcPts val="600"/>
              </a:spcAft>
              <a:buNone/>
            </a:pPr>
            <a:r>
              <a:rPr lang="tr-TR" sz="2400" dirty="0">
                <a:latin typeface="Arial" panose="020B0604020202020204" pitchFamily="34" charset="0"/>
                <a:cs typeface="Arial" panose="020B0604020202020204" pitchFamily="34" charset="0"/>
              </a:rPr>
              <a:t>Hastane Öncesi Acil Sağlık Hizmetlerinde Enfeksiyon Hastalıklarından Korunma Rehberi</a:t>
            </a:r>
          </a:p>
        </p:txBody>
      </p:sp>
      <p:sp>
        <p:nvSpPr>
          <p:cNvPr id="5" name="Unvan 1">
            <a:extLst>
              <a:ext uri="{FF2B5EF4-FFF2-40B4-BE49-F238E27FC236}">
                <a16:creationId xmlns:a16="http://schemas.microsoft.com/office/drawing/2014/main" xmlns=""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xmlns="" id="{63D74027-E6F5-458A-B027-E284664DB0FD}"/>
              </a:ext>
            </a:extLst>
          </p:cNvPr>
          <p:cNvGraphicFramePr>
            <a:graphicFrameLocks/>
          </p:cNvGraphicFramePr>
          <p:nvPr>
            <p:extLst>
              <p:ext uri="{D42A27DB-BD31-4B8C-83A1-F6EECF244321}">
                <p14:modId xmlns:p14="http://schemas.microsoft.com/office/powerpoint/2010/main" val="323395361"/>
              </p:ext>
            </p:extLst>
          </p:nvPr>
        </p:nvGraphicFramePr>
        <p:xfrm>
          <a:off x="436928" y="1090354"/>
          <a:ext cx="11574450" cy="5848898"/>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xmlns="" val="3343801322"/>
                    </a:ext>
                  </a:extLst>
                </a:gridCol>
                <a:gridCol w="1493288">
                  <a:extLst>
                    <a:ext uri="{9D8B030D-6E8A-4147-A177-3AD203B41FA5}">
                      <a16:colId xmlns:a16="http://schemas.microsoft.com/office/drawing/2014/main" xmlns="" val="323577872"/>
                    </a:ext>
                  </a:extLst>
                </a:gridCol>
                <a:gridCol w="3921098">
                  <a:extLst>
                    <a:ext uri="{9D8B030D-6E8A-4147-A177-3AD203B41FA5}">
                      <a16:colId xmlns:a16="http://schemas.microsoft.com/office/drawing/2014/main" xmlns="" val="1820150166"/>
                    </a:ext>
                  </a:extLst>
                </a:gridCol>
                <a:gridCol w="4263347">
                  <a:extLst>
                    <a:ext uri="{9D8B030D-6E8A-4147-A177-3AD203B41FA5}">
                      <a16:colId xmlns:a16="http://schemas.microsoft.com/office/drawing/2014/main" xmlns="" val="3292546039"/>
                    </a:ext>
                  </a:extLst>
                </a:gridCol>
              </a:tblGrid>
              <a:tr h="263737">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Ürün</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algn="l">
                        <a:lnSpc>
                          <a:spcPct val="115000"/>
                        </a:lnSpc>
                        <a:spcAft>
                          <a:spcPts val="0"/>
                        </a:spcAft>
                      </a:pPr>
                      <a:r>
                        <a:rPr lang="en-US" sz="1300">
                          <a:solidFill>
                            <a:schemeClr val="tx1"/>
                          </a:solidFill>
                          <a:effectLst/>
                          <a:latin typeface="Arial" panose="020B0604020202020204" pitchFamily="34" charset="0"/>
                          <a:cs typeface="Arial" panose="020B0604020202020204" pitchFamily="34" charset="0"/>
                        </a:rPr>
                        <a:t>Kullanım yeri</a:t>
                      </a:r>
                      <a:endParaRPr lang="tr-T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indent="57150"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Avantajları</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Dezavantajları</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extLst>
                  <a:ext uri="{0D108BD9-81ED-4DB2-BD59-A6C34878D82A}">
                    <a16:rowId xmlns:a16="http://schemas.microsoft.com/office/drawing/2014/main" xmlns="" val="2118704691"/>
                  </a:ext>
                </a:extLst>
              </a:tr>
              <a:tr h="1413193">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Alkol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Çözeltileri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Etil</a:t>
                      </a:r>
                      <a:r>
                        <a:rPr lang="en-US" sz="1300" dirty="0">
                          <a:solidFill>
                            <a:schemeClr val="tx1"/>
                          </a:solidFill>
                          <a:effectLst/>
                          <a:latin typeface="Arial" panose="020B0604020202020204" pitchFamily="34" charset="0"/>
                          <a:cs typeface="Arial" panose="020B0604020202020204" pitchFamily="34" charset="0"/>
                        </a:rPr>
                        <a:t>/</a:t>
                      </a:r>
                      <a:r>
                        <a:rPr lang="en-US" sz="1300" dirty="0" err="1">
                          <a:solidFill>
                            <a:schemeClr val="tx1"/>
                          </a:solidFill>
                          <a:effectLst/>
                          <a:latin typeface="Arial" panose="020B0604020202020204" pitchFamily="34" charset="0"/>
                          <a:cs typeface="Arial" panose="020B0604020202020204" pitchFamily="34" charset="0"/>
                        </a:rPr>
                        <a:t>izopropil</a:t>
                      </a:r>
                      <a:r>
                        <a:rPr lang="en-US" sz="1300" dirty="0">
                          <a:solidFill>
                            <a:schemeClr val="tx1"/>
                          </a:solidFill>
                          <a:effectLst/>
                          <a:latin typeface="Arial" panose="020B0604020202020204" pitchFamily="34" charset="0"/>
                          <a:cs typeface="Arial" panose="020B0604020202020204" pitchFamily="34" charset="0"/>
                        </a:rPr>
                        <a:t>) </a:t>
                      </a:r>
                      <a:endParaRPr lang="tr-TR" sz="13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n-US" sz="1300" dirty="0">
                          <a:solidFill>
                            <a:schemeClr val="tx1"/>
                          </a:solidFill>
                          <a:effectLst/>
                          <a:latin typeface="Arial" panose="020B0604020202020204" pitchFamily="34" charset="0"/>
                          <a:cs typeface="Arial" panose="020B0604020202020204" pitchFamily="34" charset="0"/>
                        </a:rPr>
                        <a:t>(</a:t>
                      </a:r>
                      <a:r>
                        <a:rPr lang="en-US" sz="1300" dirty="0" err="1">
                          <a:solidFill>
                            <a:schemeClr val="tx1"/>
                          </a:solidFill>
                          <a:effectLst/>
                          <a:latin typeface="Arial" panose="020B0604020202020204" pitchFamily="34" charset="0"/>
                          <a:cs typeface="Arial" panose="020B0604020202020204" pitchFamily="34" charset="0"/>
                        </a:rPr>
                        <a:t>en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az</a:t>
                      </a:r>
                      <a:r>
                        <a:rPr lang="en-US" sz="1300" dirty="0">
                          <a:solidFill>
                            <a:schemeClr val="tx1"/>
                          </a:solidFill>
                          <a:effectLst/>
                          <a:latin typeface="Arial" panose="020B0604020202020204" pitchFamily="34" charset="0"/>
                          <a:cs typeface="Arial" panose="020B0604020202020204" pitchFamily="34" charset="0"/>
                        </a:rPr>
                        <a:t> %70lik) (</a:t>
                      </a:r>
                      <a:r>
                        <a:rPr lang="en-US" sz="1300" dirty="0" err="1">
                          <a:solidFill>
                            <a:schemeClr val="tx1"/>
                          </a:solidFill>
                          <a:effectLst/>
                          <a:latin typeface="Arial" panose="020B0604020202020204" pitchFamily="34" charset="0"/>
                          <a:cs typeface="Arial" panose="020B0604020202020204" pitchFamily="34" charset="0"/>
                        </a:rPr>
                        <a:t>Etil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alkol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Etanol</a:t>
                      </a:r>
                      <a:r>
                        <a:rPr lang="en-US" sz="1300" dirty="0">
                          <a:solidFill>
                            <a:schemeClr val="tx1"/>
                          </a:solidFill>
                          <a:effectLst/>
                          <a:latin typeface="Arial" panose="020B0604020202020204" pitchFamily="34" charset="0"/>
                          <a:cs typeface="Arial" panose="020B0604020202020204" pitchFamily="34" charset="0"/>
                        </a:rPr>
                        <a:t> Cas No: 64-17-5)**</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Steteskoplar</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Pulsoksimetreler</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Defibrilatör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kaşıkları</a:t>
                      </a:r>
                      <a:r>
                        <a:rPr lang="en-US" sz="1300" dirty="0">
                          <a:solidFill>
                            <a:schemeClr val="tx1"/>
                          </a:solidFill>
                          <a:effectLst/>
                          <a:latin typeface="Arial" panose="020B0604020202020204" pitchFamily="34" charset="0"/>
                          <a:cs typeface="Arial" panose="020B0604020202020204" pitchFamily="34" charset="0"/>
                        </a:rPr>
                        <a:t> vb.</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Toksisite</a:t>
                      </a:r>
                      <a:r>
                        <a:rPr lang="en-US" sz="1300" dirty="0">
                          <a:solidFill>
                            <a:schemeClr val="tx1"/>
                          </a:solidFill>
                          <a:effectLst/>
                          <a:latin typeface="Arial" panose="020B0604020202020204" pitchFamily="34" charset="0"/>
                          <a:cs typeface="Arial" panose="020B0604020202020204" pitchFamily="34" charset="0"/>
                        </a:rPr>
                        <a:t> yok</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Düşük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maliyet</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Hızlı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etki</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Tortu</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bırakmaz</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Çabuk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buharlaştığından</a:t>
                      </a:r>
                      <a:r>
                        <a:rPr lang="en-US" sz="1300" dirty="0">
                          <a:solidFill>
                            <a:schemeClr val="tx1"/>
                          </a:solidFill>
                          <a:effectLst/>
                          <a:latin typeface="Arial" panose="020B0604020202020204" pitchFamily="34" charset="0"/>
                          <a:cs typeface="Arial" panose="020B0604020202020204" pitchFamily="34" charset="0"/>
                        </a:rPr>
                        <a:t> ideal </a:t>
                      </a:r>
                      <a:r>
                        <a:rPr lang="en-US" sz="1300" dirty="0" err="1">
                          <a:solidFill>
                            <a:schemeClr val="tx1"/>
                          </a:solidFill>
                          <a:effectLst/>
                          <a:latin typeface="Arial" panose="020B0604020202020204" pitchFamily="34" charset="0"/>
                          <a:cs typeface="Arial" panose="020B0604020202020204" pitchFamily="34" charset="0"/>
                        </a:rPr>
                        <a:t>bir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yüzey</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dezenfektanı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değildir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Son </a:t>
                      </a:r>
                      <a:r>
                        <a:rPr lang="en-US" sz="1300" dirty="0" err="1">
                          <a:solidFill>
                            <a:schemeClr val="tx1"/>
                          </a:solidFill>
                          <a:effectLst/>
                          <a:latin typeface="Arial" panose="020B0604020202020204" pitchFamily="34" charset="0"/>
                          <a:cs typeface="Arial" panose="020B0604020202020204" pitchFamily="34" charset="0"/>
                        </a:rPr>
                        <a:t>derece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yanıcıdır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Plastik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kauçuk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silikon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materyaller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için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zararlıdır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Organik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materyaller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tarafından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deaktive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edilir</a:t>
                      </a:r>
                      <a:r>
                        <a:rPr lang="en-US" sz="1300" dirty="0">
                          <a:solidFill>
                            <a:schemeClr val="tx1"/>
                          </a:solidFill>
                          <a:effectLst/>
                          <a:latin typeface="Arial" panose="020B0604020202020204" pitchFamily="34" charset="0"/>
                          <a:cs typeface="Arial" panose="020B0604020202020204" pitchFamily="34" charset="0"/>
                        </a:rPr>
                        <a:t> (Bu </a:t>
                      </a:r>
                      <a:r>
                        <a:rPr lang="en-US" sz="1300" dirty="0" err="1">
                          <a:solidFill>
                            <a:schemeClr val="tx1"/>
                          </a:solidFill>
                          <a:effectLst/>
                          <a:latin typeface="Arial" panose="020B0604020202020204" pitchFamily="34" charset="0"/>
                          <a:cs typeface="Arial" panose="020B0604020202020204" pitchFamily="34" charset="0"/>
                        </a:rPr>
                        <a:t>nedenle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kullanım</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öncesi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yüzeylerin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temizlenmesi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gerekir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extLst>
                  <a:ext uri="{0D108BD9-81ED-4DB2-BD59-A6C34878D82A}">
                    <a16:rowId xmlns:a16="http://schemas.microsoft.com/office/drawing/2014/main" xmlns="" val="2070602711"/>
                  </a:ext>
                </a:extLst>
              </a:tr>
              <a:tr h="1521360">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Standart</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Çamaşır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suyu</a:t>
                      </a:r>
                      <a:r>
                        <a:rPr lang="en-US" sz="1300" dirty="0">
                          <a:solidFill>
                            <a:schemeClr val="tx1"/>
                          </a:solidFill>
                          <a:effectLst/>
                          <a:latin typeface="Arial" panose="020B0604020202020204" pitchFamily="34" charset="0"/>
                          <a:cs typeface="Arial" panose="020B0604020202020204" pitchFamily="34" charset="0"/>
                        </a:rPr>
                        <a:t>*** (1:10 normal </a:t>
                      </a:r>
                      <a:r>
                        <a:rPr lang="en-US" sz="1300" dirty="0" err="1">
                          <a:solidFill>
                            <a:schemeClr val="tx1"/>
                          </a:solidFill>
                          <a:effectLst/>
                          <a:latin typeface="Arial" panose="020B0604020202020204" pitchFamily="34" charset="0"/>
                          <a:cs typeface="Arial" panose="020B0604020202020204" pitchFamily="34" charset="0"/>
                        </a:rPr>
                        <a:t>sulandırmada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Sodyum</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hipoklorit</a:t>
                      </a:r>
                      <a:r>
                        <a:rPr lang="en-US" sz="1300" dirty="0">
                          <a:solidFill>
                            <a:schemeClr val="tx1"/>
                          </a:solidFill>
                          <a:effectLst/>
                          <a:latin typeface="Arial" panose="020B0604020202020204" pitchFamily="34" charset="0"/>
                          <a:cs typeface="Arial" panose="020B0604020202020204" pitchFamily="34" charset="0"/>
                        </a:rPr>
                        <a:t> Cas No: 7681-52-9) **</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Dış</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yüzeyler</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Kan </a:t>
                      </a:r>
                      <a:r>
                        <a:rPr lang="en-US" sz="1300" dirty="0" err="1">
                          <a:solidFill>
                            <a:schemeClr val="tx1"/>
                          </a:solidFill>
                          <a:effectLst/>
                          <a:latin typeface="Arial" panose="020B0604020202020204" pitchFamily="34" charset="0"/>
                          <a:cs typeface="Arial" panose="020B0604020202020204" pitchFamily="34" charset="0"/>
                        </a:rPr>
                        <a:t>bulaşları</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Düşük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maliyet</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Hızlı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etki</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Ulaşımı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kolay</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Kullanıma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hazır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mendil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spreyleri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mevcut</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Sporosidal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virüsidal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C.difficile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Norovirus’a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karşı</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just">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Metal </a:t>
                      </a:r>
                      <a:r>
                        <a:rPr lang="en-US" sz="1300" dirty="0" err="1">
                          <a:solidFill>
                            <a:schemeClr val="tx1"/>
                          </a:solidFill>
                          <a:effectLst/>
                          <a:latin typeface="Arial" panose="020B0604020202020204" pitchFamily="34" charset="0"/>
                          <a:cs typeface="Arial" panose="020B0604020202020204" pitchFamily="34" charset="0"/>
                        </a:rPr>
                        <a:t>ekipmanlara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zararlı</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Organik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materyaller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tarafından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deaktive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edilir</a:t>
                      </a:r>
                      <a:r>
                        <a:rPr lang="en-US" sz="1300" dirty="0">
                          <a:solidFill>
                            <a:schemeClr val="tx1"/>
                          </a:solidFill>
                          <a:effectLst/>
                          <a:latin typeface="Arial" panose="020B0604020202020204" pitchFamily="34" charset="0"/>
                          <a:cs typeface="Arial" panose="020B0604020202020204" pitchFamily="34" charset="0"/>
                        </a:rPr>
                        <a:t> (Bu </a:t>
                      </a:r>
                      <a:r>
                        <a:rPr lang="en-US" sz="1300" dirty="0" err="1">
                          <a:solidFill>
                            <a:schemeClr val="tx1"/>
                          </a:solidFill>
                          <a:effectLst/>
                          <a:latin typeface="Arial" panose="020B0604020202020204" pitchFamily="34" charset="0"/>
                          <a:cs typeface="Arial" panose="020B0604020202020204" pitchFamily="34" charset="0"/>
                        </a:rPr>
                        <a:t>nedenle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kullanım</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öncesi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yüzeylerin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temizlenmesi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gerekir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Cilt</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mükoz</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membranlara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karşı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tahriş</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edicidir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Sulandırıldıktan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sonra</a:t>
                      </a:r>
                      <a:r>
                        <a:rPr lang="en-US" sz="1300" dirty="0">
                          <a:solidFill>
                            <a:schemeClr val="tx1"/>
                          </a:solidFill>
                          <a:effectLst/>
                          <a:latin typeface="Arial" panose="020B0604020202020204" pitchFamily="34" charset="0"/>
                          <a:cs typeface="Arial" panose="020B0604020202020204" pitchFamily="34" charset="0"/>
                        </a:rPr>
                        <a:t> 24 </a:t>
                      </a:r>
                      <a:r>
                        <a:rPr lang="en-US" sz="1300" dirty="0" err="1">
                          <a:solidFill>
                            <a:schemeClr val="tx1"/>
                          </a:solidFill>
                          <a:effectLst/>
                          <a:latin typeface="Arial" panose="020B0604020202020204" pitchFamily="34" charset="0"/>
                          <a:cs typeface="Arial" panose="020B0604020202020204" pitchFamily="34" charset="0"/>
                        </a:rPr>
                        <a:t>saat</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içinde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kullanılmalıdır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Giysileri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boyayabilir</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extLst>
                  <a:ext uri="{0D108BD9-81ED-4DB2-BD59-A6C34878D82A}">
                    <a16:rowId xmlns:a16="http://schemas.microsoft.com/office/drawing/2014/main" xmlns="" val="3398805687"/>
                  </a:ext>
                </a:extLst>
              </a:tr>
              <a:tr h="1413193">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Hidrojen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Peroksit</a:t>
                      </a:r>
                      <a:r>
                        <a:rPr lang="en-US" sz="1300" dirty="0">
                          <a:solidFill>
                            <a:schemeClr val="tx1"/>
                          </a:solidFill>
                          <a:effectLst/>
                          <a:latin typeface="Arial" panose="020B0604020202020204" pitchFamily="34" charset="0"/>
                          <a:cs typeface="Arial" panose="020B0604020202020204" pitchFamily="34" charset="0"/>
                        </a:rPr>
                        <a:t> (%0,5) (Cas No: 7722-84-1)**</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Ekipmanların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dış</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yüzeyleri</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Zemin</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Duvarlar</a:t>
                      </a:r>
                      <a:r>
                        <a:rPr lang="en-US" sz="1300" dirty="0">
                          <a:solidFill>
                            <a:schemeClr val="tx1"/>
                          </a:solidFill>
                          <a:effectLst/>
                          <a:latin typeface="Arial" panose="020B0604020202020204" pitchFamily="34" charset="0"/>
                          <a:cs typeface="Arial" panose="020B0604020202020204" pitchFamily="34" charset="0"/>
                        </a:rPr>
                        <a:t> </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Çevre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için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güvenli</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Toksik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değil</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Hızlı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etki</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Organik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madde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varlığında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aktif</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Mendil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sıvı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hali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mevcut</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Deterjan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özelliği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nedeniyle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mükemmel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temizleme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özelliği</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Bakır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çinko</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pirinç</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akrilik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ve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alüminyuma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zararlı</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extLst>
                  <a:ext uri="{0D108BD9-81ED-4DB2-BD59-A6C34878D82A}">
                    <a16:rowId xmlns:a16="http://schemas.microsoft.com/office/drawing/2014/main" xmlns="" val="3393430406"/>
                  </a:ext>
                </a:extLst>
              </a:tr>
              <a:tr h="800563">
                <a:tc>
                  <a:txBody>
                    <a:bodyPr/>
                    <a:lstStyle/>
                    <a:p>
                      <a:pPr algn="l">
                        <a:lnSpc>
                          <a:spcPct val="115000"/>
                        </a:lnSpc>
                        <a:spcAft>
                          <a:spcPts val="0"/>
                        </a:spcAft>
                      </a:pPr>
                      <a:r>
                        <a:rPr lang="en-US" sz="1300" dirty="0" err="1">
                          <a:solidFill>
                            <a:schemeClr val="tx1"/>
                          </a:solidFill>
                          <a:effectLst/>
                          <a:latin typeface="Arial" panose="020B0604020202020204" pitchFamily="34" charset="0"/>
                          <a:cs typeface="Arial" panose="020B0604020202020204" pitchFamily="34" charset="0"/>
                        </a:rPr>
                        <a:t>Kuaterner</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amonyum</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bileşikleri</a:t>
                      </a:r>
                      <a:r>
                        <a:rPr lang="en-US" sz="1300" dirty="0">
                          <a:solidFill>
                            <a:schemeClr val="tx1"/>
                          </a:solidFill>
                          <a:effectLst/>
                          <a:latin typeface="Arial" panose="020B0604020202020204" pitchFamily="34" charset="0"/>
                          <a:cs typeface="Arial" panose="020B0604020202020204" pitchFamily="34" charset="0"/>
                        </a:rPr>
                        <a:t> </a:t>
                      </a:r>
                      <a:br>
                        <a:rPr lang="en-US" sz="1300" dirty="0">
                          <a:solidFill>
                            <a:schemeClr val="tx1"/>
                          </a:solidFill>
                          <a:effectLst/>
                          <a:latin typeface="Arial" panose="020B0604020202020204" pitchFamily="34" charset="0"/>
                          <a:cs typeface="Arial" panose="020B0604020202020204" pitchFamily="34" charset="0"/>
                        </a:rPr>
                      </a:br>
                      <a:r>
                        <a:rPr lang="en-US" sz="1300" dirty="0">
                          <a:solidFill>
                            <a:schemeClr val="tx1"/>
                          </a:solidFill>
                          <a:effectLst/>
                          <a:latin typeface="Arial" panose="020B0604020202020204" pitchFamily="34" charset="0"/>
                          <a:cs typeface="Arial" panose="020B0604020202020204" pitchFamily="34" charset="0"/>
                        </a:rPr>
                        <a:t>(</a:t>
                      </a:r>
                      <a:r>
                        <a:rPr lang="en-US" sz="1300" dirty="0" err="1">
                          <a:solidFill>
                            <a:schemeClr val="tx1"/>
                          </a:solidFill>
                          <a:effectLst/>
                          <a:latin typeface="Arial" panose="020B0604020202020204" pitchFamily="34" charset="0"/>
                          <a:cs typeface="Arial" panose="020B0604020202020204" pitchFamily="34" charset="0"/>
                        </a:rPr>
                        <a:t>Quats</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Zemin</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Duvarlar</a:t>
                      </a:r>
                      <a:r>
                        <a:rPr lang="en-US" sz="1300" dirty="0">
                          <a:solidFill>
                            <a:schemeClr val="tx1"/>
                          </a:solidFill>
                          <a:effectLst/>
                          <a:latin typeface="Arial" panose="020B0604020202020204" pitchFamily="34" charset="0"/>
                          <a:cs typeface="Arial" panose="020B0604020202020204" pitchFamily="34" charset="0"/>
                        </a:rPr>
                        <a:t> </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Toksik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değil</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Aşındırmaz</a:t>
                      </a:r>
                      <a:endParaRPr lang="tr-TR" sz="1300" dirty="0">
                        <a:solidFill>
                          <a:schemeClr val="tx1"/>
                        </a:solidFill>
                        <a:effectLst/>
                        <a:latin typeface="Arial" panose="020B0604020202020204" pitchFamily="34" charset="0"/>
                        <a:cs typeface="Arial" panose="020B0604020202020204" pitchFamily="34" charset="0"/>
                      </a:endParaRPr>
                    </a:p>
                    <a:p>
                      <a:pPr marL="0" lvl="0" indent="0" algn="l">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Deterjan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özelliği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nedeniyle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iyi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temizleme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özelliği</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tc>
                  <a:txBody>
                    <a:bodyPr/>
                    <a:lstStyle/>
                    <a:p>
                      <a:pPr marL="0" lvl="0" indent="0" algn="just">
                        <a:lnSpc>
                          <a:spcPct val="115000"/>
                        </a:lnSpc>
                        <a:spcAft>
                          <a:spcPts val="0"/>
                        </a:spcAft>
                        <a:buFontTx/>
                        <a:buNone/>
                      </a:pPr>
                      <a:r>
                        <a:rPr lang="en-US" sz="1300" dirty="0" err="1">
                          <a:solidFill>
                            <a:schemeClr val="tx1"/>
                          </a:solidFill>
                          <a:effectLst/>
                          <a:latin typeface="Arial" panose="020B0604020202020204" pitchFamily="34" charset="0"/>
                          <a:cs typeface="Arial" panose="020B0604020202020204" pitchFamily="34" charset="0"/>
                        </a:rPr>
                        <a:t>Tıbbi</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aletlerin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dezenfeksiyonunda</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kullanılamaz</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cs typeface="Arial" panose="020B0604020202020204" pitchFamily="34" charset="0"/>
                      </a:endParaRPr>
                    </a:p>
                    <a:p>
                      <a:pPr marL="0" lvl="0" indent="0" algn="just">
                        <a:lnSpc>
                          <a:spcPct val="115000"/>
                        </a:lnSpc>
                        <a:spcAft>
                          <a:spcPts val="0"/>
                        </a:spcAft>
                        <a:buFontTx/>
                        <a:buNone/>
                      </a:pPr>
                      <a:r>
                        <a:rPr lang="en-US" sz="1300" dirty="0">
                          <a:solidFill>
                            <a:schemeClr val="tx1"/>
                          </a:solidFill>
                          <a:effectLst/>
                          <a:latin typeface="Arial" panose="020B0604020202020204" pitchFamily="34" charset="0"/>
                          <a:cs typeface="Arial" panose="020B0604020202020204" pitchFamily="34" charset="0"/>
                        </a:rPr>
                        <a:t>Dar </a:t>
                      </a:r>
                      <a:r>
                        <a:rPr lang="en-US" sz="1300" dirty="0" err="1">
                          <a:solidFill>
                            <a:schemeClr val="tx1"/>
                          </a:solidFill>
                          <a:effectLst/>
                          <a:latin typeface="Arial" panose="020B0604020202020204" pitchFamily="34" charset="0"/>
                          <a:cs typeface="Arial" panose="020B0604020202020204" pitchFamily="34" charset="0"/>
                        </a:rPr>
                        <a:t>mikrobiyal</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spektrum</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nedeniyle</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dezenfektan</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olarak</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sınırlı</a:t>
                      </a:r>
                      <a:r>
                        <a:rPr lang="en-US" sz="1300" dirty="0">
                          <a:solidFill>
                            <a:schemeClr val="tx1"/>
                          </a:solidFill>
                          <a:effectLst/>
                          <a:latin typeface="Arial" panose="020B0604020202020204" pitchFamily="34" charset="0"/>
                          <a:cs typeface="Arial" panose="020B0604020202020204" pitchFamily="34" charset="0"/>
                        </a:rPr>
                        <a:t> </a:t>
                      </a:r>
                      <a:r>
                        <a:rPr lang="en-US" sz="1300" dirty="0" err="1">
                          <a:solidFill>
                            <a:schemeClr val="tx1"/>
                          </a:solidFill>
                          <a:effectLst/>
                          <a:latin typeface="Arial" panose="020B0604020202020204" pitchFamily="34" charset="0"/>
                          <a:cs typeface="Arial" panose="020B0604020202020204" pitchFamily="34" charset="0"/>
                        </a:rPr>
                        <a:t>kullanım</a:t>
                      </a:r>
                      <a:r>
                        <a:rPr lang="en-US" sz="1300" dirty="0">
                          <a:solidFill>
                            <a:schemeClr val="tx1"/>
                          </a:solidFill>
                          <a:effectLst/>
                          <a:latin typeface="Arial" panose="020B0604020202020204" pitchFamily="34" charset="0"/>
                          <a:cs typeface="Arial" panose="020B0604020202020204" pitchFamily="34" charset="0"/>
                        </a:rPr>
                        <a:t>.</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49" marR="57549" marT="0" marB="0" anchor="ctr"/>
                </a:tc>
                <a:extLst>
                  <a:ext uri="{0D108BD9-81ED-4DB2-BD59-A6C34878D82A}">
                    <a16:rowId xmlns:a16="http://schemas.microsoft.com/office/drawing/2014/main" xmlns="" val="2558717891"/>
                  </a:ext>
                </a:extLst>
              </a:tr>
            </a:tbl>
          </a:graphicData>
        </a:graphic>
      </p:graphicFrame>
    </p:spTree>
    <p:extLst>
      <p:ext uri="{BB962C8B-B14F-4D97-AF65-F5344CB8AC3E}">
        <p14:creationId xmlns:p14="http://schemas.microsoft.com/office/powerpoint/2010/main" val="888229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358152" y="1235096"/>
            <a:ext cx="11117568" cy="5419922"/>
          </a:xfrm>
        </p:spPr>
        <p:txBody>
          <a:bodyPr>
            <a:normAutofit fontScale="77500" lnSpcReduction="20000"/>
          </a:bodyPr>
          <a:lstStyle/>
          <a:p>
            <a:pPr marL="0" lvl="0" indent="0" algn="just">
              <a:buNone/>
            </a:pPr>
            <a:r>
              <a:rPr lang="tr-TR" dirty="0"/>
              <a:t>Ambulans </a:t>
            </a:r>
            <a:r>
              <a:rPr lang="tr-TR" b="1" dirty="0"/>
              <a:t>vakaya gitmeden önce </a:t>
            </a:r>
            <a:r>
              <a:rPr lang="tr-TR" dirty="0"/>
              <a:t>aşağıdaki sorulara göre bir değerlendirme yapılmalıdır;</a:t>
            </a:r>
          </a:p>
          <a:p>
            <a:pPr algn="just"/>
            <a:r>
              <a:rPr lang="tr-TR" b="1" dirty="0" smtClean="0"/>
              <a:t>112 </a:t>
            </a:r>
            <a:r>
              <a:rPr lang="tr-TR" b="1" dirty="0"/>
              <a:t>komuta kontrol merkezlerinin </a:t>
            </a:r>
            <a:r>
              <a:rPr lang="tr-TR" b="1" dirty="0" err="1"/>
              <a:t>triyaj</a:t>
            </a:r>
            <a:r>
              <a:rPr lang="tr-TR" b="1" dirty="0"/>
              <a:t> soruları *</a:t>
            </a:r>
          </a:p>
          <a:p>
            <a:pPr marL="546100" lvl="0" indent="0" algn="just">
              <a:buNone/>
            </a:pPr>
            <a:r>
              <a:rPr lang="tr-TR" dirty="0"/>
              <a:t>1</a:t>
            </a:r>
            <a:r>
              <a:rPr lang="tr-TR" dirty="0" smtClean="0"/>
              <a:t>. Öksürüğünüz </a:t>
            </a:r>
            <a:r>
              <a:rPr lang="tr-TR" dirty="0"/>
              <a:t>var mı?</a:t>
            </a:r>
          </a:p>
          <a:p>
            <a:pPr marL="546100" lvl="0" indent="0" algn="just">
              <a:buNone/>
            </a:pPr>
            <a:r>
              <a:rPr lang="tr-TR" dirty="0"/>
              <a:t>2</a:t>
            </a:r>
            <a:r>
              <a:rPr lang="tr-TR" dirty="0" smtClean="0"/>
              <a:t>. Nefes </a:t>
            </a:r>
            <a:r>
              <a:rPr lang="tr-TR" dirty="0"/>
              <a:t>almakta güçlük veya solunum sıkıntınız var mı?</a:t>
            </a:r>
          </a:p>
          <a:p>
            <a:pPr marL="546100" lvl="0" indent="0" algn="just">
              <a:buNone/>
            </a:pPr>
            <a:r>
              <a:rPr lang="tr-TR" dirty="0"/>
              <a:t>3</a:t>
            </a:r>
            <a:r>
              <a:rPr lang="tr-TR" dirty="0" smtClean="0"/>
              <a:t>. Ateşiniz </a:t>
            </a:r>
            <a:r>
              <a:rPr lang="tr-TR" dirty="0"/>
              <a:t>veya ateş öykünüz var mı?</a:t>
            </a:r>
          </a:p>
          <a:p>
            <a:pPr marL="546100" lvl="0" indent="0" algn="just">
              <a:buNone/>
            </a:pPr>
            <a:r>
              <a:rPr lang="tr-TR" dirty="0" smtClean="0"/>
              <a:t>4. Son </a:t>
            </a:r>
            <a:r>
              <a:rPr lang="tr-TR" dirty="0"/>
              <a:t>14 gün içerisinde yakınlarınızdan herhangi birisi solunum yolu hastalığı nedeni ile hastaneye yattı mı?</a:t>
            </a:r>
          </a:p>
          <a:p>
            <a:pPr marL="546100" lvl="0" indent="0" algn="just">
              <a:buNone/>
            </a:pPr>
            <a:r>
              <a:rPr lang="tr-TR" dirty="0"/>
              <a:t>5</a:t>
            </a:r>
            <a:r>
              <a:rPr lang="tr-TR" dirty="0" smtClean="0"/>
              <a:t>. Son </a:t>
            </a:r>
            <a:r>
              <a:rPr lang="tr-TR" dirty="0"/>
              <a:t>14 gün içerisinde yakınlarınızdan COVID-19 hastalığı tanısı olan birisi oldu mu</a:t>
            </a:r>
            <a:r>
              <a:rPr lang="tr-TR" dirty="0" smtClean="0"/>
              <a:t>?</a:t>
            </a:r>
          </a:p>
          <a:p>
            <a:pPr marL="546100" lvl="0" indent="0" algn="just">
              <a:buNone/>
            </a:pPr>
            <a:endParaRPr lang="tr-TR" dirty="0"/>
          </a:p>
          <a:p>
            <a:pPr marL="0" indent="0" algn="just">
              <a:buNone/>
            </a:pPr>
            <a:r>
              <a:rPr lang="tr-TR" dirty="0"/>
              <a:t>*Bu sorulardan hepsi sorulur ve </a:t>
            </a:r>
            <a:r>
              <a:rPr lang="tr-TR" b="1" dirty="0" smtClean="0"/>
              <a:t>en </a:t>
            </a:r>
            <a:r>
              <a:rPr lang="tr-TR" b="1" dirty="0"/>
              <a:t>az 2 soru evet </a:t>
            </a:r>
            <a:r>
              <a:rPr lang="tr-TR" dirty="0"/>
              <a:t>ise Olası COVID-19 olarak değerlendirilir. </a:t>
            </a:r>
            <a:endParaRPr lang="tr-TR" dirty="0" smtClean="0"/>
          </a:p>
          <a:p>
            <a:pPr marL="352425" indent="0" algn="just">
              <a:buNone/>
            </a:pPr>
            <a:r>
              <a:rPr lang="tr-TR" dirty="0" smtClean="0"/>
              <a:t>	112 personeli;</a:t>
            </a:r>
            <a:endParaRPr lang="tr-TR" dirty="0" smtClean="0"/>
          </a:p>
          <a:p>
            <a:pPr marL="352425" indent="0" algn="just">
              <a:buNone/>
            </a:pPr>
            <a:r>
              <a:rPr lang="tr-TR" b="1" dirty="0" smtClean="0"/>
              <a:t>İlk </a:t>
            </a:r>
            <a:r>
              <a:rPr lang="tr-TR" b="1" dirty="0"/>
              <a:t>iki sorunun cevabı evet </a:t>
            </a:r>
            <a:r>
              <a:rPr lang="tr-TR" dirty="0"/>
              <a:t>ise </a:t>
            </a:r>
            <a:r>
              <a:rPr lang="tr-TR" dirty="0" smtClean="0"/>
              <a:t>N95/FFP2 </a:t>
            </a:r>
            <a:r>
              <a:rPr lang="tr-TR" dirty="0"/>
              <a:t>maske ve gözlük/yüz koruyucu </a:t>
            </a:r>
            <a:endParaRPr lang="tr-TR" dirty="0" smtClean="0"/>
          </a:p>
          <a:p>
            <a:pPr marL="352425" indent="0" algn="just">
              <a:buNone/>
            </a:pPr>
            <a:r>
              <a:rPr lang="tr-TR" b="1" dirty="0" smtClean="0"/>
              <a:t>diğer </a:t>
            </a:r>
            <a:r>
              <a:rPr lang="tr-TR" b="1" dirty="0"/>
              <a:t>hallerde </a:t>
            </a:r>
            <a:r>
              <a:rPr lang="tr-TR" dirty="0"/>
              <a:t>tıbbi maske ve gözlük/yüz koruyucu </a:t>
            </a:r>
            <a:r>
              <a:rPr lang="tr-TR" dirty="0" smtClean="0"/>
              <a:t>kullanır</a:t>
            </a:r>
          </a:p>
          <a:p>
            <a:pPr marL="352425" indent="0" algn="just">
              <a:buNone/>
            </a:pPr>
            <a:r>
              <a:rPr lang="tr-TR" dirty="0" smtClean="0"/>
              <a:t>	Refakatçi </a:t>
            </a:r>
            <a:endParaRPr lang="tr-TR" dirty="0" smtClean="0"/>
          </a:p>
          <a:p>
            <a:pPr marL="352425" indent="0" algn="just">
              <a:buNone/>
            </a:pPr>
            <a:r>
              <a:rPr lang="tr-TR" dirty="0" smtClean="0"/>
              <a:t>Yetişkin hastalarda alınmaz</a:t>
            </a:r>
            <a:r>
              <a:rPr lang="tr-TR" dirty="0"/>
              <a:t>, </a:t>
            </a:r>
            <a:endParaRPr lang="tr-TR" dirty="0" smtClean="0"/>
          </a:p>
          <a:p>
            <a:pPr marL="352425" indent="0" algn="just">
              <a:buNone/>
            </a:pPr>
            <a:r>
              <a:rPr lang="tr-TR" dirty="0" smtClean="0"/>
              <a:t>çocuk </a:t>
            </a:r>
            <a:r>
              <a:rPr lang="tr-TR" dirty="0"/>
              <a:t>hastalarda mutlak zorunluluk olduğunda refakatçiye cerrahi maske takılarak </a:t>
            </a:r>
            <a:r>
              <a:rPr lang="tr-TR" dirty="0" smtClean="0"/>
              <a:t>alınır</a:t>
            </a:r>
            <a:endParaRPr lang="tr-TR" dirty="0"/>
          </a:p>
          <a:p>
            <a:pPr marL="216000" indent="-144000">
              <a:lnSpc>
                <a:spcPts val="3000"/>
              </a:lnSpc>
              <a:spcBef>
                <a:spcPts val="600"/>
              </a:spcBef>
              <a:spcAft>
                <a:spcPts val="600"/>
              </a:spcAft>
            </a:pP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Ambulansla Hasta Nakli-3</a:t>
            </a:r>
          </a:p>
        </p:txBody>
      </p:sp>
    </p:spTree>
    <p:extLst>
      <p:ext uri="{BB962C8B-B14F-4D97-AF65-F5344CB8AC3E}">
        <p14:creationId xmlns:p14="http://schemas.microsoft.com/office/powerpoint/2010/main" val="2166375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579863" y="1341958"/>
            <a:ext cx="11307337" cy="5516042"/>
          </a:xfrm>
        </p:spPr>
        <p:txBody>
          <a:bodyPr>
            <a:normAutofit/>
          </a:bodyPr>
          <a:lstStyle/>
          <a:p>
            <a:pPr marL="72000" indent="0">
              <a:lnSpc>
                <a:spcPts val="3000"/>
              </a:lnSpc>
              <a:spcBef>
                <a:spcPts val="600"/>
              </a:spcBef>
              <a:spcAft>
                <a:spcPts val="600"/>
              </a:spcAft>
              <a:buNone/>
            </a:pPr>
            <a:r>
              <a:rPr lang="en-US" sz="2400" dirty="0" err="1"/>
              <a:t>Hastaneye</a:t>
            </a:r>
            <a:r>
              <a:rPr lang="en-US" sz="2400" dirty="0"/>
              <a:t> </a:t>
            </a:r>
            <a:r>
              <a:rPr lang="en-US" sz="2400" dirty="0" err="1"/>
              <a:t>yatış</a:t>
            </a:r>
            <a:r>
              <a:rPr lang="en-US" sz="2400" dirty="0"/>
              <a:t> </a:t>
            </a:r>
            <a:r>
              <a:rPr lang="en-US" sz="2400" dirty="0" err="1"/>
              <a:t>gerekmediği</a:t>
            </a:r>
            <a:r>
              <a:rPr lang="en-US" sz="2400" dirty="0"/>
              <a:t> </a:t>
            </a:r>
            <a:r>
              <a:rPr lang="en-US" sz="2400" dirty="0" err="1"/>
              <a:t>düşünülen</a:t>
            </a:r>
            <a:r>
              <a:rPr lang="en-US" sz="2400" dirty="0"/>
              <a:t> </a:t>
            </a:r>
            <a:endParaRPr lang="tr-TR" sz="2400" dirty="0" smtClean="0"/>
          </a:p>
          <a:p>
            <a:pPr marL="414900" indent="-342900">
              <a:lnSpc>
                <a:spcPts val="3000"/>
              </a:lnSpc>
              <a:spcBef>
                <a:spcPts val="600"/>
              </a:spcBef>
              <a:spcAft>
                <a:spcPts val="600"/>
              </a:spcAft>
            </a:pPr>
            <a:r>
              <a:rPr lang="en-US" sz="2400" dirty="0" smtClean="0"/>
              <a:t>50 </a:t>
            </a:r>
            <a:r>
              <a:rPr lang="en-US" sz="2400" dirty="0" err="1"/>
              <a:t>yaş</a:t>
            </a:r>
            <a:r>
              <a:rPr lang="en-US" sz="2400" dirty="0"/>
              <a:t> </a:t>
            </a:r>
            <a:r>
              <a:rPr lang="en-US" sz="2400" dirty="0" err="1"/>
              <a:t>altı</a:t>
            </a:r>
            <a:r>
              <a:rPr lang="en-US" sz="2400" dirty="0"/>
              <a:t>, </a:t>
            </a:r>
            <a:r>
              <a:rPr lang="en-US" sz="2400" dirty="0" err="1" smtClean="0"/>
              <a:t>kliniği</a:t>
            </a:r>
            <a:r>
              <a:rPr lang="en-US" sz="2400" dirty="0" smtClean="0"/>
              <a:t> </a:t>
            </a:r>
            <a:r>
              <a:rPr lang="en-US" sz="2400" dirty="0" err="1"/>
              <a:t>hafif</a:t>
            </a:r>
            <a:r>
              <a:rPr lang="en-US" sz="2400" dirty="0"/>
              <a:t> </a:t>
            </a:r>
            <a:r>
              <a:rPr lang="tr-TR" sz="2400" dirty="0"/>
              <a:t> </a:t>
            </a:r>
            <a:r>
              <a:rPr lang="tr-TR" sz="2400" dirty="0" smtClean="0"/>
              <a:t>ve </a:t>
            </a:r>
            <a:r>
              <a:rPr lang="en-US" sz="2400" dirty="0" smtClean="0"/>
              <a:t>COVID-19’un </a:t>
            </a:r>
            <a:r>
              <a:rPr lang="en-US" sz="2400" dirty="0" err="1"/>
              <a:t>ağır</a:t>
            </a:r>
            <a:r>
              <a:rPr lang="en-US" sz="2400" dirty="0"/>
              <a:t> </a:t>
            </a:r>
            <a:r>
              <a:rPr lang="en-US" sz="2400" dirty="0" err="1"/>
              <a:t>seyretmesine</a:t>
            </a:r>
            <a:r>
              <a:rPr lang="en-US" sz="2400" dirty="0"/>
              <a:t> </a:t>
            </a:r>
            <a:r>
              <a:rPr lang="en-US" sz="2400" dirty="0" err="1"/>
              <a:t>neden</a:t>
            </a:r>
            <a:r>
              <a:rPr lang="en-US" sz="2400" dirty="0"/>
              <a:t> </a:t>
            </a:r>
            <a:r>
              <a:rPr lang="en-US" sz="2400" dirty="0" err="1"/>
              <a:t>olabilecek</a:t>
            </a:r>
            <a:r>
              <a:rPr lang="en-US" sz="2400" dirty="0"/>
              <a:t> risk </a:t>
            </a:r>
            <a:r>
              <a:rPr lang="en-US" sz="2400" dirty="0" err="1"/>
              <a:t>faktörü</a:t>
            </a:r>
            <a:r>
              <a:rPr lang="en-US" sz="2400" dirty="0"/>
              <a:t> </a:t>
            </a:r>
            <a:r>
              <a:rPr lang="en-US" sz="2400" dirty="0" smtClean="0"/>
              <a:t>(</a:t>
            </a:r>
            <a:r>
              <a:rPr lang="en-US" sz="2400" dirty="0" err="1"/>
              <a:t>hipertansiyon</a:t>
            </a:r>
            <a:r>
              <a:rPr lang="en-US" sz="2400" dirty="0"/>
              <a:t>, </a:t>
            </a:r>
            <a:r>
              <a:rPr lang="en-US" sz="2400" dirty="0" err="1"/>
              <a:t>diyabet</a:t>
            </a:r>
            <a:r>
              <a:rPr lang="en-US" sz="2400" dirty="0"/>
              <a:t>, </a:t>
            </a:r>
            <a:r>
              <a:rPr lang="en-US" sz="2400" dirty="0" err="1"/>
              <a:t>kronik</a:t>
            </a:r>
            <a:r>
              <a:rPr lang="en-US" sz="2400" dirty="0"/>
              <a:t> </a:t>
            </a:r>
            <a:r>
              <a:rPr lang="en-US" sz="2400" dirty="0" err="1"/>
              <a:t>akciğer</a:t>
            </a:r>
            <a:r>
              <a:rPr lang="en-US" sz="2400" dirty="0"/>
              <a:t> </a:t>
            </a:r>
            <a:r>
              <a:rPr lang="en-US" sz="2400" dirty="0" err="1"/>
              <a:t>hastalığı</a:t>
            </a:r>
            <a:r>
              <a:rPr lang="en-US" sz="2400" dirty="0"/>
              <a:t>, </a:t>
            </a:r>
            <a:r>
              <a:rPr lang="en-US" sz="2400" dirty="0" err="1"/>
              <a:t>kronik</a:t>
            </a:r>
            <a:r>
              <a:rPr lang="en-US" sz="2400" dirty="0"/>
              <a:t> </a:t>
            </a:r>
            <a:r>
              <a:rPr lang="en-US" sz="2400" dirty="0" err="1"/>
              <a:t>kalp</a:t>
            </a:r>
            <a:r>
              <a:rPr lang="en-US" sz="2400" dirty="0"/>
              <a:t> </a:t>
            </a:r>
            <a:r>
              <a:rPr lang="en-US" sz="2400" dirty="0" err="1"/>
              <a:t>hastalığı</a:t>
            </a:r>
            <a:r>
              <a:rPr lang="en-US" sz="2400" dirty="0"/>
              <a:t>, </a:t>
            </a:r>
            <a:r>
              <a:rPr lang="en-US" sz="2400" dirty="0" err="1"/>
              <a:t>kronik</a:t>
            </a:r>
            <a:r>
              <a:rPr lang="en-US" sz="2400" dirty="0"/>
              <a:t> </a:t>
            </a:r>
            <a:r>
              <a:rPr lang="en-US" sz="2400" dirty="0" err="1"/>
              <a:t>böbrek</a:t>
            </a:r>
            <a:r>
              <a:rPr lang="en-US" sz="2400" dirty="0"/>
              <a:t> </a:t>
            </a:r>
            <a:r>
              <a:rPr lang="en-US" sz="2400" dirty="0" err="1"/>
              <a:t>yetmezliği</a:t>
            </a:r>
            <a:r>
              <a:rPr lang="en-US" sz="2400" dirty="0"/>
              <a:t> </a:t>
            </a:r>
            <a:r>
              <a:rPr lang="en-US" sz="2400" dirty="0" err="1"/>
              <a:t>veya</a:t>
            </a:r>
            <a:r>
              <a:rPr lang="en-US" sz="2400" dirty="0"/>
              <a:t> </a:t>
            </a:r>
            <a:r>
              <a:rPr lang="en-US" sz="2400" dirty="0" err="1"/>
              <a:t>bağışıklık</a:t>
            </a:r>
            <a:r>
              <a:rPr lang="en-US" sz="2400" dirty="0"/>
              <a:t> </a:t>
            </a:r>
            <a:r>
              <a:rPr lang="en-US" sz="2400" dirty="0" err="1"/>
              <a:t>yetmezliği</a:t>
            </a:r>
            <a:r>
              <a:rPr lang="en-US" sz="2400" dirty="0"/>
              <a:t> </a:t>
            </a:r>
            <a:r>
              <a:rPr lang="en-US" sz="2400" dirty="0" err="1"/>
              <a:t>vb</a:t>
            </a:r>
            <a:r>
              <a:rPr lang="en-US" sz="2400" dirty="0"/>
              <a:t>) </a:t>
            </a:r>
            <a:r>
              <a:rPr lang="en-US" sz="2400" dirty="0" err="1"/>
              <a:t>olmayan</a:t>
            </a:r>
            <a:endParaRPr lang="tr-TR" sz="2400" dirty="0" smtClean="0"/>
          </a:p>
          <a:p>
            <a:pPr marL="414900" indent="-342900">
              <a:lnSpc>
                <a:spcPts val="3000"/>
              </a:lnSpc>
              <a:spcBef>
                <a:spcPts val="600"/>
              </a:spcBef>
              <a:spcAft>
                <a:spcPts val="600"/>
              </a:spcAft>
            </a:pPr>
            <a:r>
              <a:rPr lang="en-US" sz="2400" dirty="0" err="1" smtClean="0"/>
              <a:t>kesin</a:t>
            </a:r>
            <a:r>
              <a:rPr lang="en-US" sz="2400" dirty="0" smtClean="0"/>
              <a:t> </a:t>
            </a:r>
            <a:r>
              <a:rPr lang="en-US" sz="2400" dirty="0"/>
              <a:t>COVID-19 </a:t>
            </a:r>
            <a:r>
              <a:rPr lang="en-US" sz="2400" dirty="0" err="1" smtClean="0"/>
              <a:t>vakaları</a:t>
            </a:r>
            <a:endParaRPr lang="tr-TR" sz="2400" dirty="0" smtClean="0"/>
          </a:p>
          <a:p>
            <a:pPr marL="414900" indent="-342900">
              <a:lnSpc>
                <a:spcPts val="3000"/>
              </a:lnSpc>
              <a:spcBef>
                <a:spcPts val="600"/>
              </a:spcBef>
              <a:spcAft>
                <a:spcPts val="600"/>
              </a:spcAft>
            </a:pPr>
            <a:r>
              <a:rPr lang="en-US" sz="2400" dirty="0" err="1" smtClean="0"/>
              <a:t>semptomlar</a:t>
            </a:r>
            <a:r>
              <a:rPr lang="en-US" sz="2400" dirty="0" smtClean="0"/>
              <a:t> </a:t>
            </a:r>
            <a:r>
              <a:rPr lang="en-US" sz="2400" dirty="0" err="1"/>
              <a:t>düzelene</a:t>
            </a:r>
            <a:r>
              <a:rPr lang="en-US" sz="2400" dirty="0"/>
              <a:t> </a:t>
            </a:r>
            <a:r>
              <a:rPr lang="en-US" sz="2400" dirty="0" err="1"/>
              <a:t>kadar</a:t>
            </a:r>
            <a:r>
              <a:rPr lang="en-US" sz="2400" dirty="0"/>
              <a:t> </a:t>
            </a:r>
            <a:endParaRPr lang="tr-TR" sz="2400" dirty="0" smtClean="0"/>
          </a:p>
          <a:p>
            <a:pPr marL="414900" indent="-342900">
              <a:lnSpc>
                <a:spcPts val="3000"/>
              </a:lnSpc>
              <a:spcBef>
                <a:spcPts val="600"/>
              </a:spcBef>
              <a:spcAft>
                <a:spcPts val="600"/>
              </a:spcAft>
            </a:pPr>
            <a:r>
              <a:rPr lang="en-US" sz="2400" dirty="0" err="1" smtClean="0"/>
              <a:t>gerekirse</a:t>
            </a:r>
            <a:r>
              <a:rPr lang="en-US" sz="2400" dirty="0" smtClean="0"/>
              <a:t> </a:t>
            </a:r>
            <a:r>
              <a:rPr lang="en-US" sz="2400" dirty="0" err="1"/>
              <a:t>uygun</a:t>
            </a:r>
            <a:r>
              <a:rPr lang="en-US" sz="2400" dirty="0"/>
              <a:t> </a:t>
            </a:r>
            <a:r>
              <a:rPr lang="en-US" sz="2400" dirty="0" err="1"/>
              <a:t>tedavi</a:t>
            </a:r>
            <a:r>
              <a:rPr lang="en-US" sz="2400" dirty="0"/>
              <a:t> </a:t>
            </a:r>
            <a:r>
              <a:rPr lang="en-US" sz="2400" dirty="0" err="1"/>
              <a:t>başlanarak</a:t>
            </a:r>
            <a:r>
              <a:rPr lang="en-US" sz="2400" dirty="0"/>
              <a:t> </a:t>
            </a:r>
            <a:r>
              <a:rPr lang="en-US" sz="2400" dirty="0" err="1"/>
              <a:t>evde</a:t>
            </a:r>
            <a:r>
              <a:rPr lang="en-US" sz="2400" dirty="0"/>
              <a:t> </a:t>
            </a:r>
            <a:r>
              <a:rPr lang="en-US" sz="2400" dirty="0" err="1"/>
              <a:t>takip</a:t>
            </a:r>
            <a:r>
              <a:rPr lang="en-US" sz="2400" dirty="0"/>
              <a:t> </a:t>
            </a:r>
            <a:r>
              <a:rPr lang="en-US" sz="2400" dirty="0" err="1"/>
              <a:t>edilir</a:t>
            </a:r>
            <a:r>
              <a:rPr lang="en-US" sz="2400" dirty="0"/>
              <a:t>. </a:t>
            </a:r>
            <a:endParaRPr lang="tr-TR" sz="2400" dirty="0" smtClean="0"/>
          </a:p>
          <a:p>
            <a:pPr marL="414900" indent="-342900">
              <a:lnSpc>
                <a:spcPts val="3000"/>
              </a:lnSpc>
              <a:spcBef>
                <a:spcPts val="600"/>
              </a:spcBef>
              <a:spcAft>
                <a:spcPts val="600"/>
              </a:spcAft>
            </a:pPr>
            <a:endParaRPr lang="tr-TR" sz="2400" dirty="0"/>
          </a:p>
          <a:p>
            <a:pPr marL="72000" indent="0">
              <a:lnSpc>
                <a:spcPts val="3000"/>
              </a:lnSpc>
              <a:spcBef>
                <a:spcPts val="600"/>
              </a:spcBef>
              <a:spcAft>
                <a:spcPts val="600"/>
              </a:spcAft>
              <a:buNone/>
            </a:pPr>
            <a:r>
              <a:rPr lang="en-US" sz="2400" dirty="0" err="1"/>
              <a:t>Ancak</a:t>
            </a:r>
            <a:r>
              <a:rPr lang="en-US" sz="2400" dirty="0"/>
              <a:t> </a:t>
            </a:r>
            <a:r>
              <a:rPr lang="en-US" sz="2400" dirty="0" err="1"/>
              <a:t>hastanın</a:t>
            </a:r>
            <a:r>
              <a:rPr lang="en-US" sz="2400" dirty="0"/>
              <a:t> </a:t>
            </a:r>
            <a:r>
              <a:rPr lang="en-US" sz="2400" dirty="0" err="1"/>
              <a:t>sosyal</a:t>
            </a:r>
            <a:r>
              <a:rPr lang="en-US" sz="2400" dirty="0"/>
              <a:t> </a:t>
            </a:r>
            <a:r>
              <a:rPr lang="en-US" sz="2400" dirty="0" err="1"/>
              <a:t>endikasyonu</a:t>
            </a:r>
            <a:r>
              <a:rPr lang="en-US" sz="2400" dirty="0"/>
              <a:t> ( </a:t>
            </a:r>
            <a:r>
              <a:rPr lang="en-US" sz="2400" dirty="0" err="1"/>
              <a:t>ev</a:t>
            </a:r>
            <a:r>
              <a:rPr lang="en-US" sz="2400" dirty="0"/>
              <a:t> </a:t>
            </a:r>
            <a:r>
              <a:rPr lang="en-US" sz="2400" dirty="0" err="1"/>
              <a:t>koşulları</a:t>
            </a:r>
            <a:r>
              <a:rPr lang="en-US" sz="2400" dirty="0"/>
              <a:t>, </a:t>
            </a:r>
            <a:r>
              <a:rPr lang="en-US" sz="2400" dirty="0" err="1"/>
              <a:t>evde</a:t>
            </a:r>
            <a:r>
              <a:rPr lang="en-US" sz="2400" dirty="0"/>
              <a:t> </a:t>
            </a:r>
            <a:r>
              <a:rPr lang="en-US" sz="2400" dirty="0" err="1"/>
              <a:t>yaşayan</a:t>
            </a:r>
            <a:r>
              <a:rPr lang="en-US" sz="2400" dirty="0"/>
              <a:t> &gt; 65 </a:t>
            </a:r>
            <a:r>
              <a:rPr lang="en-US" sz="2400" dirty="0" err="1"/>
              <a:t>yaş</a:t>
            </a:r>
            <a:r>
              <a:rPr lang="en-US" sz="2400" dirty="0"/>
              <a:t> </a:t>
            </a:r>
            <a:r>
              <a:rPr lang="en-US" sz="2400" dirty="0" err="1"/>
              <a:t>ve</a:t>
            </a:r>
            <a:r>
              <a:rPr lang="en-US" sz="2400" dirty="0"/>
              <a:t>/</a:t>
            </a:r>
            <a:r>
              <a:rPr lang="en-US" sz="2400" dirty="0" err="1"/>
              <a:t>veya</a:t>
            </a:r>
            <a:r>
              <a:rPr lang="en-US" sz="2400" dirty="0"/>
              <a:t> COVID-19’un </a:t>
            </a:r>
            <a:r>
              <a:rPr lang="en-US" sz="2400" dirty="0" err="1"/>
              <a:t>ağır</a:t>
            </a:r>
            <a:r>
              <a:rPr lang="en-US" sz="2400" dirty="0"/>
              <a:t> </a:t>
            </a:r>
            <a:r>
              <a:rPr lang="en-US" sz="2400" dirty="0" err="1"/>
              <a:t>seyretmesine</a:t>
            </a:r>
            <a:r>
              <a:rPr lang="en-US" sz="2400" dirty="0"/>
              <a:t> </a:t>
            </a:r>
            <a:r>
              <a:rPr lang="en-US" sz="2400" dirty="0" err="1"/>
              <a:t>neden</a:t>
            </a:r>
            <a:r>
              <a:rPr lang="en-US" sz="2400" dirty="0"/>
              <a:t> </a:t>
            </a:r>
            <a:r>
              <a:rPr lang="en-US" sz="2400" dirty="0" err="1"/>
              <a:t>olabilecek</a:t>
            </a:r>
            <a:r>
              <a:rPr lang="en-US" sz="2400" dirty="0"/>
              <a:t> risk </a:t>
            </a:r>
            <a:r>
              <a:rPr lang="en-US" sz="2400" dirty="0" err="1"/>
              <a:t>faktörü</a:t>
            </a:r>
            <a:r>
              <a:rPr lang="en-US" sz="2400" dirty="0"/>
              <a:t> </a:t>
            </a:r>
            <a:r>
              <a:rPr lang="en-US" sz="2400" dirty="0" err="1"/>
              <a:t>olan</a:t>
            </a:r>
            <a:r>
              <a:rPr lang="en-US" sz="2400" dirty="0"/>
              <a:t> </a:t>
            </a:r>
            <a:r>
              <a:rPr lang="en-US" sz="2400" dirty="0" err="1"/>
              <a:t>birey</a:t>
            </a:r>
            <a:r>
              <a:rPr lang="en-US" sz="2400" dirty="0"/>
              <a:t> </a:t>
            </a:r>
            <a:r>
              <a:rPr lang="en-US" sz="2400" dirty="0" err="1"/>
              <a:t>varlığı</a:t>
            </a:r>
            <a:r>
              <a:rPr lang="en-US" sz="2400" dirty="0"/>
              <a:t>) </a:t>
            </a:r>
            <a:r>
              <a:rPr lang="en-US" sz="2400" dirty="0" err="1"/>
              <a:t>var</a:t>
            </a:r>
            <a:r>
              <a:rPr lang="en-US" sz="2400" dirty="0"/>
              <a:t> </a:t>
            </a:r>
            <a:r>
              <a:rPr lang="en-US" sz="2400" dirty="0" err="1"/>
              <a:t>ise</a:t>
            </a:r>
            <a:r>
              <a:rPr lang="en-US" sz="2400" dirty="0"/>
              <a:t> </a:t>
            </a:r>
            <a:r>
              <a:rPr lang="en-US" sz="2400" dirty="0" err="1"/>
              <a:t>hekim</a:t>
            </a:r>
            <a:r>
              <a:rPr lang="en-US" sz="2400" dirty="0"/>
              <a:t> </a:t>
            </a:r>
            <a:r>
              <a:rPr lang="en-US" sz="2400" dirty="0" err="1"/>
              <a:t>kararı</a:t>
            </a:r>
            <a:r>
              <a:rPr lang="en-US" sz="2400" dirty="0"/>
              <a:t> </a:t>
            </a:r>
            <a:r>
              <a:rPr lang="en-US" sz="2400" dirty="0" err="1"/>
              <a:t>ile</a:t>
            </a:r>
            <a:r>
              <a:rPr lang="en-US" sz="2400" dirty="0"/>
              <a:t> </a:t>
            </a:r>
            <a:r>
              <a:rPr lang="en-US" sz="2400" dirty="0" err="1"/>
              <a:t>hastanede</a:t>
            </a:r>
            <a:r>
              <a:rPr lang="en-US" sz="2400" dirty="0"/>
              <a:t> </a:t>
            </a:r>
            <a:r>
              <a:rPr lang="en-US" sz="2400" dirty="0" err="1"/>
              <a:t>takip</a:t>
            </a:r>
            <a:r>
              <a:rPr lang="en-US" sz="2400" dirty="0"/>
              <a:t> </a:t>
            </a:r>
            <a:r>
              <a:rPr lang="en-US" sz="2400" dirty="0" err="1"/>
              <a:t>edilebilir</a:t>
            </a:r>
            <a:r>
              <a:rPr lang="en-US" sz="2400" dirty="0"/>
              <a:t>. </a:t>
            </a: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Evde Hasta İzlemi</a:t>
            </a:r>
          </a:p>
        </p:txBody>
      </p:sp>
    </p:spTree>
    <p:extLst>
      <p:ext uri="{BB962C8B-B14F-4D97-AF65-F5344CB8AC3E}">
        <p14:creationId xmlns:p14="http://schemas.microsoft.com/office/powerpoint/2010/main" val="2294500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579863" y="1341958"/>
            <a:ext cx="11307337" cy="5011217"/>
          </a:xfrm>
        </p:spPr>
        <p:txBody>
          <a:bodyPr>
            <a:normAutofit/>
          </a:bodyPr>
          <a:lstStyle/>
          <a:p>
            <a:pPr marL="414900" indent="-342900">
              <a:lnSpc>
                <a:spcPts val="3000"/>
              </a:lnSpc>
              <a:spcBef>
                <a:spcPts val="600"/>
              </a:spcBef>
              <a:spcAft>
                <a:spcPts val="600"/>
              </a:spcAft>
            </a:pPr>
            <a:r>
              <a:rPr lang="en-US" sz="2400" dirty="0" err="1" smtClean="0"/>
              <a:t>Hastaneye</a:t>
            </a:r>
            <a:r>
              <a:rPr lang="en-US" sz="2400" dirty="0" smtClean="0"/>
              <a:t> </a:t>
            </a:r>
            <a:r>
              <a:rPr lang="en-US" sz="2400" dirty="0" err="1"/>
              <a:t>yatırılan</a:t>
            </a:r>
            <a:r>
              <a:rPr lang="en-US" sz="2400" dirty="0"/>
              <a:t> </a:t>
            </a:r>
            <a:r>
              <a:rPr lang="en-US" sz="2400" dirty="0" err="1"/>
              <a:t>ve</a:t>
            </a:r>
            <a:r>
              <a:rPr lang="en-US" sz="2400" dirty="0"/>
              <a:t> </a:t>
            </a:r>
            <a:r>
              <a:rPr lang="en-US" sz="2400" dirty="0" err="1"/>
              <a:t>taburculuk</a:t>
            </a:r>
            <a:r>
              <a:rPr lang="en-US" sz="2400" dirty="0"/>
              <a:t> </a:t>
            </a:r>
            <a:r>
              <a:rPr lang="en-US" sz="2400" dirty="0" err="1"/>
              <a:t>kriterlerini</a:t>
            </a:r>
            <a:r>
              <a:rPr lang="en-US" sz="2400" dirty="0"/>
              <a:t> </a:t>
            </a:r>
            <a:r>
              <a:rPr lang="en-US" sz="2400" dirty="0" err="1"/>
              <a:t>taşıyan</a:t>
            </a:r>
            <a:r>
              <a:rPr lang="en-US" sz="2400" dirty="0"/>
              <a:t> </a:t>
            </a:r>
            <a:r>
              <a:rPr lang="en-US" sz="2400" dirty="0" err="1"/>
              <a:t>hastalar</a:t>
            </a:r>
            <a:r>
              <a:rPr lang="en-US" sz="2400" dirty="0"/>
              <a:t> da </a:t>
            </a:r>
            <a:r>
              <a:rPr lang="en-US" sz="2400" dirty="0" err="1"/>
              <a:t>iyileşme</a:t>
            </a:r>
            <a:r>
              <a:rPr lang="en-US" sz="2400" dirty="0"/>
              <a:t> </a:t>
            </a:r>
            <a:r>
              <a:rPr lang="en-US" sz="2400" dirty="0" err="1"/>
              <a:t>sürelerini</a:t>
            </a:r>
            <a:r>
              <a:rPr lang="en-US" sz="2400" dirty="0"/>
              <a:t> </a:t>
            </a:r>
            <a:r>
              <a:rPr lang="en-US" sz="2400" dirty="0" err="1"/>
              <a:t>evde</a:t>
            </a:r>
            <a:r>
              <a:rPr lang="en-US" sz="2400" dirty="0"/>
              <a:t> </a:t>
            </a:r>
            <a:r>
              <a:rPr lang="en-US" sz="2400" dirty="0" err="1"/>
              <a:t>tamamlayabilirler</a:t>
            </a:r>
            <a:r>
              <a:rPr lang="en-US" sz="2400" dirty="0"/>
              <a:t>. </a:t>
            </a:r>
            <a:endParaRPr lang="tr-TR" sz="2400" dirty="0" smtClean="0"/>
          </a:p>
          <a:p>
            <a:pPr marL="414900" indent="-342900">
              <a:lnSpc>
                <a:spcPts val="3000"/>
              </a:lnSpc>
              <a:spcBef>
                <a:spcPts val="600"/>
              </a:spcBef>
              <a:spcAft>
                <a:spcPts val="600"/>
              </a:spcAft>
            </a:pPr>
            <a:endParaRPr lang="tr-TR" sz="2400" dirty="0" smtClean="0"/>
          </a:p>
          <a:p>
            <a:pPr marL="414900" indent="-342900">
              <a:lnSpc>
                <a:spcPts val="3000"/>
              </a:lnSpc>
              <a:spcBef>
                <a:spcPts val="600"/>
              </a:spcBef>
              <a:spcAft>
                <a:spcPts val="600"/>
              </a:spcAft>
            </a:pPr>
            <a:r>
              <a:rPr lang="tr-TR" sz="2400" dirty="0"/>
              <a:t>İlaçları ve yeterli sayıda maske verilerek hasta evine gönderilir.</a:t>
            </a:r>
          </a:p>
          <a:p>
            <a:pPr marL="414900" indent="-342900">
              <a:lnSpc>
                <a:spcPts val="3000"/>
              </a:lnSpc>
              <a:spcBef>
                <a:spcPts val="600"/>
              </a:spcBef>
              <a:spcAft>
                <a:spcPts val="600"/>
              </a:spcAft>
            </a:pPr>
            <a:r>
              <a:rPr lang="tr-TR" sz="2400" dirty="0"/>
              <a:t>Taburculuk sırasında HSYS kullanıcısı tarafından </a:t>
            </a:r>
            <a:r>
              <a:rPr lang="tr-TR" sz="2400" dirty="0" err="1"/>
              <a:t>HSYS’deki</a:t>
            </a:r>
            <a:r>
              <a:rPr lang="tr-TR" sz="2400" dirty="0"/>
              <a:t> Vaka Durumu “Taburcu</a:t>
            </a:r>
            <a:r>
              <a:rPr lang="tr-TR" sz="2400" dirty="0" smtClean="0"/>
              <a:t>, Evde </a:t>
            </a:r>
            <a:r>
              <a:rPr lang="tr-TR" sz="2400" dirty="0"/>
              <a:t>İzlem” olarak güncellenir.</a:t>
            </a:r>
          </a:p>
          <a:p>
            <a:pPr marL="414900" indent="-342900">
              <a:lnSpc>
                <a:spcPts val="3000"/>
              </a:lnSpc>
              <a:spcBef>
                <a:spcPts val="600"/>
              </a:spcBef>
              <a:spcAft>
                <a:spcPts val="600"/>
              </a:spcAft>
            </a:pPr>
            <a:r>
              <a:rPr lang="tr-TR" sz="2400" dirty="0"/>
              <a:t>Evde izlenecek hastalarda </a:t>
            </a:r>
            <a:r>
              <a:rPr lang="tr-TR" sz="2400" dirty="0" err="1"/>
              <a:t>hidroksiklorokin</a:t>
            </a:r>
            <a:r>
              <a:rPr lang="tr-TR" sz="2400" dirty="0"/>
              <a:t> ile kombinasyonunda </a:t>
            </a:r>
            <a:r>
              <a:rPr lang="tr-TR" sz="2400" dirty="0" smtClean="0"/>
              <a:t>olası </a:t>
            </a:r>
            <a:r>
              <a:rPr lang="tr-TR" sz="2400" dirty="0" err="1" smtClean="0"/>
              <a:t>kardiyotoksisitesinden</a:t>
            </a:r>
            <a:r>
              <a:rPr lang="tr-TR" sz="2400" dirty="0" smtClean="0"/>
              <a:t> </a:t>
            </a:r>
            <a:r>
              <a:rPr lang="tr-TR" sz="2400" dirty="0"/>
              <a:t>dolayı </a:t>
            </a:r>
            <a:r>
              <a:rPr lang="tr-TR" sz="2400" dirty="0" err="1"/>
              <a:t>azitromisin</a:t>
            </a:r>
            <a:r>
              <a:rPr lang="tr-TR" sz="2400" dirty="0"/>
              <a:t> tercih edilmemelidir</a:t>
            </a:r>
            <a:r>
              <a:rPr lang="tr-TR" sz="2400" dirty="0"/>
              <a:t>.</a:t>
            </a: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Evde Hasta İzlemi</a:t>
            </a:r>
          </a:p>
        </p:txBody>
      </p:sp>
    </p:spTree>
    <p:extLst>
      <p:ext uri="{BB962C8B-B14F-4D97-AF65-F5344CB8AC3E}">
        <p14:creationId xmlns:p14="http://schemas.microsoft.com/office/powerpoint/2010/main" val="3848311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914400" y="1399108"/>
            <a:ext cx="10469880" cy="5122560"/>
          </a:xfrm>
        </p:spPr>
        <p:txBody>
          <a:bodyPr>
            <a:normAutofit/>
          </a:bodyPr>
          <a:lstStyle/>
          <a:p>
            <a:pPr lvl="0"/>
            <a:r>
              <a:rPr lang="en-US" sz="2400" dirty="0" err="1"/>
              <a:t>Evde</a:t>
            </a:r>
            <a:r>
              <a:rPr lang="en-US" sz="2400" dirty="0"/>
              <a:t> </a:t>
            </a:r>
            <a:r>
              <a:rPr lang="en-US" sz="2400" dirty="0" err="1"/>
              <a:t>izlenen</a:t>
            </a:r>
            <a:r>
              <a:rPr lang="en-US" sz="2400" dirty="0"/>
              <a:t> </a:t>
            </a:r>
            <a:r>
              <a:rPr lang="en-US" sz="2400" dirty="0" err="1"/>
              <a:t>hastalar</a:t>
            </a:r>
            <a:r>
              <a:rPr lang="en-US" sz="2400" dirty="0"/>
              <a:t> </a:t>
            </a:r>
            <a:r>
              <a:rPr lang="en-US" sz="2400" dirty="0" err="1"/>
              <a:t>iyileşene</a:t>
            </a:r>
            <a:r>
              <a:rPr lang="en-US" sz="2400" dirty="0"/>
              <a:t> </a:t>
            </a:r>
            <a:r>
              <a:rPr lang="en-US" sz="2400" dirty="0" err="1"/>
              <a:t>kadar</a:t>
            </a:r>
            <a:r>
              <a:rPr lang="en-US" sz="2400" dirty="0"/>
              <a:t> </a:t>
            </a:r>
            <a:r>
              <a:rPr lang="en-US" sz="2400" dirty="0" err="1"/>
              <a:t>aile</a:t>
            </a:r>
            <a:r>
              <a:rPr lang="en-US" sz="2400" dirty="0"/>
              <a:t> </a:t>
            </a:r>
            <a:r>
              <a:rPr lang="en-US" sz="2400" dirty="0" err="1"/>
              <a:t>hekimi</a:t>
            </a:r>
            <a:r>
              <a:rPr lang="en-US" sz="2400" dirty="0"/>
              <a:t> </a:t>
            </a:r>
            <a:r>
              <a:rPr lang="en-US" sz="2400" dirty="0" err="1"/>
              <a:t>tarafından</a:t>
            </a:r>
            <a:r>
              <a:rPr lang="en-US" sz="2400" dirty="0"/>
              <a:t> </a:t>
            </a:r>
            <a:r>
              <a:rPr lang="en-US" sz="2400" dirty="0" err="1"/>
              <a:t>takip</a:t>
            </a:r>
            <a:r>
              <a:rPr lang="en-US" sz="2400" dirty="0"/>
              <a:t> </a:t>
            </a:r>
            <a:r>
              <a:rPr lang="en-US" sz="2400" dirty="0" err="1" smtClean="0"/>
              <a:t>edilmeli</a:t>
            </a:r>
            <a:endParaRPr lang="tr-TR" sz="2400" dirty="0"/>
          </a:p>
          <a:p>
            <a:pPr lvl="0"/>
            <a:r>
              <a:rPr lang="en-US" sz="2400" dirty="0" err="1"/>
              <a:t>Hastaya</a:t>
            </a:r>
            <a:r>
              <a:rPr lang="en-US" sz="2400" dirty="0"/>
              <a:t> </a:t>
            </a:r>
            <a:r>
              <a:rPr lang="en-US" sz="2400" dirty="0" err="1"/>
              <a:t>ait</a:t>
            </a:r>
            <a:r>
              <a:rPr lang="en-US" sz="2400" dirty="0"/>
              <a:t> </a:t>
            </a:r>
            <a:r>
              <a:rPr lang="en-US" sz="2400" dirty="0" err="1"/>
              <a:t>tıbbi</a:t>
            </a:r>
            <a:r>
              <a:rPr lang="en-US" sz="2400" dirty="0"/>
              <a:t> </a:t>
            </a:r>
            <a:r>
              <a:rPr lang="en-US" sz="2400" dirty="0" err="1"/>
              <a:t>bilgiler</a:t>
            </a:r>
            <a:r>
              <a:rPr lang="en-US" sz="2400" dirty="0"/>
              <a:t> </a:t>
            </a:r>
            <a:r>
              <a:rPr lang="en-US" sz="2400" dirty="0" err="1"/>
              <a:t>aile</a:t>
            </a:r>
            <a:r>
              <a:rPr lang="en-US" sz="2400" dirty="0"/>
              <a:t> </a:t>
            </a:r>
            <a:r>
              <a:rPr lang="en-US" sz="2400" dirty="0" err="1"/>
              <a:t>hekimi</a:t>
            </a:r>
            <a:r>
              <a:rPr lang="en-US" sz="2400" dirty="0"/>
              <a:t> </a:t>
            </a:r>
            <a:r>
              <a:rPr lang="en-US" sz="2400" dirty="0" err="1"/>
              <a:t>ile</a:t>
            </a:r>
            <a:r>
              <a:rPr lang="en-US" sz="2400" dirty="0"/>
              <a:t> </a:t>
            </a:r>
            <a:r>
              <a:rPr lang="en-US" sz="2400" dirty="0" err="1" smtClean="0"/>
              <a:t>paylaşılmalı</a:t>
            </a:r>
            <a:r>
              <a:rPr lang="en-US" sz="2400" dirty="0" smtClean="0"/>
              <a:t> </a:t>
            </a:r>
            <a:r>
              <a:rPr lang="en-US" sz="2400" dirty="0" err="1"/>
              <a:t>ve</a:t>
            </a:r>
            <a:r>
              <a:rPr lang="en-US" sz="2400" dirty="0"/>
              <a:t> 14 </a:t>
            </a:r>
            <a:r>
              <a:rPr lang="en-US" sz="2400" dirty="0" err="1"/>
              <a:t>gün</a:t>
            </a:r>
            <a:r>
              <a:rPr lang="en-US" sz="2400" dirty="0"/>
              <a:t> </a:t>
            </a:r>
            <a:r>
              <a:rPr lang="en-US" sz="2400" dirty="0" err="1"/>
              <a:t>süreyle</a:t>
            </a:r>
            <a:r>
              <a:rPr lang="en-US" sz="2400" dirty="0"/>
              <a:t> </a:t>
            </a:r>
            <a:r>
              <a:rPr lang="en-US" sz="2400" dirty="0" err="1"/>
              <a:t>gün</a:t>
            </a:r>
            <a:r>
              <a:rPr lang="en-US" sz="2400" dirty="0"/>
              <a:t> </a:t>
            </a:r>
            <a:r>
              <a:rPr lang="en-US" sz="2400" dirty="0" err="1"/>
              <a:t>aşırı</a:t>
            </a:r>
            <a:r>
              <a:rPr lang="en-US" sz="2400" dirty="0"/>
              <a:t> </a:t>
            </a:r>
            <a:r>
              <a:rPr lang="en-US" sz="2400" dirty="0" err="1"/>
              <a:t>telefon</a:t>
            </a:r>
            <a:r>
              <a:rPr lang="en-US" sz="2400" dirty="0"/>
              <a:t> </a:t>
            </a:r>
            <a:r>
              <a:rPr lang="en-US" sz="2400" dirty="0" err="1"/>
              <a:t>ile</a:t>
            </a:r>
            <a:r>
              <a:rPr lang="en-US" sz="2400" dirty="0"/>
              <a:t> </a:t>
            </a:r>
            <a:r>
              <a:rPr lang="en-US" sz="2400" dirty="0" err="1"/>
              <a:t>sağlık</a:t>
            </a:r>
            <a:r>
              <a:rPr lang="en-US" sz="2400" dirty="0"/>
              <a:t> </a:t>
            </a:r>
            <a:r>
              <a:rPr lang="en-US" sz="2400" dirty="0" err="1"/>
              <a:t>durumu</a:t>
            </a:r>
            <a:r>
              <a:rPr lang="en-US" sz="2400" dirty="0"/>
              <a:t> </a:t>
            </a:r>
            <a:r>
              <a:rPr lang="en-US" sz="2400" dirty="0" err="1"/>
              <a:t>semptomlar</a:t>
            </a:r>
            <a:r>
              <a:rPr lang="en-US" sz="2400" dirty="0"/>
              <a:t> </a:t>
            </a:r>
            <a:r>
              <a:rPr lang="en-US" sz="2400" dirty="0" err="1"/>
              <a:t>yönünden</a:t>
            </a:r>
            <a:r>
              <a:rPr lang="en-US" sz="2400" dirty="0"/>
              <a:t> </a:t>
            </a:r>
            <a:r>
              <a:rPr lang="en-US" sz="2400" dirty="0" err="1"/>
              <a:t>sorularak</a:t>
            </a:r>
            <a:r>
              <a:rPr lang="en-US" sz="2400" dirty="0"/>
              <a:t> </a:t>
            </a:r>
            <a:r>
              <a:rPr lang="en-US" sz="2400" dirty="0" err="1" smtClean="0"/>
              <a:t>değerlendirili</a:t>
            </a:r>
            <a:r>
              <a:rPr lang="tr-TR" sz="2400" dirty="0" smtClean="0"/>
              <a:t>r</a:t>
            </a:r>
          </a:p>
          <a:p>
            <a:pPr lvl="0"/>
            <a:endParaRPr lang="tr-TR" sz="2400" dirty="0"/>
          </a:p>
          <a:p>
            <a:pPr lvl="0"/>
            <a:r>
              <a:rPr lang="en-US" sz="2400" dirty="0" err="1"/>
              <a:t>Evdeki</a:t>
            </a:r>
            <a:r>
              <a:rPr lang="en-US" sz="2400" dirty="0"/>
              <a:t> </a:t>
            </a:r>
            <a:r>
              <a:rPr lang="en-US" sz="2400" dirty="0" err="1"/>
              <a:t>izlem</a:t>
            </a:r>
            <a:r>
              <a:rPr lang="en-US" sz="2400" dirty="0"/>
              <a:t> </a:t>
            </a:r>
            <a:r>
              <a:rPr lang="en-US" sz="2400" dirty="0" err="1"/>
              <a:t>süresinde</a:t>
            </a:r>
            <a:r>
              <a:rPr lang="en-US" sz="2400" dirty="0"/>
              <a:t> </a:t>
            </a:r>
            <a:r>
              <a:rPr lang="en-US" sz="2400" dirty="0" err="1"/>
              <a:t>yapması</a:t>
            </a:r>
            <a:r>
              <a:rPr lang="en-US" sz="2400" dirty="0"/>
              <a:t> </a:t>
            </a:r>
            <a:r>
              <a:rPr lang="en-US" sz="2400" dirty="0" err="1"/>
              <a:t>gerekenler</a:t>
            </a:r>
            <a:r>
              <a:rPr lang="en-US" sz="2400" dirty="0"/>
              <a:t> </a:t>
            </a:r>
            <a:r>
              <a:rPr lang="en-US" sz="2400" dirty="0" err="1"/>
              <a:t>ve</a:t>
            </a:r>
            <a:r>
              <a:rPr lang="en-US" sz="2400" dirty="0"/>
              <a:t> </a:t>
            </a:r>
            <a:r>
              <a:rPr lang="en-US" sz="2400" dirty="0" err="1"/>
              <a:t>cezai</a:t>
            </a:r>
            <a:r>
              <a:rPr lang="en-US" sz="2400" dirty="0"/>
              <a:t> </a:t>
            </a:r>
            <a:r>
              <a:rPr lang="en-US" sz="2400" dirty="0" err="1"/>
              <a:t>sorumluluğu</a:t>
            </a:r>
            <a:r>
              <a:rPr lang="en-US" sz="2400" dirty="0"/>
              <a:t> </a:t>
            </a:r>
            <a:r>
              <a:rPr lang="en-US" sz="2400" dirty="0" err="1"/>
              <a:t>anlatıldıktan</a:t>
            </a:r>
            <a:r>
              <a:rPr lang="en-US" sz="2400" dirty="0"/>
              <a:t> </a:t>
            </a:r>
            <a:r>
              <a:rPr lang="en-US" sz="2400" dirty="0" err="1"/>
              <a:t>sonra</a:t>
            </a:r>
            <a:r>
              <a:rPr lang="en-US" sz="2400" dirty="0"/>
              <a:t> </a:t>
            </a:r>
            <a:r>
              <a:rPr lang="en-US" sz="2400" dirty="0" err="1"/>
              <a:t>bu</a:t>
            </a:r>
            <a:r>
              <a:rPr lang="en-US" sz="2400" dirty="0"/>
              <a:t> </a:t>
            </a:r>
            <a:r>
              <a:rPr lang="en-US" sz="2400" dirty="0" err="1"/>
              <a:t>bilgileri</a:t>
            </a:r>
            <a:r>
              <a:rPr lang="en-US" sz="2400" dirty="0"/>
              <a:t> </a:t>
            </a:r>
            <a:r>
              <a:rPr lang="en-US" sz="2400" dirty="0" err="1"/>
              <a:t>içeren</a:t>
            </a:r>
            <a:r>
              <a:rPr lang="en-US" sz="2400" dirty="0"/>
              <a:t> </a:t>
            </a:r>
            <a:r>
              <a:rPr lang="en-US" sz="2400" dirty="0" err="1"/>
              <a:t>onam</a:t>
            </a:r>
            <a:r>
              <a:rPr lang="en-US" sz="2400" dirty="0"/>
              <a:t> </a:t>
            </a:r>
            <a:r>
              <a:rPr lang="en-US" sz="2400" dirty="0" err="1"/>
              <a:t>formu</a:t>
            </a:r>
            <a:r>
              <a:rPr lang="en-US" sz="2400" dirty="0"/>
              <a:t> </a:t>
            </a:r>
            <a:r>
              <a:rPr lang="en-US" sz="2400" dirty="0" err="1" smtClean="0"/>
              <a:t>imzalatılır</a:t>
            </a:r>
            <a:endParaRPr lang="tr-TR" sz="2400" dirty="0"/>
          </a:p>
          <a:p>
            <a:pPr lvl="0"/>
            <a:r>
              <a:rPr lang="en-US" sz="2400" dirty="0"/>
              <a:t>Hasta </a:t>
            </a:r>
            <a:r>
              <a:rPr lang="en-US" sz="2400" dirty="0" err="1"/>
              <a:t>izlem</a:t>
            </a:r>
            <a:r>
              <a:rPr lang="en-US" sz="2400" dirty="0"/>
              <a:t> </a:t>
            </a:r>
            <a:r>
              <a:rPr lang="en-US" sz="2400" dirty="0" err="1"/>
              <a:t>süresini</a:t>
            </a:r>
            <a:r>
              <a:rPr lang="en-US" sz="2400" dirty="0"/>
              <a:t> </a:t>
            </a:r>
            <a:r>
              <a:rPr lang="en-US" sz="2400" dirty="0" err="1"/>
              <a:t>evde</a:t>
            </a:r>
            <a:r>
              <a:rPr lang="en-US" sz="2400" dirty="0"/>
              <a:t> </a:t>
            </a:r>
            <a:r>
              <a:rPr lang="en-US" sz="2400" dirty="0" err="1" smtClean="0"/>
              <a:t>geçirmeli</a:t>
            </a:r>
            <a:endParaRPr lang="tr-TR" sz="2400" dirty="0"/>
          </a:p>
          <a:p>
            <a:pPr lvl="0"/>
            <a:r>
              <a:rPr lang="en-US" sz="2400" dirty="0"/>
              <a:t>Eve </a:t>
            </a:r>
            <a:r>
              <a:rPr lang="en-US" sz="2400" dirty="0" err="1"/>
              <a:t>ziyaretçi</a:t>
            </a:r>
            <a:r>
              <a:rPr lang="en-US" sz="2400" dirty="0"/>
              <a:t> </a:t>
            </a:r>
            <a:r>
              <a:rPr lang="en-US" sz="2400" dirty="0" err="1"/>
              <a:t>kabul</a:t>
            </a:r>
            <a:r>
              <a:rPr lang="en-US" sz="2400" dirty="0"/>
              <a:t> </a:t>
            </a:r>
            <a:r>
              <a:rPr lang="en-US" sz="2400" dirty="0" err="1" smtClean="0"/>
              <a:t>edilmemeli</a:t>
            </a:r>
            <a:endParaRPr lang="tr-TR" sz="2400" dirty="0"/>
          </a:p>
          <a:p>
            <a:pPr lvl="0"/>
            <a:r>
              <a:rPr lang="en-US" sz="2400" dirty="0" err="1"/>
              <a:t>Başka</a:t>
            </a:r>
            <a:r>
              <a:rPr lang="en-US" sz="2400" dirty="0"/>
              <a:t> </a:t>
            </a:r>
            <a:r>
              <a:rPr lang="en-US" sz="2400" dirty="0" err="1"/>
              <a:t>kişi</a:t>
            </a:r>
            <a:r>
              <a:rPr lang="en-US" sz="2400" dirty="0"/>
              <a:t>/</a:t>
            </a:r>
            <a:r>
              <a:rPr lang="en-US" sz="2400" dirty="0" err="1"/>
              <a:t>kişiler</a:t>
            </a:r>
            <a:r>
              <a:rPr lang="en-US" sz="2400" dirty="0"/>
              <a:t> </a:t>
            </a:r>
            <a:r>
              <a:rPr lang="en-US" sz="2400" dirty="0" err="1"/>
              <a:t>ile</a:t>
            </a:r>
            <a:r>
              <a:rPr lang="en-US" sz="2400" dirty="0"/>
              <a:t> </a:t>
            </a:r>
            <a:r>
              <a:rPr lang="en-US" sz="2400" dirty="0" err="1"/>
              <a:t>aynı</a:t>
            </a:r>
            <a:r>
              <a:rPr lang="en-US" sz="2400" dirty="0"/>
              <a:t> </a:t>
            </a:r>
            <a:r>
              <a:rPr lang="en-US" sz="2400" dirty="0" err="1"/>
              <a:t>ortamı</a:t>
            </a:r>
            <a:r>
              <a:rPr lang="en-US" sz="2400" dirty="0"/>
              <a:t> </a:t>
            </a:r>
            <a:r>
              <a:rPr lang="en-US" sz="2400" dirty="0" err="1"/>
              <a:t>paylaşmak</a:t>
            </a:r>
            <a:r>
              <a:rPr lang="en-US" sz="2400" dirty="0"/>
              <a:t> </a:t>
            </a:r>
            <a:r>
              <a:rPr lang="en-US" sz="2400" dirty="0" err="1"/>
              <a:t>zorunda</a:t>
            </a:r>
            <a:r>
              <a:rPr lang="en-US" sz="2400" dirty="0"/>
              <a:t> </a:t>
            </a:r>
            <a:r>
              <a:rPr lang="en-US" sz="2400" dirty="0" err="1"/>
              <a:t>kaldığı</a:t>
            </a:r>
            <a:r>
              <a:rPr lang="en-US" sz="2400" dirty="0"/>
              <a:t> zaman </a:t>
            </a:r>
            <a:r>
              <a:rPr lang="en-US" sz="2400" dirty="0" err="1"/>
              <a:t>tıbbi</a:t>
            </a:r>
            <a:r>
              <a:rPr lang="en-US" sz="2400" dirty="0"/>
              <a:t> </a:t>
            </a:r>
            <a:r>
              <a:rPr lang="en-US" sz="2400" dirty="0" err="1"/>
              <a:t>maske</a:t>
            </a:r>
            <a:r>
              <a:rPr lang="en-US" sz="2400" dirty="0"/>
              <a:t> </a:t>
            </a:r>
            <a:r>
              <a:rPr lang="en-US" sz="2400" dirty="0" err="1" smtClean="0"/>
              <a:t>takmalı</a:t>
            </a:r>
            <a:endParaRPr lang="tr-TR" sz="2400" dirty="0"/>
          </a:p>
          <a:p>
            <a:pPr marL="216000" lvl="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45306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97280" y="1235097"/>
            <a:ext cx="10355580" cy="5419922"/>
          </a:xfrm>
        </p:spPr>
        <p:txBody>
          <a:bodyPr>
            <a:normAutofit lnSpcReduction="10000"/>
          </a:bodyPr>
          <a:lstStyle/>
          <a:p>
            <a:pPr lvl="0" algn="just"/>
            <a:r>
              <a:rPr lang="en-US" sz="2400" dirty="0" err="1"/>
              <a:t>Ev</a:t>
            </a:r>
            <a:r>
              <a:rPr lang="en-US" sz="2400" dirty="0"/>
              <a:t> </a:t>
            </a:r>
            <a:r>
              <a:rPr lang="en-US" sz="2400" dirty="0" err="1"/>
              <a:t>halkına</a:t>
            </a:r>
            <a:r>
              <a:rPr lang="en-US" sz="2400" dirty="0"/>
              <a:t> </a:t>
            </a:r>
            <a:r>
              <a:rPr lang="en-US" sz="2400" dirty="0" err="1"/>
              <a:t>bulaş</a:t>
            </a:r>
            <a:r>
              <a:rPr lang="en-US" sz="2400" dirty="0"/>
              <a:t> </a:t>
            </a:r>
            <a:r>
              <a:rPr lang="en-US" sz="2400" dirty="0" err="1"/>
              <a:t>riskini</a:t>
            </a:r>
            <a:r>
              <a:rPr lang="en-US" sz="2400" dirty="0"/>
              <a:t> </a:t>
            </a:r>
            <a:r>
              <a:rPr lang="en-US" sz="2400" dirty="0" err="1"/>
              <a:t>önlemek</a:t>
            </a:r>
            <a:r>
              <a:rPr lang="en-US" sz="2400" dirty="0"/>
              <a:t> </a:t>
            </a:r>
            <a:r>
              <a:rPr lang="en-US" sz="2400" dirty="0" err="1"/>
              <a:t>için</a:t>
            </a:r>
            <a:r>
              <a:rPr lang="en-US" sz="2400" dirty="0"/>
              <a:t> </a:t>
            </a:r>
            <a:r>
              <a:rPr lang="en-US" sz="2400" dirty="0" err="1"/>
              <a:t>evde</a:t>
            </a:r>
            <a:r>
              <a:rPr lang="en-US" sz="2400" dirty="0"/>
              <a:t> </a:t>
            </a:r>
            <a:r>
              <a:rPr lang="en-US" sz="2400" dirty="0" err="1"/>
              <a:t>takipli</a:t>
            </a:r>
            <a:r>
              <a:rPr lang="en-US" sz="2400" dirty="0"/>
              <a:t> hasta(lar) </a:t>
            </a:r>
            <a:r>
              <a:rPr lang="en-US" sz="2400" dirty="0" err="1"/>
              <a:t>mümkünse</a:t>
            </a:r>
            <a:r>
              <a:rPr lang="en-US" sz="2400" dirty="0"/>
              <a:t> </a:t>
            </a:r>
            <a:r>
              <a:rPr lang="en-US" sz="2400" dirty="0" err="1"/>
              <a:t>diğer</a:t>
            </a:r>
            <a:r>
              <a:rPr lang="en-US" sz="2400" dirty="0"/>
              <a:t> </a:t>
            </a:r>
            <a:r>
              <a:rPr lang="en-US" sz="2400" dirty="0" err="1"/>
              <a:t>kişilerden</a:t>
            </a:r>
            <a:r>
              <a:rPr lang="en-US" sz="2400" dirty="0"/>
              <a:t> </a:t>
            </a:r>
            <a:r>
              <a:rPr lang="en-US" sz="2400" dirty="0" err="1"/>
              <a:t>farklı</a:t>
            </a:r>
            <a:r>
              <a:rPr lang="en-US" sz="2400" dirty="0"/>
              <a:t> </a:t>
            </a:r>
            <a:r>
              <a:rPr lang="en-US" sz="2400" dirty="0" err="1"/>
              <a:t>bir</a:t>
            </a:r>
            <a:r>
              <a:rPr lang="en-US" sz="2400" dirty="0"/>
              <a:t> </a:t>
            </a:r>
            <a:r>
              <a:rPr lang="en-US" sz="2400" dirty="0" err="1"/>
              <a:t>odada</a:t>
            </a:r>
            <a:r>
              <a:rPr lang="en-US" sz="2400" dirty="0"/>
              <a:t>, </a:t>
            </a:r>
            <a:r>
              <a:rPr lang="en-US" sz="2400" dirty="0" err="1"/>
              <a:t>mümkün</a:t>
            </a:r>
            <a:r>
              <a:rPr lang="en-US" sz="2400" dirty="0"/>
              <a:t> </a:t>
            </a:r>
            <a:r>
              <a:rPr lang="en-US" sz="2400" dirty="0" err="1"/>
              <a:t>değil</a:t>
            </a:r>
            <a:r>
              <a:rPr lang="en-US" sz="2400" dirty="0"/>
              <a:t> </a:t>
            </a:r>
            <a:r>
              <a:rPr lang="en-US" sz="2400" dirty="0" err="1"/>
              <a:t>ise</a:t>
            </a:r>
            <a:r>
              <a:rPr lang="en-US" sz="2400" dirty="0"/>
              <a:t> </a:t>
            </a:r>
            <a:r>
              <a:rPr lang="en-US" sz="2400" dirty="0" err="1"/>
              <a:t>iyi</a:t>
            </a:r>
            <a:r>
              <a:rPr lang="en-US" sz="2400" dirty="0"/>
              <a:t> </a:t>
            </a:r>
            <a:r>
              <a:rPr lang="en-US" sz="2400" dirty="0" err="1"/>
              <a:t>havalanan</a:t>
            </a:r>
            <a:r>
              <a:rPr lang="en-US" sz="2400" dirty="0"/>
              <a:t> </a:t>
            </a:r>
            <a:r>
              <a:rPr lang="en-US" sz="2400" dirty="0" err="1"/>
              <a:t>bir</a:t>
            </a:r>
            <a:r>
              <a:rPr lang="en-US" sz="2400" dirty="0"/>
              <a:t> </a:t>
            </a:r>
            <a:r>
              <a:rPr lang="en-US" sz="2400" dirty="0" err="1"/>
              <a:t>odada</a:t>
            </a:r>
            <a:r>
              <a:rPr lang="en-US" sz="2400" dirty="0"/>
              <a:t> </a:t>
            </a:r>
            <a:r>
              <a:rPr lang="en-US" sz="2400" dirty="0" err="1"/>
              <a:t>oturmalı</a:t>
            </a:r>
            <a:r>
              <a:rPr lang="en-US" sz="2400" dirty="0"/>
              <a:t>, </a:t>
            </a:r>
            <a:r>
              <a:rPr lang="en-US" sz="2400" dirty="0" err="1"/>
              <a:t>diğer</a:t>
            </a:r>
            <a:r>
              <a:rPr lang="en-US" sz="2400" dirty="0"/>
              <a:t> </a:t>
            </a:r>
            <a:r>
              <a:rPr lang="en-US" sz="2400" dirty="0" err="1"/>
              <a:t>kişilerden</a:t>
            </a:r>
            <a:r>
              <a:rPr lang="en-US" sz="2400" dirty="0"/>
              <a:t> en </a:t>
            </a:r>
            <a:r>
              <a:rPr lang="en-US" sz="2400" dirty="0" err="1"/>
              <a:t>az</a:t>
            </a:r>
            <a:r>
              <a:rPr lang="en-US" sz="2400" dirty="0"/>
              <a:t> 1 </a:t>
            </a:r>
            <a:r>
              <a:rPr lang="en-US" sz="2400" dirty="0" err="1"/>
              <a:t>metre</a:t>
            </a:r>
            <a:r>
              <a:rPr lang="en-US" sz="2400" dirty="0"/>
              <a:t> </a:t>
            </a:r>
            <a:r>
              <a:rPr lang="en-US" sz="2400" dirty="0" err="1"/>
              <a:t>uzakta</a:t>
            </a:r>
            <a:r>
              <a:rPr lang="en-US" sz="2400" dirty="0"/>
              <a:t> </a:t>
            </a:r>
            <a:r>
              <a:rPr lang="en-US" sz="2400" dirty="0" err="1"/>
              <a:t>olmalı</a:t>
            </a:r>
            <a:r>
              <a:rPr lang="en-US" sz="2400" dirty="0"/>
              <a:t> </a:t>
            </a:r>
            <a:r>
              <a:rPr lang="en-US" sz="2400" dirty="0" err="1"/>
              <a:t>ve</a:t>
            </a:r>
            <a:r>
              <a:rPr lang="en-US" sz="2400" dirty="0"/>
              <a:t> </a:t>
            </a:r>
            <a:r>
              <a:rPr lang="en-US" sz="2400" dirty="0" err="1"/>
              <a:t>tıbbi</a:t>
            </a:r>
            <a:r>
              <a:rPr lang="en-US" sz="2400" dirty="0"/>
              <a:t> </a:t>
            </a:r>
            <a:r>
              <a:rPr lang="en-US" sz="2400" dirty="0" err="1"/>
              <a:t>maske</a:t>
            </a:r>
            <a:r>
              <a:rPr lang="en-US" sz="2400" dirty="0"/>
              <a:t> </a:t>
            </a:r>
            <a:r>
              <a:rPr lang="en-US" sz="2400" dirty="0" err="1" smtClean="0"/>
              <a:t>takmal</a:t>
            </a:r>
            <a:r>
              <a:rPr lang="tr-TR" sz="2400" dirty="0" smtClean="0"/>
              <a:t>ı</a:t>
            </a:r>
            <a:endParaRPr lang="tr-TR" sz="2400" dirty="0"/>
          </a:p>
          <a:p>
            <a:pPr lvl="0" algn="just"/>
            <a:r>
              <a:rPr lang="en-US" sz="2400" dirty="0" err="1"/>
              <a:t>Maske</a:t>
            </a:r>
            <a:r>
              <a:rPr lang="en-US" sz="2400" dirty="0"/>
              <a:t> </a:t>
            </a:r>
            <a:r>
              <a:rPr lang="en-US" sz="2400" dirty="0" err="1"/>
              <a:t>nemlenmesi</a:t>
            </a:r>
            <a:r>
              <a:rPr lang="en-US" sz="2400" dirty="0"/>
              <a:t> </a:t>
            </a:r>
            <a:r>
              <a:rPr lang="en-US" sz="2400" dirty="0" err="1"/>
              <a:t>halinde</a:t>
            </a:r>
            <a:r>
              <a:rPr lang="en-US" sz="2400" dirty="0"/>
              <a:t> </a:t>
            </a:r>
            <a:r>
              <a:rPr lang="en-US" sz="2400" dirty="0" err="1"/>
              <a:t>yenisi</a:t>
            </a:r>
            <a:r>
              <a:rPr lang="en-US" sz="2400" dirty="0"/>
              <a:t> </a:t>
            </a:r>
            <a:r>
              <a:rPr lang="en-US" sz="2400" dirty="0" err="1"/>
              <a:t>ile</a:t>
            </a:r>
            <a:r>
              <a:rPr lang="en-US" sz="2400" dirty="0"/>
              <a:t> </a:t>
            </a:r>
            <a:r>
              <a:rPr lang="en-US" sz="2400" dirty="0" err="1" smtClean="0"/>
              <a:t>değiştirmeli</a:t>
            </a:r>
            <a:endParaRPr lang="tr-TR" sz="2400" dirty="0" smtClean="0"/>
          </a:p>
          <a:p>
            <a:pPr lvl="0" algn="just"/>
            <a:r>
              <a:rPr lang="en-US" sz="2400" dirty="0" err="1" smtClean="0"/>
              <a:t>Özellikle</a:t>
            </a:r>
            <a:r>
              <a:rPr lang="en-US" sz="2400" dirty="0" smtClean="0"/>
              <a:t> </a:t>
            </a:r>
            <a:r>
              <a:rPr lang="en-US" sz="2400" dirty="0" err="1"/>
              <a:t>evde</a:t>
            </a:r>
            <a:r>
              <a:rPr lang="en-US" sz="2400" dirty="0"/>
              <a:t> </a:t>
            </a:r>
            <a:r>
              <a:rPr lang="en-US" sz="2400" dirty="0" err="1"/>
              <a:t>yaşayan</a:t>
            </a:r>
            <a:r>
              <a:rPr lang="en-US" sz="2400" dirty="0"/>
              <a:t> &gt; 65 </a:t>
            </a:r>
            <a:r>
              <a:rPr lang="en-US" sz="2400" dirty="0" err="1"/>
              <a:t>yaş</a:t>
            </a:r>
            <a:r>
              <a:rPr lang="en-US" sz="2400" dirty="0"/>
              <a:t> </a:t>
            </a:r>
            <a:r>
              <a:rPr lang="en-US" sz="2400" dirty="0" err="1"/>
              <a:t>ve</a:t>
            </a:r>
            <a:r>
              <a:rPr lang="en-US" sz="2400" dirty="0"/>
              <a:t>/</a:t>
            </a:r>
            <a:r>
              <a:rPr lang="en-US" sz="2400" dirty="0" err="1"/>
              <a:t>veya</a:t>
            </a:r>
            <a:r>
              <a:rPr lang="en-US" sz="2400" dirty="0"/>
              <a:t> COVID-19’un </a:t>
            </a:r>
            <a:r>
              <a:rPr lang="en-US" sz="2400" dirty="0" err="1"/>
              <a:t>ağır</a:t>
            </a:r>
            <a:r>
              <a:rPr lang="en-US" sz="2400" dirty="0"/>
              <a:t> </a:t>
            </a:r>
            <a:r>
              <a:rPr lang="en-US" sz="2400" dirty="0" err="1"/>
              <a:t>seyretmesine</a:t>
            </a:r>
            <a:r>
              <a:rPr lang="en-US" sz="2400" dirty="0"/>
              <a:t> </a:t>
            </a:r>
            <a:r>
              <a:rPr lang="en-US" sz="2400" dirty="0" err="1"/>
              <a:t>neden</a:t>
            </a:r>
            <a:r>
              <a:rPr lang="en-US" sz="2400" dirty="0"/>
              <a:t> </a:t>
            </a:r>
            <a:r>
              <a:rPr lang="en-US" sz="2400" dirty="0" err="1"/>
              <a:t>olabilecek</a:t>
            </a:r>
            <a:r>
              <a:rPr lang="en-US" sz="2400" dirty="0"/>
              <a:t> risk </a:t>
            </a:r>
            <a:r>
              <a:rPr lang="en-US" sz="2400" dirty="0" err="1"/>
              <a:t>faktörü</a:t>
            </a:r>
            <a:r>
              <a:rPr lang="en-US" sz="2400" dirty="0"/>
              <a:t> </a:t>
            </a:r>
            <a:r>
              <a:rPr lang="en-US" sz="2400" dirty="0" err="1"/>
              <a:t>olan</a:t>
            </a:r>
            <a:r>
              <a:rPr lang="en-US" sz="2400" dirty="0"/>
              <a:t> </a:t>
            </a:r>
            <a:r>
              <a:rPr lang="en-US" sz="2400" dirty="0" err="1" smtClean="0"/>
              <a:t>bireyler</a:t>
            </a:r>
            <a:r>
              <a:rPr lang="tr-TR" sz="2400" dirty="0" smtClean="0"/>
              <a:t> varsa</a:t>
            </a:r>
            <a:r>
              <a:rPr lang="en-US" sz="2400" dirty="0" smtClean="0"/>
              <a:t> </a:t>
            </a:r>
            <a:r>
              <a:rPr lang="en-US" sz="2400" dirty="0" err="1"/>
              <a:t>mümkünse</a:t>
            </a:r>
            <a:r>
              <a:rPr lang="en-US" sz="2400" dirty="0"/>
              <a:t> </a:t>
            </a:r>
            <a:r>
              <a:rPr lang="en-US" sz="2400" dirty="0" err="1"/>
              <a:t>aynı</a:t>
            </a:r>
            <a:r>
              <a:rPr lang="en-US" sz="2400" dirty="0"/>
              <a:t> </a:t>
            </a:r>
            <a:r>
              <a:rPr lang="en-US" sz="2400" dirty="0" err="1"/>
              <a:t>evde</a:t>
            </a:r>
            <a:r>
              <a:rPr lang="en-US" sz="2400" dirty="0"/>
              <a:t> </a:t>
            </a:r>
            <a:r>
              <a:rPr lang="en-US" sz="2400" dirty="0" err="1"/>
              <a:t>bulunmamalı</a:t>
            </a:r>
            <a:r>
              <a:rPr lang="en-US" sz="2400" dirty="0"/>
              <a:t> </a:t>
            </a:r>
            <a:r>
              <a:rPr lang="en-US" sz="2400" dirty="0" err="1"/>
              <a:t>ya</a:t>
            </a:r>
            <a:r>
              <a:rPr lang="en-US" sz="2400" dirty="0"/>
              <a:t> da </a:t>
            </a:r>
            <a:r>
              <a:rPr lang="en-US" sz="2400" dirty="0" err="1"/>
              <a:t>temas</a:t>
            </a:r>
            <a:r>
              <a:rPr lang="en-US" sz="2400" dirty="0"/>
              <a:t> </a:t>
            </a:r>
            <a:r>
              <a:rPr lang="en-US" sz="2400" dirty="0" err="1"/>
              <a:t>riski</a:t>
            </a:r>
            <a:r>
              <a:rPr lang="en-US" sz="2400" dirty="0"/>
              <a:t> en </a:t>
            </a:r>
            <a:r>
              <a:rPr lang="en-US" sz="2400" dirty="0" err="1"/>
              <a:t>aza</a:t>
            </a:r>
            <a:r>
              <a:rPr lang="en-US" sz="2400" dirty="0"/>
              <a:t> </a:t>
            </a:r>
            <a:r>
              <a:rPr lang="en-US" sz="2400" dirty="0" err="1" smtClean="0"/>
              <a:t>indirilmeli</a:t>
            </a:r>
            <a:endParaRPr lang="tr-TR" sz="2400" dirty="0"/>
          </a:p>
          <a:p>
            <a:pPr lvl="0" algn="just"/>
            <a:r>
              <a:rPr lang="en-US" sz="2400" dirty="0" err="1"/>
              <a:t>Hastanın</a:t>
            </a:r>
            <a:r>
              <a:rPr lang="en-US" sz="2400" dirty="0"/>
              <a:t> </a:t>
            </a:r>
            <a:r>
              <a:rPr lang="en-US" sz="2400" dirty="0" err="1"/>
              <a:t>ev</a:t>
            </a:r>
            <a:r>
              <a:rPr lang="en-US" sz="2400" dirty="0"/>
              <a:t> </a:t>
            </a:r>
            <a:r>
              <a:rPr lang="en-US" sz="2400" dirty="0" err="1"/>
              <a:t>içindeki</a:t>
            </a:r>
            <a:r>
              <a:rPr lang="en-US" sz="2400" dirty="0"/>
              <a:t> </a:t>
            </a:r>
            <a:r>
              <a:rPr lang="en-US" sz="2400" dirty="0" err="1"/>
              <a:t>hareketi</a:t>
            </a:r>
            <a:r>
              <a:rPr lang="en-US" sz="2400" dirty="0"/>
              <a:t> </a:t>
            </a:r>
            <a:r>
              <a:rPr lang="en-US" sz="2400" dirty="0" err="1"/>
              <a:t>olabildiğince</a:t>
            </a:r>
            <a:r>
              <a:rPr lang="en-US" sz="2400" dirty="0"/>
              <a:t> </a:t>
            </a:r>
            <a:r>
              <a:rPr lang="en-US" sz="2400" dirty="0" err="1"/>
              <a:t>sınırlı</a:t>
            </a:r>
            <a:r>
              <a:rPr lang="en-US" sz="2400" dirty="0"/>
              <a:t> </a:t>
            </a:r>
            <a:r>
              <a:rPr lang="en-US" sz="2400" dirty="0" err="1" smtClean="0"/>
              <a:t>olmalı</a:t>
            </a:r>
            <a:endParaRPr lang="tr-TR" sz="2400" dirty="0"/>
          </a:p>
          <a:p>
            <a:pPr lvl="0" algn="just"/>
            <a:r>
              <a:rPr lang="en-US" sz="2400" dirty="0"/>
              <a:t>Hasta, </a:t>
            </a:r>
            <a:r>
              <a:rPr lang="en-US" sz="2400" dirty="0" err="1"/>
              <a:t>varsa</a:t>
            </a:r>
            <a:r>
              <a:rPr lang="en-US" sz="2400" dirty="0"/>
              <a:t> </a:t>
            </a:r>
            <a:r>
              <a:rPr lang="en-US" sz="2400" dirty="0" err="1"/>
              <a:t>ayrı</a:t>
            </a:r>
            <a:r>
              <a:rPr lang="en-US" sz="2400" dirty="0"/>
              <a:t> </a:t>
            </a:r>
            <a:r>
              <a:rPr lang="en-US" sz="2400" dirty="0" err="1"/>
              <a:t>tuvalet</a:t>
            </a:r>
            <a:r>
              <a:rPr lang="en-US" sz="2400" dirty="0"/>
              <a:t> </a:t>
            </a:r>
            <a:r>
              <a:rPr lang="en-US" sz="2400" dirty="0" err="1"/>
              <a:t>ve</a:t>
            </a:r>
            <a:r>
              <a:rPr lang="en-US" sz="2400" dirty="0"/>
              <a:t> </a:t>
            </a:r>
            <a:r>
              <a:rPr lang="en-US" sz="2400" dirty="0" err="1"/>
              <a:t>banyo</a:t>
            </a:r>
            <a:r>
              <a:rPr lang="en-US" sz="2400" dirty="0"/>
              <a:t> </a:t>
            </a:r>
            <a:r>
              <a:rPr lang="en-US" sz="2400" dirty="0" err="1" smtClean="0"/>
              <a:t>kullanmalı</a:t>
            </a:r>
            <a:endParaRPr lang="tr-TR" sz="2400" dirty="0"/>
          </a:p>
          <a:p>
            <a:pPr lvl="0" algn="just"/>
            <a:r>
              <a:rPr lang="en-US" sz="2400" dirty="0" err="1"/>
              <a:t>Ortak</a:t>
            </a:r>
            <a:r>
              <a:rPr lang="en-US" sz="2400" dirty="0"/>
              <a:t> </a:t>
            </a:r>
            <a:r>
              <a:rPr lang="en-US" sz="2400" dirty="0" err="1"/>
              <a:t>tuvalet</a:t>
            </a:r>
            <a:r>
              <a:rPr lang="en-US" sz="2400" dirty="0"/>
              <a:t>, </a:t>
            </a:r>
            <a:r>
              <a:rPr lang="en-US" sz="2400" dirty="0" err="1"/>
              <a:t>banyo</a:t>
            </a:r>
            <a:r>
              <a:rPr lang="en-US" sz="2400" dirty="0"/>
              <a:t> </a:t>
            </a:r>
            <a:r>
              <a:rPr lang="en-US" sz="2400" dirty="0" err="1"/>
              <a:t>kullanılıyorsa</a:t>
            </a:r>
            <a:r>
              <a:rPr lang="en-US" sz="2400" dirty="0"/>
              <a:t> </a:t>
            </a:r>
            <a:r>
              <a:rPr lang="en-US" sz="2400" dirty="0" err="1"/>
              <a:t>bu</a:t>
            </a:r>
            <a:r>
              <a:rPr lang="en-US" sz="2400" dirty="0"/>
              <a:t> </a:t>
            </a:r>
            <a:r>
              <a:rPr lang="en-US" sz="2400" dirty="0" err="1"/>
              <a:t>alanlar</a:t>
            </a:r>
            <a:r>
              <a:rPr lang="en-US" sz="2400" dirty="0"/>
              <a:t> </a:t>
            </a:r>
            <a:r>
              <a:rPr lang="en-US" sz="2400" dirty="0" err="1"/>
              <a:t>iyi</a:t>
            </a:r>
            <a:r>
              <a:rPr lang="en-US" sz="2400" dirty="0"/>
              <a:t> </a:t>
            </a:r>
            <a:r>
              <a:rPr lang="en-US" sz="2400" dirty="0" err="1" smtClean="0"/>
              <a:t>havalandırılmalı</a:t>
            </a:r>
            <a:endParaRPr lang="tr-TR" sz="2400" dirty="0" smtClean="0"/>
          </a:p>
          <a:p>
            <a:pPr lvl="0" algn="just"/>
            <a:r>
              <a:rPr lang="en-US" sz="2400" dirty="0" err="1" smtClean="0"/>
              <a:t>Banyo</a:t>
            </a:r>
            <a:r>
              <a:rPr lang="en-US" sz="2400" dirty="0" smtClean="0"/>
              <a:t> </a:t>
            </a:r>
            <a:r>
              <a:rPr lang="en-US" sz="2400" dirty="0" err="1"/>
              <a:t>ve</a:t>
            </a:r>
            <a:r>
              <a:rPr lang="en-US" sz="2400" dirty="0"/>
              <a:t> </a:t>
            </a:r>
            <a:r>
              <a:rPr lang="en-US" sz="2400" dirty="0" err="1"/>
              <a:t>tuvaletler</a:t>
            </a:r>
            <a:r>
              <a:rPr lang="en-US" sz="2400" dirty="0"/>
              <a:t> </a:t>
            </a:r>
            <a:r>
              <a:rPr lang="en-US" sz="2400" dirty="0" err="1"/>
              <a:t>günde</a:t>
            </a:r>
            <a:r>
              <a:rPr lang="en-US" sz="2400" dirty="0"/>
              <a:t> en </a:t>
            </a:r>
            <a:r>
              <a:rPr lang="en-US" sz="2400" dirty="0" err="1"/>
              <a:t>az</a:t>
            </a:r>
            <a:r>
              <a:rPr lang="en-US" sz="2400" dirty="0"/>
              <a:t> </a:t>
            </a:r>
            <a:r>
              <a:rPr lang="en-US" sz="2400" dirty="0" err="1"/>
              <a:t>bir</a:t>
            </a:r>
            <a:r>
              <a:rPr lang="en-US" sz="2400" dirty="0"/>
              <a:t> </a:t>
            </a:r>
            <a:r>
              <a:rPr lang="en-US" sz="2400" dirty="0" err="1"/>
              <a:t>kez</a:t>
            </a:r>
            <a:r>
              <a:rPr lang="en-US" sz="2400" dirty="0"/>
              <a:t> </a:t>
            </a:r>
            <a:r>
              <a:rPr lang="en-US" sz="2400" dirty="0" err="1"/>
              <a:t>sulandırılmış</a:t>
            </a:r>
            <a:r>
              <a:rPr lang="en-US" sz="2400" dirty="0"/>
              <a:t> </a:t>
            </a:r>
            <a:r>
              <a:rPr lang="en-US" sz="2400" dirty="0" err="1"/>
              <a:t>çamaşır</a:t>
            </a:r>
            <a:r>
              <a:rPr lang="en-US" sz="2400" dirty="0"/>
              <a:t> </a:t>
            </a:r>
            <a:r>
              <a:rPr lang="en-US" sz="2400" dirty="0" err="1"/>
              <a:t>suyuyla</a:t>
            </a:r>
            <a:r>
              <a:rPr lang="en-US" sz="2400" dirty="0"/>
              <a:t> (1:100 normal </a:t>
            </a:r>
            <a:r>
              <a:rPr lang="en-US" sz="2400" dirty="0" err="1"/>
              <a:t>sulandırmada</a:t>
            </a:r>
            <a:r>
              <a:rPr lang="en-US" sz="2400" dirty="0"/>
              <a:t>) (</a:t>
            </a:r>
            <a:r>
              <a:rPr lang="en-US" sz="2400" dirty="0" err="1"/>
              <a:t>Sodyum</a:t>
            </a:r>
            <a:r>
              <a:rPr lang="en-US" sz="2400" dirty="0"/>
              <a:t> </a:t>
            </a:r>
            <a:r>
              <a:rPr lang="en-US" sz="2400" dirty="0" err="1"/>
              <a:t>hipoklorit</a:t>
            </a:r>
            <a:r>
              <a:rPr lang="en-US" sz="2400" dirty="0"/>
              <a:t> Cas No: 7681-52-9) </a:t>
            </a:r>
            <a:r>
              <a:rPr lang="en-US" sz="2400" dirty="0" err="1" smtClean="0"/>
              <a:t>temizlenmeli</a:t>
            </a:r>
            <a:endParaRPr lang="tr-TR" sz="2400" dirty="0"/>
          </a:p>
          <a:p>
            <a:pPr marL="216000" lvl="0" indent="-144000">
              <a:lnSpc>
                <a:spcPts val="3000"/>
              </a:lnSpc>
              <a:spcBef>
                <a:spcPts val="600"/>
              </a:spcBef>
              <a:spcAft>
                <a:spcPts val="600"/>
              </a:spcAft>
            </a:pPr>
            <a:endParaRPr lang="tr-TR" sz="20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Evde Hasta İzlemi</a:t>
            </a:r>
          </a:p>
        </p:txBody>
      </p:sp>
    </p:spTree>
    <p:extLst>
      <p:ext uri="{BB962C8B-B14F-4D97-AF65-F5344CB8AC3E}">
        <p14:creationId xmlns:p14="http://schemas.microsoft.com/office/powerpoint/2010/main" val="2187196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779092" y="1235096"/>
            <a:ext cx="10543664" cy="5236860"/>
          </a:xfrm>
        </p:spPr>
        <p:txBody>
          <a:bodyPr>
            <a:noAutofit/>
          </a:bodyPr>
          <a:lstStyle/>
          <a:p>
            <a:pPr lvl="0" algn="just">
              <a:spcBef>
                <a:spcPts val="400"/>
              </a:spcBef>
              <a:spcAft>
                <a:spcPts val="400"/>
              </a:spcAft>
              <a:tabLst>
                <a:tab pos="334645" algn="l"/>
              </a:tabLst>
            </a:pPr>
            <a:r>
              <a:rPr lang="en-US" sz="2400" dirty="0" err="1">
                <a:ea typeface="Calibri" panose="020F0502020204030204" pitchFamily="34" charset="0"/>
              </a:rPr>
              <a:t>Hastaya</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yakınlarına</a:t>
            </a:r>
            <a:r>
              <a:rPr lang="en-US" sz="2400" dirty="0">
                <a:ea typeface="Calibri" panose="020F0502020204030204" pitchFamily="34" charset="0"/>
              </a:rPr>
              <a:t> </a:t>
            </a:r>
            <a:r>
              <a:rPr lang="en-US" sz="2400" dirty="0" err="1">
                <a:ea typeface="Calibri" panose="020F0502020204030204" pitchFamily="34" charset="0"/>
              </a:rPr>
              <a:t>solunum</a:t>
            </a:r>
            <a:r>
              <a:rPr lang="en-US" sz="2400" dirty="0">
                <a:ea typeface="Calibri" panose="020F0502020204030204" pitchFamily="34" charset="0"/>
              </a:rPr>
              <a:t> </a:t>
            </a:r>
            <a:r>
              <a:rPr lang="en-US" sz="2400" dirty="0" err="1">
                <a:ea typeface="Calibri" panose="020F0502020204030204" pitchFamily="34" charset="0"/>
              </a:rPr>
              <a:t>hijyeni</a:t>
            </a:r>
            <a:r>
              <a:rPr lang="en-US" sz="2400" dirty="0">
                <a:ea typeface="Calibri" panose="020F0502020204030204" pitchFamily="34" charset="0"/>
              </a:rPr>
              <a:t> </a:t>
            </a:r>
            <a:r>
              <a:rPr lang="en-US" sz="2400" dirty="0" err="1">
                <a:ea typeface="Calibri" panose="020F0502020204030204" pitchFamily="34" charset="0"/>
              </a:rPr>
              <a:t>konusunda</a:t>
            </a:r>
            <a:r>
              <a:rPr lang="en-US" sz="2400" dirty="0">
                <a:ea typeface="Calibri" panose="020F0502020204030204" pitchFamily="34" charset="0"/>
              </a:rPr>
              <a:t> </a:t>
            </a:r>
            <a:r>
              <a:rPr lang="en-US" sz="2400" dirty="0" err="1">
                <a:ea typeface="Calibri" panose="020F0502020204030204" pitchFamily="34" charset="0"/>
              </a:rPr>
              <a:t>eğitim</a:t>
            </a:r>
            <a:r>
              <a:rPr lang="en-US" sz="2400" dirty="0">
                <a:ea typeface="Calibri" panose="020F0502020204030204" pitchFamily="34" charset="0"/>
              </a:rPr>
              <a:t> </a:t>
            </a:r>
            <a:r>
              <a:rPr lang="en-US" sz="2400" dirty="0" err="1" smtClean="0">
                <a:ea typeface="Calibri" panose="020F0502020204030204" pitchFamily="34" charset="0"/>
              </a:rPr>
              <a:t>verilmeli</a:t>
            </a:r>
            <a:endParaRPr lang="tr-TR" sz="2400" dirty="0" smtClean="0">
              <a:ea typeface="Calibri" panose="020F0502020204030204" pitchFamily="34" charset="0"/>
            </a:endParaRPr>
          </a:p>
          <a:p>
            <a:pPr marL="0" lvl="0" indent="0" algn="just">
              <a:spcBef>
                <a:spcPts val="400"/>
              </a:spcBef>
              <a:spcAft>
                <a:spcPts val="400"/>
              </a:spcAft>
              <a:buNone/>
              <a:tabLst>
                <a:tab pos="334645" algn="l"/>
              </a:tabLst>
            </a:pPr>
            <a:r>
              <a:rPr lang="en-US" sz="2400" dirty="0" err="1" smtClean="0">
                <a:ea typeface="Calibri" panose="020F0502020204030204" pitchFamily="34" charset="0"/>
              </a:rPr>
              <a:t>Öksürme</a:t>
            </a:r>
            <a:r>
              <a:rPr lang="en-US" sz="2400" dirty="0" smtClean="0">
                <a:ea typeface="Calibri" panose="020F0502020204030204" pitchFamily="34" charset="0"/>
              </a:rPr>
              <a:t> </a:t>
            </a:r>
            <a:r>
              <a:rPr lang="en-US" sz="2400" dirty="0" err="1">
                <a:ea typeface="Calibri" panose="020F0502020204030204" pitchFamily="34" charset="0"/>
              </a:rPr>
              <a:t>veya</a:t>
            </a:r>
            <a:r>
              <a:rPr lang="en-US" sz="2400" dirty="0">
                <a:ea typeface="Calibri" panose="020F0502020204030204" pitchFamily="34" charset="0"/>
              </a:rPr>
              <a:t> </a:t>
            </a:r>
            <a:r>
              <a:rPr lang="en-US" sz="2400" dirty="0" err="1">
                <a:ea typeface="Calibri" panose="020F0502020204030204" pitchFamily="34" charset="0"/>
              </a:rPr>
              <a:t>hapşırma</a:t>
            </a:r>
            <a:r>
              <a:rPr lang="en-US" sz="2400" dirty="0">
                <a:ea typeface="Calibri" panose="020F0502020204030204" pitchFamily="34" charset="0"/>
              </a:rPr>
              <a:t> </a:t>
            </a:r>
            <a:r>
              <a:rPr lang="en-US" sz="2400" dirty="0" err="1">
                <a:ea typeface="Calibri" panose="020F0502020204030204" pitchFamily="34" charset="0"/>
              </a:rPr>
              <a:t>sırasında</a:t>
            </a:r>
            <a:r>
              <a:rPr lang="en-US" sz="2400" dirty="0">
                <a:ea typeface="Calibri" panose="020F0502020204030204" pitchFamily="34" charset="0"/>
              </a:rPr>
              <a:t> </a:t>
            </a:r>
            <a:r>
              <a:rPr lang="en-US" sz="2400" dirty="0" err="1">
                <a:ea typeface="Calibri" panose="020F0502020204030204" pitchFamily="34" charset="0"/>
              </a:rPr>
              <a:t>bir</a:t>
            </a:r>
            <a:r>
              <a:rPr lang="en-US" sz="2400" dirty="0">
                <a:ea typeface="Calibri" panose="020F0502020204030204" pitchFamily="34" charset="0"/>
              </a:rPr>
              <a:t> </a:t>
            </a:r>
            <a:r>
              <a:rPr lang="en-US" sz="2400" dirty="0" err="1">
                <a:ea typeface="Calibri" panose="020F0502020204030204" pitchFamily="34" charset="0"/>
              </a:rPr>
              <a:t>mendille</a:t>
            </a:r>
            <a:r>
              <a:rPr lang="en-US" sz="2400" dirty="0">
                <a:ea typeface="Calibri" panose="020F0502020204030204" pitchFamily="34" charset="0"/>
              </a:rPr>
              <a:t> (</a:t>
            </a:r>
            <a:r>
              <a:rPr lang="en-US" sz="2400" dirty="0" err="1">
                <a:ea typeface="Calibri" panose="020F0502020204030204" pitchFamily="34" charset="0"/>
              </a:rPr>
              <a:t>tercihen</a:t>
            </a:r>
            <a:r>
              <a:rPr lang="en-US" sz="2400" dirty="0">
                <a:ea typeface="Calibri" panose="020F0502020204030204" pitchFamily="34" charset="0"/>
              </a:rPr>
              <a:t> </a:t>
            </a:r>
            <a:r>
              <a:rPr lang="en-US" sz="2400" dirty="0" err="1">
                <a:ea typeface="Calibri" panose="020F0502020204030204" pitchFamily="34" charset="0"/>
              </a:rPr>
              <a:t>kağıt</a:t>
            </a:r>
            <a:r>
              <a:rPr lang="en-US" sz="2400" dirty="0">
                <a:ea typeface="Calibri" panose="020F0502020204030204" pitchFamily="34" charset="0"/>
              </a:rPr>
              <a:t> </a:t>
            </a:r>
            <a:r>
              <a:rPr lang="en-US" sz="2400" dirty="0" err="1">
                <a:ea typeface="Calibri" panose="020F0502020204030204" pitchFamily="34" charset="0"/>
              </a:rPr>
              <a:t>mendille</a:t>
            </a:r>
            <a:r>
              <a:rPr lang="en-US" sz="2400" dirty="0">
                <a:ea typeface="Calibri" panose="020F0502020204030204" pitchFamily="34" charset="0"/>
              </a:rPr>
              <a:t>) </a:t>
            </a:r>
            <a:r>
              <a:rPr lang="en-US" sz="2400" dirty="0" err="1">
                <a:ea typeface="Calibri" panose="020F0502020204030204" pitchFamily="34" charset="0"/>
              </a:rPr>
              <a:t>ağzını</a:t>
            </a:r>
            <a:r>
              <a:rPr lang="en-US" sz="2400" dirty="0">
                <a:ea typeface="Calibri" panose="020F0502020204030204" pitchFamily="34" charset="0"/>
              </a:rPr>
              <a:t> </a:t>
            </a:r>
            <a:r>
              <a:rPr lang="en-US" sz="2400" dirty="0" err="1">
                <a:ea typeface="Calibri" panose="020F0502020204030204" pitchFamily="34" charset="0"/>
              </a:rPr>
              <a:t>kapatmalı</a:t>
            </a:r>
            <a:r>
              <a:rPr lang="en-US" sz="2400" dirty="0">
                <a:ea typeface="Calibri" panose="020F0502020204030204" pitchFamily="34" charset="0"/>
              </a:rPr>
              <a:t>, </a:t>
            </a:r>
            <a:r>
              <a:rPr lang="en-US" sz="2400" dirty="0" err="1">
                <a:ea typeface="Calibri" panose="020F0502020204030204" pitchFamily="34" charset="0"/>
              </a:rPr>
              <a:t>kullanılmış</a:t>
            </a:r>
            <a:r>
              <a:rPr lang="en-US" sz="2400" dirty="0">
                <a:ea typeface="Calibri" panose="020F0502020204030204" pitchFamily="34" charset="0"/>
              </a:rPr>
              <a:t> </a:t>
            </a:r>
            <a:r>
              <a:rPr lang="en-US" sz="2400" dirty="0" err="1">
                <a:ea typeface="Calibri" panose="020F0502020204030204" pitchFamily="34" charset="0"/>
              </a:rPr>
              <a:t>mendiller</a:t>
            </a:r>
            <a:r>
              <a:rPr lang="en-US" sz="2400" dirty="0">
                <a:ea typeface="Calibri" panose="020F0502020204030204" pitchFamily="34" charset="0"/>
              </a:rPr>
              <a:t> </a:t>
            </a:r>
            <a:r>
              <a:rPr lang="en-US" sz="2400" dirty="0" err="1">
                <a:ea typeface="Calibri" panose="020F0502020204030204" pitchFamily="34" charset="0"/>
              </a:rPr>
              <a:t>ağzı</a:t>
            </a:r>
            <a:r>
              <a:rPr lang="en-US" sz="2400" dirty="0">
                <a:ea typeface="Calibri" panose="020F0502020204030204" pitchFamily="34" charset="0"/>
              </a:rPr>
              <a:t> </a:t>
            </a:r>
            <a:r>
              <a:rPr lang="en-US" sz="2400" dirty="0" err="1">
                <a:ea typeface="Calibri" panose="020F0502020204030204" pitchFamily="34" charset="0"/>
              </a:rPr>
              <a:t>kapalı</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delik</a:t>
            </a:r>
            <a:r>
              <a:rPr lang="en-US" sz="2400" dirty="0">
                <a:ea typeface="Calibri" panose="020F0502020204030204" pitchFamily="34" charset="0"/>
              </a:rPr>
              <a:t> </a:t>
            </a:r>
            <a:r>
              <a:rPr lang="en-US" sz="2400" dirty="0" err="1">
                <a:ea typeface="Calibri" panose="020F0502020204030204" pitchFamily="34" charset="0"/>
              </a:rPr>
              <a:t>olmayan</a:t>
            </a:r>
            <a:r>
              <a:rPr lang="en-US" sz="2400" dirty="0">
                <a:ea typeface="Calibri" panose="020F0502020204030204" pitchFamily="34" charset="0"/>
              </a:rPr>
              <a:t> </a:t>
            </a:r>
            <a:r>
              <a:rPr lang="en-US" sz="2400" dirty="0" err="1">
                <a:ea typeface="Calibri" panose="020F0502020204030204" pitchFamily="34" charset="0"/>
              </a:rPr>
              <a:t>naylon</a:t>
            </a:r>
            <a:r>
              <a:rPr lang="en-US" sz="2400" dirty="0">
                <a:ea typeface="Calibri" panose="020F0502020204030204" pitchFamily="34" charset="0"/>
              </a:rPr>
              <a:t> </a:t>
            </a:r>
            <a:r>
              <a:rPr lang="en-US" sz="2400" dirty="0" err="1">
                <a:ea typeface="Calibri" panose="020F0502020204030204" pitchFamily="34" charset="0"/>
              </a:rPr>
              <a:t>poşetlere</a:t>
            </a:r>
            <a:r>
              <a:rPr lang="en-US" sz="2400" dirty="0">
                <a:ea typeface="Calibri" panose="020F0502020204030204" pitchFamily="34" charset="0"/>
              </a:rPr>
              <a:t> </a:t>
            </a:r>
            <a:r>
              <a:rPr lang="en-US" sz="2400" dirty="0" err="1">
                <a:ea typeface="Calibri" panose="020F0502020204030204" pitchFamily="34" charset="0"/>
              </a:rPr>
              <a:t>konularak</a:t>
            </a:r>
            <a:r>
              <a:rPr lang="en-US" sz="2400" dirty="0">
                <a:ea typeface="Calibri" panose="020F0502020204030204" pitchFamily="34" charset="0"/>
              </a:rPr>
              <a:t> </a:t>
            </a:r>
            <a:r>
              <a:rPr lang="en-US" sz="2400" dirty="0" err="1">
                <a:ea typeface="Calibri" panose="020F0502020204030204" pitchFamily="34" charset="0"/>
              </a:rPr>
              <a:t>ağzı</a:t>
            </a:r>
            <a:r>
              <a:rPr lang="en-US" sz="2400" dirty="0">
                <a:ea typeface="Calibri" panose="020F0502020204030204" pitchFamily="34" charset="0"/>
              </a:rPr>
              <a:t> </a:t>
            </a:r>
            <a:r>
              <a:rPr lang="en-US" sz="2400" dirty="0" err="1">
                <a:ea typeface="Calibri" panose="020F0502020204030204" pitchFamily="34" charset="0"/>
              </a:rPr>
              <a:t>kapatılarak</a:t>
            </a:r>
            <a:r>
              <a:rPr lang="en-US" sz="2400" dirty="0">
                <a:ea typeface="Calibri" panose="020F0502020204030204" pitchFamily="34" charset="0"/>
              </a:rPr>
              <a:t>, </a:t>
            </a:r>
            <a:r>
              <a:rPr lang="en-US" sz="2400" dirty="0" err="1">
                <a:ea typeface="Calibri" panose="020F0502020204030204" pitchFamily="34" charset="0"/>
              </a:rPr>
              <a:t>ikinci</a:t>
            </a:r>
            <a:r>
              <a:rPr lang="en-US" sz="2400" dirty="0">
                <a:ea typeface="Calibri" panose="020F0502020204030204" pitchFamily="34" charset="0"/>
              </a:rPr>
              <a:t> </a:t>
            </a:r>
            <a:r>
              <a:rPr lang="en-US" sz="2400" dirty="0" err="1">
                <a:ea typeface="Calibri" panose="020F0502020204030204" pitchFamily="34" charset="0"/>
              </a:rPr>
              <a:t>bir</a:t>
            </a:r>
            <a:r>
              <a:rPr lang="en-US" sz="2400" dirty="0">
                <a:ea typeface="Calibri" panose="020F0502020204030204" pitchFamily="34" charset="0"/>
              </a:rPr>
              <a:t> </a:t>
            </a:r>
            <a:r>
              <a:rPr lang="en-US" sz="2400" dirty="0" err="1">
                <a:ea typeface="Calibri" panose="020F0502020204030204" pitchFamily="34" charset="0"/>
              </a:rPr>
              <a:t>naylon</a:t>
            </a:r>
            <a:r>
              <a:rPr lang="en-US" sz="2400" dirty="0">
                <a:ea typeface="Calibri" panose="020F0502020204030204" pitchFamily="34" charset="0"/>
              </a:rPr>
              <a:t> </a:t>
            </a:r>
            <a:r>
              <a:rPr lang="en-US" sz="2400" dirty="0" err="1">
                <a:ea typeface="Calibri" panose="020F0502020204030204" pitchFamily="34" charset="0"/>
              </a:rPr>
              <a:t>poşet</a:t>
            </a:r>
            <a:r>
              <a:rPr lang="en-US" sz="2400" dirty="0">
                <a:ea typeface="Calibri" panose="020F0502020204030204" pitchFamily="34" charset="0"/>
              </a:rPr>
              <a:t> </a:t>
            </a:r>
            <a:r>
              <a:rPr lang="en-US" sz="2400" dirty="0" err="1">
                <a:ea typeface="Calibri" panose="020F0502020204030204" pitchFamily="34" charset="0"/>
              </a:rPr>
              <a:t>içerisinde</a:t>
            </a:r>
            <a:r>
              <a:rPr lang="en-US" sz="2400" dirty="0">
                <a:ea typeface="Calibri" panose="020F0502020204030204" pitchFamily="34" charset="0"/>
              </a:rPr>
              <a:t> </a:t>
            </a:r>
            <a:r>
              <a:rPr lang="en-US" sz="2400" dirty="0" err="1">
                <a:ea typeface="Calibri" panose="020F0502020204030204" pitchFamily="34" charset="0"/>
              </a:rPr>
              <a:t>atılmalı</a:t>
            </a:r>
            <a:r>
              <a:rPr lang="en-US" sz="2400" dirty="0">
                <a:ea typeface="Calibri" panose="020F0502020204030204" pitchFamily="34" charset="0"/>
              </a:rPr>
              <a:t>, </a:t>
            </a:r>
            <a:r>
              <a:rPr lang="en-US" sz="2400" dirty="0" err="1">
                <a:ea typeface="Calibri" panose="020F0502020204030204" pitchFamily="34" charset="0"/>
              </a:rPr>
              <a:t>ellerini</a:t>
            </a:r>
            <a:r>
              <a:rPr lang="en-US" sz="2400" dirty="0">
                <a:ea typeface="Calibri" panose="020F0502020204030204" pitchFamily="34" charset="0"/>
              </a:rPr>
              <a:t> </a:t>
            </a:r>
            <a:r>
              <a:rPr lang="en-US" sz="2400" dirty="0" err="1">
                <a:ea typeface="Calibri" panose="020F0502020204030204" pitchFamily="34" charset="0"/>
              </a:rPr>
              <a:t>sık</a:t>
            </a:r>
            <a:r>
              <a:rPr lang="en-US" sz="2400" dirty="0">
                <a:ea typeface="Calibri" panose="020F0502020204030204" pitchFamily="34" charset="0"/>
              </a:rPr>
              <a:t> </a:t>
            </a:r>
            <a:r>
              <a:rPr lang="en-US" sz="2400" dirty="0" err="1" smtClean="0">
                <a:ea typeface="Calibri" panose="020F0502020204030204" pitchFamily="34" charset="0"/>
              </a:rPr>
              <a:t>yıkamal</a:t>
            </a:r>
            <a:r>
              <a:rPr lang="tr-TR" sz="2400" dirty="0" smtClean="0">
                <a:ea typeface="Calibri" panose="020F0502020204030204" pitchFamily="34" charset="0"/>
              </a:rPr>
              <a:t>ı</a:t>
            </a:r>
            <a:endParaRPr lang="tr-TR" sz="2400" dirty="0">
              <a:ea typeface="Calibri" panose="020F0502020204030204" pitchFamily="34" charset="0"/>
            </a:endParaRPr>
          </a:p>
          <a:p>
            <a:pPr lvl="0" algn="just">
              <a:spcBef>
                <a:spcPts val="400"/>
              </a:spcBef>
              <a:spcAft>
                <a:spcPts val="400"/>
              </a:spcAft>
              <a:tabLst>
                <a:tab pos="334645" algn="l"/>
              </a:tabLst>
            </a:pPr>
            <a:r>
              <a:rPr lang="en-US" sz="2400" dirty="0">
                <a:ea typeface="Calibri" panose="020F0502020204030204" pitchFamily="34" charset="0"/>
              </a:rPr>
              <a:t>Hasta, </a:t>
            </a:r>
            <a:r>
              <a:rPr lang="en-US" sz="2400" dirty="0" err="1">
                <a:ea typeface="Calibri" panose="020F0502020204030204" pitchFamily="34" charset="0"/>
              </a:rPr>
              <a:t>kişisel</a:t>
            </a:r>
            <a:r>
              <a:rPr lang="en-US" sz="2400" dirty="0">
                <a:ea typeface="Calibri" panose="020F0502020204030204" pitchFamily="34" charset="0"/>
              </a:rPr>
              <a:t> </a:t>
            </a:r>
            <a:r>
              <a:rPr lang="en-US" sz="2400" dirty="0" err="1">
                <a:ea typeface="Calibri" panose="020F0502020204030204" pitchFamily="34" charset="0"/>
              </a:rPr>
              <a:t>eşyalarını</a:t>
            </a:r>
            <a:r>
              <a:rPr lang="en-US" sz="2400" dirty="0">
                <a:ea typeface="Calibri" panose="020F0502020204030204" pitchFamily="34" charset="0"/>
              </a:rPr>
              <a:t> </a:t>
            </a:r>
            <a:r>
              <a:rPr lang="en-US" sz="2400" dirty="0" err="1">
                <a:ea typeface="Calibri" panose="020F0502020204030204" pitchFamily="34" charset="0"/>
              </a:rPr>
              <a:t>başkaları</a:t>
            </a:r>
            <a:r>
              <a:rPr lang="en-US" sz="2400" dirty="0">
                <a:ea typeface="Calibri" panose="020F0502020204030204" pitchFamily="34" charset="0"/>
              </a:rPr>
              <a:t> </a:t>
            </a:r>
            <a:r>
              <a:rPr lang="en-US" sz="2400" dirty="0" err="1">
                <a:ea typeface="Calibri" panose="020F0502020204030204" pitchFamily="34" charset="0"/>
              </a:rPr>
              <a:t>ile</a:t>
            </a:r>
            <a:r>
              <a:rPr lang="en-US" sz="2400" dirty="0">
                <a:ea typeface="Calibri" panose="020F0502020204030204" pitchFamily="34" charset="0"/>
              </a:rPr>
              <a:t> </a:t>
            </a:r>
            <a:r>
              <a:rPr lang="en-US" sz="2400" dirty="0" err="1">
                <a:ea typeface="Calibri" panose="020F0502020204030204" pitchFamily="34" charset="0"/>
              </a:rPr>
              <a:t>paylaşmamalı</a:t>
            </a:r>
            <a:r>
              <a:rPr lang="en-US" sz="2400" dirty="0">
                <a:ea typeface="Calibri" panose="020F0502020204030204" pitchFamily="34" charset="0"/>
              </a:rPr>
              <a:t>, </a:t>
            </a:r>
            <a:r>
              <a:rPr lang="en-US" sz="2400" dirty="0" err="1">
                <a:ea typeface="Calibri" panose="020F0502020204030204" pitchFamily="34" charset="0"/>
              </a:rPr>
              <a:t>ev</a:t>
            </a:r>
            <a:r>
              <a:rPr lang="en-US" sz="2400" dirty="0">
                <a:ea typeface="Calibri" panose="020F0502020204030204" pitchFamily="34" charset="0"/>
              </a:rPr>
              <a:t> </a:t>
            </a:r>
            <a:r>
              <a:rPr lang="en-US" sz="2400" dirty="0" err="1">
                <a:ea typeface="Calibri" panose="020F0502020204030204" pitchFamily="34" charset="0"/>
              </a:rPr>
              <a:t>halkının</a:t>
            </a:r>
            <a:r>
              <a:rPr lang="en-US" sz="2400" dirty="0">
                <a:ea typeface="Calibri" panose="020F0502020204030204" pitchFamily="34" charset="0"/>
              </a:rPr>
              <a:t> </a:t>
            </a:r>
            <a:r>
              <a:rPr lang="en-US" sz="2400" dirty="0" err="1">
                <a:ea typeface="Calibri" panose="020F0502020204030204" pitchFamily="34" charset="0"/>
              </a:rPr>
              <a:t>bardak</a:t>
            </a:r>
            <a:r>
              <a:rPr lang="en-US" sz="2400" dirty="0">
                <a:ea typeface="Calibri" panose="020F0502020204030204" pitchFamily="34" charset="0"/>
              </a:rPr>
              <a:t>, </a:t>
            </a:r>
            <a:r>
              <a:rPr lang="en-US" sz="2400" dirty="0" err="1">
                <a:ea typeface="Calibri" panose="020F0502020204030204" pitchFamily="34" charset="0"/>
              </a:rPr>
              <a:t>tabak</a:t>
            </a:r>
            <a:r>
              <a:rPr lang="en-US" sz="2400" dirty="0">
                <a:ea typeface="Calibri" panose="020F0502020204030204" pitchFamily="34" charset="0"/>
              </a:rPr>
              <a:t>, </a:t>
            </a:r>
            <a:r>
              <a:rPr lang="en-US" sz="2400" dirty="0" err="1">
                <a:ea typeface="Calibri" panose="020F0502020204030204" pitchFamily="34" charset="0"/>
              </a:rPr>
              <a:t>havlu</a:t>
            </a:r>
            <a:r>
              <a:rPr lang="en-US" sz="2400" dirty="0">
                <a:ea typeface="Calibri" panose="020F0502020204030204" pitchFamily="34" charset="0"/>
              </a:rPr>
              <a:t> </a:t>
            </a:r>
            <a:r>
              <a:rPr lang="en-US" sz="2400" dirty="0" err="1">
                <a:ea typeface="Calibri" panose="020F0502020204030204" pitchFamily="34" charset="0"/>
              </a:rPr>
              <a:t>gibi</a:t>
            </a:r>
            <a:r>
              <a:rPr lang="en-US" sz="2400" dirty="0">
                <a:ea typeface="Calibri" panose="020F0502020204030204" pitchFamily="34" charset="0"/>
              </a:rPr>
              <a:t> </a:t>
            </a:r>
            <a:r>
              <a:rPr lang="en-US" sz="2400" dirty="0" err="1">
                <a:ea typeface="Calibri" panose="020F0502020204030204" pitchFamily="34" charset="0"/>
              </a:rPr>
              <a:t>eşyalarını</a:t>
            </a:r>
            <a:r>
              <a:rPr lang="en-US" sz="2400" dirty="0">
                <a:ea typeface="Calibri" panose="020F0502020204030204" pitchFamily="34" charset="0"/>
              </a:rPr>
              <a:t> </a:t>
            </a:r>
            <a:r>
              <a:rPr lang="en-US" sz="2400" dirty="0" err="1">
                <a:ea typeface="Calibri" panose="020F0502020204030204" pitchFamily="34" charset="0"/>
              </a:rPr>
              <a:t>kullanmamalı</a:t>
            </a:r>
            <a:r>
              <a:rPr lang="en-US" sz="2400" dirty="0">
                <a:ea typeface="Calibri" panose="020F0502020204030204" pitchFamily="34" charset="0"/>
              </a:rPr>
              <a:t>; </a:t>
            </a:r>
            <a:r>
              <a:rPr lang="en-US" sz="2400" dirty="0" err="1">
                <a:ea typeface="Calibri" panose="020F0502020204030204" pitchFamily="34" charset="0"/>
              </a:rPr>
              <a:t>eğer</a:t>
            </a:r>
            <a:r>
              <a:rPr lang="en-US" sz="2400" dirty="0">
                <a:ea typeface="Calibri" panose="020F0502020204030204" pitchFamily="34" charset="0"/>
              </a:rPr>
              <a:t> </a:t>
            </a:r>
            <a:r>
              <a:rPr lang="en-US" sz="2400" dirty="0" err="1">
                <a:ea typeface="Calibri" panose="020F0502020204030204" pitchFamily="34" charset="0"/>
              </a:rPr>
              <a:t>kullanması</a:t>
            </a:r>
            <a:r>
              <a:rPr lang="en-US" sz="2400" dirty="0">
                <a:ea typeface="Calibri" panose="020F0502020204030204" pitchFamily="34" charset="0"/>
              </a:rPr>
              <a:t> </a:t>
            </a:r>
            <a:r>
              <a:rPr lang="en-US" sz="2400" dirty="0" err="1">
                <a:ea typeface="Calibri" panose="020F0502020204030204" pitchFamily="34" charset="0"/>
              </a:rPr>
              <a:t>gerekirse</a:t>
            </a:r>
            <a:r>
              <a:rPr lang="en-US" sz="2400" dirty="0">
                <a:ea typeface="Calibri" panose="020F0502020204030204" pitchFamily="34" charset="0"/>
              </a:rPr>
              <a:t> </a:t>
            </a:r>
            <a:r>
              <a:rPr lang="en-US" sz="2400" dirty="0" err="1">
                <a:ea typeface="Calibri" panose="020F0502020204030204" pitchFamily="34" charset="0"/>
              </a:rPr>
              <a:t>bu</a:t>
            </a:r>
            <a:r>
              <a:rPr lang="en-US" sz="2400" dirty="0">
                <a:ea typeface="Calibri" panose="020F0502020204030204" pitchFamily="34" charset="0"/>
              </a:rPr>
              <a:t> </a:t>
            </a:r>
            <a:r>
              <a:rPr lang="en-US" sz="2400" dirty="0" err="1">
                <a:ea typeface="Calibri" panose="020F0502020204030204" pitchFamily="34" charset="0"/>
              </a:rPr>
              <a:t>eşyalar</a:t>
            </a:r>
            <a:r>
              <a:rPr lang="en-US" sz="2400" dirty="0">
                <a:ea typeface="Calibri" panose="020F0502020204030204" pitchFamily="34" charset="0"/>
              </a:rPr>
              <a:t> </a:t>
            </a:r>
            <a:r>
              <a:rPr lang="en-US" sz="2400" dirty="0" err="1">
                <a:ea typeface="Calibri" panose="020F0502020204030204" pitchFamily="34" charset="0"/>
              </a:rPr>
              <a:t>su</a:t>
            </a:r>
            <a:r>
              <a:rPr lang="en-US" sz="2400" dirty="0">
                <a:ea typeface="Calibri" panose="020F0502020204030204" pitchFamily="34" charset="0"/>
              </a:rPr>
              <a:t> </a:t>
            </a:r>
            <a:r>
              <a:rPr lang="en-US" sz="2400" dirty="0" err="1">
                <a:ea typeface="Calibri" panose="020F0502020204030204" pitchFamily="34" charset="0"/>
              </a:rPr>
              <a:t>ve</a:t>
            </a:r>
            <a:r>
              <a:rPr lang="en-US" sz="2400" dirty="0">
                <a:ea typeface="Calibri" panose="020F0502020204030204" pitchFamily="34" charset="0"/>
              </a:rPr>
              <a:t> </a:t>
            </a:r>
            <a:r>
              <a:rPr lang="en-US" sz="2400" dirty="0" err="1">
                <a:ea typeface="Calibri" panose="020F0502020204030204" pitchFamily="34" charset="0"/>
              </a:rPr>
              <a:t>sabunla</a:t>
            </a:r>
            <a:r>
              <a:rPr lang="en-US" sz="2400" dirty="0">
                <a:ea typeface="Calibri" panose="020F0502020204030204" pitchFamily="34" charset="0"/>
              </a:rPr>
              <a:t> </a:t>
            </a:r>
            <a:r>
              <a:rPr lang="en-US" sz="2400" dirty="0" err="1" smtClean="0">
                <a:ea typeface="Calibri" panose="020F0502020204030204" pitchFamily="34" charset="0"/>
              </a:rPr>
              <a:t>yıkanmalı</a:t>
            </a:r>
            <a:endParaRPr lang="tr-TR" sz="2400" dirty="0">
              <a:ea typeface="Calibri" panose="020F0502020204030204" pitchFamily="34" charset="0"/>
            </a:endParaRPr>
          </a:p>
          <a:p>
            <a:pPr lvl="0" algn="just">
              <a:spcBef>
                <a:spcPts val="400"/>
              </a:spcBef>
              <a:spcAft>
                <a:spcPts val="400"/>
              </a:spcAft>
              <a:tabLst>
                <a:tab pos="334645" algn="l"/>
              </a:tabLst>
            </a:pPr>
            <a:r>
              <a:rPr lang="tr-TR" sz="2400" dirty="0" smtClean="0">
                <a:ea typeface="Calibri" panose="020F0502020204030204" pitchFamily="34" charset="0"/>
              </a:rPr>
              <a:t>Hastanın</a:t>
            </a:r>
            <a:r>
              <a:rPr lang="en-US" sz="2400" dirty="0" smtClean="0">
                <a:ea typeface="Calibri" panose="020F0502020204030204" pitchFamily="34" charset="0"/>
              </a:rPr>
              <a:t> </a:t>
            </a:r>
            <a:r>
              <a:rPr lang="en-US" sz="2400" dirty="0" err="1">
                <a:ea typeface="Calibri" panose="020F0502020204030204" pitchFamily="34" charset="0"/>
              </a:rPr>
              <a:t>kullandığı</a:t>
            </a:r>
            <a:r>
              <a:rPr lang="en-US" sz="2400" dirty="0">
                <a:ea typeface="Calibri" panose="020F0502020204030204" pitchFamily="34" charset="0"/>
              </a:rPr>
              <a:t> </a:t>
            </a:r>
            <a:r>
              <a:rPr lang="en-US" sz="2400" dirty="0" err="1">
                <a:ea typeface="Calibri" panose="020F0502020204030204" pitchFamily="34" charset="0"/>
              </a:rPr>
              <a:t>kıyafetler</a:t>
            </a:r>
            <a:r>
              <a:rPr lang="en-US" sz="2400" dirty="0">
                <a:ea typeface="Calibri" panose="020F0502020204030204" pitchFamily="34" charset="0"/>
              </a:rPr>
              <a:t>, </a:t>
            </a:r>
            <a:r>
              <a:rPr lang="en-US" sz="2400" dirty="0" err="1">
                <a:ea typeface="Calibri" panose="020F0502020204030204" pitchFamily="34" charset="0"/>
              </a:rPr>
              <a:t>havlu</a:t>
            </a:r>
            <a:r>
              <a:rPr lang="en-US" sz="2400" dirty="0">
                <a:ea typeface="Calibri" panose="020F0502020204030204" pitchFamily="34" charset="0"/>
              </a:rPr>
              <a:t>, </a:t>
            </a:r>
            <a:r>
              <a:rPr lang="en-US" sz="2400" dirty="0" err="1">
                <a:ea typeface="Calibri" panose="020F0502020204030204" pitchFamily="34" charset="0"/>
              </a:rPr>
              <a:t>çarşaf</a:t>
            </a:r>
            <a:r>
              <a:rPr lang="en-US" sz="2400" dirty="0">
                <a:ea typeface="Calibri" panose="020F0502020204030204" pitchFamily="34" charset="0"/>
              </a:rPr>
              <a:t> </a:t>
            </a:r>
            <a:r>
              <a:rPr lang="en-US" sz="2400" dirty="0" err="1">
                <a:ea typeface="Calibri" panose="020F0502020204030204" pitchFamily="34" charset="0"/>
              </a:rPr>
              <a:t>gibi</a:t>
            </a:r>
            <a:r>
              <a:rPr lang="en-US" sz="2400" dirty="0">
                <a:ea typeface="Calibri" panose="020F0502020204030204" pitchFamily="34" charset="0"/>
              </a:rPr>
              <a:t> </a:t>
            </a:r>
            <a:r>
              <a:rPr lang="en-US" sz="2400" dirty="0" err="1">
                <a:ea typeface="Calibri" panose="020F0502020204030204" pitchFamily="34" charset="0"/>
              </a:rPr>
              <a:t>tekstil</a:t>
            </a:r>
            <a:r>
              <a:rPr lang="en-US" sz="2400" dirty="0">
                <a:ea typeface="Calibri" panose="020F0502020204030204" pitchFamily="34" charset="0"/>
              </a:rPr>
              <a:t> </a:t>
            </a:r>
            <a:r>
              <a:rPr lang="en-US" sz="2400" dirty="0" err="1">
                <a:ea typeface="Calibri" panose="020F0502020204030204" pitchFamily="34" charset="0"/>
              </a:rPr>
              <a:t>ürünleri</a:t>
            </a:r>
            <a:r>
              <a:rPr lang="en-US" sz="2400" dirty="0">
                <a:ea typeface="Calibri" panose="020F0502020204030204" pitchFamily="34" charset="0"/>
              </a:rPr>
              <a:t> 60-90°C’de </a:t>
            </a:r>
            <a:r>
              <a:rPr lang="en-US" sz="2400" dirty="0" err="1">
                <a:ea typeface="Calibri" panose="020F0502020204030204" pitchFamily="34" charset="0"/>
              </a:rPr>
              <a:t>çamaşır</a:t>
            </a:r>
            <a:r>
              <a:rPr lang="en-US" sz="2400" dirty="0">
                <a:ea typeface="Calibri" panose="020F0502020204030204" pitchFamily="34" charset="0"/>
              </a:rPr>
              <a:t> </a:t>
            </a:r>
            <a:r>
              <a:rPr lang="en-US" sz="2400" dirty="0" err="1">
                <a:ea typeface="Calibri" panose="020F0502020204030204" pitchFamily="34" charset="0"/>
              </a:rPr>
              <a:t>deterjanı</a:t>
            </a:r>
            <a:r>
              <a:rPr lang="en-US" sz="2400" dirty="0">
                <a:ea typeface="Calibri" panose="020F0502020204030204" pitchFamily="34" charset="0"/>
              </a:rPr>
              <a:t> </a:t>
            </a:r>
            <a:r>
              <a:rPr lang="en-US" sz="2400" dirty="0" err="1">
                <a:ea typeface="Calibri" panose="020F0502020204030204" pitchFamily="34" charset="0"/>
              </a:rPr>
              <a:t>ile</a:t>
            </a:r>
            <a:r>
              <a:rPr lang="en-US" sz="2400" dirty="0">
                <a:ea typeface="Calibri" panose="020F0502020204030204" pitchFamily="34" charset="0"/>
              </a:rPr>
              <a:t> </a:t>
            </a:r>
            <a:r>
              <a:rPr lang="en-US" sz="2400" dirty="0" err="1" smtClean="0">
                <a:ea typeface="Calibri" panose="020F0502020204030204" pitchFamily="34" charset="0"/>
              </a:rPr>
              <a:t>yıkanmalı</a:t>
            </a:r>
            <a:endParaRPr lang="tr-TR" sz="2400" dirty="0">
              <a:ea typeface="Calibri" panose="020F050202020403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017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85800" y="1235096"/>
            <a:ext cx="10812780" cy="5236860"/>
          </a:xfrm>
        </p:spPr>
        <p:txBody>
          <a:bodyPr>
            <a:noAutofit/>
          </a:bodyPr>
          <a:lstStyle/>
          <a:p>
            <a:pPr lvl="0" algn="just">
              <a:spcBef>
                <a:spcPts val="400"/>
              </a:spcBef>
              <a:spcAft>
                <a:spcPts val="400"/>
              </a:spcAft>
              <a:tabLst>
                <a:tab pos="334645" algn="l"/>
              </a:tabLst>
            </a:pPr>
            <a:r>
              <a:rPr lang="en-US" sz="2400" dirty="0">
                <a:solidFill>
                  <a:prstClr val="black"/>
                </a:solidFill>
                <a:ea typeface="Calibri" panose="020F0502020204030204" pitchFamily="34" charset="0"/>
              </a:rPr>
              <a:t>Hasta </a:t>
            </a:r>
            <a:r>
              <a:rPr lang="en-US" sz="2400" dirty="0" err="1">
                <a:solidFill>
                  <a:prstClr val="black"/>
                </a:solidFill>
                <a:ea typeface="Calibri" panose="020F0502020204030204" pitchFamily="34" charset="0"/>
              </a:rPr>
              <a:t>odasının</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temizliği</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esnasında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eldiven</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ve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tıbbi</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maske</a:t>
            </a:r>
            <a:r>
              <a:rPr lang="en-US" sz="2400" dirty="0">
                <a:solidFill>
                  <a:prstClr val="black"/>
                </a:solidFill>
                <a:ea typeface="Calibri" panose="020F0502020204030204" pitchFamily="34" charset="0"/>
              </a:rPr>
              <a:t> </a:t>
            </a:r>
            <a:r>
              <a:rPr lang="en-US" sz="2400" dirty="0" err="1" smtClean="0">
                <a:solidFill>
                  <a:prstClr val="black"/>
                </a:solidFill>
                <a:ea typeface="Calibri" panose="020F0502020204030204" pitchFamily="34" charset="0"/>
              </a:rPr>
              <a:t>kullanılmalı</a:t>
            </a:r>
            <a:endParaRPr lang="tr-TR" sz="2400" dirty="0" smtClean="0">
              <a:solidFill>
                <a:prstClr val="black"/>
              </a:solidFill>
              <a:ea typeface="Calibri" panose="020F0502020204030204" pitchFamily="34" charset="0"/>
            </a:endParaRPr>
          </a:p>
          <a:p>
            <a:pPr lvl="0" algn="just">
              <a:spcBef>
                <a:spcPts val="400"/>
              </a:spcBef>
              <a:spcAft>
                <a:spcPts val="400"/>
              </a:spcAft>
              <a:tabLst>
                <a:tab pos="334645" algn="l"/>
              </a:tabLst>
            </a:pPr>
            <a:r>
              <a:rPr lang="en-US" sz="2400" dirty="0" err="1" smtClean="0">
                <a:solidFill>
                  <a:prstClr val="black"/>
                </a:solidFill>
                <a:ea typeface="Calibri" panose="020F0502020204030204" pitchFamily="34" charset="0"/>
              </a:rPr>
              <a:t>Solunum</a:t>
            </a:r>
            <a:r>
              <a:rPr lang="en-US" sz="2400" dirty="0" smtClean="0">
                <a:solidFill>
                  <a:prstClr val="black"/>
                </a:solidFill>
                <a:ea typeface="Calibri" panose="020F0502020204030204" pitchFamily="34" charset="0"/>
              </a:rPr>
              <a:t> </a:t>
            </a:r>
            <a:r>
              <a:rPr lang="en-US" sz="2400" dirty="0" err="1">
                <a:solidFill>
                  <a:prstClr val="black"/>
                </a:solidFill>
                <a:ea typeface="Calibri" panose="020F0502020204030204" pitchFamily="34" charset="0"/>
              </a:rPr>
              <a:t>yolu</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sekresyonları</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veya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vücut</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çıkartıları</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ile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kontamine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olması</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durumunda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tüm</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yüzeylerin</a:t>
            </a:r>
            <a:r>
              <a:rPr lang="en-US" sz="2400" dirty="0">
                <a:solidFill>
                  <a:prstClr val="black"/>
                </a:solidFill>
                <a:ea typeface="Calibri" panose="020F0502020204030204" pitchFamily="34" charset="0"/>
              </a:rPr>
              <a:t> 1:100 normal </a:t>
            </a:r>
            <a:r>
              <a:rPr lang="en-US" sz="2400" dirty="0" err="1">
                <a:solidFill>
                  <a:prstClr val="black"/>
                </a:solidFill>
                <a:ea typeface="Calibri" panose="020F0502020204030204" pitchFamily="34" charset="0"/>
              </a:rPr>
              <a:t>sulandırma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ile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hazırlanmış</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suyuyla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Sodyum</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hipoklorit</a:t>
            </a:r>
            <a:r>
              <a:rPr lang="en-US" sz="2400" dirty="0">
                <a:solidFill>
                  <a:prstClr val="black"/>
                </a:solidFill>
                <a:ea typeface="Calibri" panose="020F0502020204030204" pitchFamily="34" charset="0"/>
              </a:rPr>
              <a:t> Cas No: 7681-52-9) </a:t>
            </a:r>
            <a:r>
              <a:rPr lang="en-US" sz="2400" dirty="0" err="1">
                <a:solidFill>
                  <a:prstClr val="black"/>
                </a:solidFill>
                <a:ea typeface="Calibri" panose="020F0502020204030204" pitchFamily="34" charset="0"/>
              </a:rPr>
              <a:t>temizlenmesi</a:t>
            </a:r>
            <a:r>
              <a:rPr lang="en-US" sz="2400" dirty="0">
                <a:solidFill>
                  <a:prstClr val="black"/>
                </a:solidFill>
                <a:ea typeface="Calibri" panose="020F0502020204030204" pitchFamily="34" charset="0"/>
              </a:rPr>
              <a:t>, </a:t>
            </a:r>
            <a:endParaRPr lang="tr-TR" sz="2400" dirty="0" smtClean="0">
              <a:solidFill>
                <a:prstClr val="black"/>
              </a:solidFill>
              <a:ea typeface="Calibri" panose="020F0502020204030204" pitchFamily="34" charset="0"/>
            </a:endParaRPr>
          </a:p>
          <a:p>
            <a:pPr lvl="0" algn="just">
              <a:spcBef>
                <a:spcPts val="400"/>
              </a:spcBef>
              <a:spcAft>
                <a:spcPts val="400"/>
              </a:spcAft>
              <a:tabLst>
                <a:tab pos="334645" algn="l"/>
              </a:tabLst>
            </a:pPr>
            <a:r>
              <a:rPr lang="en-US" sz="2400" dirty="0" err="1" smtClean="0">
                <a:solidFill>
                  <a:prstClr val="black"/>
                </a:solidFill>
                <a:ea typeface="Calibri" panose="020F0502020204030204" pitchFamily="34" charset="0"/>
              </a:rPr>
              <a:t>belirgin</a:t>
            </a:r>
            <a:r>
              <a:rPr lang="en-US" sz="2400" dirty="0" smtClean="0">
                <a:solidFill>
                  <a:prstClr val="black"/>
                </a:solidFill>
                <a:ea typeface="Calibri" panose="020F0502020204030204" pitchFamily="34" charset="0"/>
              </a:rPr>
              <a:t> </a:t>
            </a:r>
            <a:r>
              <a:rPr lang="en-US" sz="2400" dirty="0" err="1">
                <a:solidFill>
                  <a:prstClr val="black"/>
                </a:solidFill>
                <a:ea typeface="Calibri" panose="020F0502020204030204" pitchFamily="34" charset="0"/>
              </a:rPr>
              <a:t>şekilde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kirlenme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olduğunda</a:t>
            </a:r>
            <a:r>
              <a:rPr lang="en-US" sz="2400" dirty="0">
                <a:solidFill>
                  <a:prstClr val="black"/>
                </a:solidFill>
                <a:ea typeface="Calibri" panose="020F0502020204030204" pitchFamily="34" charset="0"/>
              </a:rPr>
              <a:t> 1:10 normal </a:t>
            </a:r>
            <a:r>
              <a:rPr lang="en-US" sz="2400" dirty="0" err="1">
                <a:solidFill>
                  <a:prstClr val="black"/>
                </a:solidFill>
                <a:ea typeface="Calibri" panose="020F0502020204030204" pitchFamily="34" charset="0"/>
              </a:rPr>
              <a:t>sulandırma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ile</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hazırlanmış</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suyuyla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temizlenmesi</a:t>
            </a:r>
            <a:r>
              <a:rPr lang="en-US" sz="2400" dirty="0">
                <a:solidFill>
                  <a:prstClr val="black"/>
                </a:solidFill>
                <a:ea typeface="Calibri" panose="020F0502020204030204" pitchFamily="34" charset="0"/>
              </a:rPr>
              <a:t>, </a:t>
            </a:r>
            <a:endParaRPr lang="tr-TR" sz="2400" dirty="0" smtClean="0">
              <a:solidFill>
                <a:prstClr val="black"/>
              </a:solidFill>
              <a:ea typeface="Calibri" panose="020F0502020204030204" pitchFamily="34" charset="0"/>
            </a:endParaRPr>
          </a:p>
          <a:p>
            <a:pPr marL="0" lvl="0" indent="0" algn="just">
              <a:spcBef>
                <a:spcPts val="400"/>
              </a:spcBef>
              <a:spcAft>
                <a:spcPts val="400"/>
              </a:spcAft>
              <a:buNone/>
              <a:tabLst>
                <a:tab pos="334645" algn="l"/>
              </a:tabLst>
            </a:pPr>
            <a:r>
              <a:rPr lang="en-US" sz="2400" dirty="0" smtClean="0">
                <a:solidFill>
                  <a:prstClr val="black"/>
                </a:solidFill>
                <a:ea typeface="Calibri" panose="020F0502020204030204" pitchFamily="34" charset="0"/>
              </a:rPr>
              <a:t>[</a:t>
            </a:r>
            <a:r>
              <a:rPr lang="en-US" sz="2400" b="1" dirty="0" err="1">
                <a:solidFill>
                  <a:prstClr val="black"/>
                </a:solidFill>
                <a:ea typeface="Calibri" panose="020F0502020204030204" pitchFamily="34" charset="0"/>
              </a:rPr>
              <a:t>Çamaşır</a:t>
            </a:r>
            <a:r>
              <a:rPr lang="en-US" sz="2400" b="1" dirty="0">
                <a:solidFill>
                  <a:prstClr val="black"/>
                </a:solidFill>
                <a:ea typeface="Calibri" panose="020F0502020204030204" pitchFamily="34" charset="0"/>
              </a:rPr>
              <a:t> </a:t>
            </a:r>
            <a:r>
              <a:rPr lang="en-US" sz="2400" b="1" dirty="0" err="1">
                <a:solidFill>
                  <a:prstClr val="black"/>
                </a:solidFill>
                <a:ea typeface="Calibri" panose="020F0502020204030204" pitchFamily="34" charset="0"/>
              </a:rPr>
              <a:t>suyu</a:t>
            </a:r>
            <a:r>
              <a:rPr lang="en-US" sz="2400" b="1" dirty="0">
                <a:solidFill>
                  <a:prstClr val="black"/>
                </a:solidFill>
                <a:ea typeface="Calibri" panose="020F0502020204030204" pitchFamily="34" charset="0"/>
              </a:rPr>
              <a:t> </a:t>
            </a:r>
            <a:r>
              <a:rPr lang="en-US" sz="2400" b="1" dirty="0" err="1">
                <a:solidFill>
                  <a:prstClr val="black"/>
                </a:solidFill>
                <a:ea typeface="Calibri" panose="020F0502020204030204" pitchFamily="34" charset="0"/>
              </a:rPr>
              <a:t>hazırlama</a:t>
            </a:r>
            <a:r>
              <a:rPr lang="en-US" sz="2400" b="1" dirty="0">
                <a:solidFill>
                  <a:prstClr val="black"/>
                </a:solidFill>
                <a:ea typeface="Calibri" panose="020F0502020204030204" pitchFamily="34" charset="0"/>
              </a:rPr>
              <a:t> </a:t>
            </a:r>
            <a:r>
              <a:rPr lang="en-US" sz="2400" b="1" dirty="0" err="1">
                <a:solidFill>
                  <a:prstClr val="black"/>
                </a:solidFill>
                <a:ea typeface="Calibri" panose="020F0502020204030204" pitchFamily="34" charset="0"/>
              </a:rPr>
              <a:t>oranları</a:t>
            </a:r>
            <a:r>
              <a:rPr lang="en-US" sz="2400" b="1" dirty="0">
                <a:solidFill>
                  <a:prstClr val="black"/>
                </a:solidFill>
                <a:ea typeface="Calibri" panose="020F0502020204030204" pitchFamily="34" charset="0"/>
              </a:rPr>
              <a:t> (%10'luk): </a:t>
            </a:r>
            <a:endParaRPr lang="tr-TR" sz="2400" b="1" dirty="0" smtClean="0">
              <a:solidFill>
                <a:prstClr val="black"/>
              </a:solidFill>
              <a:ea typeface="Calibri" panose="020F0502020204030204" pitchFamily="34" charset="0"/>
            </a:endParaRPr>
          </a:p>
          <a:p>
            <a:pPr algn="just">
              <a:spcBef>
                <a:spcPts val="400"/>
              </a:spcBef>
              <a:spcAft>
                <a:spcPts val="400"/>
              </a:spcAft>
              <a:tabLst>
                <a:tab pos="334645" algn="l"/>
              </a:tabLst>
            </a:pPr>
            <a:r>
              <a:rPr lang="en-US" sz="2400" dirty="0" smtClean="0">
                <a:solidFill>
                  <a:prstClr val="black"/>
                </a:solidFill>
                <a:ea typeface="Calibri" panose="020F0502020204030204" pitchFamily="34" charset="0"/>
              </a:rPr>
              <a:t>1/10'luk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hazırlanışı</a:t>
            </a:r>
            <a:r>
              <a:rPr lang="en-US" sz="2400" dirty="0">
                <a:solidFill>
                  <a:prstClr val="black"/>
                </a:solidFill>
                <a:ea typeface="Calibri" panose="020F0502020204030204" pitchFamily="34" charset="0"/>
              </a:rPr>
              <a:t>: 1 </a:t>
            </a:r>
            <a:r>
              <a:rPr lang="en-US" sz="2400" dirty="0" err="1">
                <a:solidFill>
                  <a:prstClr val="black"/>
                </a:solidFill>
                <a:ea typeface="Calibri" panose="020F0502020204030204" pitchFamily="34" charset="0"/>
              </a:rPr>
              <a:t>ölçü</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a:t>
            </a:r>
            <a:r>
              <a:rPr lang="en-US" sz="2400" dirty="0">
                <a:solidFill>
                  <a:prstClr val="black"/>
                </a:solidFill>
                <a:ea typeface="Calibri" panose="020F0502020204030204" pitchFamily="34" charset="0"/>
              </a:rPr>
              <a:t> +9 </a:t>
            </a:r>
            <a:r>
              <a:rPr lang="en-US" sz="2400" dirty="0" err="1">
                <a:solidFill>
                  <a:prstClr val="black"/>
                </a:solidFill>
                <a:ea typeface="Calibri" panose="020F0502020204030204" pitchFamily="34" charset="0"/>
              </a:rPr>
              <a:t>ölçü</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a:t>
            </a:r>
            <a:r>
              <a:rPr lang="en-US" sz="2400" dirty="0">
                <a:solidFill>
                  <a:prstClr val="black"/>
                </a:solidFill>
                <a:ea typeface="Calibri" panose="020F0502020204030204" pitchFamily="34" charset="0"/>
              </a:rPr>
              <a:t> (5000-6000 ppm </a:t>
            </a:r>
            <a:r>
              <a:rPr lang="en-US" sz="2400" dirty="0" err="1">
                <a:solidFill>
                  <a:prstClr val="black"/>
                </a:solidFill>
                <a:ea typeface="Calibri" panose="020F0502020204030204" pitchFamily="34" charset="0"/>
              </a:rPr>
              <a:t>klor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açığa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çıkarır</a:t>
            </a:r>
            <a:r>
              <a:rPr lang="en-US" sz="2400" dirty="0">
                <a:solidFill>
                  <a:prstClr val="black"/>
                </a:solidFill>
                <a:ea typeface="Calibri" panose="020F0502020204030204" pitchFamily="34" charset="0"/>
              </a:rPr>
              <a:t>) </a:t>
            </a:r>
            <a:endParaRPr lang="tr-TR" sz="2400" dirty="0" smtClean="0">
              <a:solidFill>
                <a:prstClr val="black"/>
              </a:solidFill>
              <a:ea typeface="Calibri" panose="020F0502020204030204" pitchFamily="34" charset="0"/>
            </a:endParaRPr>
          </a:p>
          <a:p>
            <a:pPr algn="just">
              <a:spcBef>
                <a:spcPts val="400"/>
              </a:spcBef>
              <a:spcAft>
                <a:spcPts val="400"/>
              </a:spcAft>
              <a:tabLst>
                <a:tab pos="334645" algn="l"/>
              </a:tabLst>
            </a:pPr>
            <a:r>
              <a:rPr lang="en-US" sz="2400" dirty="0" smtClean="0">
                <a:solidFill>
                  <a:prstClr val="black"/>
                </a:solidFill>
                <a:ea typeface="Calibri" panose="020F0502020204030204" pitchFamily="34" charset="0"/>
              </a:rPr>
              <a:t>1/100'lük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hazırlanışı</a:t>
            </a:r>
            <a:r>
              <a:rPr lang="en-US" sz="2400" dirty="0">
                <a:solidFill>
                  <a:prstClr val="black"/>
                </a:solidFill>
                <a:ea typeface="Calibri" panose="020F0502020204030204" pitchFamily="34" charset="0"/>
              </a:rPr>
              <a:t>: 1 </a:t>
            </a:r>
            <a:r>
              <a:rPr lang="en-US" sz="2400" dirty="0" err="1">
                <a:solidFill>
                  <a:prstClr val="black"/>
                </a:solidFill>
                <a:ea typeface="Calibri" panose="020F0502020204030204" pitchFamily="34" charset="0"/>
              </a:rPr>
              <a:t>ölçü</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çamaşır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suyu</a:t>
            </a:r>
            <a:r>
              <a:rPr lang="en-US" sz="2400" dirty="0">
                <a:solidFill>
                  <a:prstClr val="black"/>
                </a:solidFill>
                <a:ea typeface="Calibri" panose="020F0502020204030204" pitchFamily="34" charset="0"/>
              </a:rPr>
              <a:t> + 99 </a:t>
            </a:r>
            <a:r>
              <a:rPr lang="en-US" sz="2400" dirty="0" err="1">
                <a:solidFill>
                  <a:prstClr val="black"/>
                </a:solidFill>
                <a:ea typeface="Calibri" panose="020F0502020204030204" pitchFamily="34" charset="0"/>
              </a:rPr>
              <a:t>ölçü</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su</a:t>
            </a:r>
            <a:r>
              <a:rPr lang="en-US" sz="2400" dirty="0">
                <a:solidFill>
                  <a:prstClr val="black"/>
                </a:solidFill>
                <a:ea typeface="Calibri" panose="020F0502020204030204" pitchFamily="34" charset="0"/>
              </a:rPr>
              <a:t> (500-600 ppm </a:t>
            </a:r>
            <a:r>
              <a:rPr lang="en-US" sz="2400" dirty="0" err="1">
                <a:solidFill>
                  <a:prstClr val="black"/>
                </a:solidFill>
                <a:ea typeface="Calibri" panose="020F0502020204030204" pitchFamily="34" charset="0"/>
              </a:rPr>
              <a:t>klor</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açığa</a:t>
            </a:r>
            <a:r>
              <a:rPr lang="en-US" sz="2400" dirty="0">
                <a:solidFill>
                  <a:prstClr val="black"/>
                </a:solidFill>
                <a:ea typeface="Calibri" panose="020F0502020204030204" pitchFamily="34" charset="0"/>
              </a:rPr>
              <a:t> </a:t>
            </a:r>
            <a:r>
              <a:rPr lang="en-US" sz="2400" dirty="0" err="1">
                <a:solidFill>
                  <a:prstClr val="black"/>
                </a:solidFill>
                <a:ea typeface="Calibri" panose="020F0502020204030204" pitchFamily="34" charset="0"/>
              </a:rPr>
              <a:t>çıkarır</a:t>
            </a:r>
            <a:r>
              <a:rPr lang="en-US" sz="2400" i="1" dirty="0" smtClean="0">
                <a:solidFill>
                  <a:prstClr val="black"/>
                </a:solidFill>
                <a:ea typeface="Calibri" panose="020F0502020204030204" pitchFamily="34" charset="0"/>
              </a:rPr>
              <a:t>)</a:t>
            </a:r>
            <a:endParaRPr lang="tr-TR" sz="2400" i="1" dirty="0">
              <a:solidFill>
                <a:prstClr val="black"/>
              </a:solidFill>
              <a:ea typeface="Calibri" panose="020F0502020204030204" pitchFamily="34" charset="0"/>
            </a:endParaRPr>
          </a:p>
          <a:p>
            <a:pPr lvl="0"/>
            <a:r>
              <a:rPr lang="en-US" sz="2400" dirty="0">
                <a:solidFill>
                  <a:prstClr val="black"/>
                </a:solidFill>
                <a:ea typeface="Times New Roman" panose="02020603050405020304" pitchFamily="18" charset="0"/>
              </a:rPr>
              <a:t>1/100’lük </a:t>
            </a:r>
            <a:r>
              <a:rPr lang="en-US" sz="2400" dirty="0" err="1">
                <a:solidFill>
                  <a:prstClr val="black"/>
                </a:solidFill>
                <a:ea typeface="Times New Roman" panose="02020603050405020304" pitchFamily="18" charset="0"/>
              </a:rPr>
              <a:t>çamaşır</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suyu</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elde</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etmek</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için</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pratik</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olarak</a:t>
            </a:r>
            <a:r>
              <a:rPr lang="en-US" sz="2400" dirty="0">
                <a:solidFill>
                  <a:prstClr val="black"/>
                </a:solidFill>
                <a:ea typeface="Times New Roman" panose="02020603050405020304" pitchFamily="18" charset="0"/>
              </a:rPr>
              <a:t> 10 </a:t>
            </a:r>
            <a:r>
              <a:rPr lang="en-US" sz="2400" dirty="0" err="1">
                <a:solidFill>
                  <a:prstClr val="black"/>
                </a:solidFill>
                <a:ea typeface="Times New Roman" panose="02020603050405020304" pitchFamily="18" charset="0"/>
              </a:rPr>
              <a:t>litre</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su</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içine</a:t>
            </a:r>
            <a:r>
              <a:rPr lang="en-US" sz="2400" dirty="0">
                <a:solidFill>
                  <a:prstClr val="black"/>
                </a:solidFill>
                <a:ea typeface="Times New Roman" panose="02020603050405020304" pitchFamily="18" charset="0"/>
              </a:rPr>
              <a:t> 1 </a:t>
            </a:r>
            <a:r>
              <a:rPr lang="en-US" sz="2400" dirty="0" err="1">
                <a:solidFill>
                  <a:prstClr val="black"/>
                </a:solidFill>
                <a:ea typeface="Times New Roman" panose="02020603050405020304" pitchFamily="18" charset="0"/>
              </a:rPr>
              <a:t>küçük</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çay</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bardağı</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çamaşır</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suyu</a:t>
            </a:r>
            <a:r>
              <a:rPr lang="en-US" sz="2400" dirty="0">
                <a:solidFill>
                  <a:prstClr val="black"/>
                </a:solidFill>
                <a:ea typeface="Times New Roman" panose="02020603050405020304" pitchFamily="18" charset="0"/>
              </a:rPr>
              <a:t> </a:t>
            </a:r>
            <a:r>
              <a:rPr lang="en-US" sz="2400" dirty="0" err="1">
                <a:solidFill>
                  <a:prstClr val="black"/>
                </a:solidFill>
                <a:ea typeface="Times New Roman" panose="02020603050405020304" pitchFamily="18" charset="0"/>
              </a:rPr>
              <a:t>konulur</a:t>
            </a:r>
            <a:endParaRPr lang="tr-TR" sz="2400" dirty="0">
              <a:solidFill>
                <a:prstClr val="black"/>
              </a:solidFill>
            </a:endParaRPr>
          </a:p>
          <a:p>
            <a:pPr marL="216000" indent="-144000">
              <a:lnSpc>
                <a:spcPts val="3000"/>
              </a:lnSpc>
              <a:spcBef>
                <a:spcPts val="600"/>
              </a:spcBef>
              <a:spcAft>
                <a:spcPts val="600"/>
              </a:spcAft>
            </a:pPr>
            <a:endParaRPr lang="tr-TR" sz="20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97045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85800" y="1235096"/>
            <a:ext cx="10812780" cy="5236860"/>
          </a:xfrm>
        </p:spPr>
        <p:txBody>
          <a:bodyPr>
            <a:noAutofit/>
          </a:bodyPr>
          <a:lstStyle/>
          <a:p>
            <a:pPr lvl="0" algn="just"/>
            <a:r>
              <a:rPr lang="en-US" sz="2400" dirty="0" err="1"/>
              <a:t>Tüm</a:t>
            </a:r>
            <a:r>
              <a:rPr lang="en-US" sz="2400" dirty="0"/>
              <a:t> </a:t>
            </a:r>
            <a:r>
              <a:rPr lang="en-US" sz="2400" dirty="0" err="1"/>
              <a:t>ev</a:t>
            </a:r>
            <a:r>
              <a:rPr lang="en-US" sz="2400" dirty="0"/>
              <a:t> </a:t>
            </a:r>
            <a:r>
              <a:rPr lang="en-US" sz="2400" dirty="0" err="1"/>
              <a:t>sakinleri</a:t>
            </a:r>
            <a:r>
              <a:rPr lang="en-US" sz="2400" dirty="0"/>
              <a:t> </a:t>
            </a:r>
            <a:r>
              <a:rPr lang="en-US" sz="2400" dirty="0" err="1"/>
              <a:t>kendi</a:t>
            </a:r>
            <a:r>
              <a:rPr lang="en-US" sz="2400" dirty="0"/>
              <a:t> </a:t>
            </a:r>
            <a:r>
              <a:rPr lang="en-US" sz="2400" dirty="0" err="1"/>
              <a:t>sağlık</a:t>
            </a:r>
            <a:r>
              <a:rPr lang="en-US" sz="2400" dirty="0"/>
              <a:t> </a:t>
            </a:r>
            <a:r>
              <a:rPr lang="en-US" sz="2400" dirty="0" err="1"/>
              <a:t>durumlarını</a:t>
            </a:r>
            <a:r>
              <a:rPr lang="en-US" sz="2400" dirty="0"/>
              <a:t> </a:t>
            </a:r>
            <a:r>
              <a:rPr lang="en-US" sz="2400" dirty="0" err="1"/>
              <a:t>takip</a:t>
            </a:r>
            <a:r>
              <a:rPr lang="en-US" sz="2400" dirty="0"/>
              <a:t> </a:t>
            </a:r>
            <a:r>
              <a:rPr lang="en-US" sz="2400" dirty="0" err="1"/>
              <a:t>etmeli</a:t>
            </a:r>
            <a:r>
              <a:rPr lang="en-US" sz="2400" dirty="0"/>
              <a:t> </a:t>
            </a:r>
            <a:r>
              <a:rPr lang="en-US" sz="2400" dirty="0" err="1"/>
              <a:t>ve</a:t>
            </a:r>
            <a:r>
              <a:rPr lang="en-US" sz="2400" dirty="0"/>
              <a:t> </a:t>
            </a:r>
            <a:r>
              <a:rPr lang="en-US" sz="2400" dirty="0" err="1"/>
              <a:t>herhangi</a:t>
            </a:r>
            <a:r>
              <a:rPr lang="en-US" sz="2400" dirty="0"/>
              <a:t> </a:t>
            </a:r>
            <a:r>
              <a:rPr lang="en-US" sz="2400" dirty="0" err="1"/>
              <a:t>bir</a:t>
            </a:r>
            <a:r>
              <a:rPr lang="en-US" sz="2400" dirty="0"/>
              <a:t> </a:t>
            </a:r>
            <a:r>
              <a:rPr lang="en-US" sz="2400" dirty="0" err="1"/>
              <a:t>belirti</a:t>
            </a:r>
            <a:r>
              <a:rPr lang="en-US" sz="2400" dirty="0"/>
              <a:t> </a:t>
            </a:r>
            <a:r>
              <a:rPr lang="en-US" sz="2400" dirty="0" err="1"/>
              <a:t>ortaya</a:t>
            </a:r>
            <a:r>
              <a:rPr lang="en-US" sz="2400" dirty="0"/>
              <a:t> </a:t>
            </a:r>
            <a:r>
              <a:rPr lang="en-US" sz="2400" dirty="0" err="1"/>
              <a:t>çıkması</a:t>
            </a:r>
            <a:r>
              <a:rPr lang="en-US" sz="2400" dirty="0"/>
              <a:t> </a:t>
            </a:r>
            <a:r>
              <a:rPr lang="en-US" sz="2400" dirty="0" err="1"/>
              <a:t>durumunda</a:t>
            </a:r>
            <a:r>
              <a:rPr lang="en-US" sz="2400" dirty="0"/>
              <a:t> </a:t>
            </a:r>
            <a:r>
              <a:rPr lang="en-US" sz="2400" dirty="0" err="1"/>
              <a:t>sağlık</a:t>
            </a:r>
            <a:r>
              <a:rPr lang="en-US" sz="2400" dirty="0"/>
              <a:t> </a:t>
            </a:r>
            <a:r>
              <a:rPr lang="en-US" sz="2400" dirty="0" err="1"/>
              <a:t>kurumuna</a:t>
            </a:r>
            <a:r>
              <a:rPr lang="en-US" sz="2400" dirty="0"/>
              <a:t> </a:t>
            </a:r>
            <a:r>
              <a:rPr lang="en-US" sz="2400" dirty="0" err="1" smtClean="0"/>
              <a:t>başvurmalı</a:t>
            </a:r>
            <a:endParaRPr lang="tr-TR" sz="2400" dirty="0" smtClean="0"/>
          </a:p>
          <a:p>
            <a:pPr lvl="0" algn="just"/>
            <a:endParaRPr lang="tr-TR" sz="2400" dirty="0"/>
          </a:p>
          <a:p>
            <a:pPr lvl="0" algn="just"/>
            <a:r>
              <a:rPr lang="en-US" sz="2400" dirty="0" err="1"/>
              <a:t>Hastanın</a:t>
            </a:r>
            <a:r>
              <a:rPr lang="en-US" sz="2400" dirty="0"/>
              <a:t> </a:t>
            </a:r>
            <a:r>
              <a:rPr lang="en-US" sz="2400" dirty="0" err="1"/>
              <a:t>genel</a:t>
            </a:r>
            <a:r>
              <a:rPr lang="en-US" sz="2400" dirty="0"/>
              <a:t> </a:t>
            </a:r>
            <a:r>
              <a:rPr lang="en-US" sz="2400" dirty="0" err="1"/>
              <a:t>durumu</a:t>
            </a:r>
            <a:r>
              <a:rPr lang="en-US" sz="2400" dirty="0"/>
              <a:t> </a:t>
            </a:r>
            <a:r>
              <a:rPr lang="en-US" sz="2400" dirty="0" err="1"/>
              <a:t>bozulduğunda</a:t>
            </a:r>
            <a:r>
              <a:rPr lang="en-US" sz="2400" dirty="0"/>
              <a:t> 112 </a:t>
            </a:r>
            <a:r>
              <a:rPr lang="en-US" sz="2400" dirty="0" err="1"/>
              <a:t>aranarak</a:t>
            </a:r>
            <a:r>
              <a:rPr lang="en-US" sz="2400" dirty="0"/>
              <a:t> </a:t>
            </a:r>
            <a:r>
              <a:rPr lang="en-US" sz="2400" dirty="0" err="1"/>
              <a:t>tıbbi</a:t>
            </a:r>
            <a:r>
              <a:rPr lang="en-US" sz="2400" dirty="0"/>
              <a:t> </a:t>
            </a:r>
            <a:r>
              <a:rPr lang="en-US" sz="2400" dirty="0" err="1"/>
              <a:t>yardım</a:t>
            </a:r>
            <a:r>
              <a:rPr lang="en-US" sz="2400" dirty="0"/>
              <a:t> </a:t>
            </a:r>
            <a:r>
              <a:rPr lang="en-US" sz="2400" dirty="0" err="1"/>
              <a:t>istenmeli</a:t>
            </a:r>
            <a:r>
              <a:rPr lang="en-US" sz="2400" dirty="0"/>
              <a:t> </a:t>
            </a:r>
            <a:r>
              <a:rPr lang="en-US" sz="2400" dirty="0" err="1"/>
              <a:t>ve</a:t>
            </a:r>
            <a:r>
              <a:rPr lang="en-US" sz="2400" dirty="0"/>
              <a:t> </a:t>
            </a:r>
            <a:r>
              <a:rPr lang="en-US" sz="2400" dirty="0" err="1"/>
              <a:t>hastanın</a:t>
            </a:r>
            <a:r>
              <a:rPr lang="en-US" sz="2400" dirty="0"/>
              <a:t> </a:t>
            </a:r>
            <a:r>
              <a:rPr lang="en-US" sz="2400" dirty="0" err="1"/>
              <a:t>durumu</a:t>
            </a:r>
            <a:r>
              <a:rPr lang="en-US" sz="2400" dirty="0"/>
              <a:t> </a:t>
            </a:r>
            <a:r>
              <a:rPr lang="en-US" sz="2400" dirty="0" err="1"/>
              <a:t>hakkında</a:t>
            </a:r>
            <a:r>
              <a:rPr lang="en-US" sz="2400" dirty="0"/>
              <a:t> </a:t>
            </a:r>
            <a:r>
              <a:rPr lang="en-US" sz="2400" dirty="0" err="1"/>
              <a:t>sağlık</a:t>
            </a:r>
            <a:r>
              <a:rPr lang="en-US" sz="2400" dirty="0"/>
              <a:t> </a:t>
            </a:r>
            <a:r>
              <a:rPr lang="en-US" sz="2400" dirty="0" err="1"/>
              <a:t>kuruluşuna</a:t>
            </a:r>
            <a:r>
              <a:rPr lang="en-US" sz="2400" dirty="0"/>
              <a:t> </a:t>
            </a:r>
            <a:r>
              <a:rPr lang="en-US" sz="2400" dirty="0" err="1"/>
              <a:t>bilgi</a:t>
            </a:r>
            <a:r>
              <a:rPr lang="en-US" sz="2400" dirty="0"/>
              <a:t> </a:t>
            </a:r>
            <a:r>
              <a:rPr lang="en-US" sz="2400" dirty="0" err="1" smtClean="0"/>
              <a:t>verilmeli</a:t>
            </a:r>
            <a:endParaRPr lang="tr-TR" sz="2400" dirty="0" smtClean="0"/>
          </a:p>
          <a:p>
            <a:pPr lvl="0" algn="just"/>
            <a:endParaRPr lang="tr-TR" sz="2400" dirty="0"/>
          </a:p>
          <a:p>
            <a:pPr lvl="0" algn="just"/>
            <a:r>
              <a:rPr lang="en-US" sz="2400" dirty="0" err="1"/>
              <a:t>Hastanın</a:t>
            </a:r>
            <a:r>
              <a:rPr lang="en-US" sz="2400" dirty="0"/>
              <a:t> </a:t>
            </a:r>
            <a:r>
              <a:rPr lang="en-US" sz="2400" dirty="0" err="1"/>
              <a:t>nakli</a:t>
            </a:r>
            <a:r>
              <a:rPr lang="en-US" sz="2400" dirty="0"/>
              <a:t> </a:t>
            </a:r>
            <a:r>
              <a:rPr lang="en-US" sz="2400" dirty="0" err="1"/>
              <a:t>gerekli</a:t>
            </a:r>
            <a:r>
              <a:rPr lang="en-US" sz="2400" dirty="0"/>
              <a:t> </a:t>
            </a:r>
            <a:r>
              <a:rPr lang="en-US" sz="2400" dirty="0" err="1"/>
              <a:t>ise</a:t>
            </a:r>
            <a:r>
              <a:rPr lang="en-US" sz="2400" dirty="0"/>
              <a:t> </a:t>
            </a:r>
            <a:r>
              <a:rPr lang="en-US" sz="2400" dirty="0" err="1"/>
              <a:t>nakil</a:t>
            </a:r>
            <a:r>
              <a:rPr lang="en-US" sz="2400" dirty="0"/>
              <a:t> </a:t>
            </a:r>
            <a:r>
              <a:rPr lang="en-US" sz="2400" dirty="0" err="1"/>
              <a:t>sırasında</a:t>
            </a:r>
            <a:r>
              <a:rPr lang="en-US" sz="2400" dirty="0"/>
              <a:t> </a:t>
            </a:r>
            <a:r>
              <a:rPr lang="en-US" sz="2400" dirty="0" err="1"/>
              <a:t>mutlaka</a:t>
            </a:r>
            <a:r>
              <a:rPr lang="en-US" sz="2400" dirty="0"/>
              <a:t> </a:t>
            </a:r>
            <a:r>
              <a:rPr lang="en-US" sz="2400" dirty="0" err="1"/>
              <a:t>tıbbi</a:t>
            </a:r>
            <a:r>
              <a:rPr lang="en-US" sz="2400" dirty="0"/>
              <a:t> </a:t>
            </a:r>
            <a:r>
              <a:rPr lang="en-US" sz="2400" dirty="0" err="1"/>
              <a:t>maske</a:t>
            </a:r>
            <a:r>
              <a:rPr lang="en-US" sz="2400" dirty="0"/>
              <a:t> </a:t>
            </a:r>
            <a:r>
              <a:rPr lang="en-US" sz="2400" dirty="0" err="1"/>
              <a:t>takmaları</a:t>
            </a:r>
            <a:r>
              <a:rPr lang="en-US" sz="2400" dirty="0"/>
              <a:t> </a:t>
            </a:r>
            <a:r>
              <a:rPr lang="en-US" sz="2400" dirty="0" err="1" smtClean="0"/>
              <a:t>sağlanmalı</a:t>
            </a:r>
            <a:endParaRPr lang="tr-TR" sz="2400" dirty="0"/>
          </a:p>
          <a:p>
            <a:pPr marL="216000" indent="-144000">
              <a:lnSpc>
                <a:spcPts val="3000"/>
              </a:lnSpc>
              <a:spcBef>
                <a:spcPts val="600"/>
              </a:spcBef>
              <a:spcAft>
                <a:spcPts val="600"/>
              </a:spcAft>
            </a:pPr>
            <a:endParaRPr lang="tr-TR" sz="20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08439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508001" y="1593455"/>
            <a:ext cx="9720082" cy="3374471"/>
          </a:xfrm>
        </p:spPr>
        <p:txBody>
          <a:bodyPr>
            <a:normAutofit/>
          </a:bodyPr>
          <a:lstStyle/>
          <a:p>
            <a:pPr marL="216000" indent="-144000">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Henüz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netlik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kazanmamış</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r>
              <a:rPr lang="en-US" sz="2400" dirty="0">
                <a:latin typeface="Arial" panose="020B0604020202020204" pitchFamily="34" charset="0"/>
                <a:cs typeface="Arial" panose="020B0604020202020204" pitchFamily="34" charset="0"/>
              </a:rPr>
              <a:t>SARS-CoV-2’nin </a:t>
            </a:r>
            <a:r>
              <a:rPr lang="en-US" sz="2400" dirty="0" err="1">
                <a:latin typeface="Arial" panose="020B0604020202020204" pitchFamily="34" charset="0"/>
                <a:cs typeface="Arial" panose="020B0604020202020204" pitchFamily="34" charset="0"/>
              </a:rPr>
              <a:t>kökeni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araştırılmakta</a:t>
            </a:r>
            <a:r>
              <a:rPr lang="tr-TR" sz="2400" dirty="0">
                <a:latin typeface="Arial" panose="020B0604020202020204" pitchFamily="34" charset="0"/>
                <a:cs typeface="Arial" panose="020B0604020202020204" pitchFamily="34" charset="0"/>
              </a:rPr>
              <a:t>,</a:t>
            </a:r>
          </a:p>
          <a:p>
            <a:pPr marL="216000" indent="-144000">
              <a:lnSpc>
                <a:spcPts val="3000"/>
              </a:lnSpc>
              <a:spcBef>
                <a:spcPts val="600"/>
              </a:spcBef>
              <a:spcAft>
                <a:spcPts val="600"/>
              </a:spcAft>
            </a:pPr>
            <a:r>
              <a:rPr lang="tr-TR" sz="2400" dirty="0">
                <a:latin typeface="Arial" panose="020B0604020202020204" pitchFamily="34" charset="0"/>
                <a:cs typeface="Arial" panose="020B0604020202020204" pitchFamily="34" charset="0"/>
              </a:rPr>
              <a:t>E</a:t>
            </a:r>
            <a:r>
              <a:rPr lang="en-US" sz="2400" dirty="0" err="1">
                <a:latin typeface="Arial" panose="020B0604020202020204" pitchFamily="34" charset="0"/>
                <a:cs typeface="Arial" panose="020B0604020202020204" pitchFamily="34" charset="0"/>
              </a:rPr>
              <a:t>ldeki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veriler</a:t>
            </a:r>
            <a:r>
              <a:rPr lang="en-US" sz="2400" dirty="0">
                <a:latin typeface="Arial" panose="020B0604020202020204" pitchFamily="34" charset="0"/>
                <a:cs typeface="Arial" panose="020B0604020202020204" pitchFamily="34" charset="0"/>
              </a:rPr>
              <a:t>, Deniz </a:t>
            </a:r>
            <a:r>
              <a:rPr lang="en-US" sz="2400" dirty="0" err="1">
                <a:latin typeface="Arial" panose="020B0604020202020204" pitchFamily="34" charset="0"/>
                <a:cs typeface="Arial" panose="020B0604020202020204" pitchFamily="34" charset="0"/>
              </a:rPr>
              <a:t>Ürünleri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Toptan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Satış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Pazarında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yasadışı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satılan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vahşi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hayvanları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işaret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etmekte</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xmlns=""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Enfeksiyon Kaynağı</a:t>
            </a:r>
          </a:p>
        </p:txBody>
      </p:sp>
    </p:spTree>
    <p:extLst>
      <p:ext uri="{BB962C8B-B14F-4D97-AF65-F5344CB8AC3E}">
        <p14:creationId xmlns:p14="http://schemas.microsoft.com/office/powerpoint/2010/main" val="265051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452" y="288014"/>
            <a:ext cx="10244528" cy="701337"/>
          </a:xfrm>
        </p:spPr>
        <p:txBody>
          <a:bodyPr>
            <a:normAutofit/>
          </a:bodyPr>
          <a:lstStyle/>
          <a:p>
            <a:r>
              <a:rPr lang="tr-TR" sz="3200" dirty="0">
                <a:solidFill>
                  <a:schemeClr val="bg1"/>
                </a:solidFill>
              </a:rPr>
              <a:t>Ayaktan Başvuran Hastalar İçin Kapı </a:t>
            </a:r>
            <a:r>
              <a:rPr lang="tr-TR" sz="3200" dirty="0" err="1">
                <a:solidFill>
                  <a:schemeClr val="bg1"/>
                </a:solidFill>
              </a:rPr>
              <a:t>Triajı</a:t>
            </a:r>
            <a:r>
              <a:rPr lang="tr-TR" sz="3200" dirty="0">
                <a:solidFill>
                  <a:schemeClr val="bg1"/>
                </a:solidFill>
              </a:rPr>
              <a:t> </a:t>
            </a:r>
          </a:p>
        </p:txBody>
      </p:sp>
      <p:pic>
        <p:nvPicPr>
          <p:cNvPr id="4" name="İçerik Yer Tutucusu 3"/>
          <p:cNvPicPr>
            <a:picLocks noGrp="1" noChangeAspect="1"/>
          </p:cNvPicPr>
          <p:nvPr>
            <p:ph idx="1"/>
          </p:nvPr>
        </p:nvPicPr>
        <p:blipFill rotWithShape="1">
          <a:blip r:embed="rId2"/>
          <a:srcRect l="15523" t="27101" r="17886" b="7686"/>
          <a:stretch/>
        </p:blipFill>
        <p:spPr>
          <a:xfrm>
            <a:off x="1266742" y="1140566"/>
            <a:ext cx="10384238" cy="5717434"/>
          </a:xfrm>
          <a:prstGeom prst="rect">
            <a:avLst/>
          </a:prstGeom>
        </p:spPr>
      </p:pic>
    </p:spTree>
    <p:extLst>
      <p:ext uri="{BB962C8B-B14F-4D97-AF65-F5344CB8AC3E}">
        <p14:creationId xmlns:p14="http://schemas.microsoft.com/office/powerpoint/2010/main" val="727892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452" y="288014"/>
            <a:ext cx="10244528" cy="701337"/>
          </a:xfrm>
        </p:spPr>
        <p:txBody>
          <a:bodyPr>
            <a:normAutofit/>
          </a:bodyPr>
          <a:lstStyle/>
          <a:p>
            <a:r>
              <a:rPr lang="tr-TR" sz="3200" dirty="0">
                <a:solidFill>
                  <a:schemeClr val="bg1"/>
                </a:solidFill>
              </a:rPr>
              <a:t>Ayaktan Başvuran Hastalar İçin Kapı </a:t>
            </a:r>
            <a:r>
              <a:rPr lang="tr-TR" sz="3200" dirty="0" err="1">
                <a:solidFill>
                  <a:schemeClr val="bg1"/>
                </a:solidFill>
              </a:rPr>
              <a:t>Triajı</a:t>
            </a:r>
            <a:r>
              <a:rPr lang="tr-TR" sz="3200" dirty="0">
                <a:solidFill>
                  <a:schemeClr val="bg1"/>
                </a:solidFill>
              </a:rPr>
              <a:t> </a:t>
            </a:r>
          </a:p>
        </p:txBody>
      </p:sp>
      <p:pic>
        <p:nvPicPr>
          <p:cNvPr id="5" name="İçerik Yer Tutucusu 4"/>
          <p:cNvPicPr>
            <a:picLocks noGrp="1" noChangeAspect="1"/>
          </p:cNvPicPr>
          <p:nvPr>
            <p:ph idx="1"/>
          </p:nvPr>
        </p:nvPicPr>
        <p:blipFill rotWithShape="1">
          <a:blip r:embed="rId2"/>
          <a:srcRect l="16132" t="17531" r="19524" b="7141"/>
          <a:stretch/>
        </p:blipFill>
        <p:spPr>
          <a:xfrm>
            <a:off x="1258667" y="1140159"/>
            <a:ext cx="8687191" cy="5717841"/>
          </a:xfrm>
          <a:prstGeom prst="rect">
            <a:avLst/>
          </a:prstGeom>
        </p:spPr>
      </p:pic>
      <p:sp>
        <p:nvSpPr>
          <p:cNvPr id="6" name="Metin kutusu 5"/>
          <p:cNvSpPr txBox="1"/>
          <p:nvPr/>
        </p:nvSpPr>
        <p:spPr>
          <a:xfrm>
            <a:off x="9945858" y="1783080"/>
            <a:ext cx="2246142" cy="3139321"/>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Soruların hepsine yanıt HAYIR ise; COVID-19 açısından düşük riskli olarak kabul edilir </a:t>
            </a:r>
          </a:p>
          <a:p>
            <a:r>
              <a:rPr lang="tr-TR" dirty="0">
                <a:latin typeface="Arial" panose="020B0604020202020204" pitchFamily="34" charset="0"/>
                <a:cs typeface="Arial" panose="020B0604020202020204" pitchFamily="34" charset="0"/>
              </a:rPr>
              <a:t>ve </a:t>
            </a:r>
          </a:p>
          <a:p>
            <a:r>
              <a:rPr lang="tr-TR" dirty="0">
                <a:latin typeface="Arial" panose="020B0604020202020204" pitchFamily="34" charset="0"/>
                <a:cs typeface="Arial" panose="020B0604020202020204" pitchFamily="34" charset="0"/>
              </a:rPr>
              <a:t>şikayeti yönünde değerlendirilmek üzere ilgili bölüme yönlendirilir</a:t>
            </a:r>
          </a:p>
        </p:txBody>
      </p:sp>
    </p:spTree>
    <p:extLst>
      <p:ext uri="{BB962C8B-B14F-4D97-AF65-F5344CB8AC3E}">
        <p14:creationId xmlns:p14="http://schemas.microsoft.com/office/powerpoint/2010/main" val="4172572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312" y="400555"/>
            <a:ext cx="10244528" cy="701337"/>
          </a:xfrm>
        </p:spPr>
        <p:txBody>
          <a:bodyPr>
            <a:noAutofit/>
          </a:bodyPr>
          <a:lstStyle/>
          <a:p>
            <a:r>
              <a:rPr lang="tr-TR" sz="3200" dirty="0" smtClean="0">
                <a:solidFill>
                  <a:schemeClr val="bg1"/>
                </a:solidFill>
              </a:rPr>
              <a:t>Belirlenen COVID-19 Polikliniğinde Hasta Yönetimi</a:t>
            </a:r>
            <a:endParaRPr lang="tr-TR" sz="3200" dirty="0">
              <a:solidFill>
                <a:schemeClr val="bg1"/>
              </a:solidFill>
            </a:endParaRPr>
          </a:p>
        </p:txBody>
      </p:sp>
      <p:sp>
        <p:nvSpPr>
          <p:cNvPr id="3" name="İçerik Yer Tutucusu 2"/>
          <p:cNvSpPr>
            <a:spLocks noGrp="1"/>
          </p:cNvSpPr>
          <p:nvPr>
            <p:ph idx="1"/>
          </p:nvPr>
        </p:nvSpPr>
        <p:spPr>
          <a:xfrm>
            <a:off x="982471" y="1065504"/>
            <a:ext cx="11138210" cy="5993022"/>
          </a:xfrm>
        </p:spPr>
        <p:txBody>
          <a:bodyPr>
            <a:noAutofit/>
          </a:bodyPr>
          <a:lstStyle/>
          <a:p>
            <a:pPr>
              <a:lnSpc>
                <a:spcPct val="110000"/>
              </a:lnSpc>
            </a:pPr>
            <a:r>
              <a:rPr lang="tr-TR" sz="2400" dirty="0"/>
              <a:t>Belirlenen COVID-19 polikliniğine </a:t>
            </a:r>
            <a:r>
              <a:rPr lang="tr-TR" sz="2400" b="1" dirty="0" smtClean="0"/>
              <a:t>m</a:t>
            </a:r>
            <a:r>
              <a:rPr lang="tr-TR" sz="2400" b="1" dirty="0" smtClean="0"/>
              <a:t>aske </a:t>
            </a:r>
            <a:r>
              <a:rPr lang="tr-TR" sz="2400" b="1" dirty="0"/>
              <a:t>takılı olarak</a:t>
            </a:r>
            <a:r>
              <a:rPr lang="tr-TR" sz="2400" dirty="0"/>
              <a:t>, </a:t>
            </a:r>
            <a:r>
              <a:rPr lang="tr-TR" sz="2400" dirty="0" err="1"/>
              <a:t>triyaj</a:t>
            </a:r>
            <a:r>
              <a:rPr lang="tr-TR" sz="2400" dirty="0"/>
              <a:t> </a:t>
            </a:r>
            <a:r>
              <a:rPr lang="tr-TR" sz="2400" dirty="0"/>
              <a:t>/</a:t>
            </a:r>
            <a:r>
              <a:rPr lang="tr-TR" sz="2400" dirty="0" smtClean="0"/>
              <a:t>yönlendirme </a:t>
            </a:r>
            <a:r>
              <a:rPr lang="tr-TR" sz="2400" dirty="0"/>
              <a:t>alanından gelen hastaların COVID-19 </a:t>
            </a:r>
            <a:r>
              <a:rPr lang="tr-TR" sz="2400" dirty="0" smtClean="0"/>
              <a:t>vaka </a:t>
            </a:r>
            <a:r>
              <a:rPr lang="tr-TR" sz="2400" dirty="0"/>
              <a:t>tanımı açısından değerlendirmesi yapılır. </a:t>
            </a:r>
          </a:p>
          <a:p>
            <a:pPr>
              <a:lnSpc>
                <a:spcPct val="110000"/>
              </a:lnSpc>
            </a:pPr>
            <a:r>
              <a:rPr lang="tr-TR" sz="2400" dirty="0"/>
              <a:t>COVID-19 </a:t>
            </a:r>
            <a:r>
              <a:rPr lang="tr-TR" sz="2400" dirty="0" smtClean="0"/>
              <a:t>vaka </a:t>
            </a:r>
            <a:r>
              <a:rPr lang="tr-TR" sz="2400" dirty="0"/>
              <a:t>tanımına uyanlar, belirlenen alana alınır. </a:t>
            </a:r>
          </a:p>
          <a:p>
            <a:pPr>
              <a:lnSpc>
                <a:spcPct val="110000"/>
              </a:lnSpc>
            </a:pPr>
            <a:r>
              <a:rPr lang="tr-TR" sz="2400" dirty="0" smtClean="0"/>
              <a:t>Sağlık personeli uygun </a:t>
            </a:r>
            <a:r>
              <a:rPr lang="tr-TR" sz="2400" dirty="0"/>
              <a:t>kişisel koruyucu ekipman (önlük, tıbbi maske, gözlük/yüz koruyucu, eldiven) </a:t>
            </a:r>
            <a:r>
              <a:rPr lang="tr-TR" sz="2400" dirty="0" smtClean="0"/>
              <a:t>giyerek </a:t>
            </a:r>
            <a:r>
              <a:rPr lang="tr-TR" sz="2400" dirty="0"/>
              <a:t>hastanın bulunduğu alana </a:t>
            </a:r>
            <a:r>
              <a:rPr lang="tr-TR" sz="2400" dirty="0" smtClean="0"/>
              <a:t>girer </a:t>
            </a:r>
            <a:endParaRPr lang="tr-TR" sz="2400" dirty="0"/>
          </a:p>
          <a:p>
            <a:pPr marL="228600" lvl="1">
              <a:lnSpc>
                <a:spcPct val="110000"/>
              </a:lnSpc>
              <a:spcBef>
                <a:spcPts val="1000"/>
              </a:spcBef>
            </a:pPr>
            <a:r>
              <a:rPr lang="tr-TR" dirty="0">
                <a:latin typeface="Arial" panose="020B0604020202020204" pitchFamily="34" charset="0"/>
                <a:cs typeface="Arial" panose="020B0604020202020204" pitchFamily="34" charset="0"/>
              </a:rPr>
              <a:t>Hastanın </a:t>
            </a:r>
            <a:r>
              <a:rPr lang="tr-TR" dirty="0" err="1">
                <a:latin typeface="Arial" panose="020B0604020202020204" pitchFamily="34" charset="0"/>
                <a:cs typeface="Arial" panose="020B0604020202020204" pitchFamily="34" charset="0"/>
              </a:rPr>
              <a:t>anamnezi</a:t>
            </a:r>
            <a:r>
              <a:rPr lang="tr-TR" dirty="0">
                <a:latin typeface="Arial" panose="020B0604020202020204" pitchFamily="34" charset="0"/>
                <a:cs typeface="Arial" panose="020B0604020202020204" pitchFamily="34" charset="0"/>
              </a:rPr>
              <a:t> alınır, </a:t>
            </a:r>
            <a:r>
              <a:rPr lang="tr-TR" dirty="0" smtClean="0">
                <a:latin typeface="Arial" panose="020B0604020202020204" pitchFamily="34" charset="0"/>
                <a:cs typeface="Arial" panose="020B0604020202020204" pitchFamily="34" charset="0"/>
              </a:rPr>
              <a:t>Muayenesi </a:t>
            </a:r>
            <a:r>
              <a:rPr lang="tr-TR" dirty="0">
                <a:latin typeface="Arial" panose="020B0604020202020204" pitchFamily="34" charset="0"/>
                <a:cs typeface="Arial" panose="020B0604020202020204" pitchFamily="34" charset="0"/>
              </a:rPr>
              <a:t>yapılır: </a:t>
            </a:r>
          </a:p>
          <a:p>
            <a:pPr lvl="1">
              <a:lnSpc>
                <a:spcPct val="110000"/>
              </a:lnSpc>
            </a:pPr>
            <a:r>
              <a:rPr lang="tr-TR" dirty="0" err="1">
                <a:latin typeface="Arial" panose="020B0604020202020204" pitchFamily="34" charset="0"/>
                <a:cs typeface="Arial" panose="020B0604020202020204" pitchFamily="34" charset="0"/>
              </a:rPr>
              <a:t>Vital</a:t>
            </a:r>
            <a:r>
              <a:rPr lang="tr-TR" dirty="0">
                <a:latin typeface="Arial" panose="020B0604020202020204" pitchFamily="34" charset="0"/>
                <a:cs typeface="Arial" panose="020B0604020202020204" pitchFamily="34" charset="0"/>
              </a:rPr>
              <a:t> bulgularına bakılır (kalp hızı, ritmi, solunum sayısı, kan basıncı, vücut sıcaklığı ve şartlar uygun ise oksijen </a:t>
            </a:r>
            <a:r>
              <a:rPr lang="tr-TR" dirty="0" err="1">
                <a:latin typeface="Arial" panose="020B0604020202020204" pitchFamily="34" charset="0"/>
                <a:cs typeface="Arial" panose="020B0604020202020204" pitchFamily="34" charset="0"/>
              </a:rPr>
              <a:t>saturasyonu</a:t>
            </a:r>
            <a:r>
              <a:rPr lang="tr-TR" dirty="0">
                <a:latin typeface="Arial" panose="020B0604020202020204" pitchFamily="34" charset="0"/>
                <a:cs typeface="Arial" panose="020B0604020202020204" pitchFamily="34" charset="0"/>
              </a:rPr>
              <a:t> kontrol edilir</a:t>
            </a:r>
            <a:r>
              <a:rPr lang="tr-TR" dirty="0" smtClean="0">
                <a:latin typeface="Arial" panose="020B0604020202020204" pitchFamily="34" charset="0"/>
                <a:cs typeface="Arial" panose="020B0604020202020204" pitchFamily="34" charset="0"/>
              </a:rPr>
              <a:t>)</a:t>
            </a:r>
          </a:p>
          <a:p>
            <a:pPr lvl="1">
              <a:lnSpc>
                <a:spcPct val="110000"/>
              </a:lnSpc>
            </a:pPr>
            <a:r>
              <a:rPr lang="tr-TR" dirty="0">
                <a:latin typeface="Arial" panose="020B0604020202020204" pitchFamily="34" charset="0"/>
                <a:cs typeface="Arial" panose="020B0604020202020204" pitchFamily="34" charset="0"/>
              </a:rPr>
              <a:t>Genel durumu stabil olmayan hastanın; solunum desteği, dolaşım desteği sağlanarak ilgili servise yatışı yapılır, </a:t>
            </a:r>
          </a:p>
          <a:p>
            <a:pPr lvl="1">
              <a:lnSpc>
                <a:spcPct val="110000"/>
              </a:lnSpc>
            </a:pPr>
            <a:r>
              <a:rPr lang="tr-TR" dirty="0">
                <a:latin typeface="Arial" panose="020B0604020202020204" pitchFamily="34" charset="0"/>
                <a:cs typeface="Arial" panose="020B0604020202020204" pitchFamily="34" charset="0"/>
              </a:rPr>
              <a:t>Durumu stabil olan hastanın muayenesi yapılır. </a:t>
            </a:r>
          </a:p>
        </p:txBody>
      </p:sp>
    </p:spTree>
    <p:extLst>
      <p:ext uri="{BB962C8B-B14F-4D97-AF65-F5344CB8AC3E}">
        <p14:creationId xmlns:p14="http://schemas.microsoft.com/office/powerpoint/2010/main" val="709013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47084"/>
            <a:ext cx="10515600" cy="5543648"/>
          </a:xfrm>
        </p:spPr>
        <p:txBody>
          <a:bodyPr>
            <a:noAutofit/>
          </a:bodyPr>
          <a:lstStyle/>
          <a:p>
            <a:r>
              <a:rPr lang="tr-TR" sz="2400" dirty="0" smtClean="0"/>
              <a:t>Tetkikleri </a:t>
            </a:r>
            <a:r>
              <a:rPr lang="tr-TR" sz="2400" dirty="0"/>
              <a:t>istenir; </a:t>
            </a:r>
            <a:endParaRPr lang="tr-TR" sz="2400" dirty="0" smtClean="0"/>
          </a:p>
          <a:p>
            <a:pPr marL="0" indent="0">
              <a:buNone/>
            </a:pPr>
            <a:r>
              <a:rPr lang="tr-TR" sz="2400" b="1" dirty="0" smtClean="0"/>
              <a:t>Kan </a:t>
            </a:r>
            <a:r>
              <a:rPr lang="tr-TR" sz="2400" b="1" dirty="0"/>
              <a:t>tetkikleri</a:t>
            </a:r>
            <a:r>
              <a:rPr lang="tr-TR" sz="2400" dirty="0"/>
              <a:t>: </a:t>
            </a:r>
          </a:p>
          <a:p>
            <a:pPr marL="890588" indent="0">
              <a:buNone/>
            </a:pPr>
            <a:r>
              <a:rPr lang="tr-TR" sz="2400" dirty="0"/>
              <a:t>Tam kan sayımı, Üre, </a:t>
            </a:r>
            <a:r>
              <a:rPr lang="tr-TR" sz="2400" dirty="0" err="1"/>
              <a:t>kreatinin</a:t>
            </a:r>
            <a:r>
              <a:rPr lang="tr-TR" sz="2400" dirty="0"/>
              <a:t>, sodyum, potasyum, klor, AST, ALT, total </a:t>
            </a:r>
            <a:r>
              <a:rPr lang="tr-TR" sz="2400" dirty="0" err="1"/>
              <a:t>bilirubin</a:t>
            </a:r>
            <a:r>
              <a:rPr lang="tr-TR" sz="2400" dirty="0"/>
              <a:t>, LDH, CPK, D-</a:t>
            </a:r>
            <a:r>
              <a:rPr lang="tr-TR" sz="2400" dirty="0" err="1"/>
              <a:t>dimer</a:t>
            </a:r>
            <a:r>
              <a:rPr lang="tr-TR" sz="2400" dirty="0"/>
              <a:t>, </a:t>
            </a:r>
            <a:r>
              <a:rPr lang="tr-TR" sz="2400" dirty="0" err="1"/>
              <a:t>troponin</a:t>
            </a:r>
            <a:r>
              <a:rPr lang="tr-TR" sz="2400" dirty="0"/>
              <a:t>, C-reaktif protein değerleri hekimin uygun gördüğü durumlarda istenebilir. </a:t>
            </a:r>
            <a:endParaRPr lang="tr-TR" sz="2400" dirty="0" smtClean="0"/>
          </a:p>
          <a:p>
            <a:pPr marL="890588" indent="0">
              <a:buNone/>
            </a:pPr>
            <a:endParaRPr lang="tr-TR" sz="2400" b="1" dirty="0"/>
          </a:p>
          <a:p>
            <a:pPr marL="0" indent="0">
              <a:buNone/>
            </a:pPr>
            <a:r>
              <a:rPr lang="tr-TR" sz="2400" b="1" dirty="0" smtClean="0"/>
              <a:t>Görüntüleme</a:t>
            </a:r>
            <a:r>
              <a:rPr lang="tr-TR" sz="2400" dirty="0"/>
              <a:t>: </a:t>
            </a:r>
            <a:endParaRPr lang="tr-TR" sz="2400" dirty="0" smtClean="0"/>
          </a:p>
          <a:p>
            <a:pPr marL="890588" indent="0">
              <a:buNone/>
            </a:pPr>
            <a:r>
              <a:rPr lang="tr-TR" sz="2400" dirty="0" smtClean="0"/>
              <a:t>Akciğer </a:t>
            </a:r>
            <a:r>
              <a:rPr lang="tr-TR" sz="2400" dirty="0" err="1"/>
              <a:t>grafisi</a:t>
            </a:r>
            <a:r>
              <a:rPr lang="tr-TR" sz="2400" dirty="0"/>
              <a:t> çekilir ve </a:t>
            </a:r>
            <a:r>
              <a:rPr lang="tr-TR" sz="2400" dirty="0" smtClean="0"/>
              <a:t>değerlendirilir</a:t>
            </a:r>
          </a:p>
          <a:p>
            <a:pPr marL="890588" indent="0">
              <a:buNone/>
            </a:pPr>
            <a:endParaRPr lang="tr-TR" sz="2400" dirty="0"/>
          </a:p>
          <a:p>
            <a:pPr marL="0" indent="0">
              <a:buNone/>
            </a:pPr>
            <a:r>
              <a:rPr lang="tr-TR" sz="2400" b="1" dirty="0" smtClean="0"/>
              <a:t>Bilgisayarlı Tomografi (BT):</a:t>
            </a:r>
          </a:p>
          <a:p>
            <a:pPr marL="0" indent="0">
              <a:buNone/>
            </a:pPr>
            <a:r>
              <a:rPr lang="tr-TR" sz="2400" b="1" dirty="0"/>
              <a:t>	</a:t>
            </a:r>
            <a:r>
              <a:rPr lang="tr-TR" sz="2400" dirty="0"/>
              <a:t>BT çekilemeyecek olan gebe hastalarda öykü ve muayene bulgularına </a:t>
            </a:r>
            <a:r>
              <a:rPr lang="tr-TR" sz="2400" dirty="0" smtClean="0"/>
              <a:t>göre klinik </a:t>
            </a:r>
            <a:r>
              <a:rPr lang="tr-TR" sz="2400" dirty="0"/>
              <a:t>olarak karar verilir.</a:t>
            </a:r>
            <a:endParaRPr lang="tr-TR" sz="2400" dirty="0"/>
          </a:p>
        </p:txBody>
      </p:sp>
      <p:sp>
        <p:nvSpPr>
          <p:cNvPr id="5" name="Unvan 1"/>
          <p:cNvSpPr>
            <a:spLocks noGrp="1"/>
          </p:cNvSpPr>
          <p:nvPr>
            <p:ph type="title"/>
          </p:nvPr>
        </p:nvSpPr>
        <p:spPr>
          <a:xfrm>
            <a:off x="1429312" y="400555"/>
            <a:ext cx="10244528" cy="701337"/>
          </a:xfrm>
        </p:spPr>
        <p:txBody>
          <a:bodyPr>
            <a:noAutofit/>
          </a:bodyPr>
          <a:lstStyle/>
          <a:p>
            <a:r>
              <a:rPr lang="tr-TR" sz="3200" dirty="0" smtClean="0">
                <a:solidFill>
                  <a:schemeClr val="bg1"/>
                </a:solidFill>
              </a:rPr>
              <a:t>Belirlenen COVID-19 Polikliniğinde Hasta Yönetimi</a:t>
            </a:r>
            <a:endParaRPr lang="tr-TR" sz="3200" dirty="0">
              <a:solidFill>
                <a:schemeClr val="bg1"/>
              </a:solidFill>
            </a:endParaRPr>
          </a:p>
        </p:txBody>
      </p:sp>
    </p:spTree>
    <p:extLst>
      <p:ext uri="{BB962C8B-B14F-4D97-AF65-F5344CB8AC3E}">
        <p14:creationId xmlns:p14="http://schemas.microsoft.com/office/powerpoint/2010/main" val="2365847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6573" y="1101892"/>
            <a:ext cx="10990006" cy="5756108"/>
          </a:xfrm>
        </p:spPr>
        <p:txBody>
          <a:bodyPr>
            <a:noAutofit/>
          </a:bodyPr>
          <a:lstStyle/>
          <a:p>
            <a:pPr marL="0" lvl="1" indent="0">
              <a:buNone/>
            </a:pPr>
            <a:r>
              <a:rPr lang="tr-TR" b="1" dirty="0"/>
              <a:t>Bilgisayarlı Tomografi (BT):</a:t>
            </a:r>
          </a:p>
          <a:p>
            <a:pPr marL="0" lvl="1" indent="0">
              <a:buNone/>
            </a:pPr>
            <a:r>
              <a:rPr lang="tr-TR" dirty="0" smtClean="0">
                <a:latin typeface="Arial" panose="020B0604020202020204" pitchFamily="34" charset="0"/>
                <a:cs typeface="Arial" panose="020B0604020202020204" pitchFamily="34" charset="0"/>
              </a:rPr>
              <a:t>	Uygun </a:t>
            </a:r>
            <a:r>
              <a:rPr lang="tr-TR" dirty="0">
                <a:latin typeface="Arial" panose="020B0604020202020204" pitchFamily="34" charset="0"/>
                <a:cs typeface="Arial" panose="020B0604020202020204" pitchFamily="34" charset="0"/>
              </a:rPr>
              <a:t>teknikle Akciğer </a:t>
            </a:r>
            <a:r>
              <a:rPr lang="tr-TR" dirty="0" smtClean="0">
                <a:latin typeface="Arial" panose="020B0604020202020204" pitchFamily="34" charset="0"/>
                <a:cs typeface="Arial" panose="020B0604020202020204" pitchFamily="34" charset="0"/>
              </a:rPr>
              <a:t>BT </a:t>
            </a:r>
            <a:r>
              <a:rPr lang="tr-TR" dirty="0">
                <a:latin typeface="Arial" panose="020B0604020202020204" pitchFamily="34" charset="0"/>
                <a:cs typeface="Arial" panose="020B0604020202020204" pitchFamily="34" charset="0"/>
              </a:rPr>
              <a:t>çekilir</a:t>
            </a:r>
          </a:p>
          <a:p>
            <a:pPr marL="0" indent="0">
              <a:buNone/>
            </a:pPr>
            <a:r>
              <a:rPr lang="tr-TR" sz="2400" b="1" dirty="0" smtClean="0"/>
              <a:t>Akciğer </a:t>
            </a:r>
            <a:r>
              <a:rPr lang="tr-TR" sz="2400" b="1" dirty="0"/>
              <a:t>BT: </a:t>
            </a:r>
            <a:endParaRPr lang="tr-TR" sz="2400" dirty="0"/>
          </a:p>
          <a:p>
            <a:pPr marL="608013" indent="-342900"/>
            <a:r>
              <a:rPr lang="tr-TR" sz="2400" dirty="0" smtClean="0"/>
              <a:t>Ateş </a:t>
            </a:r>
            <a:r>
              <a:rPr lang="tr-TR" sz="2400" dirty="0"/>
              <a:t>+ öksürük </a:t>
            </a:r>
            <a:r>
              <a:rPr lang="tr-TR" sz="2400" dirty="0" smtClean="0"/>
              <a:t>–ve Akciğer </a:t>
            </a:r>
            <a:r>
              <a:rPr lang="tr-TR" sz="2400" dirty="0" err="1"/>
              <a:t>grafisi</a:t>
            </a:r>
            <a:r>
              <a:rPr lang="tr-TR" sz="2400" dirty="0"/>
              <a:t> doğal: </a:t>
            </a:r>
            <a:r>
              <a:rPr lang="tr-TR" sz="2400" b="1" dirty="0"/>
              <a:t>Kontrastsız düşük doz BT </a:t>
            </a:r>
          </a:p>
          <a:p>
            <a:pPr marL="608013" indent="-342900"/>
            <a:r>
              <a:rPr lang="tr-TR" sz="2400" dirty="0" smtClean="0"/>
              <a:t>Ateş </a:t>
            </a:r>
            <a:r>
              <a:rPr lang="tr-TR" sz="2400" dirty="0"/>
              <a:t>+ öksürük – </a:t>
            </a:r>
            <a:r>
              <a:rPr lang="tr-TR" sz="2400" dirty="0" smtClean="0"/>
              <a:t>ve Akciğer </a:t>
            </a:r>
            <a:r>
              <a:rPr lang="tr-TR" sz="2400" dirty="0" err="1"/>
              <a:t>grafisi</a:t>
            </a:r>
            <a:r>
              <a:rPr lang="tr-TR" sz="2400" dirty="0"/>
              <a:t> tanısal/tanısal değil: </a:t>
            </a:r>
            <a:r>
              <a:rPr lang="tr-TR" sz="2400" b="1" dirty="0"/>
              <a:t>Kontrastsız düşük doz BT </a:t>
            </a:r>
          </a:p>
          <a:p>
            <a:pPr marL="608013" indent="-342900"/>
            <a:r>
              <a:rPr lang="tr-TR" sz="2400" dirty="0" smtClean="0"/>
              <a:t>Ateş </a:t>
            </a:r>
            <a:r>
              <a:rPr lang="tr-TR" sz="2400" dirty="0"/>
              <a:t>+ öksürük + </a:t>
            </a:r>
            <a:r>
              <a:rPr lang="tr-TR" sz="2400" dirty="0" err="1"/>
              <a:t>komorbid</a:t>
            </a:r>
            <a:r>
              <a:rPr lang="tr-TR" sz="2400" dirty="0"/>
              <a:t> hastalık veya ileri yaş (50 yaş ve üzeri) + tanısal olmayan akciğer </a:t>
            </a:r>
            <a:r>
              <a:rPr lang="tr-TR" sz="2400" dirty="0" err="1"/>
              <a:t>grafisi</a:t>
            </a:r>
            <a:r>
              <a:rPr lang="tr-TR" sz="2400" dirty="0"/>
              <a:t>: </a:t>
            </a:r>
            <a:r>
              <a:rPr lang="tr-TR" sz="2400" b="1" dirty="0"/>
              <a:t>Kontrastsız tam doz BT</a:t>
            </a:r>
            <a:r>
              <a:rPr lang="tr-TR" sz="2400" dirty="0"/>
              <a:t>, </a:t>
            </a:r>
            <a:endParaRPr lang="tr-TR" sz="2400" dirty="0" smtClean="0"/>
          </a:p>
          <a:p>
            <a:pPr marL="265113" indent="0">
              <a:buNone/>
            </a:pPr>
            <a:r>
              <a:rPr lang="tr-TR" sz="2400" dirty="0"/>
              <a:t>	</a:t>
            </a:r>
            <a:r>
              <a:rPr lang="tr-TR" sz="2400" dirty="0" smtClean="0"/>
              <a:t>başka </a:t>
            </a:r>
            <a:r>
              <a:rPr lang="tr-TR" sz="2400" dirty="0"/>
              <a:t>bir hastalık nedeniyle </a:t>
            </a:r>
            <a:r>
              <a:rPr lang="tr-TR" sz="2400" dirty="0" err="1"/>
              <a:t>endikasyon</a:t>
            </a:r>
            <a:r>
              <a:rPr lang="tr-TR" sz="2400" dirty="0"/>
              <a:t> varsa </a:t>
            </a:r>
            <a:r>
              <a:rPr lang="tr-TR" sz="2400" b="1" dirty="0"/>
              <a:t>kontrastlı BT </a:t>
            </a:r>
            <a:r>
              <a:rPr lang="tr-TR" sz="2400" dirty="0"/>
              <a:t>çekilir. </a:t>
            </a:r>
          </a:p>
          <a:p>
            <a:pPr marL="0" indent="0">
              <a:buNone/>
            </a:pPr>
            <a:r>
              <a:rPr lang="tr-TR" sz="2400" dirty="0"/>
              <a:t>⚠ 20 yaş altındaki genç kadınlarda BT çekilmesinden </a:t>
            </a:r>
            <a:r>
              <a:rPr lang="tr-TR" sz="2400" dirty="0" smtClean="0"/>
              <a:t>kaçınılmalı </a:t>
            </a:r>
            <a:endParaRPr lang="tr-TR" sz="2400" dirty="0"/>
          </a:p>
          <a:p>
            <a:pPr marL="0" indent="0">
              <a:buNone/>
            </a:pPr>
            <a:r>
              <a:rPr lang="tr-TR" sz="2400" dirty="0"/>
              <a:t>⚠ Çapraz </a:t>
            </a:r>
            <a:r>
              <a:rPr lang="tr-TR" sz="2400" dirty="0" err="1"/>
              <a:t>bulaşı</a:t>
            </a:r>
            <a:r>
              <a:rPr lang="tr-TR" sz="2400" dirty="0"/>
              <a:t> önlemek için her hastadan sonra BT cihazı uygun şekilde </a:t>
            </a:r>
            <a:r>
              <a:rPr lang="tr-TR" sz="2400" dirty="0" smtClean="0"/>
              <a:t>temizlenmeli</a:t>
            </a:r>
            <a:endParaRPr lang="tr-TR" sz="2400" dirty="0"/>
          </a:p>
        </p:txBody>
      </p:sp>
      <p:sp>
        <p:nvSpPr>
          <p:cNvPr id="5" name="Unvan 1"/>
          <p:cNvSpPr>
            <a:spLocks noGrp="1"/>
          </p:cNvSpPr>
          <p:nvPr>
            <p:ph type="title"/>
          </p:nvPr>
        </p:nvSpPr>
        <p:spPr>
          <a:xfrm>
            <a:off x="1429312" y="400555"/>
            <a:ext cx="10244528" cy="701337"/>
          </a:xfrm>
        </p:spPr>
        <p:txBody>
          <a:bodyPr>
            <a:noAutofit/>
          </a:bodyPr>
          <a:lstStyle/>
          <a:p>
            <a:r>
              <a:rPr lang="tr-TR" sz="3200" dirty="0" smtClean="0">
                <a:solidFill>
                  <a:schemeClr val="bg1"/>
                </a:solidFill>
              </a:rPr>
              <a:t>Belirlenen COVID-19 Polikliniğinde Hasta Yönetimi</a:t>
            </a:r>
            <a:endParaRPr lang="tr-TR" sz="3200" dirty="0">
              <a:solidFill>
                <a:schemeClr val="bg1"/>
              </a:solidFill>
            </a:endParaRPr>
          </a:p>
        </p:txBody>
      </p:sp>
    </p:spTree>
    <p:extLst>
      <p:ext uri="{BB962C8B-B14F-4D97-AF65-F5344CB8AC3E}">
        <p14:creationId xmlns:p14="http://schemas.microsoft.com/office/powerpoint/2010/main" val="3754417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312" y="400555"/>
            <a:ext cx="10244528" cy="701337"/>
          </a:xfrm>
        </p:spPr>
        <p:txBody>
          <a:bodyPr>
            <a:noAutofit/>
          </a:bodyPr>
          <a:lstStyle/>
          <a:p>
            <a:r>
              <a:rPr lang="tr-TR" sz="2400" dirty="0" smtClean="0">
                <a:solidFill>
                  <a:schemeClr val="bg1"/>
                </a:solidFill>
              </a:rPr>
              <a:t>A-</a:t>
            </a:r>
            <a:r>
              <a:rPr lang="tr-TR" sz="2400" dirty="0" smtClean="0">
                <a:solidFill>
                  <a:schemeClr val="bg1"/>
                </a:solidFill>
              </a:rPr>
              <a:t> </a:t>
            </a:r>
            <a:r>
              <a:rPr lang="tr-TR" sz="2400" dirty="0">
                <a:solidFill>
                  <a:schemeClr val="bg1"/>
                </a:solidFill>
              </a:rPr>
              <a:t>Komplike Olmamış </a:t>
            </a:r>
            <a:r>
              <a:rPr lang="tr-TR" sz="2400" dirty="0" smtClean="0">
                <a:solidFill>
                  <a:schemeClr val="bg1"/>
                </a:solidFill>
              </a:rPr>
              <a:t>Hasta Yönetimi</a:t>
            </a:r>
            <a:endParaRPr lang="tr-TR" sz="2400" dirty="0">
              <a:solidFill>
                <a:schemeClr val="bg1"/>
              </a:solidFill>
            </a:endParaRPr>
          </a:p>
        </p:txBody>
      </p:sp>
      <p:sp>
        <p:nvSpPr>
          <p:cNvPr id="3" name="İçerik Yer Tutucusu 2"/>
          <p:cNvSpPr>
            <a:spLocks noGrp="1"/>
          </p:cNvSpPr>
          <p:nvPr>
            <p:ph idx="1"/>
          </p:nvPr>
        </p:nvSpPr>
        <p:spPr>
          <a:xfrm>
            <a:off x="1056573" y="1101892"/>
            <a:ext cx="10990006" cy="5756108"/>
          </a:xfrm>
        </p:spPr>
        <p:txBody>
          <a:bodyPr>
            <a:noAutofit/>
          </a:bodyPr>
          <a:lstStyle/>
          <a:p>
            <a:pPr marL="0" indent="0">
              <a:buNone/>
            </a:pPr>
            <a:endParaRPr lang="tr-TR" sz="2400" dirty="0"/>
          </a:p>
          <a:p>
            <a:pPr marL="0" indent="0">
              <a:buNone/>
            </a:pPr>
            <a:r>
              <a:rPr lang="tr-TR" sz="2400" b="1" dirty="0" smtClean="0"/>
              <a:t>İlk </a:t>
            </a:r>
            <a:r>
              <a:rPr lang="tr-TR" sz="2400" b="1" dirty="0"/>
              <a:t>D</a:t>
            </a:r>
            <a:r>
              <a:rPr lang="tr-TR" sz="2400" b="1" dirty="0" smtClean="0"/>
              <a:t>eğerlendirme Sonucunda; </a:t>
            </a:r>
          </a:p>
          <a:p>
            <a:pPr marL="0" indent="0">
              <a:buNone/>
            </a:pPr>
            <a:r>
              <a:rPr lang="tr-TR" sz="2400" b="1" dirty="0" smtClean="0"/>
              <a:t>Komplike </a:t>
            </a:r>
            <a:r>
              <a:rPr lang="tr-TR" sz="2400" b="1" dirty="0"/>
              <a:t>O</a:t>
            </a:r>
            <a:r>
              <a:rPr lang="tr-TR" sz="2400" b="1" dirty="0" smtClean="0"/>
              <a:t>lmamış </a:t>
            </a:r>
            <a:r>
              <a:rPr lang="tr-TR" sz="2400" b="1" dirty="0"/>
              <a:t>H</a:t>
            </a:r>
            <a:r>
              <a:rPr lang="tr-TR" sz="2400" b="1" dirty="0" smtClean="0"/>
              <a:t>asta:</a:t>
            </a:r>
            <a:endParaRPr lang="tr-TR" sz="2400" dirty="0" smtClean="0"/>
          </a:p>
          <a:p>
            <a:pPr marL="0" indent="0">
              <a:buNone/>
            </a:pPr>
            <a:r>
              <a:rPr lang="tr-TR" sz="2400" dirty="0" smtClean="0"/>
              <a:t>a. Ateş</a:t>
            </a:r>
            <a:r>
              <a:rPr lang="tr-TR" sz="2400" dirty="0"/>
              <a:t>, kas/eklem ağrıları, öksürük, boğaz ağrısı ve nazal </a:t>
            </a:r>
            <a:r>
              <a:rPr lang="tr-TR" sz="2400" dirty="0" err="1"/>
              <a:t>konjesyon</a:t>
            </a:r>
            <a:r>
              <a:rPr lang="tr-TR" sz="2400" dirty="0"/>
              <a:t> gibi </a:t>
            </a:r>
            <a:r>
              <a:rPr lang="tr-TR" sz="2400" dirty="0" smtClean="0"/>
              <a:t>bulguları olup </a:t>
            </a:r>
            <a:r>
              <a:rPr lang="tr-TR" sz="2400" dirty="0"/>
              <a:t>solunum sıkıntısı, </a:t>
            </a:r>
            <a:r>
              <a:rPr lang="tr-TR" sz="2400" dirty="0" err="1"/>
              <a:t>takipne</a:t>
            </a:r>
            <a:r>
              <a:rPr lang="tr-TR" sz="2400" dirty="0"/>
              <a:t> ve SPO2 &lt; % 93 olmayan</a:t>
            </a:r>
            <a:r>
              <a:rPr lang="tr-TR" sz="2400" dirty="0" smtClean="0"/>
              <a:t>,</a:t>
            </a:r>
          </a:p>
          <a:p>
            <a:pPr marL="457200" indent="-457200">
              <a:buAutoNum type="alphaLcPeriod"/>
            </a:pPr>
            <a:endParaRPr lang="tr-TR" sz="2400" dirty="0"/>
          </a:p>
          <a:p>
            <a:pPr marL="0" indent="0">
              <a:buNone/>
            </a:pPr>
            <a:r>
              <a:rPr lang="tr-TR" sz="2400" dirty="0"/>
              <a:t>b. Altta yatan </a:t>
            </a:r>
            <a:r>
              <a:rPr lang="tr-TR" sz="2400" dirty="0" err="1"/>
              <a:t>ko-morbid</a:t>
            </a:r>
            <a:r>
              <a:rPr lang="tr-TR" sz="2400" dirty="0"/>
              <a:t> (</a:t>
            </a:r>
            <a:r>
              <a:rPr lang="tr-TR" sz="2400" dirty="0" err="1"/>
              <a:t>kardiyovasküler</a:t>
            </a:r>
            <a:r>
              <a:rPr lang="tr-TR" sz="2400" dirty="0"/>
              <a:t> hastalıklar, DM, HT, kanser, </a:t>
            </a:r>
            <a:r>
              <a:rPr lang="tr-TR" sz="2400" dirty="0" smtClean="0"/>
              <a:t>kronik akciğer </a:t>
            </a:r>
            <a:r>
              <a:rPr lang="tr-TR" sz="2400" dirty="0"/>
              <a:t>hastalıkları başta olmak üzere diğer </a:t>
            </a:r>
            <a:r>
              <a:rPr lang="tr-TR" sz="2400" dirty="0" err="1"/>
              <a:t>immunsüpresif</a:t>
            </a:r>
            <a:r>
              <a:rPr lang="tr-TR" sz="2400" dirty="0"/>
              <a:t> durumlar) </a:t>
            </a:r>
            <a:r>
              <a:rPr lang="tr-TR" sz="2400" dirty="0" smtClean="0"/>
              <a:t>hastalığı </a:t>
            </a:r>
            <a:r>
              <a:rPr lang="es-ES" sz="2400" dirty="0" smtClean="0"/>
              <a:t>olmayan </a:t>
            </a:r>
            <a:r>
              <a:rPr lang="es-ES" sz="2400" dirty="0"/>
              <a:t>veya 50 yaş altında olan </a:t>
            </a:r>
            <a:r>
              <a:rPr lang="es-ES" sz="2400" dirty="0" smtClean="0"/>
              <a:t>ve</a:t>
            </a:r>
            <a:endParaRPr lang="tr-TR" sz="2400" dirty="0" smtClean="0"/>
          </a:p>
          <a:p>
            <a:pPr marL="0" indent="0">
              <a:buNone/>
            </a:pPr>
            <a:endParaRPr lang="es-ES" sz="2400" dirty="0"/>
          </a:p>
          <a:p>
            <a:pPr marL="0" indent="0">
              <a:buNone/>
            </a:pPr>
            <a:r>
              <a:rPr lang="tr-TR" sz="2400" dirty="0"/>
              <a:t>c. Akciğer filmi ve/veya akciğer tomografisi normal olan </a:t>
            </a:r>
            <a:r>
              <a:rPr lang="tr-TR" sz="2400" dirty="0" smtClean="0"/>
              <a:t>hastalar</a:t>
            </a:r>
            <a:endParaRPr lang="tr-TR" sz="2400" dirty="0"/>
          </a:p>
        </p:txBody>
      </p:sp>
    </p:spTree>
    <p:extLst>
      <p:ext uri="{BB962C8B-B14F-4D97-AF65-F5344CB8AC3E}">
        <p14:creationId xmlns:p14="http://schemas.microsoft.com/office/powerpoint/2010/main" val="1111477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01892"/>
            <a:ext cx="10515600" cy="5756108"/>
          </a:xfrm>
        </p:spPr>
        <p:txBody>
          <a:bodyPr>
            <a:normAutofit fontScale="70000" lnSpcReduction="20000"/>
          </a:bodyPr>
          <a:lstStyle/>
          <a:p>
            <a:pPr>
              <a:lnSpc>
                <a:spcPct val="120000"/>
              </a:lnSpc>
            </a:pPr>
            <a:r>
              <a:rPr lang="tr-TR" dirty="0"/>
              <a:t>Görevli personel, solunum yolu örneği alınması sırasında COVID-19 </a:t>
            </a:r>
            <a:r>
              <a:rPr lang="tr-TR" dirty="0" smtClean="0"/>
              <a:t>enfeksiyonundan korunmak </a:t>
            </a:r>
            <a:r>
              <a:rPr lang="tr-TR" dirty="0"/>
              <a:t>için önerilen kişisel koruyucu ekipmanları (önlük, N95 maske, </a:t>
            </a:r>
            <a:r>
              <a:rPr lang="tr-TR" dirty="0" smtClean="0"/>
              <a:t>gözlük/yüz koruyucu</a:t>
            </a:r>
            <a:r>
              <a:rPr lang="tr-TR" dirty="0"/>
              <a:t>, eldiven) kullanarak PCR testi için solunum yolu örneğini alır.</a:t>
            </a:r>
          </a:p>
          <a:p>
            <a:pPr>
              <a:lnSpc>
                <a:spcPct val="120000"/>
              </a:lnSpc>
            </a:pPr>
            <a:r>
              <a:rPr lang="tr-TR" dirty="0" smtClean="0"/>
              <a:t>Olası </a:t>
            </a:r>
            <a:r>
              <a:rPr lang="tr-TR" dirty="0"/>
              <a:t>vaka, ampirik tedavi başlanarak, hastane dışında izolasyon önerisi ile; eve </a:t>
            </a:r>
            <a:r>
              <a:rPr lang="tr-TR" dirty="0" smtClean="0"/>
              <a:t>veya ilgili </a:t>
            </a:r>
            <a:r>
              <a:rPr lang="tr-TR" dirty="0"/>
              <a:t>izolasyon alanlarına gönderilir (ilgili izolasyon alanı, gerektiğinde, İl/İlçe </a:t>
            </a:r>
            <a:r>
              <a:rPr lang="tr-TR" dirty="0" smtClean="0"/>
              <a:t>Sağlık Müdürlüğü </a:t>
            </a:r>
            <a:r>
              <a:rPr lang="tr-TR" dirty="0"/>
              <a:t>tarafından belirlenir).</a:t>
            </a:r>
          </a:p>
          <a:p>
            <a:pPr marL="457200" lvl="1" indent="0">
              <a:lnSpc>
                <a:spcPct val="120000"/>
              </a:lnSpc>
              <a:buNone/>
            </a:pPr>
            <a:r>
              <a:rPr lang="tr-TR" dirty="0"/>
              <a:t>o </a:t>
            </a:r>
            <a:r>
              <a:rPr lang="tr-TR" dirty="0">
                <a:latin typeface="Arial" panose="020B0604020202020204" pitchFamily="34" charset="0"/>
                <a:cs typeface="Arial" panose="020B0604020202020204" pitchFamily="34" charset="0"/>
              </a:rPr>
              <a:t>Ampirik tedavide </a:t>
            </a:r>
            <a:r>
              <a:rPr lang="tr-TR" dirty="0" err="1">
                <a:latin typeface="Arial" panose="020B0604020202020204" pitchFamily="34" charset="0"/>
                <a:cs typeface="Arial" panose="020B0604020202020204" pitchFamily="34" charset="0"/>
              </a:rPr>
              <a:t>hidroksiklorokin</a:t>
            </a:r>
            <a:r>
              <a:rPr lang="tr-TR" dirty="0">
                <a:latin typeface="Arial" panose="020B0604020202020204" pitchFamily="34" charset="0"/>
                <a:cs typeface="Arial" panose="020B0604020202020204" pitchFamily="34" charset="0"/>
              </a:rPr>
              <a:t> sülfat tercih edilmelidir</a:t>
            </a:r>
          </a:p>
          <a:p>
            <a:pPr marL="457200" lvl="1" indent="0">
              <a:lnSpc>
                <a:spcPct val="120000"/>
              </a:lnSpc>
              <a:buNone/>
            </a:pPr>
            <a:r>
              <a:rPr lang="tr-TR" dirty="0">
                <a:latin typeface="Arial" panose="020B0604020202020204" pitchFamily="34" charset="0"/>
                <a:cs typeface="Arial" panose="020B0604020202020204" pitchFamily="34" charset="0"/>
              </a:rPr>
              <a:t>o Mevsim ve diğer faktörler göz önünde bulundurularak </a:t>
            </a:r>
            <a:r>
              <a:rPr lang="tr-TR" dirty="0" err="1">
                <a:latin typeface="Arial" panose="020B0604020202020204" pitchFamily="34" charset="0"/>
                <a:cs typeface="Arial" panose="020B0604020202020204" pitchFamily="34" charset="0"/>
              </a:rPr>
              <a:t>influenza</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dışlanamayan olgularda </a:t>
            </a:r>
            <a:r>
              <a:rPr lang="tr-TR" dirty="0" err="1">
                <a:latin typeface="Arial" panose="020B0604020202020204" pitchFamily="34" charset="0"/>
                <a:cs typeface="Arial" panose="020B0604020202020204" pitchFamily="34" charset="0"/>
              </a:rPr>
              <a:t>oseltamivir</a:t>
            </a:r>
            <a:r>
              <a:rPr lang="tr-TR" dirty="0">
                <a:latin typeface="Arial" panose="020B0604020202020204" pitchFamily="34" charset="0"/>
                <a:cs typeface="Arial" panose="020B0604020202020204" pitchFamily="34" charset="0"/>
              </a:rPr>
              <a:t> tedaviye eklenebilir</a:t>
            </a:r>
          </a:p>
          <a:p>
            <a:pPr marL="457200" lvl="1" indent="0">
              <a:lnSpc>
                <a:spcPct val="120000"/>
              </a:lnSpc>
              <a:buNone/>
            </a:pPr>
            <a:r>
              <a:rPr lang="tr-TR" dirty="0">
                <a:latin typeface="Arial" panose="020B0604020202020204" pitchFamily="34" charset="0"/>
                <a:cs typeface="Arial" panose="020B0604020202020204" pitchFamily="34" charset="0"/>
              </a:rPr>
              <a:t>o Başlanılan tedavi, hastane eczanesi tarafından verilir,</a:t>
            </a:r>
          </a:p>
          <a:p>
            <a:pPr marL="457200" lvl="1" indent="0">
              <a:lnSpc>
                <a:spcPct val="120000"/>
              </a:lnSpc>
              <a:buNone/>
            </a:pPr>
            <a:r>
              <a:rPr lang="tr-TR" dirty="0">
                <a:latin typeface="Arial" panose="020B0604020202020204" pitchFamily="34" charset="0"/>
                <a:cs typeface="Arial" panose="020B0604020202020204" pitchFamily="34" charset="0"/>
              </a:rPr>
              <a:t>o Muayene ve görüntüleme ile </a:t>
            </a:r>
            <a:r>
              <a:rPr lang="tr-TR" dirty="0" err="1">
                <a:latin typeface="Arial" panose="020B0604020202020204" pitchFamily="34" charset="0"/>
                <a:cs typeface="Arial" panose="020B0604020202020204" pitchFamily="34" charset="0"/>
              </a:rPr>
              <a:t>pnömoniyi</a:t>
            </a:r>
            <a:r>
              <a:rPr lang="tr-TR" dirty="0">
                <a:latin typeface="Arial" panose="020B0604020202020204" pitchFamily="34" charset="0"/>
                <a:cs typeface="Arial" panose="020B0604020202020204" pitchFamily="34" charset="0"/>
              </a:rPr>
              <a:t> destekler bulgusu olmayan ve </a:t>
            </a:r>
            <a:r>
              <a:rPr lang="tr-TR" dirty="0" smtClean="0">
                <a:latin typeface="Arial" panose="020B0604020202020204" pitchFamily="34" charset="0"/>
                <a:cs typeface="Arial" panose="020B0604020202020204" pitchFamily="34" charset="0"/>
              </a:rPr>
              <a:t>hafif hastalık </a:t>
            </a:r>
            <a:r>
              <a:rPr lang="tr-TR" dirty="0">
                <a:latin typeface="Arial" panose="020B0604020202020204" pitchFamily="34" charset="0"/>
                <a:cs typeface="Arial" panose="020B0604020202020204" pitchFamily="34" charset="0"/>
              </a:rPr>
              <a:t>tablosu olan bu hasta grubunda antibiyotik tedavisi önerilmez</a:t>
            </a:r>
          </a:p>
          <a:p>
            <a:pPr>
              <a:lnSpc>
                <a:spcPct val="120000"/>
              </a:lnSpc>
            </a:pPr>
            <a:r>
              <a:rPr lang="tr-TR" dirty="0" smtClean="0"/>
              <a:t>Ayaktan </a:t>
            </a:r>
            <a:r>
              <a:rPr lang="tr-TR" dirty="0"/>
              <a:t>hasta takiplerinin yapılması için belirlenen sağlık ekipleri tarafından </a:t>
            </a:r>
            <a:r>
              <a:rPr lang="tr-TR" dirty="0" smtClean="0"/>
              <a:t>günlük olarak </a:t>
            </a:r>
            <a:r>
              <a:rPr lang="tr-TR" dirty="0"/>
              <a:t>telefon ile bu kişilerin semptom sorguları ve klinik durumları sorgusu yapılır.</a:t>
            </a:r>
          </a:p>
          <a:p>
            <a:pPr>
              <a:lnSpc>
                <a:spcPct val="120000"/>
              </a:lnSpc>
            </a:pPr>
            <a:r>
              <a:rPr lang="tr-TR" dirty="0"/>
              <a:t>Gereken veya şüpheli durumlarda yerinde değerlendirme yapılır.</a:t>
            </a:r>
          </a:p>
          <a:p>
            <a:pPr>
              <a:lnSpc>
                <a:spcPct val="120000"/>
              </a:lnSpc>
            </a:pPr>
            <a:r>
              <a:rPr lang="tr-TR" dirty="0" smtClean="0"/>
              <a:t>Hastanın </a:t>
            </a:r>
            <a:r>
              <a:rPr lang="tr-TR" dirty="0"/>
              <a:t>genel durumunu izlemesi ve bulgularında kötüleşme olması durumunda </a:t>
            </a:r>
            <a:r>
              <a:rPr lang="tr-TR" dirty="0" smtClean="0"/>
              <a:t>tekrar hastaneye </a:t>
            </a:r>
            <a:r>
              <a:rPr lang="tr-TR" dirty="0"/>
              <a:t>maske takarak gelmesi hakkında bilgilendirilerek hastane dışında </a:t>
            </a:r>
            <a:r>
              <a:rPr lang="tr-TR" dirty="0" smtClean="0"/>
              <a:t>izleme alınır</a:t>
            </a:r>
          </a:p>
          <a:p>
            <a:pPr>
              <a:lnSpc>
                <a:spcPct val="120000"/>
              </a:lnSpc>
            </a:pPr>
            <a:endParaRPr lang="tr-TR" dirty="0"/>
          </a:p>
        </p:txBody>
      </p:sp>
      <p:sp>
        <p:nvSpPr>
          <p:cNvPr id="4" name="Unvan 1"/>
          <p:cNvSpPr>
            <a:spLocks noGrp="1"/>
          </p:cNvSpPr>
          <p:nvPr>
            <p:ph type="title"/>
          </p:nvPr>
        </p:nvSpPr>
        <p:spPr>
          <a:xfrm>
            <a:off x="1429312" y="400555"/>
            <a:ext cx="10244528" cy="701337"/>
          </a:xfrm>
        </p:spPr>
        <p:txBody>
          <a:bodyPr>
            <a:noAutofit/>
          </a:bodyPr>
          <a:lstStyle/>
          <a:p>
            <a:r>
              <a:rPr lang="tr-TR" sz="2400" dirty="0" smtClean="0">
                <a:solidFill>
                  <a:schemeClr val="bg1"/>
                </a:solidFill>
              </a:rPr>
              <a:t>Komplike </a:t>
            </a:r>
            <a:r>
              <a:rPr lang="tr-TR" sz="2400" dirty="0">
                <a:solidFill>
                  <a:schemeClr val="bg1"/>
                </a:solidFill>
              </a:rPr>
              <a:t>Olmamış </a:t>
            </a:r>
            <a:r>
              <a:rPr lang="tr-TR" sz="2400" dirty="0" smtClean="0">
                <a:solidFill>
                  <a:schemeClr val="bg1"/>
                </a:solidFill>
              </a:rPr>
              <a:t>Hasta-1</a:t>
            </a:r>
            <a:endParaRPr lang="tr-TR" sz="2400" dirty="0">
              <a:solidFill>
                <a:schemeClr val="bg1"/>
              </a:solidFill>
            </a:endParaRPr>
          </a:p>
        </p:txBody>
      </p:sp>
    </p:spTree>
    <p:extLst>
      <p:ext uri="{BB962C8B-B14F-4D97-AF65-F5344CB8AC3E}">
        <p14:creationId xmlns:p14="http://schemas.microsoft.com/office/powerpoint/2010/main" val="2860306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6573" y="1101892"/>
            <a:ext cx="10990006" cy="5756108"/>
          </a:xfrm>
        </p:spPr>
        <p:txBody>
          <a:bodyPr>
            <a:noAutofit/>
          </a:bodyPr>
          <a:lstStyle/>
          <a:p>
            <a:pPr marL="0" indent="0">
              <a:buNone/>
            </a:pPr>
            <a:r>
              <a:rPr lang="tr-TR" sz="2400" b="1" dirty="0" smtClean="0"/>
              <a:t>Test </a:t>
            </a:r>
            <a:r>
              <a:rPr lang="tr-TR" sz="2400" b="1" dirty="0"/>
              <a:t>sonucu pozitif </a:t>
            </a:r>
            <a:r>
              <a:rPr lang="tr-TR" sz="2400" dirty="0"/>
              <a:t>saptananlardan</a:t>
            </a:r>
          </a:p>
          <a:p>
            <a:r>
              <a:rPr lang="es-ES" sz="2400" dirty="0" smtClean="0"/>
              <a:t>Semptom </a:t>
            </a:r>
            <a:r>
              <a:rPr lang="es-ES" sz="2400" dirty="0"/>
              <a:t>ve bulguları </a:t>
            </a:r>
            <a:r>
              <a:rPr lang="es-ES" sz="2400" b="1" dirty="0" smtClean="0"/>
              <a:t>düzelenler</a:t>
            </a:r>
            <a:r>
              <a:rPr lang="tr-TR" sz="2400" b="1" dirty="0" smtClean="0"/>
              <a:t>;</a:t>
            </a:r>
          </a:p>
          <a:p>
            <a:pPr marL="0" indent="0">
              <a:buNone/>
            </a:pPr>
            <a:r>
              <a:rPr lang="tr-TR" sz="2400" b="1" dirty="0"/>
              <a:t>	</a:t>
            </a:r>
            <a:r>
              <a:rPr lang="es-ES" sz="2400" dirty="0" smtClean="0"/>
              <a:t>önerilen </a:t>
            </a:r>
            <a:r>
              <a:rPr lang="es-ES" sz="2400" dirty="0"/>
              <a:t>tedavi süresini tamamlar, </a:t>
            </a:r>
            <a:endParaRPr lang="tr-TR" sz="2400" dirty="0" smtClean="0"/>
          </a:p>
          <a:p>
            <a:pPr marL="0" indent="0">
              <a:buNone/>
            </a:pPr>
            <a:r>
              <a:rPr lang="tr-TR" sz="2400" dirty="0"/>
              <a:t>	</a:t>
            </a:r>
            <a:r>
              <a:rPr lang="es-ES" sz="2400" dirty="0" smtClean="0"/>
              <a:t>en </a:t>
            </a:r>
            <a:r>
              <a:rPr lang="es-ES" sz="2400" dirty="0"/>
              <a:t>az 7 </a:t>
            </a:r>
            <a:r>
              <a:rPr lang="es-ES" sz="2400" dirty="0" smtClean="0"/>
              <a:t>gün</a:t>
            </a:r>
            <a:r>
              <a:rPr lang="tr-TR" sz="2400" dirty="0" smtClean="0"/>
              <a:t> </a:t>
            </a:r>
            <a:r>
              <a:rPr lang="tr-TR" sz="2400" dirty="0" err="1" smtClean="0"/>
              <a:t>semptomsuz</a:t>
            </a:r>
            <a:r>
              <a:rPr lang="tr-TR" sz="2400" dirty="0" smtClean="0"/>
              <a:t> </a:t>
            </a:r>
            <a:r>
              <a:rPr lang="tr-TR" sz="2400" dirty="0"/>
              <a:t>olmak üzere, </a:t>
            </a:r>
            <a:endParaRPr lang="tr-TR" sz="2400" dirty="0" smtClean="0"/>
          </a:p>
          <a:p>
            <a:pPr marL="0" indent="0">
              <a:buNone/>
            </a:pPr>
            <a:r>
              <a:rPr lang="tr-TR" sz="2400" dirty="0"/>
              <a:t>	</a:t>
            </a:r>
            <a:r>
              <a:rPr lang="tr-TR" sz="2400" dirty="0" smtClean="0"/>
              <a:t>semptom </a:t>
            </a:r>
            <a:r>
              <a:rPr lang="tr-TR" sz="2400" dirty="0"/>
              <a:t>başlangıcından 14 gün sonrasına kadar </a:t>
            </a:r>
            <a:r>
              <a:rPr lang="tr-TR" sz="2400" b="1" dirty="0" smtClean="0"/>
              <a:t>evde izole </a:t>
            </a:r>
            <a:r>
              <a:rPr lang="tr-TR" sz="2400" dirty="0" smtClean="0"/>
              <a:t>edilir</a:t>
            </a:r>
          </a:p>
          <a:p>
            <a:pPr marL="0" indent="0">
              <a:buNone/>
            </a:pPr>
            <a:endParaRPr lang="tr-TR" sz="2400" dirty="0"/>
          </a:p>
          <a:p>
            <a:r>
              <a:rPr lang="tr-TR" sz="2400" dirty="0" smtClean="0"/>
              <a:t>Semptom </a:t>
            </a:r>
            <a:r>
              <a:rPr lang="tr-TR" sz="2400" dirty="0"/>
              <a:t>ve bulguları </a:t>
            </a:r>
            <a:r>
              <a:rPr lang="tr-TR" sz="2400" b="1" dirty="0"/>
              <a:t>devam eden </a:t>
            </a:r>
            <a:r>
              <a:rPr lang="tr-TR" sz="2400" dirty="0"/>
              <a:t>veya klinik durumu </a:t>
            </a:r>
            <a:r>
              <a:rPr lang="tr-TR" sz="2400" b="1" dirty="0"/>
              <a:t>kötüleşen </a:t>
            </a:r>
            <a:r>
              <a:rPr lang="tr-TR" sz="2400" dirty="0" smtClean="0"/>
              <a:t>hastalar;</a:t>
            </a:r>
          </a:p>
          <a:p>
            <a:pPr marL="898525" indent="0">
              <a:buNone/>
            </a:pPr>
            <a:r>
              <a:rPr lang="tr-TR" sz="2400" dirty="0" err="1" smtClean="0"/>
              <a:t>yatırılırak</a:t>
            </a:r>
            <a:r>
              <a:rPr lang="tr-TR" sz="2400" dirty="0" smtClean="0"/>
              <a:t> izlem gereksinimi açısından değerlendirmek üzere hastaneye alınır,</a:t>
            </a:r>
          </a:p>
          <a:p>
            <a:pPr marL="898525" indent="0">
              <a:buNone/>
            </a:pPr>
            <a:r>
              <a:rPr lang="tr-TR" sz="2400" dirty="0"/>
              <a:t>	klinik durumuna göre evde izleme devam edileceğine veya hastaneye alınacağına 	</a:t>
            </a:r>
            <a:r>
              <a:rPr lang="tr-TR" sz="2400" dirty="0" smtClean="0"/>
              <a:t>karar verilir</a:t>
            </a:r>
            <a:endParaRPr lang="tr-TR" sz="2400" dirty="0"/>
          </a:p>
        </p:txBody>
      </p:sp>
      <p:sp>
        <p:nvSpPr>
          <p:cNvPr id="5" name="Unvan 1"/>
          <p:cNvSpPr txBox="1">
            <a:spLocks/>
          </p:cNvSpPr>
          <p:nvPr/>
        </p:nvSpPr>
        <p:spPr>
          <a:xfrm>
            <a:off x="1429312" y="400555"/>
            <a:ext cx="10244528" cy="70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smtClean="0">
                <a:solidFill>
                  <a:schemeClr val="bg1"/>
                </a:solidFill>
              </a:rPr>
              <a:t>Komplike Olmamış Hasta-2</a:t>
            </a:r>
            <a:endParaRPr lang="tr-TR" sz="2400" dirty="0">
              <a:solidFill>
                <a:schemeClr val="bg1"/>
              </a:solidFill>
            </a:endParaRPr>
          </a:p>
        </p:txBody>
      </p:sp>
    </p:spTree>
    <p:extLst>
      <p:ext uri="{BB962C8B-B14F-4D97-AF65-F5344CB8AC3E}">
        <p14:creationId xmlns:p14="http://schemas.microsoft.com/office/powerpoint/2010/main" val="2850772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6573" y="1101892"/>
            <a:ext cx="10990006" cy="5756108"/>
          </a:xfrm>
        </p:spPr>
        <p:txBody>
          <a:bodyPr>
            <a:noAutofit/>
          </a:bodyPr>
          <a:lstStyle/>
          <a:p>
            <a:pPr marL="0" indent="0">
              <a:buNone/>
            </a:pPr>
            <a:r>
              <a:rPr lang="tr-TR" sz="2400" b="1" dirty="0" smtClean="0"/>
              <a:t>Test </a:t>
            </a:r>
            <a:r>
              <a:rPr lang="tr-TR" sz="2400" b="1" dirty="0"/>
              <a:t>sonucu negatif </a:t>
            </a:r>
            <a:r>
              <a:rPr lang="tr-TR" sz="2400" dirty="0"/>
              <a:t>saptananlardan</a:t>
            </a:r>
          </a:p>
          <a:p>
            <a:r>
              <a:rPr lang="tr-TR" sz="2400" dirty="0" smtClean="0"/>
              <a:t>Semptom </a:t>
            </a:r>
            <a:r>
              <a:rPr lang="tr-TR" sz="2400" dirty="0"/>
              <a:t>ve bulguları </a:t>
            </a:r>
            <a:r>
              <a:rPr lang="tr-TR" sz="2400" b="1" dirty="0"/>
              <a:t>düzelenler,</a:t>
            </a:r>
            <a:r>
              <a:rPr lang="tr-TR" sz="2400" dirty="0"/>
              <a:t> </a:t>
            </a:r>
            <a:endParaRPr lang="tr-TR" sz="2400" dirty="0" smtClean="0"/>
          </a:p>
          <a:p>
            <a:pPr marL="0" indent="0">
              <a:buNone/>
            </a:pPr>
            <a:r>
              <a:rPr lang="tr-TR" sz="2400" dirty="0"/>
              <a:t>	</a:t>
            </a:r>
            <a:r>
              <a:rPr lang="tr-TR" sz="2400" dirty="0" smtClean="0"/>
              <a:t>semptom </a:t>
            </a:r>
            <a:r>
              <a:rPr lang="tr-TR" sz="2400" dirty="0"/>
              <a:t>başlangıcından 14 gün </a:t>
            </a:r>
            <a:r>
              <a:rPr lang="tr-TR" sz="2400" dirty="0" smtClean="0"/>
              <a:t>sonrasına kadar </a:t>
            </a:r>
            <a:r>
              <a:rPr lang="tr-TR" sz="2400" dirty="0"/>
              <a:t>evde izole takip </a:t>
            </a:r>
            <a:r>
              <a:rPr lang="tr-TR" sz="2400" dirty="0" smtClean="0"/>
              <a:t>edilir</a:t>
            </a:r>
          </a:p>
          <a:p>
            <a:pPr marL="0" indent="0">
              <a:buNone/>
            </a:pPr>
            <a:endParaRPr lang="tr-TR" sz="2400" dirty="0"/>
          </a:p>
          <a:p>
            <a:r>
              <a:rPr lang="tr-TR" sz="2400" dirty="0" smtClean="0"/>
              <a:t>Semptom </a:t>
            </a:r>
            <a:r>
              <a:rPr lang="tr-TR" sz="2400" dirty="0"/>
              <a:t>ve bulguları </a:t>
            </a:r>
            <a:r>
              <a:rPr lang="tr-TR" sz="2400" b="1" dirty="0"/>
              <a:t>devam eden</a:t>
            </a:r>
            <a:r>
              <a:rPr lang="tr-TR" sz="2400" dirty="0"/>
              <a:t>, ateşi olmayıp </a:t>
            </a:r>
            <a:r>
              <a:rPr lang="tr-TR" sz="2400" b="1" dirty="0"/>
              <a:t>ateşi çıkan</a:t>
            </a:r>
            <a:r>
              <a:rPr lang="tr-TR" sz="2400" dirty="0"/>
              <a:t>lar, </a:t>
            </a:r>
            <a:r>
              <a:rPr lang="tr-TR" sz="2400" b="1" dirty="0" smtClean="0"/>
              <a:t>öksürük</a:t>
            </a:r>
            <a:r>
              <a:rPr lang="tr-TR" sz="2400" dirty="0" smtClean="0"/>
              <a:t> bulgusunda </a:t>
            </a:r>
            <a:r>
              <a:rPr lang="tr-TR" sz="2400" b="1" dirty="0"/>
              <a:t>artış</a:t>
            </a:r>
            <a:r>
              <a:rPr lang="tr-TR" sz="2400" dirty="0"/>
              <a:t> olanlar veya </a:t>
            </a:r>
            <a:r>
              <a:rPr lang="tr-TR" sz="2400" b="1" dirty="0"/>
              <a:t>nefes darlığı gelişenler</a:t>
            </a:r>
            <a:r>
              <a:rPr lang="tr-TR" sz="2400" dirty="0"/>
              <a:t>, </a:t>
            </a:r>
            <a:endParaRPr lang="tr-TR" sz="2400" dirty="0" smtClean="0"/>
          </a:p>
          <a:p>
            <a:pPr marL="0" indent="0">
              <a:buNone/>
            </a:pPr>
            <a:r>
              <a:rPr lang="tr-TR" sz="2400" dirty="0"/>
              <a:t>	</a:t>
            </a:r>
            <a:r>
              <a:rPr lang="tr-TR" sz="2400" dirty="0" smtClean="0"/>
              <a:t>maske </a:t>
            </a:r>
            <a:r>
              <a:rPr lang="tr-TR" sz="2400" dirty="0"/>
              <a:t>takarak, </a:t>
            </a:r>
            <a:r>
              <a:rPr lang="tr-TR" sz="2400" dirty="0" smtClean="0"/>
              <a:t>ikinci örnek </a:t>
            </a:r>
            <a:r>
              <a:rPr lang="tr-TR" sz="2400" dirty="0"/>
              <a:t>alınma, yatış veya olası diğer nedenler açısından değerlendirmek </a:t>
            </a:r>
            <a:r>
              <a:rPr lang="tr-TR" sz="2400" dirty="0" smtClean="0"/>
              <a:t>üzere hastaneye </a:t>
            </a:r>
            <a:r>
              <a:rPr lang="tr-TR" sz="2400" dirty="0"/>
              <a:t>alınır</a:t>
            </a:r>
            <a:endParaRPr lang="tr-TR" sz="2400" dirty="0"/>
          </a:p>
        </p:txBody>
      </p:sp>
      <p:sp>
        <p:nvSpPr>
          <p:cNvPr id="5" name="Unvan 1"/>
          <p:cNvSpPr txBox="1">
            <a:spLocks/>
          </p:cNvSpPr>
          <p:nvPr/>
        </p:nvSpPr>
        <p:spPr>
          <a:xfrm>
            <a:off x="1429312" y="400555"/>
            <a:ext cx="10244528" cy="701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smtClean="0">
                <a:solidFill>
                  <a:schemeClr val="bg1"/>
                </a:solidFill>
              </a:rPr>
              <a:t>Komplike Olmamış Hasta-3</a:t>
            </a:r>
            <a:endParaRPr lang="tr-TR" sz="2400" dirty="0">
              <a:solidFill>
                <a:schemeClr val="bg1"/>
              </a:solidFill>
            </a:endParaRPr>
          </a:p>
        </p:txBody>
      </p:sp>
    </p:spTree>
    <p:extLst>
      <p:ext uri="{BB962C8B-B14F-4D97-AF65-F5344CB8AC3E}">
        <p14:creationId xmlns:p14="http://schemas.microsoft.com/office/powerpoint/2010/main" val="31049636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312" y="400555"/>
            <a:ext cx="10244528" cy="701337"/>
          </a:xfrm>
        </p:spPr>
        <p:txBody>
          <a:bodyPr>
            <a:noAutofit/>
          </a:bodyPr>
          <a:lstStyle/>
          <a:p>
            <a:r>
              <a:rPr lang="tr-TR" sz="2400" dirty="0">
                <a:solidFill>
                  <a:schemeClr val="bg1"/>
                </a:solidFill>
              </a:rPr>
              <a:t>B. </a:t>
            </a:r>
            <a:r>
              <a:rPr lang="tr-TR" sz="2400" dirty="0" err="1" smtClean="0">
                <a:solidFill>
                  <a:schemeClr val="bg1"/>
                </a:solidFill>
              </a:rPr>
              <a:t>Pnömoni</a:t>
            </a:r>
            <a:r>
              <a:rPr lang="tr-TR" sz="2400" dirty="0" smtClean="0">
                <a:solidFill>
                  <a:schemeClr val="bg1"/>
                </a:solidFill>
              </a:rPr>
              <a:t>/Ağır </a:t>
            </a:r>
            <a:r>
              <a:rPr lang="tr-TR" sz="2400" dirty="0" err="1" smtClean="0">
                <a:solidFill>
                  <a:schemeClr val="bg1"/>
                </a:solidFill>
              </a:rPr>
              <a:t>Pnömoni</a:t>
            </a:r>
            <a:r>
              <a:rPr lang="tr-TR" sz="2400" dirty="0" smtClean="0">
                <a:solidFill>
                  <a:schemeClr val="bg1"/>
                </a:solidFill>
              </a:rPr>
              <a:t> Hasta Yönetimi</a:t>
            </a:r>
            <a:endParaRPr lang="tr-TR" sz="2400" dirty="0">
              <a:solidFill>
                <a:schemeClr val="bg1"/>
              </a:solidFill>
            </a:endParaRPr>
          </a:p>
        </p:txBody>
      </p:sp>
      <p:sp>
        <p:nvSpPr>
          <p:cNvPr id="4" name="İçerik Yer Tutucusu 3"/>
          <p:cNvSpPr>
            <a:spLocks noGrp="1"/>
          </p:cNvSpPr>
          <p:nvPr>
            <p:ph idx="1"/>
          </p:nvPr>
        </p:nvSpPr>
        <p:spPr/>
        <p:txBody>
          <a:bodyPr/>
          <a:lstStyle/>
          <a:p>
            <a:r>
              <a:rPr lang="tr-TR" b="1" dirty="0" err="1" smtClean="0"/>
              <a:t>Pnömoni</a:t>
            </a:r>
            <a:r>
              <a:rPr lang="tr-TR" b="1" dirty="0" smtClean="0"/>
              <a:t> </a:t>
            </a:r>
            <a:r>
              <a:rPr lang="tr-TR" b="1" dirty="0"/>
              <a:t>bulgusu </a:t>
            </a:r>
            <a:r>
              <a:rPr lang="tr-TR" b="1" dirty="0" smtClean="0"/>
              <a:t>olan</a:t>
            </a:r>
            <a:endParaRPr lang="tr-TR" b="1" dirty="0"/>
          </a:p>
          <a:p>
            <a:endParaRPr lang="tr-TR" b="1" dirty="0" smtClean="0"/>
          </a:p>
          <a:p>
            <a:r>
              <a:rPr lang="tr-TR" b="1" dirty="0" smtClean="0"/>
              <a:t>Ağır </a:t>
            </a:r>
            <a:r>
              <a:rPr lang="tr-TR" b="1" dirty="0" err="1"/>
              <a:t>pnömoni</a:t>
            </a:r>
            <a:r>
              <a:rPr lang="tr-TR" b="1" dirty="0"/>
              <a:t> bulgusu </a:t>
            </a:r>
            <a:r>
              <a:rPr lang="tr-TR" b="1" dirty="0" smtClean="0"/>
              <a:t>olan</a:t>
            </a:r>
            <a:endParaRPr lang="tr-TR" b="1" dirty="0"/>
          </a:p>
        </p:txBody>
      </p:sp>
    </p:spTree>
    <p:extLst>
      <p:ext uri="{BB962C8B-B14F-4D97-AF65-F5344CB8AC3E}">
        <p14:creationId xmlns:p14="http://schemas.microsoft.com/office/powerpoint/2010/main" val="182997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564444" y="1697150"/>
            <a:ext cx="11164712" cy="4495832"/>
          </a:xfrm>
        </p:spPr>
        <p:txBody>
          <a:bodyPr>
            <a:normAutofit/>
          </a:bodyPr>
          <a:lstStyle/>
          <a:p>
            <a:pPr marL="216000" indent="-144000" algn="just">
              <a:lnSpc>
                <a:spcPct val="150000"/>
              </a:lnSpc>
              <a:spcBef>
                <a:spcPts val="600"/>
              </a:spcBef>
              <a:spcAft>
                <a:spcPts val="600"/>
              </a:spcAft>
            </a:pPr>
            <a:r>
              <a:rPr lang="en-US" sz="2400" dirty="0" err="1">
                <a:latin typeface="Arial" panose="020B0604020202020204" pitchFamily="34" charset="0"/>
                <a:cs typeface="Arial" panose="020B0604020202020204" pitchFamily="34" charset="0"/>
              </a:rPr>
              <a:t>Hastalık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damlacık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yoluyla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bulaşmakta</a:t>
            </a:r>
            <a:r>
              <a:rPr lang="tr-TR" sz="2400" dirty="0" err="1">
                <a:latin typeface="Arial" panose="020B0604020202020204" pitchFamily="34" charset="0"/>
                <a:cs typeface="Arial" panose="020B0604020202020204" pitchFamily="34" charset="0"/>
              </a:rPr>
              <a:t>dır</a:t>
            </a:r>
            <a:r>
              <a:rPr lang="tr-TR" sz="2400" dirty="0">
                <a:latin typeface="Arial" panose="020B0604020202020204" pitchFamily="34" charset="0"/>
                <a:cs typeface="Arial" panose="020B0604020202020204" pitchFamily="34" charset="0"/>
              </a:rPr>
              <a:t>.</a:t>
            </a:r>
          </a:p>
          <a:p>
            <a:pPr marL="216000" indent="-144000" algn="just">
              <a:lnSpc>
                <a:spcPts val="3000"/>
              </a:lnSpc>
              <a:spcBef>
                <a:spcPts val="600"/>
              </a:spcBef>
              <a:spcAft>
                <a:spcPts val="600"/>
              </a:spcAft>
            </a:pPr>
            <a:r>
              <a:rPr lang="tr-TR" sz="2400" dirty="0">
                <a:latin typeface="Arial" panose="020B0604020202020204" pitchFamily="34" charset="0"/>
                <a:cs typeface="Arial" panose="020B0604020202020204" pitchFamily="34" charset="0"/>
              </a:rPr>
              <a:t>Virüs, hasta bireylerden öksürme, hapşırma yoluyla ortaya saçılan damlacıklarla ve hastaların </a:t>
            </a:r>
            <a:r>
              <a:rPr lang="tr-TR" sz="2400" dirty="0" err="1">
                <a:latin typeface="Arial" panose="020B0604020202020204" pitchFamily="34" charset="0"/>
                <a:cs typeface="Arial" panose="020B0604020202020204" pitchFamily="34" charset="0"/>
              </a:rPr>
              <a:t>kontamine</a:t>
            </a:r>
            <a:r>
              <a:rPr lang="tr-TR" sz="2400" dirty="0">
                <a:latin typeface="Arial" panose="020B0604020202020204" pitchFamily="34" charset="0"/>
                <a:cs typeface="Arial" panose="020B0604020202020204" pitchFamily="34" charset="0"/>
              </a:rPr>
              <a:t> ettiği yüzeylerden (eller ile göz, ağız, burun mukozasına temasla) bulaşmaktadır</a:t>
            </a:r>
          </a:p>
          <a:p>
            <a:pPr marL="216000" indent="-144000" algn="just">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Asemptomatik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kişilerin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solunum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yolu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salgılarında</a:t>
            </a:r>
            <a:r>
              <a:rPr lang="en-US" sz="2400" dirty="0">
                <a:latin typeface="Arial" panose="020B0604020202020204" pitchFamily="34" charset="0"/>
                <a:cs typeface="Arial" panose="020B0604020202020204" pitchFamily="34" charset="0"/>
              </a:rPr>
              <a:t> virus </a:t>
            </a:r>
            <a:r>
              <a:rPr lang="en-US" sz="2400" dirty="0" err="1">
                <a:latin typeface="Arial" panose="020B0604020202020204" pitchFamily="34" charset="0"/>
                <a:cs typeface="Arial" panose="020B0604020202020204" pitchFamily="34" charset="0"/>
              </a:rPr>
              <a:t>tespit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edilebilmekte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ancak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bulaşma</a:t>
            </a:r>
            <a:r>
              <a:rPr lang="en-US" sz="2400" dirty="0">
                <a:latin typeface="Arial" panose="020B0604020202020204" pitchFamily="34" charset="0"/>
                <a:cs typeface="Arial" panose="020B0604020202020204" pitchFamily="34" charset="0"/>
              </a:rPr>
              <a:t> hasta </a:t>
            </a:r>
            <a:r>
              <a:rPr lang="en-US" sz="2400" dirty="0" err="1">
                <a:latin typeface="Arial" panose="020B0604020202020204" pitchFamily="34" charset="0"/>
                <a:cs typeface="Arial" panose="020B0604020202020204" pitchFamily="34" charset="0"/>
              </a:rPr>
              <a:t>bireylerden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olmaktadır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xmlns=""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Bulaşma Yolu</a:t>
            </a:r>
          </a:p>
        </p:txBody>
      </p:sp>
    </p:spTree>
    <p:extLst>
      <p:ext uri="{BB962C8B-B14F-4D97-AF65-F5344CB8AC3E}">
        <p14:creationId xmlns:p14="http://schemas.microsoft.com/office/powerpoint/2010/main" val="316401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312" y="400555"/>
            <a:ext cx="10244528" cy="701337"/>
          </a:xfrm>
        </p:spPr>
        <p:txBody>
          <a:bodyPr>
            <a:noAutofit/>
          </a:bodyPr>
          <a:lstStyle/>
          <a:p>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a:t>
            </a:r>
            <a:endParaRPr lang="tr-TR" sz="2400" dirty="0">
              <a:solidFill>
                <a:schemeClr val="bg1"/>
              </a:solidFill>
            </a:endParaRPr>
          </a:p>
        </p:txBody>
      </p:sp>
      <p:sp>
        <p:nvSpPr>
          <p:cNvPr id="3" name="İçerik Yer Tutucusu 2"/>
          <p:cNvSpPr>
            <a:spLocks noGrp="1"/>
          </p:cNvSpPr>
          <p:nvPr>
            <p:ph idx="1"/>
          </p:nvPr>
        </p:nvSpPr>
        <p:spPr>
          <a:xfrm>
            <a:off x="698874" y="1101892"/>
            <a:ext cx="10787273" cy="5756108"/>
          </a:xfrm>
        </p:spPr>
        <p:txBody>
          <a:bodyPr>
            <a:noAutofit/>
          </a:bodyPr>
          <a:lstStyle/>
          <a:p>
            <a:pPr marL="457200" indent="-457200">
              <a:buAutoNum type="alphaLcPeriod"/>
            </a:pPr>
            <a:r>
              <a:rPr lang="tr-TR" sz="2400" dirty="0" smtClean="0"/>
              <a:t>Ateş</a:t>
            </a:r>
            <a:r>
              <a:rPr lang="tr-TR" sz="2400" dirty="0"/>
              <a:t>, kas/eklem ağrıları, öksürük, boğaz ağrısı ve nazal </a:t>
            </a:r>
            <a:r>
              <a:rPr lang="tr-TR" sz="2400" dirty="0" err="1"/>
              <a:t>konjesyon</a:t>
            </a:r>
            <a:r>
              <a:rPr lang="tr-TR" sz="2400" dirty="0"/>
              <a:t> gibi </a:t>
            </a:r>
            <a:r>
              <a:rPr lang="tr-TR" sz="2400" dirty="0" smtClean="0"/>
              <a:t>bulguları olup</a:t>
            </a:r>
            <a:r>
              <a:rPr lang="tr-TR" sz="2400" dirty="0"/>
              <a:t>, </a:t>
            </a:r>
            <a:endParaRPr lang="tr-TR" sz="2400" dirty="0" smtClean="0"/>
          </a:p>
          <a:p>
            <a:pPr marL="0" indent="0">
              <a:buNone/>
            </a:pPr>
            <a:r>
              <a:rPr lang="tr-TR" sz="2400" dirty="0"/>
              <a:t>	</a:t>
            </a:r>
            <a:r>
              <a:rPr lang="tr-TR" sz="2400" dirty="0" smtClean="0"/>
              <a:t>solunum </a:t>
            </a:r>
            <a:r>
              <a:rPr lang="tr-TR" sz="2400" dirty="0"/>
              <a:t>sayısı &lt; 30/dakika olan</a:t>
            </a:r>
            <a:r>
              <a:rPr lang="tr-TR" sz="2400" dirty="0" smtClean="0"/>
              <a:t>,</a:t>
            </a:r>
          </a:p>
          <a:p>
            <a:pPr marL="0" indent="0">
              <a:buNone/>
            </a:pPr>
            <a:r>
              <a:rPr lang="tr-TR" sz="2400" dirty="0" smtClean="0"/>
              <a:t>	oda </a:t>
            </a:r>
            <a:r>
              <a:rPr lang="tr-TR" sz="2400" dirty="0"/>
              <a:t>havasında SpO2 düzeyi % 90 </a:t>
            </a:r>
            <a:r>
              <a:rPr lang="tr-TR" sz="2400" dirty="0" smtClean="0"/>
              <a:t>üzerinde olan</a:t>
            </a:r>
            <a:endParaRPr lang="tr-TR" sz="2400" dirty="0"/>
          </a:p>
          <a:p>
            <a:pPr marL="0" indent="0">
              <a:buNone/>
            </a:pPr>
            <a:r>
              <a:rPr lang="tr-TR" sz="2400" dirty="0"/>
              <a:t>ve</a:t>
            </a:r>
          </a:p>
          <a:p>
            <a:pPr marL="0" indent="0">
              <a:buNone/>
            </a:pPr>
            <a:r>
              <a:rPr lang="tr-TR" sz="2400" dirty="0"/>
              <a:t>b. Akciğer </a:t>
            </a:r>
            <a:r>
              <a:rPr lang="tr-TR" sz="2400" dirty="0" err="1"/>
              <a:t>grafisinde</a:t>
            </a:r>
            <a:r>
              <a:rPr lang="tr-TR" sz="2400" dirty="0"/>
              <a:t> veya tomografisinde </a:t>
            </a:r>
            <a:r>
              <a:rPr lang="tr-TR" sz="2400" dirty="0" err="1"/>
              <a:t>pnömoni</a:t>
            </a:r>
            <a:r>
              <a:rPr lang="tr-TR" sz="2400" dirty="0"/>
              <a:t> bulgusu olan </a:t>
            </a:r>
            <a:r>
              <a:rPr lang="tr-TR" sz="2400" dirty="0" smtClean="0"/>
              <a:t>hasta</a:t>
            </a:r>
          </a:p>
          <a:p>
            <a:pPr marL="0" indent="0">
              <a:buNone/>
            </a:pPr>
            <a:endParaRPr lang="tr-TR" sz="2400" dirty="0"/>
          </a:p>
          <a:p>
            <a:pPr marL="0" indent="0">
              <a:buNone/>
            </a:pPr>
            <a:r>
              <a:rPr lang="tr-TR" sz="2400" dirty="0"/>
              <a:t>İlgili servise </a:t>
            </a:r>
            <a:r>
              <a:rPr lang="tr-TR" sz="2400" dirty="0" smtClean="0"/>
              <a:t>yatırılır:</a:t>
            </a:r>
          </a:p>
          <a:p>
            <a:pPr marL="0" indent="0">
              <a:buNone/>
            </a:pPr>
            <a:r>
              <a:rPr lang="tr-TR" sz="2400" dirty="0" smtClean="0"/>
              <a:t> • </a:t>
            </a:r>
            <a:r>
              <a:rPr lang="tr-TR" sz="2400" dirty="0"/>
              <a:t>Görevli personel, solunum yolu örneği alınması sırasında COVID-19 </a:t>
            </a:r>
            <a:r>
              <a:rPr lang="tr-TR" sz="2400" dirty="0" smtClean="0"/>
              <a:t>enfeksiyonundan korunmak </a:t>
            </a:r>
            <a:r>
              <a:rPr lang="tr-TR" sz="2400" dirty="0"/>
              <a:t>için önerilen kişisel koruyucu ekipmanları (önlük, N95 maske, </a:t>
            </a:r>
            <a:r>
              <a:rPr lang="tr-TR" sz="2400" dirty="0" smtClean="0"/>
              <a:t>gözlük/yüz koruyucu</a:t>
            </a:r>
            <a:r>
              <a:rPr lang="tr-TR" sz="2400" dirty="0"/>
              <a:t>, eldiven) kullanarak PCR testi için solunum yolu örneğini alır.</a:t>
            </a:r>
          </a:p>
          <a:p>
            <a:pPr marL="0" indent="0">
              <a:buNone/>
            </a:pPr>
            <a:r>
              <a:rPr lang="tr-TR" sz="2400" dirty="0"/>
              <a:t>• Temas ve damlacık izolasyon şartlarına uygun olarak hasta izole edilir</a:t>
            </a:r>
            <a:r>
              <a:rPr lang="tr-TR" sz="2400" dirty="0" smtClean="0"/>
              <a:t>.</a:t>
            </a:r>
            <a:endParaRPr lang="tr-TR" sz="2400" dirty="0"/>
          </a:p>
        </p:txBody>
      </p:sp>
    </p:spTree>
    <p:extLst>
      <p:ext uri="{BB962C8B-B14F-4D97-AF65-F5344CB8AC3E}">
        <p14:creationId xmlns:p14="http://schemas.microsoft.com/office/powerpoint/2010/main" val="1551865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874" y="1491916"/>
            <a:ext cx="10418305" cy="4876800"/>
          </a:xfrm>
        </p:spPr>
        <p:txBody>
          <a:bodyPr>
            <a:noAutofit/>
          </a:bodyPr>
          <a:lstStyle/>
          <a:p>
            <a:pPr marL="0" indent="0">
              <a:buNone/>
            </a:pPr>
            <a:r>
              <a:rPr lang="tr-TR" sz="2400" b="1" dirty="0" smtClean="0"/>
              <a:t>Test </a:t>
            </a:r>
            <a:r>
              <a:rPr lang="tr-TR" sz="2400" b="1" dirty="0"/>
              <a:t>sonucu beklenmeden </a:t>
            </a:r>
            <a:r>
              <a:rPr lang="tr-TR" sz="2400" dirty="0"/>
              <a:t>tedavi algoritmasına uygun olarak ampirik tedavi başlanır.</a:t>
            </a:r>
          </a:p>
          <a:p>
            <a:r>
              <a:rPr lang="tr-TR" sz="2400" dirty="0" smtClean="0"/>
              <a:t>Ampirik </a:t>
            </a:r>
            <a:r>
              <a:rPr lang="tr-TR" sz="2400" dirty="0"/>
              <a:t>tedavide </a:t>
            </a:r>
            <a:r>
              <a:rPr lang="tr-TR" sz="2400" dirty="0" err="1"/>
              <a:t>hidroksiklorokin</a:t>
            </a:r>
            <a:r>
              <a:rPr lang="tr-TR" sz="2400" dirty="0"/>
              <a:t> sülfat tercih edilir</a:t>
            </a:r>
          </a:p>
          <a:p>
            <a:r>
              <a:rPr lang="tr-TR" sz="2400" dirty="0"/>
              <a:t>T</a:t>
            </a:r>
            <a:r>
              <a:rPr lang="tr-TR" sz="2400" dirty="0" smtClean="0"/>
              <a:t>edaviye </a:t>
            </a:r>
            <a:r>
              <a:rPr lang="tr-TR" sz="2400" dirty="0" err="1"/>
              <a:t>azitromisin</a:t>
            </a:r>
            <a:r>
              <a:rPr lang="tr-TR" sz="2400" dirty="0"/>
              <a:t> eklenebilir</a:t>
            </a:r>
          </a:p>
          <a:p>
            <a:r>
              <a:rPr lang="tr-TR" sz="2400" dirty="0" smtClean="0"/>
              <a:t>Mevsim </a:t>
            </a:r>
            <a:r>
              <a:rPr lang="tr-TR" sz="2400" dirty="0"/>
              <a:t>ve diğer faktörler göz önünde bulundurularak </a:t>
            </a:r>
            <a:r>
              <a:rPr lang="tr-TR" sz="2400" dirty="0" err="1"/>
              <a:t>influenza</a:t>
            </a:r>
            <a:r>
              <a:rPr lang="tr-TR" sz="2400" dirty="0"/>
              <a:t> </a:t>
            </a:r>
            <a:r>
              <a:rPr lang="tr-TR" sz="2400" dirty="0" smtClean="0"/>
              <a:t>dışlanamayan olgularda </a:t>
            </a:r>
            <a:r>
              <a:rPr lang="tr-TR" sz="2400" dirty="0" err="1"/>
              <a:t>oseltamivir</a:t>
            </a:r>
            <a:r>
              <a:rPr lang="tr-TR" sz="2400" dirty="0"/>
              <a:t> tedaviye eklenebilir</a:t>
            </a:r>
          </a:p>
          <a:p>
            <a:r>
              <a:rPr lang="tr-TR" sz="2400" dirty="0" smtClean="0"/>
              <a:t>Görüntüleme </a:t>
            </a:r>
            <a:r>
              <a:rPr lang="tr-TR" sz="2400" dirty="0"/>
              <a:t>yöntemleri ile </a:t>
            </a:r>
            <a:r>
              <a:rPr lang="tr-TR" sz="2400" dirty="0" err="1"/>
              <a:t>pnömoniyi</a:t>
            </a:r>
            <a:r>
              <a:rPr lang="tr-TR" sz="2400" dirty="0"/>
              <a:t> destekler bulgusu olması nedeni ile </a:t>
            </a:r>
            <a:r>
              <a:rPr lang="tr-TR" sz="2400" dirty="0" smtClean="0"/>
              <a:t>bu hastalara </a:t>
            </a:r>
            <a:r>
              <a:rPr lang="tr-TR" sz="2400" dirty="0"/>
              <a:t>ampirik antibiyotik tedavisi </a:t>
            </a:r>
            <a:r>
              <a:rPr lang="tr-TR" sz="2400" dirty="0" smtClean="0"/>
              <a:t>başlanabilir</a:t>
            </a:r>
            <a:endParaRPr lang="tr-TR" sz="2400" dirty="0"/>
          </a:p>
        </p:txBody>
      </p:sp>
      <p:sp>
        <p:nvSpPr>
          <p:cNvPr id="6" name="Unvan 1"/>
          <p:cNvSpPr>
            <a:spLocks noGrp="1"/>
          </p:cNvSpPr>
          <p:nvPr>
            <p:ph type="title"/>
          </p:nvPr>
        </p:nvSpPr>
        <p:spPr>
          <a:xfrm>
            <a:off x="1429312" y="400555"/>
            <a:ext cx="10244528" cy="701337"/>
          </a:xfrm>
        </p:spPr>
        <p:txBody>
          <a:bodyPr>
            <a:noAutofit/>
          </a:bodyPr>
          <a:lstStyle/>
          <a:p>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a:t>
            </a:r>
            <a:endParaRPr lang="tr-TR" sz="2400" dirty="0">
              <a:solidFill>
                <a:schemeClr val="bg1"/>
              </a:solidFill>
            </a:endParaRPr>
          </a:p>
        </p:txBody>
      </p:sp>
    </p:spTree>
    <p:extLst>
      <p:ext uri="{BB962C8B-B14F-4D97-AF65-F5344CB8AC3E}">
        <p14:creationId xmlns:p14="http://schemas.microsoft.com/office/powerpoint/2010/main" val="2455834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368" y="1411704"/>
            <a:ext cx="11493126" cy="5093369"/>
          </a:xfrm>
        </p:spPr>
        <p:txBody>
          <a:bodyPr>
            <a:noAutofit/>
          </a:bodyPr>
          <a:lstStyle/>
          <a:p>
            <a:pPr marL="0" indent="0">
              <a:buNone/>
            </a:pPr>
            <a:r>
              <a:rPr lang="tr-TR" sz="2400" dirty="0" smtClean="0"/>
              <a:t>Test </a:t>
            </a:r>
            <a:r>
              <a:rPr lang="tr-TR" sz="2400" dirty="0"/>
              <a:t>sonucu </a:t>
            </a:r>
            <a:r>
              <a:rPr lang="tr-TR" sz="2400" b="1" dirty="0"/>
              <a:t>pozitif</a:t>
            </a:r>
            <a:r>
              <a:rPr lang="tr-TR" sz="2400" dirty="0"/>
              <a:t> </a:t>
            </a:r>
            <a:r>
              <a:rPr lang="tr-TR" sz="2400" dirty="0" smtClean="0"/>
              <a:t>saptananlardan</a:t>
            </a:r>
            <a:endParaRPr lang="tr-TR" sz="2400" dirty="0"/>
          </a:p>
          <a:p>
            <a:r>
              <a:rPr lang="tr-TR" sz="2400" dirty="0" smtClean="0"/>
              <a:t>Semptom </a:t>
            </a:r>
            <a:r>
              <a:rPr lang="tr-TR" sz="2400" dirty="0"/>
              <a:t>ve bulguları </a:t>
            </a:r>
            <a:r>
              <a:rPr lang="tr-TR" sz="2400" dirty="0" smtClean="0"/>
              <a:t>düzelenler; </a:t>
            </a:r>
          </a:p>
          <a:p>
            <a:pPr marL="0" indent="0">
              <a:buNone/>
            </a:pPr>
            <a:r>
              <a:rPr lang="tr-TR" sz="2400" dirty="0" smtClean="0"/>
              <a:t>	önerilen </a:t>
            </a:r>
            <a:r>
              <a:rPr lang="tr-TR" sz="2400" dirty="0"/>
              <a:t>tedavi süresini tamamlar, </a:t>
            </a:r>
            <a:endParaRPr lang="tr-TR" sz="2400" dirty="0" smtClean="0"/>
          </a:p>
          <a:p>
            <a:pPr marL="0" indent="0">
              <a:buNone/>
            </a:pPr>
            <a:r>
              <a:rPr lang="tr-TR" sz="2400" dirty="0" smtClean="0"/>
              <a:t>	ayaktan takip </a:t>
            </a:r>
            <a:r>
              <a:rPr lang="tr-TR" sz="2400" dirty="0"/>
              <a:t>ve tedavi şartları için uygun olanlar evde izolasyon önerileri ile </a:t>
            </a:r>
            <a:r>
              <a:rPr lang="tr-TR" sz="2400" dirty="0" smtClean="0"/>
              <a:t>taburcu edilebilir</a:t>
            </a:r>
            <a:r>
              <a:rPr lang="tr-TR" sz="2400" dirty="0"/>
              <a:t>. </a:t>
            </a:r>
            <a:endParaRPr lang="tr-TR" sz="2400" dirty="0" smtClean="0"/>
          </a:p>
          <a:p>
            <a:pPr marL="0" indent="0">
              <a:buNone/>
            </a:pPr>
            <a:r>
              <a:rPr lang="tr-TR" sz="2400" dirty="0" smtClean="0"/>
              <a:t>	Bu </a:t>
            </a:r>
            <a:r>
              <a:rPr lang="tr-TR" sz="2400" dirty="0"/>
              <a:t>kişilerin, semptomların düzelmesini takip eden en az bir hafta, </a:t>
            </a:r>
            <a:endParaRPr lang="tr-TR" sz="2400" dirty="0" smtClean="0"/>
          </a:p>
          <a:p>
            <a:pPr marL="0" indent="0">
              <a:buNone/>
            </a:pPr>
            <a:r>
              <a:rPr lang="tr-TR" sz="2400" dirty="0" smtClean="0"/>
              <a:t>	ve semptom </a:t>
            </a:r>
            <a:r>
              <a:rPr lang="tr-TR" sz="2400" dirty="0"/>
              <a:t>başlangıcından 14 gün sonrasına kadar evde izolasyon önerilmelidir.</a:t>
            </a:r>
          </a:p>
          <a:p>
            <a:r>
              <a:rPr lang="tr-TR" sz="2400" dirty="0" smtClean="0"/>
              <a:t>Semptom </a:t>
            </a:r>
            <a:r>
              <a:rPr lang="tr-TR" sz="2400" dirty="0"/>
              <a:t>ve bulguları devam eden veya klinik durumu kötüleşen </a:t>
            </a:r>
            <a:r>
              <a:rPr lang="tr-TR" sz="2400" dirty="0" smtClean="0"/>
              <a:t>hastalar;</a:t>
            </a:r>
          </a:p>
          <a:p>
            <a:pPr marL="0" indent="0">
              <a:buNone/>
            </a:pPr>
            <a:r>
              <a:rPr lang="tr-TR" sz="2400" dirty="0" smtClean="0"/>
              <a:t>	klinik durumuna </a:t>
            </a:r>
            <a:r>
              <a:rPr lang="tr-TR" sz="2400" dirty="0"/>
              <a:t>göre diğer tedavi seçenekleri açısından </a:t>
            </a:r>
            <a:r>
              <a:rPr lang="tr-TR" sz="2400" dirty="0" smtClean="0"/>
              <a:t>değerlendirilir</a:t>
            </a:r>
            <a:r>
              <a:rPr lang="tr-TR" sz="2400" dirty="0"/>
              <a:t>.</a:t>
            </a:r>
            <a:endParaRPr lang="tr-TR" sz="2400" dirty="0"/>
          </a:p>
        </p:txBody>
      </p:sp>
      <p:sp>
        <p:nvSpPr>
          <p:cNvPr id="6" name="Unvan 1"/>
          <p:cNvSpPr>
            <a:spLocks noGrp="1"/>
          </p:cNvSpPr>
          <p:nvPr>
            <p:ph type="title"/>
          </p:nvPr>
        </p:nvSpPr>
        <p:spPr>
          <a:xfrm>
            <a:off x="1429312" y="400555"/>
            <a:ext cx="10244528" cy="701337"/>
          </a:xfrm>
        </p:spPr>
        <p:txBody>
          <a:bodyPr>
            <a:noAutofit/>
          </a:bodyPr>
          <a:lstStyle/>
          <a:p>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a:t>
            </a:r>
            <a:endParaRPr lang="tr-TR" sz="2400" dirty="0">
              <a:solidFill>
                <a:schemeClr val="bg1"/>
              </a:solidFill>
            </a:endParaRPr>
          </a:p>
        </p:txBody>
      </p:sp>
    </p:spTree>
    <p:extLst>
      <p:ext uri="{BB962C8B-B14F-4D97-AF65-F5344CB8AC3E}">
        <p14:creationId xmlns:p14="http://schemas.microsoft.com/office/powerpoint/2010/main" val="1712157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368" y="1411704"/>
            <a:ext cx="11493126" cy="5093369"/>
          </a:xfrm>
        </p:spPr>
        <p:txBody>
          <a:bodyPr>
            <a:noAutofit/>
          </a:bodyPr>
          <a:lstStyle/>
          <a:p>
            <a:pPr marL="0" indent="0">
              <a:buNone/>
            </a:pPr>
            <a:r>
              <a:rPr lang="tr-TR" sz="2400" dirty="0" smtClean="0"/>
              <a:t>Test </a:t>
            </a:r>
            <a:r>
              <a:rPr lang="tr-TR" sz="2400" dirty="0"/>
              <a:t>sonucu</a:t>
            </a:r>
            <a:r>
              <a:rPr lang="tr-TR" sz="2400" b="1" dirty="0"/>
              <a:t> negatif </a:t>
            </a:r>
            <a:r>
              <a:rPr lang="tr-TR" sz="2400" dirty="0"/>
              <a:t>saptananlardan</a:t>
            </a:r>
          </a:p>
          <a:p>
            <a:r>
              <a:rPr lang="tr-TR" sz="2400" dirty="0" smtClean="0"/>
              <a:t>24 </a:t>
            </a:r>
            <a:r>
              <a:rPr lang="tr-TR" sz="2400" dirty="0"/>
              <a:t>saat sonra tekrar PCR örneği alınır,</a:t>
            </a:r>
          </a:p>
          <a:p>
            <a:pPr marL="457200" lvl="1" indent="0">
              <a:buNone/>
            </a:pPr>
            <a:r>
              <a:rPr lang="tr-TR" dirty="0" smtClean="0">
                <a:latin typeface="Arial" panose="020B0604020202020204" pitchFamily="34" charset="0"/>
                <a:cs typeface="Arial" panose="020B0604020202020204" pitchFamily="34" charset="0"/>
              </a:rPr>
              <a:t>İkinci </a:t>
            </a:r>
            <a:r>
              <a:rPr lang="tr-TR" dirty="0">
                <a:latin typeface="Arial" panose="020B0604020202020204" pitchFamily="34" charset="0"/>
                <a:cs typeface="Arial" panose="020B0604020202020204" pitchFamily="34" charset="0"/>
              </a:rPr>
              <a:t>PCR (-) saptananlar alternatif tanılar yönünden değerlendirilir</a:t>
            </a:r>
          </a:p>
          <a:p>
            <a:pPr marL="457200" lvl="1" indent="0">
              <a:buNone/>
            </a:pPr>
            <a:r>
              <a:rPr lang="tr-TR" dirty="0" smtClean="0">
                <a:latin typeface="Arial" panose="020B0604020202020204" pitchFamily="34" charset="0"/>
                <a:cs typeface="Arial" panose="020B0604020202020204" pitchFamily="34" charset="0"/>
              </a:rPr>
              <a:t>İkinci </a:t>
            </a:r>
            <a:r>
              <a:rPr lang="tr-TR" dirty="0">
                <a:latin typeface="Arial" panose="020B0604020202020204" pitchFamily="34" charset="0"/>
                <a:cs typeface="Arial" panose="020B0604020202020204" pitchFamily="34" charset="0"/>
              </a:rPr>
              <a:t>PCR (+) saptananlar COVID-19 tedavisine devam eder</a:t>
            </a:r>
            <a:endParaRPr lang="tr-TR"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1429312" y="400555"/>
            <a:ext cx="10244528" cy="701337"/>
          </a:xfrm>
        </p:spPr>
        <p:txBody>
          <a:bodyPr>
            <a:noAutofit/>
          </a:bodyPr>
          <a:lstStyle/>
          <a:p>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a:t>
            </a:r>
            <a:endParaRPr lang="tr-TR" sz="2400" dirty="0">
              <a:solidFill>
                <a:schemeClr val="bg1"/>
              </a:solidFill>
            </a:endParaRPr>
          </a:p>
        </p:txBody>
      </p:sp>
    </p:spTree>
    <p:extLst>
      <p:ext uri="{BB962C8B-B14F-4D97-AF65-F5344CB8AC3E}">
        <p14:creationId xmlns:p14="http://schemas.microsoft.com/office/powerpoint/2010/main" val="20911482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368" y="1411704"/>
            <a:ext cx="11493126" cy="5093369"/>
          </a:xfrm>
        </p:spPr>
        <p:txBody>
          <a:bodyPr>
            <a:noAutofit/>
          </a:bodyPr>
          <a:lstStyle/>
          <a:p>
            <a:pPr marL="0" indent="0">
              <a:buNone/>
            </a:pPr>
            <a:r>
              <a:rPr lang="tr-TR" sz="2400" b="1" dirty="0"/>
              <a:t>Ağır </a:t>
            </a:r>
            <a:r>
              <a:rPr lang="tr-TR" sz="2400" b="1" dirty="0" err="1"/>
              <a:t>pnömoni</a:t>
            </a:r>
            <a:r>
              <a:rPr lang="tr-TR" sz="2400" b="1" dirty="0"/>
              <a:t> bulgusu </a:t>
            </a:r>
            <a:r>
              <a:rPr lang="tr-TR" sz="2400" b="1" dirty="0" smtClean="0"/>
              <a:t>olanlar</a:t>
            </a:r>
          </a:p>
          <a:p>
            <a:pPr marL="0" indent="0">
              <a:buNone/>
            </a:pPr>
            <a:endParaRPr lang="tr-TR" sz="2400" b="1" dirty="0"/>
          </a:p>
          <a:p>
            <a:pPr marL="457200" indent="-457200">
              <a:buAutoNum type="alphaLcPeriod"/>
            </a:pPr>
            <a:r>
              <a:rPr lang="tr-TR" sz="2400" dirty="0" smtClean="0"/>
              <a:t>Ateş</a:t>
            </a:r>
            <a:r>
              <a:rPr lang="tr-TR" sz="2400" dirty="0"/>
              <a:t>, kas/eklem ağrıları, öksürük, boğaz ağrısı ve nazal </a:t>
            </a:r>
            <a:r>
              <a:rPr lang="tr-TR" sz="2400" dirty="0" err="1"/>
              <a:t>konjesyon</a:t>
            </a:r>
            <a:r>
              <a:rPr lang="tr-TR" sz="2400" dirty="0"/>
              <a:t> gibi </a:t>
            </a:r>
            <a:r>
              <a:rPr lang="tr-TR" sz="2400" dirty="0" smtClean="0"/>
              <a:t>bulguları olup</a:t>
            </a:r>
            <a:r>
              <a:rPr lang="tr-TR" sz="2400" dirty="0"/>
              <a:t>, </a:t>
            </a:r>
            <a:endParaRPr lang="tr-TR" sz="2400" dirty="0" smtClean="0"/>
          </a:p>
          <a:p>
            <a:pPr marL="0" indent="0">
              <a:buNone/>
            </a:pPr>
            <a:r>
              <a:rPr lang="tr-TR" sz="2400" dirty="0"/>
              <a:t>	</a:t>
            </a:r>
            <a:r>
              <a:rPr lang="tr-TR" sz="2400" dirty="0" err="1" smtClean="0"/>
              <a:t>takipnesi</a:t>
            </a:r>
            <a:r>
              <a:rPr lang="tr-TR" sz="2400" dirty="0" smtClean="0"/>
              <a:t> </a:t>
            </a:r>
            <a:r>
              <a:rPr lang="tr-TR" sz="2400" dirty="0"/>
              <a:t>(≥30/dakika) mevcut, </a:t>
            </a:r>
            <a:endParaRPr lang="tr-TR" sz="2400" dirty="0" smtClean="0"/>
          </a:p>
          <a:p>
            <a:pPr marL="0" indent="0">
              <a:buNone/>
            </a:pPr>
            <a:r>
              <a:rPr lang="tr-TR" sz="2400" dirty="0"/>
              <a:t>	</a:t>
            </a:r>
            <a:r>
              <a:rPr lang="tr-TR" sz="2400" dirty="0" smtClean="0"/>
              <a:t>oda </a:t>
            </a:r>
            <a:r>
              <a:rPr lang="tr-TR" sz="2400" dirty="0"/>
              <a:t>havasında SpO2 düzeyi % 90 altında olan</a:t>
            </a:r>
          </a:p>
          <a:p>
            <a:pPr marL="0" indent="0">
              <a:buNone/>
            </a:pPr>
            <a:r>
              <a:rPr lang="tr-TR" sz="2400" dirty="0" smtClean="0"/>
              <a:t>    ve</a:t>
            </a:r>
            <a:endParaRPr lang="tr-TR" sz="2400" dirty="0"/>
          </a:p>
          <a:p>
            <a:pPr marL="0" indent="0">
              <a:buNone/>
            </a:pPr>
            <a:r>
              <a:rPr lang="tr-TR" sz="2400" b="1" dirty="0"/>
              <a:t>b. </a:t>
            </a:r>
            <a:r>
              <a:rPr lang="tr-TR" sz="2400" dirty="0"/>
              <a:t>Akciğer </a:t>
            </a:r>
            <a:r>
              <a:rPr lang="tr-TR" sz="2400" dirty="0" err="1"/>
              <a:t>grafisinde</a:t>
            </a:r>
            <a:r>
              <a:rPr lang="tr-TR" sz="2400" dirty="0"/>
              <a:t> veya tomografisinde </a:t>
            </a:r>
            <a:r>
              <a:rPr lang="tr-TR" sz="2400" dirty="0" err="1"/>
              <a:t>pnömoni</a:t>
            </a:r>
            <a:r>
              <a:rPr lang="tr-TR" sz="2400" dirty="0"/>
              <a:t> bulgusu </a:t>
            </a:r>
            <a:r>
              <a:rPr lang="tr-TR" sz="2400" dirty="0" smtClean="0"/>
              <a:t>saptanan</a:t>
            </a:r>
          </a:p>
          <a:p>
            <a:pPr marL="0" indent="0">
              <a:buNone/>
            </a:pPr>
            <a:r>
              <a:rPr lang="tr-TR" sz="2400" dirty="0"/>
              <a:t>	</a:t>
            </a:r>
            <a:r>
              <a:rPr lang="tr-TR" sz="2400" dirty="0" smtClean="0"/>
              <a:t>veya </a:t>
            </a:r>
            <a:r>
              <a:rPr lang="tr-TR" sz="2400" dirty="0"/>
              <a:t>akut </a:t>
            </a:r>
            <a:r>
              <a:rPr lang="tr-TR" sz="2400" dirty="0" smtClean="0"/>
              <a:t>organ </a:t>
            </a:r>
            <a:r>
              <a:rPr lang="tr-TR" sz="2400" dirty="0" err="1" smtClean="0"/>
              <a:t>disfonksiyonu</a:t>
            </a:r>
            <a:r>
              <a:rPr lang="tr-TR" sz="2400" dirty="0" smtClean="0"/>
              <a:t> </a:t>
            </a:r>
            <a:r>
              <a:rPr lang="tr-TR" sz="2400" dirty="0"/>
              <a:t>gelişen </a:t>
            </a:r>
            <a:r>
              <a:rPr lang="tr-TR" sz="2400" dirty="0" smtClean="0"/>
              <a:t>hasta</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dirty="0"/>
              <a:t>Hasta, yoğun bakım </a:t>
            </a:r>
            <a:r>
              <a:rPr lang="tr-TR" dirty="0" err="1"/>
              <a:t>endikasyonları</a:t>
            </a:r>
            <a:r>
              <a:rPr lang="tr-TR" dirty="0"/>
              <a:t> var ise yoğun bakıma, diğer koşullarda ilgili servise yatırılır</a:t>
            </a:r>
            <a:r>
              <a:rPr lang="tr-TR" dirty="0" smtClean="0"/>
              <a:t>.</a:t>
            </a:r>
            <a:endParaRPr lang="tr-TR" dirty="0"/>
          </a:p>
        </p:txBody>
      </p:sp>
      <p:sp>
        <p:nvSpPr>
          <p:cNvPr id="6" name="Unvan 1"/>
          <p:cNvSpPr>
            <a:spLocks noGrp="1"/>
          </p:cNvSpPr>
          <p:nvPr>
            <p:ph type="title"/>
          </p:nvPr>
        </p:nvSpPr>
        <p:spPr>
          <a:xfrm>
            <a:off x="1429312" y="400555"/>
            <a:ext cx="10244528" cy="701337"/>
          </a:xfrm>
        </p:spPr>
        <p:txBody>
          <a:bodyPr>
            <a:noAutofit/>
          </a:bodyPr>
          <a:lstStyle/>
          <a:p>
            <a:r>
              <a:rPr lang="tr-TR" sz="2400" dirty="0" smtClean="0">
                <a:solidFill>
                  <a:schemeClr val="bg1"/>
                </a:solidFill>
              </a:rPr>
              <a:t>Ağır </a:t>
            </a:r>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Yönetimi-1</a:t>
            </a:r>
            <a:endParaRPr lang="tr-TR" sz="2400" dirty="0">
              <a:solidFill>
                <a:schemeClr val="bg1"/>
              </a:solidFill>
            </a:endParaRPr>
          </a:p>
        </p:txBody>
      </p:sp>
    </p:spTree>
    <p:extLst>
      <p:ext uri="{BB962C8B-B14F-4D97-AF65-F5344CB8AC3E}">
        <p14:creationId xmlns:p14="http://schemas.microsoft.com/office/powerpoint/2010/main" val="2074506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368" y="1411704"/>
            <a:ext cx="11493126" cy="5093369"/>
          </a:xfrm>
        </p:spPr>
        <p:txBody>
          <a:bodyPr>
            <a:noAutofit/>
          </a:bodyPr>
          <a:lstStyle/>
          <a:p>
            <a:r>
              <a:rPr lang="tr-TR" sz="2400" dirty="0" smtClean="0"/>
              <a:t>Görevli </a:t>
            </a:r>
            <a:r>
              <a:rPr lang="tr-TR" sz="2400" dirty="0"/>
              <a:t>personel, solunum yolu örneği alınması sırasında COVID-19 </a:t>
            </a:r>
            <a:r>
              <a:rPr lang="tr-TR" sz="2400" dirty="0" smtClean="0"/>
              <a:t>enfeksiyonundan korunmak </a:t>
            </a:r>
            <a:r>
              <a:rPr lang="tr-TR" sz="2400" dirty="0"/>
              <a:t>için önerilen kişisel koruyucu ekipmanları (önlük, N95 maske, </a:t>
            </a:r>
            <a:r>
              <a:rPr lang="tr-TR" sz="2400" dirty="0" smtClean="0"/>
              <a:t>gözlük/yüz koruyucu</a:t>
            </a:r>
            <a:r>
              <a:rPr lang="tr-TR" sz="2400" dirty="0"/>
              <a:t>, eldiven) kullanarak PCR testi için solunum yolu örneğini alır</a:t>
            </a:r>
          </a:p>
          <a:p>
            <a:r>
              <a:rPr lang="tr-TR" sz="2400" dirty="0" smtClean="0"/>
              <a:t>Temas</a:t>
            </a:r>
            <a:r>
              <a:rPr lang="tr-TR" sz="2400" dirty="0"/>
              <a:t>, damlacık ve hava yolu izolasyon şartlarına uygun olarak hasta izole edilir.</a:t>
            </a:r>
          </a:p>
          <a:p>
            <a:pPr marL="0" indent="0">
              <a:buNone/>
            </a:pPr>
            <a:r>
              <a:rPr lang="tr-TR" sz="2400" b="1" dirty="0" smtClean="0"/>
              <a:t>Test </a:t>
            </a:r>
            <a:r>
              <a:rPr lang="tr-TR" sz="2400" b="1" dirty="0"/>
              <a:t>sonucu beklenmeden </a:t>
            </a:r>
            <a:r>
              <a:rPr lang="tr-TR" sz="2400" dirty="0"/>
              <a:t>tedavi algoritmasına uygun olarak ampirik tedavi başlanır.</a:t>
            </a:r>
          </a:p>
          <a:p>
            <a:pPr lvl="1"/>
            <a:r>
              <a:rPr lang="tr-TR" dirty="0" smtClean="0">
                <a:latin typeface="Arial" panose="020B0604020202020204" pitchFamily="34" charset="0"/>
                <a:cs typeface="Arial" panose="020B0604020202020204" pitchFamily="34" charset="0"/>
              </a:rPr>
              <a:t>Ampirik </a:t>
            </a:r>
            <a:r>
              <a:rPr lang="tr-TR" dirty="0">
                <a:latin typeface="Arial" panose="020B0604020202020204" pitchFamily="34" charset="0"/>
                <a:cs typeface="Arial" panose="020B0604020202020204" pitchFamily="34" charset="0"/>
              </a:rPr>
              <a:t>tedavide </a:t>
            </a:r>
            <a:r>
              <a:rPr lang="tr-TR" dirty="0" err="1">
                <a:latin typeface="Arial" panose="020B0604020202020204" pitchFamily="34" charset="0"/>
                <a:cs typeface="Arial" panose="020B0604020202020204" pitchFamily="34" charset="0"/>
              </a:rPr>
              <a:t>hidroksiklorokin</a:t>
            </a:r>
            <a:r>
              <a:rPr lang="tr-TR" dirty="0">
                <a:latin typeface="Arial" panose="020B0604020202020204" pitchFamily="34" charset="0"/>
                <a:cs typeface="Arial" panose="020B0604020202020204" pitchFamily="34" charset="0"/>
              </a:rPr>
              <a:t> sülfat ve / veya </a:t>
            </a:r>
            <a:r>
              <a:rPr lang="tr-TR" dirty="0" err="1">
                <a:latin typeface="Arial" panose="020B0604020202020204" pitchFamily="34" charset="0"/>
                <a:cs typeface="Arial" panose="020B0604020202020204" pitchFamily="34" charset="0"/>
              </a:rPr>
              <a:t>favipiravir</a:t>
            </a:r>
            <a:r>
              <a:rPr lang="tr-TR" dirty="0">
                <a:latin typeface="Arial" panose="020B0604020202020204" pitchFamily="34" charset="0"/>
                <a:cs typeface="Arial" panose="020B0604020202020204" pitchFamily="34" charset="0"/>
              </a:rPr>
              <a:t> başlanır</a:t>
            </a:r>
          </a:p>
          <a:p>
            <a:pPr lvl="1"/>
            <a:r>
              <a:rPr lang="tr-TR" dirty="0" err="1" smtClean="0">
                <a:latin typeface="Arial" panose="020B0604020202020204" pitchFamily="34" charset="0"/>
                <a:cs typeface="Arial" panose="020B0604020202020204" pitchFamily="34" charset="0"/>
              </a:rPr>
              <a:t>Azitromisin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başlanır (</a:t>
            </a:r>
            <a:r>
              <a:rPr lang="tr-TR" dirty="0" err="1">
                <a:latin typeface="Arial" panose="020B0604020202020204" pitchFamily="34" charset="0"/>
                <a:cs typeface="Arial" panose="020B0604020202020204" pitchFamily="34" charset="0"/>
              </a:rPr>
              <a:t>kontrendikasyonlar</a:t>
            </a:r>
            <a:r>
              <a:rPr lang="tr-TR" dirty="0">
                <a:latin typeface="Arial" panose="020B0604020202020204" pitchFamily="34" charset="0"/>
                <a:cs typeface="Arial" panose="020B0604020202020204" pitchFamily="34" charset="0"/>
              </a:rPr>
              <a:t> yönünden değerlendirilmelidir)</a:t>
            </a:r>
          </a:p>
          <a:p>
            <a:pPr lvl="1"/>
            <a:r>
              <a:rPr lang="tr-TR" dirty="0" smtClean="0">
                <a:latin typeface="Arial" panose="020B0604020202020204" pitchFamily="34" charset="0"/>
                <a:cs typeface="Arial" panose="020B0604020202020204" pitchFamily="34" charset="0"/>
              </a:rPr>
              <a:t>Mevsim </a:t>
            </a:r>
            <a:r>
              <a:rPr lang="tr-TR" dirty="0">
                <a:latin typeface="Arial" panose="020B0604020202020204" pitchFamily="34" charset="0"/>
                <a:cs typeface="Arial" panose="020B0604020202020204" pitchFamily="34" charset="0"/>
              </a:rPr>
              <a:t>ve diğer faktörler göz önünde bulundurularak </a:t>
            </a:r>
            <a:r>
              <a:rPr lang="tr-TR" dirty="0" err="1">
                <a:latin typeface="Arial" panose="020B0604020202020204" pitchFamily="34" charset="0"/>
                <a:cs typeface="Arial" panose="020B0604020202020204" pitchFamily="34" charset="0"/>
              </a:rPr>
              <a:t>influenza</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dışlanamayan olgularda </a:t>
            </a:r>
            <a:r>
              <a:rPr lang="tr-TR" dirty="0" err="1">
                <a:latin typeface="Arial" panose="020B0604020202020204" pitchFamily="34" charset="0"/>
                <a:cs typeface="Arial" panose="020B0604020202020204" pitchFamily="34" charset="0"/>
              </a:rPr>
              <a:t>oseltamivir</a:t>
            </a:r>
            <a:r>
              <a:rPr lang="tr-TR" dirty="0">
                <a:latin typeface="Arial" panose="020B0604020202020204" pitchFamily="34" charset="0"/>
                <a:cs typeface="Arial" panose="020B0604020202020204" pitchFamily="34" charset="0"/>
              </a:rPr>
              <a:t> tedaviye eklenebilir</a:t>
            </a:r>
          </a:p>
          <a:p>
            <a:pPr lvl="1"/>
            <a:r>
              <a:rPr lang="tr-TR" dirty="0" smtClean="0">
                <a:latin typeface="Arial" panose="020B0604020202020204" pitchFamily="34" charset="0"/>
                <a:cs typeface="Arial" panose="020B0604020202020204" pitchFamily="34" charset="0"/>
              </a:rPr>
              <a:t>Görüntüleme </a:t>
            </a:r>
            <a:r>
              <a:rPr lang="tr-TR" dirty="0">
                <a:latin typeface="Arial" panose="020B0604020202020204" pitchFamily="34" charset="0"/>
                <a:cs typeface="Arial" panose="020B0604020202020204" pitchFamily="34" charset="0"/>
              </a:rPr>
              <a:t>yöntemleri ile </a:t>
            </a:r>
            <a:r>
              <a:rPr lang="tr-TR" dirty="0" err="1">
                <a:latin typeface="Arial" panose="020B0604020202020204" pitchFamily="34" charset="0"/>
                <a:cs typeface="Arial" panose="020B0604020202020204" pitchFamily="34" charset="0"/>
              </a:rPr>
              <a:t>pnömoniyi</a:t>
            </a:r>
            <a:r>
              <a:rPr lang="tr-TR" dirty="0">
                <a:latin typeface="Arial" panose="020B0604020202020204" pitchFamily="34" charset="0"/>
                <a:cs typeface="Arial" panose="020B0604020202020204" pitchFamily="34" charset="0"/>
              </a:rPr>
              <a:t> destekler bulgusu olması nedeni ile </a:t>
            </a:r>
            <a:r>
              <a:rPr lang="tr-TR" dirty="0" smtClean="0">
                <a:latin typeface="Arial" panose="020B0604020202020204" pitchFamily="34" charset="0"/>
                <a:cs typeface="Arial" panose="020B0604020202020204" pitchFamily="34" charset="0"/>
              </a:rPr>
              <a:t>bu hastalara </a:t>
            </a:r>
            <a:r>
              <a:rPr lang="tr-TR" dirty="0">
                <a:latin typeface="Arial" panose="020B0604020202020204" pitchFamily="34" charset="0"/>
                <a:cs typeface="Arial" panose="020B0604020202020204" pitchFamily="34" charset="0"/>
              </a:rPr>
              <a:t>ampirik antibiyotik tedavisi başlanabilir</a:t>
            </a:r>
            <a:endParaRPr lang="tr-TR"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1429312" y="400555"/>
            <a:ext cx="10244528" cy="701337"/>
          </a:xfrm>
        </p:spPr>
        <p:txBody>
          <a:bodyPr>
            <a:noAutofit/>
          </a:bodyPr>
          <a:lstStyle/>
          <a:p>
            <a:r>
              <a:rPr lang="tr-TR" sz="2400" dirty="0" smtClean="0">
                <a:solidFill>
                  <a:schemeClr val="bg1"/>
                </a:solidFill>
              </a:rPr>
              <a:t>Ağır </a:t>
            </a:r>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Yönetimi-2</a:t>
            </a:r>
            <a:endParaRPr lang="tr-TR" sz="2400" dirty="0">
              <a:solidFill>
                <a:schemeClr val="bg1"/>
              </a:solidFill>
            </a:endParaRPr>
          </a:p>
        </p:txBody>
      </p:sp>
    </p:spTree>
    <p:extLst>
      <p:ext uri="{BB962C8B-B14F-4D97-AF65-F5344CB8AC3E}">
        <p14:creationId xmlns:p14="http://schemas.microsoft.com/office/powerpoint/2010/main" val="1226055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368" y="1411704"/>
            <a:ext cx="11493126" cy="5093369"/>
          </a:xfrm>
        </p:spPr>
        <p:txBody>
          <a:bodyPr>
            <a:noAutofit/>
          </a:bodyPr>
          <a:lstStyle/>
          <a:p>
            <a:pPr marL="0" indent="0">
              <a:buNone/>
            </a:pPr>
            <a:r>
              <a:rPr lang="tr-TR" sz="2400" dirty="0" smtClean="0"/>
              <a:t>Test </a:t>
            </a:r>
            <a:r>
              <a:rPr lang="tr-TR" sz="2400" dirty="0"/>
              <a:t>sonucu </a:t>
            </a:r>
            <a:r>
              <a:rPr lang="tr-TR" sz="2400" b="1" dirty="0"/>
              <a:t>pozitif</a:t>
            </a:r>
            <a:r>
              <a:rPr lang="tr-TR" sz="2400" dirty="0"/>
              <a:t> saptananlardan</a:t>
            </a:r>
          </a:p>
          <a:p>
            <a:r>
              <a:rPr lang="tr-TR" sz="2400" dirty="0" smtClean="0"/>
              <a:t>Semptom </a:t>
            </a:r>
            <a:r>
              <a:rPr lang="tr-TR" sz="2400" dirty="0"/>
              <a:t>ve bulguları düzelenler önerilen tedavi süresini tamamlar.</a:t>
            </a:r>
          </a:p>
          <a:p>
            <a:r>
              <a:rPr lang="tr-TR" sz="2400" dirty="0"/>
              <a:t>Taburculuğuna karar verilen hastalar, taburcu olduktan sonra, 14 gün, </a:t>
            </a:r>
            <a:r>
              <a:rPr lang="tr-TR" sz="2400" dirty="0" smtClean="0"/>
              <a:t>evde izolasyonları </a:t>
            </a:r>
            <a:r>
              <a:rPr lang="tr-TR" sz="2400" dirty="0"/>
              <a:t>devam eder</a:t>
            </a:r>
          </a:p>
          <a:p>
            <a:r>
              <a:rPr lang="tr-TR" sz="2400" dirty="0" smtClean="0"/>
              <a:t>Semptom </a:t>
            </a:r>
            <a:r>
              <a:rPr lang="tr-TR" sz="2400" dirty="0"/>
              <a:t>ve bulguları devam eden veya klinik durumu kötüleşen hastalar klinik</a:t>
            </a:r>
          </a:p>
          <a:p>
            <a:r>
              <a:rPr lang="tr-TR" sz="2400" dirty="0"/>
              <a:t>durumuna göre, diğer tedavi seçenekleri açısından yoğun bakım tedavi </a:t>
            </a:r>
            <a:r>
              <a:rPr lang="tr-TR" sz="2400" dirty="0" smtClean="0"/>
              <a:t>önerileri ile </a:t>
            </a:r>
            <a:r>
              <a:rPr lang="tr-TR" sz="2400" dirty="0"/>
              <a:t>değerlendirilir,</a:t>
            </a:r>
          </a:p>
          <a:p>
            <a:pPr marL="0" indent="0">
              <a:buNone/>
            </a:pPr>
            <a:r>
              <a:rPr lang="tr-TR" sz="2400" dirty="0" smtClean="0"/>
              <a:t>Test </a:t>
            </a:r>
            <a:r>
              <a:rPr lang="tr-TR" sz="2400" dirty="0"/>
              <a:t>sonucu </a:t>
            </a:r>
            <a:r>
              <a:rPr lang="tr-TR" sz="2400" b="1" dirty="0"/>
              <a:t>negatif </a:t>
            </a:r>
            <a:r>
              <a:rPr lang="tr-TR" sz="2400" dirty="0"/>
              <a:t>saptananlardan</a:t>
            </a:r>
          </a:p>
          <a:p>
            <a:r>
              <a:rPr lang="tr-TR" sz="2400" dirty="0" smtClean="0"/>
              <a:t>24 </a:t>
            </a:r>
            <a:r>
              <a:rPr lang="tr-TR" sz="2400" dirty="0"/>
              <a:t>saat sonra tekrar PCR örneği alınır,</a:t>
            </a:r>
          </a:p>
          <a:p>
            <a:pPr marL="457200" lvl="1" indent="0">
              <a:buNone/>
            </a:pPr>
            <a:r>
              <a:rPr lang="tr-TR" dirty="0" smtClean="0">
                <a:latin typeface="Arial" panose="020B0604020202020204" pitchFamily="34" charset="0"/>
                <a:cs typeface="Arial" panose="020B0604020202020204" pitchFamily="34" charset="0"/>
              </a:rPr>
              <a:t>İkinci </a:t>
            </a:r>
            <a:r>
              <a:rPr lang="tr-TR" dirty="0">
                <a:latin typeface="Arial" panose="020B0604020202020204" pitchFamily="34" charset="0"/>
                <a:cs typeface="Arial" panose="020B0604020202020204" pitchFamily="34" charset="0"/>
              </a:rPr>
              <a:t>PCR (-) saptananlar alternatif tanılar yönünden değerlendirilir</a:t>
            </a:r>
          </a:p>
          <a:p>
            <a:pPr marL="457200" lvl="1" indent="0">
              <a:buNone/>
            </a:pPr>
            <a:r>
              <a:rPr lang="tr-TR" dirty="0" smtClean="0">
                <a:latin typeface="Arial" panose="020B0604020202020204" pitchFamily="34" charset="0"/>
                <a:cs typeface="Arial" panose="020B0604020202020204" pitchFamily="34" charset="0"/>
              </a:rPr>
              <a:t>İkinci </a:t>
            </a:r>
            <a:r>
              <a:rPr lang="tr-TR" dirty="0">
                <a:latin typeface="Arial" panose="020B0604020202020204" pitchFamily="34" charset="0"/>
                <a:cs typeface="Arial" panose="020B0604020202020204" pitchFamily="34" charset="0"/>
              </a:rPr>
              <a:t>PCR (+) saptananlar COVID-19 tedavisine devam eder</a:t>
            </a:r>
            <a:endParaRPr lang="tr-TR"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1429312" y="400555"/>
            <a:ext cx="10244528" cy="701337"/>
          </a:xfrm>
        </p:spPr>
        <p:txBody>
          <a:bodyPr>
            <a:noAutofit/>
          </a:bodyPr>
          <a:lstStyle/>
          <a:p>
            <a:r>
              <a:rPr lang="tr-TR" sz="2400" dirty="0" smtClean="0">
                <a:solidFill>
                  <a:schemeClr val="bg1"/>
                </a:solidFill>
              </a:rPr>
              <a:t>Ağır </a:t>
            </a:r>
            <a:r>
              <a:rPr lang="tr-TR" sz="2400" dirty="0" err="1" smtClean="0">
                <a:solidFill>
                  <a:schemeClr val="bg1"/>
                </a:solidFill>
              </a:rPr>
              <a:t>Pnömoni</a:t>
            </a:r>
            <a:r>
              <a:rPr lang="tr-TR" sz="2400" dirty="0" smtClean="0">
                <a:solidFill>
                  <a:schemeClr val="bg1"/>
                </a:solidFill>
              </a:rPr>
              <a:t> </a:t>
            </a:r>
            <a:r>
              <a:rPr lang="tr-TR" sz="2400" dirty="0">
                <a:solidFill>
                  <a:schemeClr val="bg1"/>
                </a:solidFill>
              </a:rPr>
              <a:t>Bulgusu Olan</a:t>
            </a:r>
            <a:r>
              <a:rPr lang="tr-TR" sz="2400" dirty="0" smtClean="0">
                <a:solidFill>
                  <a:schemeClr val="bg1"/>
                </a:solidFill>
              </a:rPr>
              <a:t> Hasta Yönetimi-3</a:t>
            </a:r>
            <a:endParaRPr lang="tr-TR" sz="2400" dirty="0">
              <a:solidFill>
                <a:schemeClr val="bg1"/>
              </a:solidFill>
            </a:endParaRPr>
          </a:p>
        </p:txBody>
      </p:sp>
    </p:spTree>
    <p:extLst>
      <p:ext uri="{BB962C8B-B14F-4D97-AF65-F5344CB8AC3E}">
        <p14:creationId xmlns:p14="http://schemas.microsoft.com/office/powerpoint/2010/main" val="2414017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9904" y="338902"/>
            <a:ext cx="10244528" cy="701337"/>
          </a:xfrm>
        </p:spPr>
        <p:txBody>
          <a:bodyPr>
            <a:normAutofit/>
          </a:bodyPr>
          <a:lstStyle/>
          <a:p>
            <a:r>
              <a:rPr lang="tr-TR" sz="3200" dirty="0">
                <a:solidFill>
                  <a:schemeClr val="bg1"/>
                </a:solidFill>
              </a:rPr>
              <a:t>Yoğun Bakım Ünitesi Yatış </a:t>
            </a:r>
            <a:r>
              <a:rPr lang="tr-TR" sz="3200" dirty="0" err="1" smtClean="0">
                <a:solidFill>
                  <a:schemeClr val="bg1"/>
                </a:solidFill>
              </a:rPr>
              <a:t>Endikasyonları</a:t>
            </a:r>
            <a:r>
              <a:rPr lang="tr-TR" sz="3200" dirty="0" smtClean="0">
                <a:solidFill>
                  <a:schemeClr val="bg1"/>
                </a:solidFill>
              </a:rPr>
              <a:t> </a:t>
            </a:r>
            <a:endParaRPr lang="tr-TR" sz="3200" dirty="0">
              <a:solidFill>
                <a:schemeClr val="bg1"/>
              </a:solidFill>
            </a:endParaRPr>
          </a:p>
        </p:txBody>
      </p:sp>
      <p:sp>
        <p:nvSpPr>
          <p:cNvPr id="3" name="İçerik Yer Tutucusu 2"/>
          <p:cNvSpPr>
            <a:spLocks noGrp="1"/>
          </p:cNvSpPr>
          <p:nvPr>
            <p:ph idx="1"/>
          </p:nvPr>
        </p:nvSpPr>
        <p:spPr>
          <a:xfrm>
            <a:off x="1214367" y="1224115"/>
            <a:ext cx="10717077" cy="5442155"/>
          </a:xfrm>
        </p:spPr>
        <p:txBody>
          <a:bodyPr>
            <a:normAutofit fontScale="85000" lnSpcReduction="20000"/>
          </a:bodyPr>
          <a:lstStyle/>
          <a:p>
            <a:r>
              <a:rPr lang="tr-TR" dirty="0"/>
              <a:t>Solunum sayısı ≥ 30 </a:t>
            </a:r>
          </a:p>
          <a:p>
            <a:r>
              <a:rPr lang="es-ES" dirty="0"/>
              <a:t>Dispne ve solunum güçlüğü bulguları </a:t>
            </a:r>
          </a:p>
          <a:p>
            <a:r>
              <a:rPr lang="tr-TR" dirty="0"/>
              <a:t>≥5 litre/dakika nazal oksijen desteğine rağmen oksijen </a:t>
            </a:r>
            <a:r>
              <a:rPr lang="tr-TR" dirty="0" err="1"/>
              <a:t>saturasyonu</a:t>
            </a:r>
            <a:r>
              <a:rPr lang="tr-TR" dirty="0"/>
              <a:t> &lt;%90 </a:t>
            </a:r>
          </a:p>
          <a:p>
            <a:r>
              <a:rPr lang="tr-TR" dirty="0"/>
              <a:t>≥ 5 litre/dakika nazal oksijen desteğine rağmen </a:t>
            </a:r>
            <a:r>
              <a:rPr lang="tr-TR" dirty="0" err="1"/>
              <a:t>parsiyel</a:t>
            </a:r>
            <a:r>
              <a:rPr lang="tr-TR" dirty="0"/>
              <a:t> oksijen basıncı &lt;70 </a:t>
            </a:r>
            <a:r>
              <a:rPr lang="tr-TR" dirty="0" err="1"/>
              <a:t>mmHg</a:t>
            </a:r>
            <a:endParaRPr lang="tr-TR" dirty="0"/>
          </a:p>
          <a:p>
            <a:r>
              <a:rPr lang="tr-TR" dirty="0"/>
              <a:t> PaO2/FiO2 &lt; 300 </a:t>
            </a:r>
          </a:p>
          <a:p>
            <a:r>
              <a:rPr lang="tr-TR" dirty="0" err="1"/>
              <a:t>Laktat</a:t>
            </a:r>
            <a:r>
              <a:rPr lang="tr-TR" dirty="0"/>
              <a:t> &gt;4 </a:t>
            </a:r>
            <a:r>
              <a:rPr lang="tr-TR" dirty="0" err="1"/>
              <a:t>mmol</a:t>
            </a:r>
            <a:r>
              <a:rPr lang="tr-TR" dirty="0"/>
              <a:t>/L </a:t>
            </a:r>
          </a:p>
          <a:p>
            <a:r>
              <a:rPr lang="tr-TR" dirty="0"/>
              <a:t>Akciğer </a:t>
            </a:r>
            <a:r>
              <a:rPr lang="tr-TR" dirty="0" err="1"/>
              <a:t>grafisi</a:t>
            </a:r>
            <a:r>
              <a:rPr lang="tr-TR" dirty="0"/>
              <a:t> veya tomografide </a:t>
            </a:r>
            <a:r>
              <a:rPr lang="tr-TR" dirty="0" err="1"/>
              <a:t>bilateral</a:t>
            </a:r>
            <a:r>
              <a:rPr lang="tr-TR" dirty="0"/>
              <a:t> </a:t>
            </a:r>
            <a:r>
              <a:rPr lang="tr-TR" dirty="0" err="1"/>
              <a:t>infiltrasyonlar</a:t>
            </a:r>
            <a:r>
              <a:rPr lang="tr-TR" dirty="0"/>
              <a:t> veya </a:t>
            </a:r>
            <a:r>
              <a:rPr lang="tr-TR" dirty="0" err="1"/>
              <a:t>multi-lober</a:t>
            </a:r>
            <a:r>
              <a:rPr lang="tr-TR" dirty="0"/>
              <a:t> tutulum </a:t>
            </a:r>
          </a:p>
          <a:p>
            <a:r>
              <a:rPr lang="tr-TR" dirty="0"/>
              <a:t>Hipotansiyon (</a:t>
            </a:r>
            <a:r>
              <a:rPr lang="tr-TR" dirty="0" err="1"/>
              <a:t>sistolik</a:t>
            </a:r>
            <a:r>
              <a:rPr lang="tr-TR" dirty="0"/>
              <a:t> kan basıncı &lt; 90 </a:t>
            </a:r>
            <a:r>
              <a:rPr lang="tr-TR" dirty="0" err="1"/>
              <a:t>mmHg</a:t>
            </a:r>
            <a:r>
              <a:rPr lang="tr-TR" dirty="0"/>
              <a:t>, olağan </a:t>
            </a:r>
            <a:r>
              <a:rPr lang="tr-TR" dirty="0" err="1"/>
              <a:t>SKB’den</a:t>
            </a:r>
            <a:r>
              <a:rPr lang="tr-TR" dirty="0"/>
              <a:t>&gt; 40 </a:t>
            </a:r>
            <a:r>
              <a:rPr lang="tr-TR" dirty="0" err="1"/>
              <a:t>mmHg</a:t>
            </a:r>
            <a:r>
              <a:rPr lang="tr-TR" dirty="0"/>
              <a:t> düşüş, ortalama arter basıncı &lt; 65 </a:t>
            </a:r>
            <a:r>
              <a:rPr lang="tr-TR" dirty="0" err="1"/>
              <a:t>mmHg</a:t>
            </a:r>
            <a:r>
              <a:rPr lang="tr-TR" dirty="0"/>
              <a:t>) </a:t>
            </a:r>
          </a:p>
          <a:p>
            <a:r>
              <a:rPr lang="tr-TR" dirty="0"/>
              <a:t>Cilt </a:t>
            </a:r>
            <a:r>
              <a:rPr lang="tr-TR" dirty="0" err="1"/>
              <a:t>perfüzyon</a:t>
            </a:r>
            <a:r>
              <a:rPr lang="tr-TR" dirty="0"/>
              <a:t> bozukluğu </a:t>
            </a:r>
          </a:p>
          <a:p>
            <a:r>
              <a:rPr lang="tr-TR" dirty="0"/>
              <a:t>Böbrek fonksiyon testi, karaciğer fonksiyon testi bozukluğu, </a:t>
            </a:r>
            <a:r>
              <a:rPr lang="tr-TR" dirty="0" err="1"/>
              <a:t>trombositopeni</a:t>
            </a:r>
            <a:r>
              <a:rPr lang="tr-TR" dirty="0"/>
              <a:t>, </a:t>
            </a:r>
            <a:r>
              <a:rPr lang="tr-TR" dirty="0" err="1"/>
              <a:t>konfüzyon</a:t>
            </a:r>
            <a:r>
              <a:rPr lang="tr-TR" dirty="0"/>
              <a:t> gibi organ </a:t>
            </a:r>
            <a:r>
              <a:rPr lang="tr-TR" dirty="0" err="1"/>
              <a:t>disfonksiyonu</a:t>
            </a:r>
            <a:r>
              <a:rPr lang="tr-TR" dirty="0"/>
              <a:t> </a:t>
            </a:r>
          </a:p>
          <a:p>
            <a:r>
              <a:rPr lang="tr-TR" dirty="0" err="1"/>
              <a:t>İmmünsüpresif</a:t>
            </a:r>
            <a:r>
              <a:rPr lang="tr-TR" dirty="0"/>
              <a:t> hastalık varlığı </a:t>
            </a:r>
          </a:p>
          <a:p>
            <a:r>
              <a:rPr lang="tr-TR" dirty="0"/>
              <a:t>Birden fazla özellikle kontrolsüz </a:t>
            </a:r>
            <a:r>
              <a:rPr lang="tr-TR" dirty="0" err="1"/>
              <a:t>komorbidite</a:t>
            </a:r>
            <a:r>
              <a:rPr lang="tr-TR" dirty="0"/>
              <a:t> varlığı </a:t>
            </a:r>
          </a:p>
          <a:p>
            <a:r>
              <a:rPr lang="tr-TR" dirty="0" err="1"/>
              <a:t>Troponin</a:t>
            </a:r>
            <a:r>
              <a:rPr lang="tr-TR" dirty="0"/>
              <a:t> yüksekliği, aritmi </a:t>
            </a:r>
          </a:p>
          <a:p>
            <a:endParaRPr lang="tr-TR" dirty="0"/>
          </a:p>
        </p:txBody>
      </p:sp>
    </p:spTree>
    <p:extLst>
      <p:ext uri="{BB962C8B-B14F-4D97-AF65-F5344CB8AC3E}">
        <p14:creationId xmlns:p14="http://schemas.microsoft.com/office/powerpoint/2010/main" val="3612282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27747"/>
            <a:ext cx="10515600" cy="4749216"/>
          </a:xfrm>
        </p:spPr>
        <p:txBody>
          <a:bodyPr>
            <a:normAutofit/>
          </a:bodyPr>
          <a:lstStyle/>
          <a:p>
            <a:r>
              <a:rPr lang="tr-TR" sz="2400" dirty="0"/>
              <a:t>Hastanede veya evde izlem gereksinimine vaka özelinde karar verilmesi önerilmektedir.</a:t>
            </a:r>
          </a:p>
          <a:p>
            <a:r>
              <a:rPr lang="tr-TR" sz="2400" dirty="0" smtClean="0"/>
              <a:t>Hafif </a:t>
            </a:r>
            <a:r>
              <a:rPr lang="tr-TR" sz="2400" dirty="0"/>
              <a:t>hastalık tablosu ile başvuran hastaların (</a:t>
            </a:r>
            <a:r>
              <a:rPr lang="tr-TR" sz="2400" dirty="0" err="1"/>
              <a:t>viral</a:t>
            </a:r>
            <a:r>
              <a:rPr lang="tr-TR" sz="2400" dirty="0"/>
              <a:t> </a:t>
            </a:r>
            <a:r>
              <a:rPr lang="tr-TR" sz="2400" dirty="0" err="1"/>
              <a:t>pnömoni</a:t>
            </a:r>
            <a:r>
              <a:rPr lang="tr-TR" sz="2400" dirty="0"/>
              <a:t> ve </a:t>
            </a:r>
            <a:r>
              <a:rPr lang="tr-TR" sz="2400" dirty="0" err="1"/>
              <a:t>hipoksi</a:t>
            </a:r>
            <a:r>
              <a:rPr lang="tr-TR" sz="2400" dirty="0"/>
              <a:t> bulguları olmayan) </a:t>
            </a:r>
            <a:r>
              <a:rPr lang="tr-TR" sz="2400" dirty="0" smtClean="0"/>
              <a:t>bu dönemde </a:t>
            </a:r>
            <a:r>
              <a:rPr lang="tr-TR" sz="2400" dirty="0"/>
              <a:t>hastanede yatırılarak takibi gerekmeyebilir ve hastalar evde izlem önerilerine </a:t>
            </a:r>
            <a:r>
              <a:rPr lang="tr-TR" sz="2400" dirty="0" smtClean="0"/>
              <a:t>göre takip </a:t>
            </a:r>
            <a:r>
              <a:rPr lang="tr-TR" sz="2400" dirty="0"/>
              <a:t>edilebilir. </a:t>
            </a:r>
            <a:endParaRPr lang="tr-TR" sz="2400" dirty="0" smtClean="0"/>
          </a:p>
          <a:p>
            <a:r>
              <a:rPr lang="tr-TR" sz="2400" dirty="0" smtClean="0"/>
              <a:t>Hastanın </a:t>
            </a:r>
            <a:r>
              <a:rPr lang="tr-TR" sz="2400" dirty="0"/>
              <a:t>klinik tablosu, destek tedavisi gereksinimi, ağır hastalık tablosu gelişimi için </a:t>
            </a:r>
            <a:r>
              <a:rPr lang="tr-TR" sz="2400" dirty="0" smtClean="0"/>
              <a:t>risk faktörleri </a:t>
            </a:r>
            <a:r>
              <a:rPr lang="tr-TR" sz="2400" dirty="0"/>
              <a:t>varlığı ve hastanın kendini evde izole edip </a:t>
            </a:r>
            <a:r>
              <a:rPr lang="tr-TR" sz="2400" dirty="0" err="1"/>
              <a:t>edemiyeceği</a:t>
            </a:r>
            <a:r>
              <a:rPr lang="tr-TR" sz="2400" dirty="0"/>
              <a:t> verileri göz </a:t>
            </a:r>
            <a:r>
              <a:rPr lang="tr-TR" sz="2400" dirty="0" smtClean="0"/>
              <a:t>önünde bulundurularak </a:t>
            </a:r>
            <a:r>
              <a:rPr lang="tr-TR" sz="2400" dirty="0"/>
              <a:t>hastanede veya evde izleme karar verilmelidir. </a:t>
            </a:r>
            <a:endParaRPr lang="tr-TR" sz="2400" dirty="0" smtClean="0"/>
          </a:p>
          <a:p>
            <a:r>
              <a:rPr lang="tr-TR" sz="2400" dirty="0" smtClean="0"/>
              <a:t>Özellikle </a:t>
            </a:r>
            <a:r>
              <a:rPr lang="tr-TR" sz="2400" dirty="0"/>
              <a:t>hastalığın </a:t>
            </a:r>
            <a:r>
              <a:rPr lang="tr-TR" sz="2400" dirty="0" smtClean="0"/>
              <a:t>ikinci haftasında </a:t>
            </a:r>
            <a:r>
              <a:rPr lang="tr-TR" sz="2400" dirty="0"/>
              <a:t>ağır hastalık gelişme risk faktörleri olan hastaların yakın takip </a:t>
            </a:r>
            <a:r>
              <a:rPr lang="tr-TR" sz="2400" dirty="0" smtClean="0"/>
              <a:t>edilmesi gerekmektedir</a:t>
            </a:r>
            <a:r>
              <a:rPr lang="tr-TR" sz="2400" dirty="0"/>
              <a:t>.</a:t>
            </a: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74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COVID-19 Erişkin Hasta  Tedavisi-1</a:t>
            </a:r>
          </a:p>
        </p:txBody>
      </p:sp>
    </p:spTree>
    <p:extLst>
      <p:ext uri="{BB962C8B-B14F-4D97-AF65-F5344CB8AC3E}">
        <p14:creationId xmlns:p14="http://schemas.microsoft.com/office/powerpoint/2010/main" val="3851402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74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COVID-19 Erişkin Hasta  </a:t>
            </a:r>
            <a:r>
              <a:rPr lang="tr-TR" sz="2800" dirty="0" smtClean="0">
                <a:solidFill>
                  <a:schemeClr val="bg1"/>
                </a:solidFill>
              </a:rPr>
              <a:t>Tedavisi-2</a:t>
            </a:r>
            <a:endParaRPr lang="tr-TR" sz="2800" dirty="0">
              <a:solidFill>
                <a:schemeClr val="bg1"/>
              </a:solidFill>
            </a:endParaRPr>
          </a:p>
        </p:txBody>
      </p:sp>
      <p:sp>
        <p:nvSpPr>
          <p:cNvPr id="14" name="Metin kutusu 13">
            <a:extLst>
              <a:ext uri="{FF2B5EF4-FFF2-40B4-BE49-F238E27FC236}">
                <a16:creationId xmlns:a16="http://schemas.microsoft.com/office/drawing/2014/main" xmlns="" id="{18F37BE3-61C7-4F9E-A098-6FF35F0821D3}"/>
              </a:ext>
            </a:extLst>
          </p:cNvPr>
          <p:cNvSpPr txBox="1"/>
          <p:nvPr/>
        </p:nvSpPr>
        <p:spPr>
          <a:xfrm>
            <a:off x="650796" y="1489657"/>
            <a:ext cx="11001998" cy="5201424"/>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smtClean="0">
                <a:latin typeface="Arial" panose="020B0604020202020204" pitchFamily="34" charset="0"/>
                <a:cs typeface="Arial" panose="020B0604020202020204" pitchFamily="34" charset="0"/>
              </a:rPr>
              <a:t>Ağır </a:t>
            </a:r>
            <a:r>
              <a:rPr lang="tr-TR" sz="2400" dirty="0">
                <a:latin typeface="Arial" panose="020B0604020202020204" pitchFamily="34" charset="0"/>
                <a:cs typeface="Arial" panose="020B0604020202020204" pitchFamily="34" charset="0"/>
              </a:rPr>
              <a:t>hastalık tablosu ile </a:t>
            </a:r>
            <a:r>
              <a:rPr lang="tr-TR" sz="2400" dirty="0" smtClean="0">
                <a:latin typeface="Arial" panose="020B0604020202020204" pitchFamily="34" charset="0"/>
                <a:cs typeface="Arial" panose="020B0604020202020204" pitchFamily="34" charset="0"/>
              </a:rPr>
              <a:t>başvuran COVID-19 </a:t>
            </a:r>
            <a:r>
              <a:rPr lang="tr-TR" sz="2400" dirty="0">
                <a:latin typeface="Arial" panose="020B0604020202020204" pitchFamily="34" charset="0"/>
                <a:cs typeface="Arial" panose="020B0604020202020204" pitchFamily="34" charset="0"/>
              </a:rPr>
              <a:t>hastaları </a:t>
            </a:r>
            <a:r>
              <a:rPr lang="tr-TR" sz="2400" dirty="0" smtClean="0">
                <a:latin typeface="Arial" panose="020B0604020202020204" pitchFamily="34" charset="0"/>
                <a:cs typeface="Arial" panose="020B0604020202020204" pitchFamily="34" charset="0"/>
              </a:rPr>
              <a:t>hastanede </a:t>
            </a:r>
            <a:r>
              <a:rPr lang="tr-TR" sz="2400" dirty="0">
                <a:latin typeface="Arial" panose="020B0604020202020204" pitchFamily="34" charset="0"/>
                <a:cs typeface="Arial" panose="020B0604020202020204" pitchFamily="34" charset="0"/>
              </a:rPr>
              <a:t>yatırılarak izlenmesi </a:t>
            </a:r>
            <a:r>
              <a:rPr lang="tr-TR" sz="2400" dirty="0" smtClean="0">
                <a:latin typeface="Arial" panose="020B0604020202020204" pitchFamily="34" charset="0"/>
                <a:cs typeface="Arial" panose="020B0604020202020204" pitchFamily="34" charset="0"/>
              </a:rPr>
              <a:t>gerekmekte</a:t>
            </a:r>
          </a:p>
          <a:p>
            <a:pPr marL="342900" indent="-342900" algn="just">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 COVID-19 ağır hastalık tablosu veya </a:t>
            </a:r>
            <a:r>
              <a:rPr lang="tr-TR" sz="2400" dirty="0" smtClean="0">
                <a:latin typeface="Arial" panose="020B0604020202020204" pitchFamily="34" charset="0"/>
                <a:cs typeface="Arial" panose="020B0604020202020204" pitchFamily="34" charset="0"/>
              </a:rPr>
              <a:t>komplikasyonları içerisinde</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2" algn="just"/>
            <a:r>
              <a:rPr lang="tr-TR" sz="2400" dirty="0" err="1" smtClean="0">
                <a:latin typeface="Arial" panose="020B0604020202020204" pitchFamily="34" charset="0"/>
                <a:cs typeface="Arial" panose="020B0604020202020204" pitchFamily="34" charset="0"/>
              </a:rPr>
              <a:t>pnömoni</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2" algn="just"/>
            <a:r>
              <a:rPr lang="tr-TR" sz="2400" dirty="0" err="1" smtClean="0">
                <a:latin typeface="Arial" panose="020B0604020202020204" pitchFamily="34" charset="0"/>
                <a:cs typeface="Arial" panose="020B0604020202020204" pitchFamily="34" charset="0"/>
              </a:rPr>
              <a:t>hipoksemik</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solunum yetmezliği/ARDS, </a:t>
            </a:r>
            <a:endParaRPr lang="tr-TR" sz="2400" dirty="0" smtClean="0">
              <a:latin typeface="Arial" panose="020B0604020202020204" pitchFamily="34" charset="0"/>
              <a:cs typeface="Arial" panose="020B0604020202020204" pitchFamily="34" charset="0"/>
            </a:endParaRPr>
          </a:p>
          <a:p>
            <a:pPr lvl="2" algn="just"/>
            <a:r>
              <a:rPr lang="tr-TR" sz="2400" dirty="0" err="1" smtClean="0">
                <a:latin typeface="Arial" panose="020B0604020202020204" pitchFamily="34" charset="0"/>
                <a:cs typeface="Arial" panose="020B0604020202020204" pitchFamily="34" charset="0"/>
              </a:rPr>
              <a:t>sepsis</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ve </a:t>
            </a:r>
            <a:r>
              <a:rPr lang="tr-TR" sz="2400" dirty="0" smtClean="0">
                <a:latin typeface="Arial" panose="020B0604020202020204" pitchFamily="34" charset="0"/>
                <a:cs typeface="Arial" panose="020B0604020202020204" pitchFamily="34" charset="0"/>
              </a:rPr>
              <a:t>septik </a:t>
            </a:r>
            <a:r>
              <a:rPr lang="tr-TR" sz="2400" dirty="0">
                <a:latin typeface="Arial" panose="020B0604020202020204" pitchFamily="34" charset="0"/>
                <a:cs typeface="Arial" panose="020B0604020202020204" pitchFamily="34" charset="0"/>
              </a:rPr>
              <a:t>şok, </a:t>
            </a:r>
            <a:endParaRPr lang="tr-TR" sz="2400" dirty="0" smtClean="0">
              <a:latin typeface="Arial" panose="020B0604020202020204" pitchFamily="34" charset="0"/>
              <a:cs typeface="Arial" panose="020B0604020202020204" pitchFamily="34" charset="0"/>
            </a:endParaRPr>
          </a:p>
          <a:p>
            <a:pPr lvl="2" algn="just"/>
            <a:r>
              <a:rPr lang="tr-TR" sz="2400" dirty="0" err="1" smtClean="0">
                <a:latin typeface="Arial" panose="020B0604020202020204" pitchFamily="34" charset="0"/>
                <a:cs typeface="Arial" panose="020B0604020202020204" pitchFamily="34" charset="0"/>
              </a:rPr>
              <a:t>kardiyomyopati</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ve aritmi, </a:t>
            </a:r>
            <a:endParaRPr lang="tr-TR" sz="2400" dirty="0" smtClean="0">
              <a:latin typeface="Arial" panose="020B0604020202020204" pitchFamily="34" charset="0"/>
              <a:cs typeface="Arial" panose="020B0604020202020204" pitchFamily="34" charset="0"/>
            </a:endParaRPr>
          </a:p>
          <a:p>
            <a:pPr lvl="2" algn="just"/>
            <a:r>
              <a:rPr lang="tr-TR" sz="2400" dirty="0" smtClean="0">
                <a:latin typeface="Arial" panose="020B0604020202020204" pitchFamily="34" charset="0"/>
                <a:cs typeface="Arial" panose="020B0604020202020204" pitchFamily="34" charset="0"/>
              </a:rPr>
              <a:t>akut </a:t>
            </a:r>
            <a:r>
              <a:rPr lang="tr-TR" sz="2400" dirty="0">
                <a:latin typeface="Arial" panose="020B0604020202020204" pitchFamily="34" charset="0"/>
                <a:cs typeface="Arial" panose="020B0604020202020204" pitchFamily="34" charset="0"/>
              </a:rPr>
              <a:t>böbrek </a:t>
            </a:r>
            <a:r>
              <a:rPr lang="tr-TR" sz="2400" dirty="0" smtClean="0">
                <a:latin typeface="Arial" panose="020B0604020202020204" pitchFamily="34" charset="0"/>
                <a:cs typeface="Arial" panose="020B0604020202020204" pitchFamily="34" charset="0"/>
              </a:rPr>
              <a:t>hasarı</a:t>
            </a:r>
          </a:p>
          <a:p>
            <a:pPr lvl="2" algn="just"/>
            <a:r>
              <a:rPr lang="tr-TR" sz="2400" dirty="0" smtClean="0">
                <a:latin typeface="Arial" panose="020B0604020202020204" pitchFamily="34" charset="0"/>
                <a:cs typeface="Arial" panose="020B0604020202020204" pitchFamily="34" charset="0"/>
              </a:rPr>
              <a:t>uzun </a:t>
            </a:r>
            <a:r>
              <a:rPr lang="tr-TR" sz="2400" dirty="0">
                <a:latin typeface="Arial" panose="020B0604020202020204" pitchFamily="34" charset="0"/>
                <a:cs typeface="Arial" panose="020B0604020202020204" pitchFamily="34" charset="0"/>
              </a:rPr>
              <a:t>süreli yatışa bağlı </a:t>
            </a:r>
            <a:r>
              <a:rPr lang="tr-TR" sz="2400" dirty="0" err="1" smtClean="0">
                <a:latin typeface="Arial" panose="020B0604020202020204" pitchFamily="34" charset="0"/>
                <a:cs typeface="Arial" panose="020B0604020202020204" pitchFamily="34" charset="0"/>
              </a:rPr>
              <a:t>sekonder</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bakteriyel </a:t>
            </a:r>
            <a:r>
              <a:rPr lang="tr-TR" sz="2400" dirty="0" smtClean="0">
                <a:latin typeface="Arial" panose="020B0604020202020204" pitchFamily="34" charset="0"/>
                <a:cs typeface="Arial" panose="020B0604020202020204" pitchFamily="34" charset="0"/>
              </a:rPr>
              <a:t>komplikasyonlar</a:t>
            </a:r>
          </a:p>
          <a:p>
            <a:pPr lvl="2" algn="just"/>
            <a:r>
              <a:rPr lang="tr-TR" sz="2400" dirty="0" smtClean="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tr-TR" sz="2400" dirty="0" smtClean="0">
                <a:latin typeface="Arial" panose="020B0604020202020204" pitchFamily="34" charset="0"/>
                <a:cs typeface="Arial" panose="020B0604020202020204" pitchFamily="34" charset="0"/>
              </a:rPr>
              <a:t>COVID-19 ön tanısı ile başvuran </a:t>
            </a:r>
            <a:r>
              <a:rPr lang="tr-TR" sz="2400" dirty="0" err="1" smtClean="0">
                <a:latin typeface="Arial" panose="020B0604020202020204" pitchFamily="34" charset="0"/>
                <a:cs typeface="Arial" panose="020B0604020202020204" pitchFamily="34" charset="0"/>
              </a:rPr>
              <a:t>pnömoni</a:t>
            </a:r>
            <a:r>
              <a:rPr lang="tr-TR" sz="2400" dirty="0" smtClean="0">
                <a:latin typeface="Arial" panose="020B0604020202020204" pitchFamily="34" charset="0"/>
                <a:cs typeface="Arial" panose="020B0604020202020204" pitchFamily="34" charset="0"/>
              </a:rPr>
              <a:t> ve ağır </a:t>
            </a:r>
            <a:r>
              <a:rPr lang="tr-TR" sz="2400" dirty="0" err="1" smtClean="0">
                <a:latin typeface="Arial" panose="020B0604020202020204" pitchFamily="34" charset="0"/>
                <a:cs typeface="Arial" panose="020B0604020202020204" pitchFamily="34" charset="0"/>
              </a:rPr>
              <a:t>pnömonisi</a:t>
            </a:r>
            <a:r>
              <a:rPr lang="tr-TR" sz="2400" dirty="0" smtClean="0">
                <a:latin typeface="Arial" panose="020B0604020202020204" pitchFamily="34" charset="0"/>
                <a:cs typeface="Arial" panose="020B0604020202020204" pitchFamily="34" charset="0"/>
              </a:rPr>
              <a:t> olan hastalarda, bakteriler ve diğer virüsler dikkate alınarak ampirik tedavi planlanır.</a:t>
            </a:r>
          </a:p>
          <a:p>
            <a:endParaRPr lang="tr-TR" sz="2000" dirty="0"/>
          </a:p>
        </p:txBody>
      </p:sp>
    </p:spTree>
    <p:extLst>
      <p:ext uri="{BB962C8B-B14F-4D97-AF65-F5344CB8AC3E}">
        <p14:creationId xmlns:p14="http://schemas.microsoft.com/office/powerpoint/2010/main" val="275658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711201" y="1591733"/>
            <a:ext cx="10280454" cy="4568435"/>
          </a:xfrm>
        </p:spPr>
        <p:txBody>
          <a:bodyPr>
            <a:normAutofit/>
          </a:bodyPr>
          <a:lstStyle/>
          <a:p>
            <a:pPr marL="216000" indent="-144000" algn="just">
              <a:lnSpc>
                <a:spcPts val="3000"/>
              </a:lnSpc>
              <a:spcBef>
                <a:spcPts val="600"/>
              </a:spcBef>
              <a:spcAft>
                <a:spcPts val="600"/>
              </a:spcAft>
              <a:buNone/>
            </a:pPr>
            <a:r>
              <a:rPr lang="tr-TR" sz="2400" b="1" dirty="0" err="1">
                <a:latin typeface="Arial" panose="020B0604020202020204" pitchFamily="34" charset="0"/>
                <a:cs typeface="Arial" panose="020B0604020202020204" pitchFamily="34" charset="0"/>
              </a:rPr>
              <a:t>İnkübasyon</a:t>
            </a:r>
            <a:r>
              <a:rPr lang="tr-TR" sz="2400" b="1" dirty="0">
                <a:latin typeface="Arial" panose="020B0604020202020204" pitchFamily="34" charset="0"/>
                <a:cs typeface="Arial" panose="020B0604020202020204" pitchFamily="34" charset="0"/>
              </a:rPr>
              <a:t> Süresi </a:t>
            </a:r>
          </a:p>
          <a:p>
            <a:pPr marL="216000" indent="-144000" algn="just">
              <a:lnSpc>
                <a:spcPts val="3000"/>
              </a:lnSpc>
              <a:spcBef>
                <a:spcPts val="600"/>
              </a:spcBef>
              <a:spcAft>
                <a:spcPts val="600"/>
              </a:spcAft>
            </a:pPr>
            <a:r>
              <a:rPr lang="tr-TR" sz="2400" dirty="0">
                <a:latin typeface="Arial" panose="020B0604020202020204" pitchFamily="34" charset="0"/>
                <a:cs typeface="Arial" panose="020B0604020202020204" pitchFamily="34" charset="0"/>
              </a:rPr>
              <a:t>O</a:t>
            </a:r>
            <a:r>
              <a:rPr lang="en-US" sz="2400" dirty="0" err="1">
                <a:latin typeface="Arial" panose="020B0604020202020204" pitchFamily="34" charset="0"/>
                <a:cs typeface="Arial" panose="020B0604020202020204" pitchFamily="34" charset="0"/>
              </a:rPr>
              <a:t>rtalama</a:t>
            </a:r>
            <a:r>
              <a:rPr lang="en-US" sz="2400" dirty="0">
                <a:latin typeface="Arial" panose="020B0604020202020204" pitchFamily="34" charset="0"/>
                <a:cs typeface="Arial" panose="020B0604020202020204" pitchFamily="34" charset="0"/>
              </a:rPr>
              <a:t> 5-6 </a:t>
            </a:r>
            <a:r>
              <a:rPr lang="en-US" sz="2400" dirty="0" err="1">
                <a:latin typeface="Arial" panose="020B0604020202020204" pitchFamily="34" charset="0"/>
                <a:cs typeface="Arial" panose="020B0604020202020204" pitchFamily="34" charset="0"/>
              </a:rPr>
              <a:t>gün</a:t>
            </a:r>
            <a:r>
              <a:rPr lang="en-US" sz="2400" dirty="0">
                <a:latin typeface="Arial" panose="020B0604020202020204" pitchFamily="34" charset="0"/>
                <a:cs typeface="Arial" panose="020B0604020202020204" pitchFamily="34" charset="0"/>
              </a:rPr>
              <a:t> (2-14 </a:t>
            </a:r>
            <a:r>
              <a:rPr lang="en-US" sz="2400" dirty="0" err="1">
                <a:latin typeface="Arial" panose="020B0604020202020204" pitchFamily="34" charset="0"/>
                <a:cs typeface="Arial" panose="020B0604020202020204" pitchFamily="34" charset="0"/>
              </a:rPr>
              <a:t>gün</a:t>
            </a:r>
            <a:r>
              <a:rPr lang="en-US" sz="24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olduğu </a:t>
            </a:r>
            <a:r>
              <a:rPr lang="en-US" sz="2400" dirty="0" err="1">
                <a:latin typeface="Arial" panose="020B0604020202020204" pitchFamily="34" charset="0"/>
                <a:cs typeface="Arial" panose="020B0604020202020204" pitchFamily="34" charset="0"/>
              </a:rPr>
              <a:t>gözlenmiştir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gn="just">
              <a:lnSpc>
                <a:spcPts val="3000"/>
              </a:lnSpc>
              <a:spcBef>
                <a:spcPts val="600"/>
              </a:spcBef>
              <a:spcAft>
                <a:spcPts val="600"/>
              </a:spcAft>
              <a:buNone/>
            </a:pPr>
            <a:r>
              <a:rPr lang="tr-TR" sz="2400" b="1" dirty="0">
                <a:latin typeface="Arial" panose="020B0604020202020204" pitchFamily="34" charset="0"/>
                <a:cs typeface="Arial" panose="020B0604020202020204" pitchFamily="34" charset="0"/>
              </a:rPr>
              <a:t>B</a:t>
            </a:r>
            <a:r>
              <a:rPr lang="en-US" sz="2400" b="1" dirty="0" err="1">
                <a:latin typeface="Arial" panose="020B0604020202020204" pitchFamily="34" charset="0"/>
                <a:cs typeface="Arial" panose="020B0604020202020204" pitchFamily="34" charset="0"/>
              </a:rPr>
              <a:t>ulaştırıcılık</a:t>
            </a:r>
            <a:r>
              <a:rPr lang="en-US" sz="2400" b="1"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S</a:t>
            </a:r>
            <a:r>
              <a:rPr lang="en-US" sz="2400" b="1" dirty="0" err="1">
                <a:latin typeface="Arial" panose="020B0604020202020204" pitchFamily="34" charset="0"/>
                <a:cs typeface="Arial" panose="020B0604020202020204" pitchFamily="34" charset="0"/>
              </a:rPr>
              <a:t>üresi</a:t>
            </a:r>
            <a:r>
              <a:rPr lang="en-US" sz="2400" b="1"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 </a:t>
            </a:r>
          </a:p>
          <a:p>
            <a:pPr marL="216000" indent="-144000" algn="just">
              <a:lnSpc>
                <a:spcPts val="3000"/>
              </a:lnSpc>
              <a:spcBef>
                <a:spcPts val="600"/>
              </a:spcBef>
              <a:spcAft>
                <a:spcPts val="600"/>
              </a:spcAft>
            </a:pPr>
            <a:r>
              <a:rPr lang="tr-TR" sz="2400" dirty="0">
                <a:latin typeface="Arial" panose="020B0604020202020204" pitchFamily="34" charset="0"/>
                <a:cs typeface="Arial" panose="020B0604020202020204" pitchFamily="34" charset="0"/>
              </a:rPr>
              <a:t>K</a:t>
            </a:r>
            <a:r>
              <a:rPr lang="en-US" sz="2400" dirty="0" err="1">
                <a:latin typeface="Arial" panose="020B0604020202020204" pitchFamily="34" charset="0"/>
                <a:cs typeface="Arial" panose="020B0604020202020204" pitchFamily="34" charset="0"/>
              </a:rPr>
              <a:t>esin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olarak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bilinmemektedir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gn="just">
              <a:lnSpc>
                <a:spcPts val="3000"/>
              </a:lnSpc>
              <a:spcBef>
                <a:spcPts val="600"/>
              </a:spcBef>
              <a:spcAft>
                <a:spcPts val="600"/>
              </a:spcAft>
            </a:pPr>
            <a:r>
              <a:rPr lang="en-US" sz="2400" dirty="0" err="1">
                <a:latin typeface="Arial" panose="020B0604020202020204" pitchFamily="34" charset="0"/>
                <a:cs typeface="Arial" panose="020B0604020202020204" pitchFamily="34" charset="0"/>
              </a:rPr>
              <a:t>Semptomatik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dönemden</a:t>
            </a:r>
            <a:r>
              <a:rPr lang="en-US" sz="2400" dirty="0">
                <a:latin typeface="Arial" panose="020B0604020202020204" pitchFamily="34" charset="0"/>
                <a:cs typeface="Arial" panose="020B0604020202020204" pitchFamily="34" charset="0"/>
              </a:rPr>
              <a:t> 1-2 </a:t>
            </a:r>
            <a:r>
              <a:rPr lang="en-US" sz="2400" dirty="0" err="1">
                <a:latin typeface="Arial" panose="020B0604020202020204" pitchFamily="34" charset="0"/>
                <a:cs typeface="Arial" panose="020B0604020202020204" pitchFamily="34" charset="0"/>
              </a:rPr>
              <a:t>gün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başlayıp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semptomların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kaybolmasıyla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erdiği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düşünülmektedir</a:t>
            </a:r>
            <a:r>
              <a:rPr lang="en-US"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216000" indent="-144000" algn="just">
              <a:lnSpc>
                <a:spcPts val="3000"/>
              </a:lnSpc>
              <a:spcBef>
                <a:spcPts val="600"/>
              </a:spcBef>
              <a:spcAft>
                <a:spcPts val="600"/>
              </a:spcAft>
            </a:pPr>
            <a:r>
              <a:rPr lang="tr-TR" sz="2400" dirty="0"/>
              <a:t>Bulaştırıcılık süresi ve dış ortama dayanma süresi net olarak bilinmemektedir. </a:t>
            </a: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xmlns="" id="{A1D24D99-7052-4101-A3E6-C686C52B0561}"/>
              </a:ext>
            </a:extLst>
          </p:cNvPr>
          <p:cNvSpPr txBox="1">
            <a:spLocks/>
          </p:cNvSpPr>
          <p:nvPr/>
        </p:nvSpPr>
        <p:spPr>
          <a:xfrm>
            <a:off x="1664964" y="202982"/>
            <a:ext cx="9326689"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err="1">
                <a:solidFill>
                  <a:schemeClr val="bg1"/>
                </a:solidFill>
              </a:rPr>
              <a:t>İnkübasyon</a:t>
            </a:r>
            <a:r>
              <a:rPr lang="tr-TR" sz="2800" dirty="0">
                <a:solidFill>
                  <a:schemeClr val="bg1"/>
                </a:solidFill>
              </a:rPr>
              <a:t> Süresi ve B</a:t>
            </a:r>
            <a:r>
              <a:rPr lang="en-US" sz="2800" dirty="0" err="1">
                <a:solidFill>
                  <a:schemeClr val="bg1"/>
                </a:solidFill>
              </a:rPr>
              <a:t>ulaştırıcılık</a:t>
            </a:r>
            <a:r>
              <a:rPr lang="en-US" sz="2800" dirty="0">
                <a:solidFill>
                  <a:schemeClr val="bg1"/>
                </a:solidFill>
              </a:rPr>
              <a:t> </a:t>
            </a:r>
            <a:r>
              <a:rPr lang="tr-TR" sz="2800" dirty="0" err="1">
                <a:solidFill>
                  <a:schemeClr val="bg1"/>
                </a:solidFill>
              </a:rPr>
              <a:t>S</a:t>
            </a:r>
            <a:r>
              <a:rPr lang="en-US" sz="2800" dirty="0" err="1">
                <a:solidFill>
                  <a:schemeClr val="bg1"/>
                </a:solidFill>
              </a:rPr>
              <a:t>üresi</a:t>
            </a:r>
            <a:r>
              <a:rPr lang="en-US" sz="2800" dirty="0">
                <a:solidFill>
                  <a:schemeClr val="bg1"/>
                </a:solidFill>
              </a:rPr>
              <a:t> </a:t>
            </a:r>
            <a:r>
              <a:rPr lang="tr-TR" sz="2800" dirty="0">
                <a:solidFill>
                  <a:schemeClr val="bg1"/>
                </a:solidFill>
              </a:rPr>
              <a:t> </a:t>
            </a:r>
          </a:p>
        </p:txBody>
      </p:sp>
    </p:spTree>
    <p:extLst>
      <p:ext uri="{BB962C8B-B14F-4D97-AF65-F5344CB8AC3E}">
        <p14:creationId xmlns:p14="http://schemas.microsoft.com/office/powerpoint/2010/main" val="2738051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74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COVID-19 Erişkin Hasta  </a:t>
            </a:r>
            <a:r>
              <a:rPr lang="tr-TR" sz="2800" dirty="0" smtClean="0">
                <a:solidFill>
                  <a:schemeClr val="bg1"/>
                </a:solidFill>
              </a:rPr>
              <a:t>Tedavisi-3</a:t>
            </a:r>
            <a:endParaRPr lang="tr-TR" sz="2800" dirty="0">
              <a:solidFill>
                <a:schemeClr val="bg1"/>
              </a:solidFill>
            </a:endParaRPr>
          </a:p>
        </p:txBody>
      </p:sp>
      <p:sp>
        <p:nvSpPr>
          <p:cNvPr id="14" name="Metin kutusu 13">
            <a:extLst>
              <a:ext uri="{FF2B5EF4-FFF2-40B4-BE49-F238E27FC236}">
                <a16:creationId xmlns:a16="http://schemas.microsoft.com/office/drawing/2014/main" xmlns="" id="{18F37BE3-61C7-4F9E-A098-6FF35F0821D3}"/>
              </a:ext>
            </a:extLst>
          </p:cNvPr>
          <p:cNvSpPr txBox="1"/>
          <p:nvPr/>
        </p:nvSpPr>
        <p:spPr>
          <a:xfrm>
            <a:off x="618712" y="1297152"/>
            <a:ext cx="10690972" cy="3354765"/>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smtClean="0">
                <a:latin typeface="Arial" panose="020B0604020202020204" pitchFamily="34" charset="0"/>
                <a:cs typeface="Arial" panose="020B0604020202020204" pitchFamily="34" charset="0"/>
              </a:rPr>
              <a:t>Ampirik </a:t>
            </a:r>
            <a:r>
              <a:rPr lang="tr-TR" sz="2400" dirty="0">
                <a:latin typeface="Arial" panose="020B0604020202020204" pitchFamily="34" charset="0"/>
                <a:cs typeface="Arial" panose="020B0604020202020204" pitchFamily="34" charset="0"/>
              </a:rPr>
              <a:t>tedavide kullanılacak antibiyotiğin seçimi hastanın klinik durumuna (toplum kökenli </a:t>
            </a:r>
            <a:r>
              <a:rPr lang="tr-TR" sz="2400" dirty="0" err="1">
                <a:latin typeface="Arial" panose="020B0604020202020204" pitchFamily="34" charset="0"/>
                <a:cs typeface="Arial" panose="020B0604020202020204" pitchFamily="34" charset="0"/>
              </a:rPr>
              <a:t>pnömoni</a:t>
            </a:r>
            <a:r>
              <a:rPr lang="tr-TR" sz="2400" dirty="0">
                <a:latin typeface="Arial" panose="020B0604020202020204" pitchFamily="34" charset="0"/>
                <a:cs typeface="Arial" panose="020B0604020202020204" pitchFamily="34" charset="0"/>
              </a:rPr>
              <a:t>, sağlık bakımı ilişkili </a:t>
            </a:r>
            <a:r>
              <a:rPr lang="tr-TR" sz="2400" dirty="0" err="1">
                <a:latin typeface="Arial" panose="020B0604020202020204" pitchFamily="34" charset="0"/>
                <a:cs typeface="Arial" panose="020B0604020202020204" pitchFamily="34" charset="0"/>
              </a:rPr>
              <a:t>pnömoni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sepsis</a:t>
            </a:r>
            <a:r>
              <a:rPr lang="tr-TR" sz="2400" dirty="0">
                <a:latin typeface="Arial" panose="020B0604020202020204" pitchFamily="34" charset="0"/>
                <a:cs typeface="Arial" panose="020B0604020202020204" pitchFamily="34" charset="0"/>
              </a:rPr>
              <a:t> durumu, </a:t>
            </a:r>
            <a:r>
              <a:rPr lang="tr-TR" sz="2400" dirty="0" err="1">
                <a:latin typeface="Arial" panose="020B0604020202020204" pitchFamily="34" charset="0"/>
                <a:cs typeface="Arial" panose="020B0604020202020204" pitchFamily="34" charset="0"/>
              </a:rPr>
              <a:t>komorbiditeler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immünsüpresyon</a:t>
            </a:r>
            <a:r>
              <a:rPr lang="tr-TR" sz="2400" dirty="0">
                <a:latin typeface="Arial" panose="020B0604020202020204" pitchFamily="34" charset="0"/>
                <a:cs typeface="Arial" panose="020B0604020202020204" pitchFamily="34" charset="0"/>
              </a:rPr>
              <a:t>, son 3 ayda sağlık bakımı için başvuru, önceden antibiyotik kullanımı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lokal epidemiyolojik verilere ve tedavi rehberlerine göre yapılır. </a:t>
            </a:r>
            <a:endParaRPr lang="tr-TR"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Antibiyotik tedavisi </a:t>
            </a:r>
            <a:r>
              <a:rPr lang="tr-TR" sz="2400" dirty="0" err="1">
                <a:latin typeface="Arial" panose="020B0604020202020204" pitchFamily="34" charset="0"/>
                <a:cs typeface="Arial" panose="020B0604020202020204" pitchFamily="34" charset="0"/>
              </a:rPr>
              <a:t>atipik</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pnömoniyi</a:t>
            </a:r>
            <a:r>
              <a:rPr lang="tr-TR" sz="2400" dirty="0">
                <a:latin typeface="Arial" panose="020B0604020202020204" pitchFamily="34" charset="0"/>
                <a:cs typeface="Arial" panose="020B0604020202020204" pitchFamily="34" charset="0"/>
              </a:rPr>
              <a:t> de içerecek şekilde </a:t>
            </a:r>
            <a:endParaRPr lang="tr-TR" sz="2400" dirty="0" smtClean="0">
              <a:latin typeface="Arial" panose="020B0604020202020204" pitchFamily="34" charset="0"/>
              <a:cs typeface="Arial" panose="020B0604020202020204" pitchFamily="34" charset="0"/>
            </a:endParaRPr>
          </a:p>
          <a:p>
            <a:pPr algn="just"/>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beta-</a:t>
            </a:r>
            <a:r>
              <a:rPr lang="tr-TR" sz="2400" dirty="0" err="1">
                <a:latin typeface="Arial" panose="020B0604020202020204" pitchFamily="34" charset="0"/>
                <a:cs typeface="Arial" panose="020B0604020202020204" pitchFamily="34" charset="0"/>
              </a:rPr>
              <a:t>laktam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antibiyotik+makrolid</a:t>
            </a:r>
            <a:r>
              <a:rPr lang="tr-TR" sz="2400" dirty="0">
                <a:latin typeface="Arial" panose="020B0604020202020204" pitchFamily="34" charset="0"/>
                <a:cs typeface="Arial" panose="020B0604020202020204" pitchFamily="34" charset="0"/>
              </a:rPr>
              <a:t> veya solunum </a:t>
            </a:r>
            <a:r>
              <a:rPr lang="tr-TR" sz="2400" dirty="0" err="1">
                <a:latin typeface="Arial" panose="020B0604020202020204" pitchFamily="34" charset="0"/>
                <a:cs typeface="Arial" panose="020B0604020202020204" pitchFamily="34" charset="0"/>
              </a:rPr>
              <a:t>kinolonu</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planlanmalı  </a:t>
            </a:r>
            <a:endParaRPr lang="tr-TR" sz="2400" dirty="0">
              <a:latin typeface="Arial" panose="020B0604020202020204" pitchFamily="34" charset="0"/>
              <a:cs typeface="Arial" panose="020B0604020202020204" pitchFamily="34" charset="0"/>
            </a:endParaRPr>
          </a:p>
          <a:p>
            <a:endParaRPr lang="tr-TR" sz="2000" dirty="0"/>
          </a:p>
        </p:txBody>
      </p:sp>
    </p:spTree>
    <p:extLst>
      <p:ext uri="{BB962C8B-B14F-4D97-AF65-F5344CB8AC3E}">
        <p14:creationId xmlns:p14="http://schemas.microsoft.com/office/powerpoint/2010/main" val="1937621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99911" y="1418158"/>
            <a:ext cx="11051821" cy="5236860"/>
          </a:xfrm>
        </p:spPr>
        <p:txBody>
          <a:bodyPr>
            <a:normAutofit/>
          </a:bodyPr>
          <a:lstStyle/>
          <a:p>
            <a:pPr marL="216000" indent="-144000" algn="just">
              <a:lnSpc>
                <a:spcPts val="3000"/>
              </a:lnSpc>
              <a:spcBef>
                <a:spcPts val="600"/>
              </a:spcBef>
              <a:spcAft>
                <a:spcPts val="600"/>
              </a:spcAft>
            </a:pPr>
            <a:r>
              <a:rPr lang="tr-TR" sz="2400" dirty="0" err="1" smtClean="0"/>
              <a:t>SARS’tan</a:t>
            </a:r>
            <a:r>
              <a:rPr lang="tr-TR" sz="2400" dirty="0" smtClean="0"/>
              <a:t> </a:t>
            </a:r>
            <a:r>
              <a:rPr lang="tr-TR" sz="2400" dirty="0"/>
              <a:t>ve </a:t>
            </a:r>
            <a:r>
              <a:rPr lang="tr-TR" sz="2400" dirty="0" err="1"/>
              <a:t>influenzadan</a:t>
            </a:r>
            <a:r>
              <a:rPr lang="tr-TR" sz="2400" dirty="0"/>
              <a:t> elde edilen veriler, </a:t>
            </a:r>
            <a:r>
              <a:rPr lang="tr-TR" sz="2400" dirty="0" err="1"/>
              <a:t>antiviral</a:t>
            </a:r>
            <a:r>
              <a:rPr lang="tr-TR" sz="2400" dirty="0"/>
              <a:t> tedavinin erken başlanmasının daha yararlı olduğunu düşündürmektedir</a:t>
            </a:r>
            <a:r>
              <a:rPr lang="en-US" sz="2400" i="1" dirty="0"/>
              <a:t>. </a:t>
            </a:r>
            <a:endParaRPr lang="tr-TR" sz="2400" i="1" dirty="0" smtClean="0"/>
          </a:p>
          <a:p>
            <a:pPr marL="216000" indent="-144000" algn="just">
              <a:lnSpc>
                <a:spcPts val="3000"/>
              </a:lnSpc>
              <a:spcBef>
                <a:spcPts val="600"/>
              </a:spcBef>
              <a:spcAft>
                <a:spcPts val="600"/>
              </a:spcAft>
            </a:pPr>
            <a:r>
              <a:rPr lang="tr-TR" sz="2400" dirty="0" smtClean="0"/>
              <a:t>COVID-19’un </a:t>
            </a:r>
            <a:r>
              <a:rPr lang="tr-TR" sz="2400" dirty="0"/>
              <a:t>tedavisi konusunda yayımlanacak çalışmaların sonuçlarına göre bu önerilerin güncellenmesine devam edilecektir.</a:t>
            </a:r>
          </a:p>
          <a:p>
            <a:pPr marL="72000" indent="0" algn="just">
              <a:lnSpc>
                <a:spcPts val="3000"/>
              </a:lnSpc>
              <a:spcBef>
                <a:spcPts val="600"/>
              </a:spcBef>
              <a:spcAft>
                <a:spcPts val="600"/>
              </a:spcAft>
              <a:buNone/>
            </a:pPr>
            <a:endParaRPr lang="tr-TR" sz="2400" dirty="0" smtClean="0"/>
          </a:p>
          <a:p>
            <a:pPr marL="72000" indent="0" algn="just">
              <a:lnSpc>
                <a:spcPts val="3000"/>
              </a:lnSpc>
              <a:spcBef>
                <a:spcPts val="600"/>
              </a:spcBef>
              <a:spcAft>
                <a:spcPts val="600"/>
              </a:spcAft>
              <a:buNone/>
            </a:pPr>
            <a:r>
              <a:rPr lang="tr-TR" sz="2400" dirty="0" smtClean="0"/>
              <a:t>H</a:t>
            </a:r>
            <a:r>
              <a:rPr lang="en-US" sz="2400" dirty="0" err="1" smtClean="0"/>
              <a:t>idroksiklorokin</a:t>
            </a:r>
            <a:r>
              <a:rPr lang="en-US" sz="2400" dirty="0" smtClean="0"/>
              <a:t> </a:t>
            </a:r>
            <a:r>
              <a:rPr lang="en-US" sz="2400" dirty="0" err="1"/>
              <a:t>tedavisinin</a:t>
            </a:r>
            <a:r>
              <a:rPr lang="en-US" sz="2400" dirty="0"/>
              <a:t> </a:t>
            </a:r>
            <a:r>
              <a:rPr lang="en-US" sz="2400" dirty="0" err="1"/>
              <a:t>hemen</a:t>
            </a:r>
            <a:r>
              <a:rPr lang="en-US" sz="2400" dirty="0"/>
              <a:t> </a:t>
            </a:r>
            <a:r>
              <a:rPr lang="en-US" sz="2400" dirty="0" err="1"/>
              <a:t>başlanması</a:t>
            </a:r>
            <a:r>
              <a:rPr lang="en-US" sz="2400" dirty="0"/>
              <a:t> </a:t>
            </a:r>
            <a:r>
              <a:rPr lang="en-US" sz="2400" dirty="0" err="1" smtClean="0"/>
              <a:t>önerilmekte</a:t>
            </a:r>
            <a:r>
              <a:rPr lang="tr-TR" sz="2400" dirty="0" smtClean="0"/>
              <a:t>:</a:t>
            </a:r>
          </a:p>
          <a:p>
            <a:pPr marL="216000" indent="-144000" algn="just">
              <a:lnSpc>
                <a:spcPts val="3000"/>
              </a:lnSpc>
              <a:spcBef>
                <a:spcPts val="600"/>
              </a:spcBef>
              <a:spcAft>
                <a:spcPts val="600"/>
              </a:spcAft>
            </a:pPr>
            <a:r>
              <a:rPr lang="tr-TR" sz="2400" dirty="0" smtClean="0"/>
              <a:t>O</a:t>
            </a:r>
            <a:r>
              <a:rPr lang="en-US" sz="2400" dirty="0" err="1" smtClean="0"/>
              <a:t>lası</a:t>
            </a:r>
            <a:r>
              <a:rPr lang="en-US" sz="2400" dirty="0" smtClean="0"/>
              <a:t> </a:t>
            </a:r>
            <a:r>
              <a:rPr lang="en-US" sz="2400" dirty="0"/>
              <a:t>COVID- 19 </a:t>
            </a:r>
            <a:r>
              <a:rPr lang="en-US" sz="2400" dirty="0" err="1"/>
              <a:t>tanısı</a:t>
            </a:r>
            <a:r>
              <a:rPr lang="en-US" sz="2400" dirty="0"/>
              <a:t> </a:t>
            </a:r>
            <a:r>
              <a:rPr lang="en-US" sz="2400" dirty="0" err="1"/>
              <a:t>konulan</a:t>
            </a:r>
            <a:r>
              <a:rPr lang="en-US" sz="2400" dirty="0"/>
              <a:t> </a:t>
            </a:r>
            <a:r>
              <a:rPr lang="en-US" sz="2400" dirty="0" err="1"/>
              <a:t>semptomatik</a:t>
            </a:r>
            <a:r>
              <a:rPr lang="en-US" sz="2400" dirty="0"/>
              <a:t> </a:t>
            </a:r>
            <a:r>
              <a:rPr lang="en-US" sz="2400" dirty="0" err="1"/>
              <a:t>hastalardan</a:t>
            </a:r>
            <a:r>
              <a:rPr lang="en-US" sz="2400" dirty="0"/>
              <a:t> </a:t>
            </a:r>
            <a:r>
              <a:rPr lang="en-US" sz="2400" dirty="0" err="1"/>
              <a:t>akciğer</a:t>
            </a:r>
            <a:r>
              <a:rPr lang="en-US" sz="2400" dirty="0"/>
              <a:t> </a:t>
            </a:r>
            <a:r>
              <a:rPr lang="en-US" sz="2400" dirty="0" err="1"/>
              <a:t>grafisi</a:t>
            </a:r>
            <a:r>
              <a:rPr lang="en-US" sz="2400" dirty="0"/>
              <a:t> </a:t>
            </a:r>
            <a:r>
              <a:rPr lang="en-US" sz="2400" dirty="0" err="1"/>
              <a:t>veya</a:t>
            </a:r>
            <a:r>
              <a:rPr lang="en-US" sz="2400" dirty="0"/>
              <a:t> </a:t>
            </a:r>
            <a:r>
              <a:rPr lang="en-US" sz="2400" dirty="0" err="1"/>
              <a:t>toraks</a:t>
            </a:r>
            <a:r>
              <a:rPr lang="en-US" sz="2400" dirty="0"/>
              <a:t> BT </a:t>
            </a:r>
            <a:r>
              <a:rPr lang="en-US" sz="2400" dirty="0" err="1"/>
              <a:t>görüntülemesinde</a:t>
            </a:r>
            <a:r>
              <a:rPr lang="en-US" sz="2400" dirty="0"/>
              <a:t> viral </a:t>
            </a:r>
            <a:r>
              <a:rPr lang="en-US" sz="2400" dirty="0" err="1"/>
              <a:t>pnömoniyle</a:t>
            </a:r>
            <a:r>
              <a:rPr lang="en-US" sz="2400" dirty="0"/>
              <a:t> </a:t>
            </a:r>
            <a:r>
              <a:rPr lang="en-US" sz="2400" dirty="0" err="1"/>
              <a:t>uyumlu</a:t>
            </a:r>
            <a:r>
              <a:rPr lang="en-US" sz="2400" dirty="0"/>
              <a:t> </a:t>
            </a:r>
            <a:r>
              <a:rPr lang="en-US" sz="2400" dirty="0" err="1"/>
              <a:t>tutulum</a:t>
            </a:r>
            <a:r>
              <a:rPr lang="en-US" sz="2400" dirty="0"/>
              <a:t> </a:t>
            </a:r>
            <a:r>
              <a:rPr lang="en-US" sz="2400" dirty="0" err="1" smtClean="0"/>
              <a:t>saptananlara</a:t>
            </a:r>
            <a:endParaRPr lang="tr-TR" sz="2400" dirty="0" smtClean="0"/>
          </a:p>
          <a:p>
            <a:pPr marL="216000" indent="-144000" algn="just">
              <a:lnSpc>
                <a:spcPts val="3000"/>
              </a:lnSpc>
              <a:spcBef>
                <a:spcPts val="600"/>
              </a:spcBef>
              <a:spcAft>
                <a:spcPts val="600"/>
              </a:spcAft>
            </a:pPr>
            <a:r>
              <a:rPr lang="tr-TR" sz="2400" dirty="0" err="1" smtClean="0"/>
              <a:t>K</a:t>
            </a:r>
            <a:r>
              <a:rPr lang="en-US" sz="2400" dirty="0" err="1" smtClean="0"/>
              <a:t>esin</a:t>
            </a:r>
            <a:r>
              <a:rPr lang="en-US" sz="2400" dirty="0" smtClean="0"/>
              <a:t> </a:t>
            </a:r>
            <a:r>
              <a:rPr lang="en-US" sz="2400" dirty="0"/>
              <a:t>COVID-19 </a:t>
            </a:r>
            <a:r>
              <a:rPr lang="en-US" sz="2400" dirty="0" err="1"/>
              <a:t>tanısı</a:t>
            </a:r>
            <a:r>
              <a:rPr lang="en-US" sz="2400" dirty="0"/>
              <a:t> </a:t>
            </a:r>
            <a:r>
              <a:rPr lang="en-US" sz="2400" dirty="0" err="1"/>
              <a:t>konulan</a:t>
            </a:r>
            <a:r>
              <a:rPr lang="en-US" sz="2400" dirty="0"/>
              <a:t> en </a:t>
            </a:r>
            <a:r>
              <a:rPr lang="en-US" sz="2400" dirty="0" err="1"/>
              <a:t>az</a:t>
            </a:r>
            <a:r>
              <a:rPr lang="en-US" sz="2400" dirty="0"/>
              <a:t> </a:t>
            </a:r>
            <a:r>
              <a:rPr lang="en-US" sz="2400" dirty="0" err="1"/>
              <a:t>ateş</a:t>
            </a:r>
            <a:r>
              <a:rPr lang="en-US" sz="2400" dirty="0"/>
              <a:t> </a:t>
            </a:r>
            <a:r>
              <a:rPr lang="en-US" sz="2400" dirty="0" err="1"/>
              <a:t>semptomu</a:t>
            </a:r>
            <a:r>
              <a:rPr lang="en-US" sz="2400" dirty="0"/>
              <a:t> </a:t>
            </a:r>
            <a:r>
              <a:rPr lang="en-US" sz="2400" dirty="0" err="1"/>
              <a:t>olan</a:t>
            </a:r>
            <a:r>
              <a:rPr lang="en-US" sz="2400" dirty="0"/>
              <a:t> </a:t>
            </a:r>
            <a:r>
              <a:rPr lang="en-US" sz="2400" dirty="0" err="1"/>
              <a:t>semptomatik</a:t>
            </a:r>
            <a:r>
              <a:rPr lang="en-US" sz="2400" dirty="0"/>
              <a:t> </a:t>
            </a:r>
            <a:r>
              <a:rPr lang="en-US" sz="2400" dirty="0" err="1"/>
              <a:t>hastalara</a:t>
            </a:r>
            <a:r>
              <a:rPr lang="en-US" sz="2400" dirty="0"/>
              <a:t>, </a:t>
            </a:r>
            <a:r>
              <a:rPr lang="en-US" sz="2400" dirty="0" err="1"/>
              <a:t>ayrıca</a:t>
            </a:r>
            <a:r>
              <a:rPr lang="en-US" sz="2400" dirty="0"/>
              <a:t> risk </a:t>
            </a:r>
            <a:r>
              <a:rPr lang="en-US" sz="2400" dirty="0" err="1"/>
              <a:t>grubunda</a:t>
            </a:r>
            <a:r>
              <a:rPr lang="en-US" sz="2400" dirty="0"/>
              <a:t> </a:t>
            </a:r>
            <a:r>
              <a:rPr lang="en-US" sz="2400" dirty="0" err="1"/>
              <a:t>olup</a:t>
            </a:r>
            <a:r>
              <a:rPr lang="en-US" sz="2400" dirty="0"/>
              <a:t> </a:t>
            </a:r>
            <a:r>
              <a:rPr lang="en-US" sz="2400" dirty="0" err="1"/>
              <a:t>olası</a:t>
            </a:r>
            <a:r>
              <a:rPr lang="en-US" sz="2400" dirty="0"/>
              <a:t>/</a:t>
            </a:r>
            <a:r>
              <a:rPr lang="en-US" sz="2400" dirty="0" err="1"/>
              <a:t>kesin</a:t>
            </a:r>
            <a:r>
              <a:rPr lang="en-US" sz="2400" dirty="0"/>
              <a:t> </a:t>
            </a:r>
            <a:r>
              <a:rPr lang="en-US" sz="2400" dirty="0" err="1"/>
              <a:t>tanı</a:t>
            </a:r>
            <a:r>
              <a:rPr lang="en-US" sz="2400" dirty="0"/>
              <a:t> </a:t>
            </a:r>
            <a:r>
              <a:rPr lang="en-US" sz="2400" dirty="0" err="1"/>
              <a:t>konulmuş</a:t>
            </a:r>
            <a:r>
              <a:rPr lang="en-US" sz="2400" dirty="0"/>
              <a:t> </a:t>
            </a:r>
            <a:r>
              <a:rPr lang="en-US" sz="2400" dirty="0" err="1"/>
              <a:t>kişilere</a:t>
            </a:r>
            <a:r>
              <a:rPr lang="en-US" sz="2400" dirty="0"/>
              <a:t> </a:t>
            </a:r>
            <a:r>
              <a:rPr lang="en-US" sz="2400" dirty="0" err="1"/>
              <a:t>ateş</a:t>
            </a:r>
            <a:r>
              <a:rPr lang="en-US" sz="2400" dirty="0"/>
              <a:t> </a:t>
            </a:r>
            <a:r>
              <a:rPr lang="en-US" sz="2400" dirty="0" err="1" smtClean="0"/>
              <a:t>varlığında</a:t>
            </a:r>
            <a:endParaRPr lang="tr-TR" sz="2400" dirty="0"/>
          </a:p>
          <a:p>
            <a:pPr marL="216000" indent="-144000">
              <a:lnSpc>
                <a:spcPts val="3000"/>
              </a:lnSpc>
              <a:spcBef>
                <a:spcPts val="600"/>
              </a:spcBef>
              <a:spcAft>
                <a:spcPts val="600"/>
              </a:spcAft>
            </a:pPr>
            <a:endParaRPr lang="tr-TR" sz="2400"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COVID-19  Hastalarında </a:t>
            </a:r>
            <a:r>
              <a:rPr lang="tr-TR" sz="2800" dirty="0" smtClean="0">
                <a:solidFill>
                  <a:schemeClr val="bg1"/>
                </a:solidFill>
              </a:rPr>
              <a:t>SARS-CoV-2’ye </a:t>
            </a:r>
            <a:r>
              <a:rPr lang="tr-TR" sz="2800" dirty="0">
                <a:solidFill>
                  <a:schemeClr val="bg1"/>
                </a:solidFill>
              </a:rPr>
              <a:t>Yönelik  Tedavi</a:t>
            </a:r>
          </a:p>
        </p:txBody>
      </p:sp>
    </p:spTree>
    <p:extLst>
      <p:ext uri="{BB962C8B-B14F-4D97-AF65-F5344CB8AC3E}">
        <p14:creationId xmlns:p14="http://schemas.microsoft.com/office/powerpoint/2010/main" val="33501133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475489"/>
            <a:ext cx="10837333" cy="59069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tr-TR" sz="2800" dirty="0">
              <a:solidFill>
                <a:schemeClr val="bg1"/>
              </a:solidFill>
            </a:endParaRPr>
          </a:p>
          <a:p>
            <a:r>
              <a:rPr lang="en-US" sz="2800" dirty="0" err="1">
                <a:solidFill>
                  <a:schemeClr val="bg1"/>
                </a:solidFill>
              </a:rPr>
              <a:t>Komplike</a:t>
            </a:r>
            <a:r>
              <a:rPr lang="en-US" sz="2800" dirty="0">
                <a:solidFill>
                  <a:schemeClr val="bg1"/>
                </a:solidFill>
              </a:rPr>
              <a:t> </a:t>
            </a:r>
            <a:r>
              <a:rPr lang="en-US" sz="2800" dirty="0" err="1">
                <a:solidFill>
                  <a:schemeClr val="bg1"/>
                </a:solidFill>
              </a:rPr>
              <a:t>Olmayan</a:t>
            </a:r>
            <a:r>
              <a:rPr lang="en-US" sz="2800" dirty="0">
                <a:solidFill>
                  <a:schemeClr val="bg1"/>
                </a:solidFill>
              </a:rPr>
              <a:t>* Covid-19 </a:t>
            </a:r>
            <a:r>
              <a:rPr lang="en-US" sz="2800" dirty="0" err="1">
                <a:solidFill>
                  <a:schemeClr val="bg1"/>
                </a:solidFill>
              </a:rPr>
              <a:t>Olgularinda</a:t>
            </a:r>
            <a:r>
              <a:rPr lang="en-US" sz="2800" dirty="0">
                <a:solidFill>
                  <a:schemeClr val="bg1"/>
                </a:solidFill>
              </a:rPr>
              <a:t> </a:t>
            </a:r>
            <a:r>
              <a:rPr lang="en-US" sz="2800" dirty="0" err="1">
                <a:solidFill>
                  <a:schemeClr val="bg1"/>
                </a:solidFill>
              </a:rPr>
              <a:t>Tedavi</a:t>
            </a:r>
            <a:r>
              <a:rPr lang="en-US" sz="2800" dirty="0">
                <a:solidFill>
                  <a:schemeClr val="bg1"/>
                </a:solidFill>
              </a:rPr>
              <a:t> </a:t>
            </a:r>
            <a:r>
              <a:rPr lang="en-US" sz="2800" dirty="0" err="1">
                <a:solidFill>
                  <a:schemeClr val="bg1"/>
                </a:solidFill>
              </a:rPr>
              <a:t>Önerileri</a:t>
            </a:r>
            <a:endParaRPr lang="tr-TR" sz="2800" dirty="0">
              <a:solidFill>
                <a:schemeClr val="bg1"/>
              </a:solidFill>
            </a:endParaRPr>
          </a:p>
          <a:p>
            <a:endParaRPr lang="tr-TR" sz="2800" dirty="0">
              <a:solidFill>
                <a:schemeClr val="bg1"/>
              </a:solidFill>
            </a:endParaRPr>
          </a:p>
        </p:txBody>
      </p:sp>
      <p:graphicFrame>
        <p:nvGraphicFramePr>
          <p:cNvPr id="6" name="Tablo 5">
            <a:extLst>
              <a:ext uri="{FF2B5EF4-FFF2-40B4-BE49-F238E27FC236}">
                <a16:creationId xmlns:a16="http://schemas.microsoft.com/office/drawing/2014/main" xmlns="" id="{9D333658-2303-4FA1-9620-B49933A26374}"/>
              </a:ext>
            </a:extLst>
          </p:cNvPr>
          <p:cNvGraphicFramePr>
            <a:graphicFrameLocks noGrp="1"/>
          </p:cNvGraphicFramePr>
          <p:nvPr>
            <p:extLst>
              <p:ext uri="{D42A27DB-BD31-4B8C-83A1-F6EECF244321}">
                <p14:modId xmlns:p14="http://schemas.microsoft.com/office/powerpoint/2010/main" val="995144131"/>
              </p:ext>
            </p:extLst>
          </p:nvPr>
        </p:nvGraphicFramePr>
        <p:xfrm>
          <a:off x="1354667" y="1283371"/>
          <a:ext cx="9922933" cy="3048000"/>
        </p:xfrm>
        <a:graphic>
          <a:graphicData uri="http://schemas.openxmlformats.org/drawingml/2006/table">
            <a:tbl>
              <a:tblPr firstRow="1" firstCol="1" bandRow="1"/>
              <a:tblGrid>
                <a:gridCol w="2864408">
                  <a:extLst>
                    <a:ext uri="{9D8B030D-6E8A-4147-A177-3AD203B41FA5}">
                      <a16:colId xmlns:a16="http://schemas.microsoft.com/office/drawing/2014/main" xmlns="" val="4127743957"/>
                    </a:ext>
                  </a:extLst>
                </a:gridCol>
                <a:gridCol w="4580528">
                  <a:extLst>
                    <a:ext uri="{9D8B030D-6E8A-4147-A177-3AD203B41FA5}">
                      <a16:colId xmlns:a16="http://schemas.microsoft.com/office/drawing/2014/main" xmlns="" val="3447508125"/>
                    </a:ext>
                  </a:extLst>
                </a:gridCol>
                <a:gridCol w="2477997">
                  <a:extLst>
                    <a:ext uri="{9D8B030D-6E8A-4147-A177-3AD203B41FA5}">
                      <a16:colId xmlns:a16="http://schemas.microsoft.com/office/drawing/2014/main" xmlns="" val="1144602430"/>
                    </a:ext>
                  </a:extLst>
                </a:gridCol>
              </a:tblGrid>
              <a:tr h="289704">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Olası</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dirty="0" err="1" smtClean="0">
                          <a:effectLst/>
                          <a:latin typeface="Arial" panose="020B0604020202020204" pitchFamily="34" charset="0"/>
                          <a:ea typeface="Times New Roman" panose="02020603050405020304" pitchFamily="18" charset="0"/>
                          <a:cs typeface="Arial" panose="020B0604020202020204" pitchFamily="34" charset="0"/>
                        </a:rPr>
                        <a:t>Kesin</a:t>
                      </a: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effectLst/>
                          <a:latin typeface="Arial" panose="020B0604020202020204" pitchFamily="34" charset="0"/>
                          <a:ea typeface="Times New Roman" panose="02020603050405020304" pitchFamily="18" charset="0"/>
                          <a:cs typeface="Arial" panose="020B0604020202020204" pitchFamily="34" charset="0"/>
                        </a:rPr>
                        <a:t>Tanılı</a:t>
                      </a: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 COVID 19 </a:t>
                      </a:r>
                      <a:r>
                        <a:rPr lang="en-US" sz="2000" b="1" dirty="0" err="1" smtClean="0">
                          <a:effectLst/>
                          <a:latin typeface="Arial" panose="020B0604020202020204" pitchFamily="34" charset="0"/>
                          <a:ea typeface="Times New Roman" panose="02020603050405020304" pitchFamily="18" charset="0"/>
                          <a:cs typeface="Arial" panose="020B0604020202020204" pitchFamily="34" charset="0"/>
                        </a:rPr>
                        <a:t>Olgularında</a:t>
                      </a: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effectLst/>
                          <a:latin typeface="Arial" panose="020B0604020202020204" pitchFamily="34" charset="0"/>
                          <a:ea typeface="Times New Roman" panose="02020603050405020304" pitchFamily="18" charset="0"/>
                          <a:cs typeface="Arial" panose="020B0604020202020204" pitchFamily="34" charset="0"/>
                        </a:rPr>
                        <a:t>Tedavi</a:t>
                      </a:r>
                      <a:endParaRPr lang="tr-TR"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04">
                <a:tc>
                  <a:txBody>
                    <a:bodyPr/>
                    <a:lstStyle/>
                    <a:p>
                      <a:pPr algn="just">
                        <a:spcAft>
                          <a:spcPts val="0"/>
                        </a:spcAft>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İlaç</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Adı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Günlük</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Dozu</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Verilme</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Yolu</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Tedavi</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Süresi</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gün</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7299558"/>
                  </a:ext>
                </a:extLst>
              </a:tr>
              <a:tr h="1925999">
                <a:tc>
                  <a:txBody>
                    <a:bodyPr/>
                    <a:lstStyle/>
                    <a:p>
                      <a:pPr algn="just">
                        <a:spcAft>
                          <a:spcPts val="0"/>
                        </a:spcAft>
                      </a:pPr>
                      <a:endParaRPr lang="tr-TR"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Hidroksiklorokin</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endParaRPr lang="tr-TR"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200 </a:t>
                      </a:r>
                      <a:r>
                        <a:rPr lang="en-US" sz="2000" dirty="0">
                          <a:effectLst/>
                          <a:latin typeface="Arial" panose="020B0604020202020204" pitchFamily="34" charset="0"/>
                          <a:ea typeface="Times New Roman" panose="02020603050405020304" pitchFamily="18" charset="0"/>
                          <a:cs typeface="Arial" panose="020B0604020202020204" pitchFamily="34" charset="0"/>
                        </a:rPr>
                        <a:t>mg tablet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Oseltamivir**</a:t>
                      </a:r>
                      <a:r>
                        <a:rPr lang="tr-TR"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tb 75 mg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2x400 </a:t>
                      </a:r>
                      <a:r>
                        <a:rPr lang="en-US" sz="2000" dirty="0">
                          <a:effectLst/>
                          <a:latin typeface="Arial" panose="020B0604020202020204" pitchFamily="34" charset="0"/>
                          <a:ea typeface="Times New Roman" panose="02020603050405020304" pitchFamily="18" charset="0"/>
                          <a:cs typeface="Arial" panose="020B0604020202020204" pitchFamily="34" charset="0"/>
                        </a:rPr>
                        <a:t>mg </a:t>
                      </a:r>
                      <a:r>
                        <a:rPr lang="en-US" sz="2000" dirty="0" err="1">
                          <a:effectLst/>
                          <a:latin typeface="Arial" panose="020B0604020202020204" pitchFamily="34" charset="0"/>
                          <a:ea typeface="Times New Roman" panose="02020603050405020304" pitchFamily="18" charset="0"/>
                          <a:cs typeface="Arial" panose="020B0604020202020204" pitchFamily="34" charset="0"/>
                        </a:rPr>
                        <a:t>yükleme</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dozunu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takiben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2x200 mg tablet, oral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2x75 mg, oral</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5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gün</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5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gün</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9004429"/>
                  </a:ext>
                </a:extLst>
              </a:tr>
            </a:tbl>
          </a:graphicData>
        </a:graphic>
      </p:graphicFrame>
      <p:sp>
        <p:nvSpPr>
          <p:cNvPr id="7" name="Metin kutusu 6">
            <a:extLst>
              <a:ext uri="{FF2B5EF4-FFF2-40B4-BE49-F238E27FC236}">
                <a16:creationId xmlns:a16="http://schemas.microsoft.com/office/drawing/2014/main" xmlns="" id="{9F5E21D4-E912-481A-B251-5EE5EDD473CC}"/>
              </a:ext>
            </a:extLst>
          </p:cNvPr>
          <p:cNvSpPr txBox="1"/>
          <p:nvPr/>
        </p:nvSpPr>
        <p:spPr>
          <a:xfrm>
            <a:off x="358152" y="4118789"/>
            <a:ext cx="11597628" cy="2831544"/>
          </a:xfrm>
          <a:prstGeom prst="rect">
            <a:avLst/>
          </a:prstGeom>
          <a:noFill/>
        </p:spPr>
        <p:txBody>
          <a:bodyPr wrap="square" rtlCol="0">
            <a:spAutoFit/>
          </a:bodyPr>
          <a:lstStyle/>
          <a:p>
            <a:r>
              <a:rPr lang="en-US" dirty="0"/>
              <a:t> </a:t>
            </a:r>
            <a:endParaRPr lang="tr-TR"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a:t>
            </a:r>
            <a:r>
              <a:rPr lang="en-US" sz="2000" dirty="0" smtClean="0">
                <a:latin typeface="Arial" panose="020B0604020202020204" pitchFamily="34" charset="0"/>
                <a:cs typeface="Arial" panose="020B0604020202020204" pitchFamily="34" charset="0"/>
              </a:rPr>
              <a:t>.</a:t>
            </a:r>
            <a:r>
              <a:rPr lang="tr-TR"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Ateş</a:t>
            </a:r>
            <a:r>
              <a:rPr lang="en-US" sz="2000" dirty="0">
                <a:latin typeface="Arial" panose="020B0604020202020204" pitchFamily="34" charset="0"/>
                <a:cs typeface="Arial" panose="020B0604020202020204" pitchFamily="34" charset="0"/>
              </a:rPr>
              <a:t>, kas/</a:t>
            </a:r>
            <a:r>
              <a:rPr lang="en-US" sz="2000" dirty="0" err="1">
                <a:latin typeface="Arial" panose="020B0604020202020204" pitchFamily="34" charset="0"/>
                <a:cs typeface="Arial" panose="020B0604020202020204" pitchFamily="34" charset="0"/>
              </a:rPr>
              <a:t>eklem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ağrıları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öksürük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boğaz</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ağrısı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nazal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konjesyon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gibi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bulguları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olan</a:t>
            </a:r>
            <a:r>
              <a:rPr lang="en-US" sz="2000" dirty="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b. </a:t>
            </a:r>
            <a:r>
              <a:rPr lang="en-US" sz="2000" dirty="0" err="1">
                <a:latin typeface="Arial" panose="020B0604020202020204" pitchFamily="34" charset="0"/>
                <a:cs typeface="Arial" panose="020B0604020202020204" pitchFamily="34" charset="0"/>
              </a:rPr>
              <a:t>Altta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yatan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hastalığı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olmayan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kardiyovasküler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hastalıklar</a:t>
            </a:r>
            <a:r>
              <a:rPr lang="en-US" sz="2000" dirty="0">
                <a:latin typeface="Arial" panose="020B0604020202020204" pitchFamily="34" charset="0"/>
                <a:cs typeface="Arial" panose="020B0604020202020204" pitchFamily="34" charset="0"/>
              </a:rPr>
              <a:t>, DM, HT, </a:t>
            </a:r>
            <a:r>
              <a:rPr lang="en-US" sz="2000" dirty="0" err="1">
                <a:latin typeface="Arial" panose="020B0604020202020204" pitchFamily="34" charset="0"/>
                <a:cs typeface="Arial" panose="020B0604020202020204" pitchFamily="34" charset="0"/>
              </a:rPr>
              <a:t>kanser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kronik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akciğer</a:t>
            </a:r>
            <a:r>
              <a:rPr lang="en-US" sz="2000" dirty="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hastalıkları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başta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üzere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diğer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immunsüpresif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durumlar</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c. </a:t>
            </a:r>
            <a:r>
              <a:rPr lang="en-US" sz="2000" dirty="0" err="1">
                <a:latin typeface="Arial" panose="020B0604020202020204" pitchFamily="34" charset="0"/>
                <a:cs typeface="Arial" panose="020B0604020202020204" pitchFamily="34" charset="0"/>
              </a:rPr>
              <a:t>Akciğer</a:t>
            </a:r>
            <a:r>
              <a:rPr lang="en-US" sz="2000" dirty="0">
                <a:latin typeface="Arial" panose="020B0604020202020204" pitchFamily="34" charset="0"/>
                <a:cs typeface="Arial" panose="020B0604020202020204" pitchFamily="34" charset="0"/>
              </a:rPr>
              <a:t> filmi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akciğer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tomografisi</a:t>
            </a:r>
            <a:r>
              <a:rPr lang="en-US" sz="2000" dirty="0">
                <a:latin typeface="Arial" panose="020B0604020202020204" pitchFamily="34" charset="0"/>
                <a:cs typeface="Arial" panose="020B0604020202020204" pitchFamily="34" charset="0"/>
              </a:rPr>
              <a:t> normal </a:t>
            </a:r>
            <a:r>
              <a:rPr lang="en-US" sz="2000" dirty="0" err="1">
                <a:latin typeface="Arial" panose="020B0604020202020204" pitchFamily="34" charset="0"/>
                <a:cs typeface="Arial" panose="020B0604020202020204" pitchFamily="34" charset="0"/>
              </a:rPr>
              <a:t>olan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hastalardan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Pnömoni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bulgusu</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saptanmayan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evde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izolasyon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tedavi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verilen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hastalar</a:t>
            </a:r>
            <a:endParaRPr lang="tr-TR"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Mevsim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diğer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faktörlere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göre</a:t>
            </a:r>
            <a:r>
              <a:rPr lang="en-US" sz="2000" dirty="0">
                <a:latin typeface="Arial" panose="020B0604020202020204" pitchFamily="34" charset="0"/>
                <a:cs typeface="Arial" panose="020B0604020202020204" pitchFamily="34" charset="0"/>
              </a:rPr>
              <a:t> influenza </a:t>
            </a:r>
            <a:r>
              <a:rPr lang="en-US" sz="2000" dirty="0" err="1">
                <a:latin typeface="Arial" panose="020B0604020202020204" pitchFamily="34" charset="0"/>
                <a:cs typeface="Arial" panose="020B0604020202020204" pitchFamily="34" charset="0"/>
              </a:rPr>
              <a:t>dışlanamadığı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influenza </a:t>
            </a:r>
            <a:r>
              <a:rPr lang="en-US" sz="2000" dirty="0" err="1">
                <a:latin typeface="Arial" panose="020B0604020202020204" pitchFamily="34" charset="0"/>
                <a:cs typeface="Arial" panose="020B0604020202020204" pitchFamily="34" charset="0"/>
              </a:rPr>
              <a:t>tanı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pozitif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olgularda</a:t>
            </a:r>
            <a:r>
              <a:rPr lang="en-US" sz="2000"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NOT</a:t>
            </a:r>
            <a:r>
              <a:rPr lang="en-US" sz="14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Pnömoni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bulgusu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saptanmayan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başka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nedenle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endikasyonu</a:t>
            </a:r>
            <a:r>
              <a:rPr lang="en-US" sz="2000" dirty="0">
                <a:latin typeface="Arial" panose="020B0604020202020204" pitchFamily="34" charset="0"/>
                <a:cs typeface="Arial" panose="020B0604020202020204" pitchFamily="34" charset="0"/>
              </a:rPr>
              <a:t> yok </a:t>
            </a:r>
            <a:r>
              <a:rPr lang="en-US" sz="2000" dirty="0" err="1">
                <a:latin typeface="Arial" panose="020B0604020202020204" pitchFamily="34" charset="0"/>
                <a:cs typeface="Arial" panose="020B0604020202020204" pitchFamily="34" charset="0"/>
              </a:rPr>
              <a:t>ise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hastalara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antibiyotik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tedavisi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eklenmesine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yoktur</a:t>
            </a:r>
            <a:r>
              <a:rPr lang="en-US"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015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p:txBody>
          <a:bodyPr>
            <a:normAutofit/>
          </a:bodyPr>
          <a:lstStyle/>
          <a:p>
            <a:pPr marL="72000" indent="0" algn="just">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48796" y="317883"/>
            <a:ext cx="10837333" cy="826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err="1">
                <a:solidFill>
                  <a:schemeClr val="bg1"/>
                </a:solidFill>
              </a:rPr>
              <a:t>Yatış</a:t>
            </a:r>
            <a:r>
              <a:rPr lang="en-US" sz="2400" dirty="0">
                <a:solidFill>
                  <a:schemeClr val="bg1"/>
                </a:solidFill>
              </a:rPr>
              <a:t> </a:t>
            </a:r>
            <a:r>
              <a:rPr lang="en-US" sz="2400" dirty="0" err="1">
                <a:solidFill>
                  <a:schemeClr val="bg1"/>
                </a:solidFill>
              </a:rPr>
              <a:t>Endikasyonu</a:t>
            </a:r>
            <a:r>
              <a:rPr lang="en-US" sz="2400" dirty="0">
                <a:solidFill>
                  <a:schemeClr val="bg1"/>
                </a:solidFill>
              </a:rPr>
              <a:t> Olan COVID-19 </a:t>
            </a:r>
            <a:r>
              <a:rPr lang="en-US" sz="2400" dirty="0" err="1">
                <a:solidFill>
                  <a:schemeClr val="bg1"/>
                </a:solidFill>
              </a:rPr>
              <a:t>Olgular</a:t>
            </a:r>
            <a:r>
              <a:rPr lang="tr-TR" sz="2400" dirty="0">
                <a:solidFill>
                  <a:schemeClr val="bg1"/>
                </a:solidFill>
              </a:rPr>
              <a:t>ı</a:t>
            </a:r>
            <a:r>
              <a:rPr lang="en-US" sz="2400" dirty="0" err="1">
                <a:solidFill>
                  <a:schemeClr val="bg1"/>
                </a:solidFill>
              </a:rPr>
              <a:t>nda</a:t>
            </a:r>
            <a:r>
              <a:rPr lang="en-US" sz="2400" dirty="0">
                <a:solidFill>
                  <a:schemeClr val="bg1"/>
                </a:solidFill>
              </a:rPr>
              <a:t> </a:t>
            </a:r>
            <a:r>
              <a:rPr lang="en-US" sz="2400" dirty="0" err="1">
                <a:solidFill>
                  <a:schemeClr val="bg1"/>
                </a:solidFill>
              </a:rPr>
              <a:t>Tedavi</a:t>
            </a:r>
            <a:r>
              <a:rPr lang="en-US" sz="2400" dirty="0">
                <a:solidFill>
                  <a:schemeClr val="bg1"/>
                </a:solidFill>
              </a:rPr>
              <a:t> </a:t>
            </a:r>
            <a:r>
              <a:rPr lang="en-US" sz="2400" dirty="0" err="1">
                <a:solidFill>
                  <a:schemeClr val="bg1"/>
                </a:solidFill>
              </a:rPr>
              <a:t>Önerileri</a:t>
            </a:r>
            <a:endParaRPr lang="tr-TR" sz="2400" dirty="0">
              <a:solidFill>
                <a:schemeClr val="bg1"/>
              </a:solidFill>
            </a:endParaRPr>
          </a:p>
        </p:txBody>
      </p:sp>
      <p:pic>
        <p:nvPicPr>
          <p:cNvPr id="8" name="Resim 7">
            <a:extLst>
              <a:ext uri="{FF2B5EF4-FFF2-40B4-BE49-F238E27FC236}">
                <a16:creationId xmlns:a16="http://schemas.microsoft.com/office/drawing/2014/main" xmlns="" id="{7FBF4EDB-8380-4F95-8159-0B28A23722E7}"/>
              </a:ext>
            </a:extLst>
          </p:cNvPr>
          <p:cNvPicPr>
            <a:picLocks noChangeAspect="1"/>
          </p:cNvPicPr>
          <p:nvPr/>
        </p:nvPicPr>
        <p:blipFill rotWithShape="1">
          <a:blip r:embed="rId4"/>
          <a:srcRect l="10954" t="8074" r="63594" b="42381"/>
          <a:stretch/>
        </p:blipFill>
        <p:spPr>
          <a:xfrm>
            <a:off x="265786" y="1108709"/>
            <a:ext cx="10692233" cy="5749291"/>
          </a:xfrm>
          <a:prstGeom prst="rect">
            <a:avLst/>
          </a:prstGeom>
        </p:spPr>
      </p:pic>
    </p:spTree>
    <p:extLst>
      <p:ext uri="{BB962C8B-B14F-4D97-AF65-F5344CB8AC3E}">
        <p14:creationId xmlns:p14="http://schemas.microsoft.com/office/powerpoint/2010/main" val="2563492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838200" y="1825624"/>
            <a:ext cx="10837332" cy="4872355"/>
          </a:xfrm>
        </p:spPr>
        <p:txBody>
          <a:bodyPr>
            <a:normAutofit/>
          </a:bodyPr>
          <a:lstStyle/>
          <a:p>
            <a:pPr marL="72000" indent="0" algn="just">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lvl="0"/>
            <a:r>
              <a:rPr lang="en-US" sz="2400" dirty="0" err="1">
                <a:solidFill>
                  <a:schemeClr val="bg1"/>
                </a:solidFill>
              </a:rPr>
              <a:t>Yatış</a:t>
            </a:r>
            <a:r>
              <a:rPr lang="en-US" sz="2400" dirty="0">
                <a:solidFill>
                  <a:schemeClr val="bg1"/>
                </a:solidFill>
              </a:rPr>
              <a:t> </a:t>
            </a:r>
            <a:r>
              <a:rPr lang="en-US" sz="2400" dirty="0" err="1">
                <a:solidFill>
                  <a:schemeClr val="bg1"/>
                </a:solidFill>
              </a:rPr>
              <a:t>Endikasyonu</a:t>
            </a:r>
            <a:r>
              <a:rPr lang="en-US" sz="2400" dirty="0">
                <a:solidFill>
                  <a:schemeClr val="bg1"/>
                </a:solidFill>
              </a:rPr>
              <a:t> Olan COVID-19 </a:t>
            </a:r>
            <a:r>
              <a:rPr lang="en-US" sz="2400" dirty="0" err="1">
                <a:solidFill>
                  <a:schemeClr val="bg1"/>
                </a:solidFill>
              </a:rPr>
              <a:t>Olgular</a:t>
            </a:r>
            <a:r>
              <a:rPr lang="tr-TR" sz="2400" dirty="0">
                <a:solidFill>
                  <a:schemeClr val="bg1"/>
                </a:solidFill>
              </a:rPr>
              <a:t>ı</a:t>
            </a:r>
            <a:r>
              <a:rPr lang="en-US" sz="2400" dirty="0" err="1">
                <a:solidFill>
                  <a:schemeClr val="bg1"/>
                </a:solidFill>
              </a:rPr>
              <a:t>nda</a:t>
            </a:r>
            <a:r>
              <a:rPr lang="en-US" sz="2400" dirty="0">
                <a:solidFill>
                  <a:schemeClr val="bg1"/>
                </a:solidFill>
              </a:rPr>
              <a:t> </a:t>
            </a:r>
            <a:r>
              <a:rPr lang="en-US" sz="2400" dirty="0" err="1">
                <a:solidFill>
                  <a:schemeClr val="bg1"/>
                </a:solidFill>
              </a:rPr>
              <a:t>Tedavi</a:t>
            </a:r>
            <a:r>
              <a:rPr lang="en-US" sz="2400" dirty="0">
                <a:solidFill>
                  <a:schemeClr val="bg1"/>
                </a:solidFill>
              </a:rPr>
              <a:t> </a:t>
            </a:r>
            <a:r>
              <a:rPr lang="en-US" sz="2400" dirty="0" err="1">
                <a:solidFill>
                  <a:schemeClr val="bg1"/>
                </a:solidFill>
              </a:rPr>
              <a:t>Önerileri</a:t>
            </a:r>
            <a:endParaRPr lang="tr-TR" sz="2400" dirty="0">
              <a:solidFill>
                <a:schemeClr val="bg1"/>
              </a:solidFill>
            </a:endParaRPr>
          </a:p>
        </p:txBody>
      </p:sp>
      <p:pic>
        <p:nvPicPr>
          <p:cNvPr id="8" name="Resim 7">
            <a:extLst>
              <a:ext uri="{FF2B5EF4-FFF2-40B4-BE49-F238E27FC236}">
                <a16:creationId xmlns:a16="http://schemas.microsoft.com/office/drawing/2014/main" xmlns="" id="{7FBF4EDB-8380-4F95-8159-0B28A23722E7}"/>
              </a:ext>
            </a:extLst>
          </p:cNvPr>
          <p:cNvPicPr>
            <a:picLocks noChangeAspect="1"/>
          </p:cNvPicPr>
          <p:nvPr/>
        </p:nvPicPr>
        <p:blipFill rotWithShape="1">
          <a:blip r:embed="rId4"/>
          <a:srcRect l="11111" t="58303" r="63437" b="13785"/>
          <a:stretch/>
        </p:blipFill>
        <p:spPr>
          <a:xfrm>
            <a:off x="1014638" y="1500505"/>
            <a:ext cx="9310360" cy="4620895"/>
          </a:xfrm>
          <a:prstGeom prst="rect">
            <a:avLst/>
          </a:prstGeom>
        </p:spPr>
      </p:pic>
    </p:spTree>
    <p:extLst>
      <p:ext uri="{BB962C8B-B14F-4D97-AF65-F5344CB8AC3E}">
        <p14:creationId xmlns:p14="http://schemas.microsoft.com/office/powerpoint/2010/main" val="23693768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838200" y="1825624"/>
            <a:ext cx="10837332" cy="4872355"/>
          </a:xfrm>
        </p:spPr>
        <p:txBody>
          <a:bodyPr>
            <a:normAutofit/>
          </a:bodyPr>
          <a:lstStyle/>
          <a:p>
            <a:pPr marL="72000" indent="0" algn="just">
              <a:lnSpc>
                <a:spcPts val="3000"/>
              </a:lnSpc>
              <a:spcBef>
                <a:spcPts val="600"/>
              </a:spcBef>
              <a:spcAft>
                <a:spcPts val="600"/>
              </a:spcAft>
              <a:buNone/>
            </a:pPr>
            <a:endParaRPr lang="tr-TR" sz="2400" dirty="0">
              <a:latin typeface="Arial" panose="020B0604020202020204" pitchFamily="34" charset="0"/>
              <a:cs typeface="Arial" panose="020B0604020202020204" pitchFamily="34" charset="0"/>
            </a:endParaRPr>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lvl="0"/>
            <a:r>
              <a:rPr lang="en-US" sz="2400" dirty="0" err="1">
                <a:solidFill>
                  <a:schemeClr val="bg1"/>
                </a:solidFill>
              </a:rPr>
              <a:t>Yatış</a:t>
            </a:r>
            <a:r>
              <a:rPr lang="en-US" sz="2400" dirty="0">
                <a:solidFill>
                  <a:schemeClr val="bg1"/>
                </a:solidFill>
              </a:rPr>
              <a:t> </a:t>
            </a:r>
            <a:r>
              <a:rPr lang="en-US" sz="2400" dirty="0" err="1">
                <a:solidFill>
                  <a:schemeClr val="bg1"/>
                </a:solidFill>
              </a:rPr>
              <a:t>Endikasyonu</a:t>
            </a:r>
            <a:r>
              <a:rPr lang="en-US" sz="2400" dirty="0">
                <a:solidFill>
                  <a:schemeClr val="bg1"/>
                </a:solidFill>
              </a:rPr>
              <a:t> Olan COVID-19 </a:t>
            </a:r>
            <a:r>
              <a:rPr lang="en-US" sz="2400" dirty="0" err="1">
                <a:solidFill>
                  <a:schemeClr val="bg1"/>
                </a:solidFill>
              </a:rPr>
              <a:t>Olgular</a:t>
            </a:r>
            <a:r>
              <a:rPr lang="tr-TR" sz="2400" dirty="0">
                <a:solidFill>
                  <a:schemeClr val="bg1"/>
                </a:solidFill>
              </a:rPr>
              <a:t>ı</a:t>
            </a:r>
            <a:r>
              <a:rPr lang="en-US" sz="2400" dirty="0" err="1">
                <a:solidFill>
                  <a:schemeClr val="bg1"/>
                </a:solidFill>
              </a:rPr>
              <a:t>nda</a:t>
            </a:r>
            <a:r>
              <a:rPr lang="en-US" sz="2400" dirty="0">
                <a:solidFill>
                  <a:schemeClr val="bg1"/>
                </a:solidFill>
              </a:rPr>
              <a:t> </a:t>
            </a:r>
            <a:r>
              <a:rPr lang="en-US" sz="2400" dirty="0" err="1">
                <a:solidFill>
                  <a:schemeClr val="bg1"/>
                </a:solidFill>
              </a:rPr>
              <a:t>Tedavi</a:t>
            </a:r>
            <a:r>
              <a:rPr lang="en-US" sz="2400" dirty="0">
                <a:solidFill>
                  <a:schemeClr val="bg1"/>
                </a:solidFill>
              </a:rPr>
              <a:t> </a:t>
            </a:r>
            <a:r>
              <a:rPr lang="en-US" sz="2400" dirty="0" err="1">
                <a:solidFill>
                  <a:schemeClr val="bg1"/>
                </a:solidFill>
              </a:rPr>
              <a:t>Önerileri</a:t>
            </a:r>
            <a:endParaRPr lang="tr-TR" sz="2400" dirty="0">
              <a:solidFill>
                <a:schemeClr val="bg1"/>
              </a:solidFill>
            </a:endParaRPr>
          </a:p>
        </p:txBody>
      </p:sp>
      <p:pic>
        <p:nvPicPr>
          <p:cNvPr id="5" name="Resim 4">
            <a:extLst>
              <a:ext uri="{FF2B5EF4-FFF2-40B4-BE49-F238E27FC236}">
                <a16:creationId xmlns:a16="http://schemas.microsoft.com/office/drawing/2014/main" xmlns="" id="{5CA64C69-7A50-4C46-A035-30BE6EF96AED}"/>
              </a:ext>
            </a:extLst>
          </p:cNvPr>
          <p:cNvPicPr>
            <a:picLocks noChangeAspect="1"/>
          </p:cNvPicPr>
          <p:nvPr/>
        </p:nvPicPr>
        <p:blipFill rotWithShape="1">
          <a:blip r:embed="rId4"/>
          <a:srcRect l="12755" t="37333" r="14711" b="10668"/>
          <a:stretch/>
        </p:blipFill>
        <p:spPr>
          <a:xfrm>
            <a:off x="1645921" y="1314118"/>
            <a:ext cx="9648084" cy="4812362"/>
          </a:xfrm>
          <a:prstGeom prst="rect">
            <a:avLst/>
          </a:prstGeom>
        </p:spPr>
      </p:pic>
    </p:spTree>
    <p:extLst>
      <p:ext uri="{BB962C8B-B14F-4D97-AF65-F5344CB8AC3E}">
        <p14:creationId xmlns:p14="http://schemas.microsoft.com/office/powerpoint/2010/main" val="1991293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699911" y="1418158"/>
            <a:ext cx="11051821" cy="5236860"/>
          </a:xfrm>
        </p:spPr>
        <p:txBody>
          <a:bodyPr>
            <a:normAutofit fontScale="92500" lnSpcReduction="10000"/>
          </a:bodyPr>
          <a:lstStyle/>
          <a:p>
            <a:pPr marL="0" indent="0" fontAlgn="base">
              <a:buNone/>
            </a:pPr>
            <a:r>
              <a:rPr lang="en-US" sz="2400" b="1" dirty="0" err="1"/>
              <a:t>Kortikosteroid</a:t>
            </a:r>
            <a:r>
              <a:rPr lang="en-US" sz="2400" b="1" dirty="0"/>
              <a:t> </a:t>
            </a:r>
            <a:r>
              <a:rPr lang="en-US" sz="2400" b="1" dirty="0" err="1"/>
              <a:t>tedavisi</a:t>
            </a:r>
            <a:r>
              <a:rPr lang="en-US" sz="2400" b="1" dirty="0"/>
              <a:t> </a:t>
            </a:r>
            <a:endParaRPr lang="tr-TR" sz="2400" b="1" dirty="0"/>
          </a:p>
          <a:p>
            <a:pPr fontAlgn="base"/>
            <a:r>
              <a:rPr lang="en-US" sz="2400" dirty="0"/>
              <a:t>20.03.2020’de </a:t>
            </a:r>
            <a:r>
              <a:rPr lang="en-US" sz="2400" dirty="0" err="1"/>
              <a:t>yayınlanan</a:t>
            </a:r>
            <a:r>
              <a:rPr lang="en-US" sz="2400" dirty="0"/>
              <a:t> COVID-19’a </a:t>
            </a:r>
            <a:r>
              <a:rPr lang="en-US" sz="2400" dirty="0" err="1"/>
              <a:t>uyarlanmış</a:t>
            </a:r>
            <a:r>
              <a:rPr lang="en-US" sz="2400" dirty="0"/>
              <a:t> </a:t>
            </a:r>
            <a:r>
              <a:rPr lang="en-US" sz="2400" dirty="0" err="1"/>
              <a:t>Avrupa</a:t>
            </a:r>
            <a:r>
              <a:rPr lang="en-US" sz="2400" dirty="0"/>
              <a:t> </a:t>
            </a:r>
            <a:r>
              <a:rPr lang="en-US" sz="2400" dirty="0" err="1"/>
              <a:t>Yoğun</a:t>
            </a:r>
            <a:r>
              <a:rPr lang="en-US" sz="2400" dirty="0"/>
              <a:t> </a:t>
            </a:r>
            <a:r>
              <a:rPr lang="en-US" sz="2400" dirty="0" err="1"/>
              <a:t>Bakım</a:t>
            </a:r>
            <a:r>
              <a:rPr lang="en-US" sz="2400" dirty="0"/>
              <a:t> </a:t>
            </a:r>
            <a:r>
              <a:rPr lang="en-US" sz="2400" dirty="0" err="1"/>
              <a:t>Derneği</a:t>
            </a:r>
            <a:r>
              <a:rPr lang="en-US" sz="2400" dirty="0"/>
              <a:t> Sepsis </a:t>
            </a:r>
            <a:r>
              <a:rPr lang="en-US" sz="2400" dirty="0" err="1"/>
              <a:t>Kılavuzunda</a:t>
            </a:r>
            <a:r>
              <a:rPr lang="en-US" sz="2400" dirty="0"/>
              <a:t> </a:t>
            </a:r>
            <a:r>
              <a:rPr lang="tr-TR" sz="2400" dirty="0"/>
              <a:t>(</a:t>
            </a:r>
            <a:r>
              <a:rPr lang="en-US" sz="2400" dirty="0" err="1"/>
              <a:t>zayıf</a:t>
            </a:r>
            <a:r>
              <a:rPr lang="en-US" sz="2400" dirty="0"/>
              <a:t> </a:t>
            </a:r>
            <a:r>
              <a:rPr lang="en-US" sz="2400" dirty="0" err="1"/>
              <a:t>kanıt</a:t>
            </a:r>
            <a:r>
              <a:rPr lang="en-US" sz="2400" dirty="0"/>
              <a:t> </a:t>
            </a:r>
            <a:r>
              <a:rPr lang="en-US" sz="2400" dirty="0" err="1"/>
              <a:t>düzeyi</a:t>
            </a:r>
            <a:r>
              <a:rPr lang="tr-TR" sz="2400" dirty="0"/>
              <a:t>)</a:t>
            </a:r>
          </a:p>
          <a:p>
            <a:pPr fontAlgn="base"/>
            <a:r>
              <a:rPr lang="en-US" sz="2400" dirty="0" err="1"/>
              <a:t>sadece</a:t>
            </a:r>
            <a:r>
              <a:rPr lang="en-US" sz="2400" dirty="0"/>
              <a:t> </a:t>
            </a:r>
            <a:r>
              <a:rPr lang="en-US" sz="2400" dirty="0" err="1"/>
              <a:t>mekanik</a:t>
            </a:r>
            <a:r>
              <a:rPr lang="en-US" sz="2400" dirty="0"/>
              <a:t> </a:t>
            </a:r>
            <a:r>
              <a:rPr lang="en-US" sz="2400" dirty="0" err="1"/>
              <a:t>ventilasyondaki</a:t>
            </a:r>
            <a:r>
              <a:rPr lang="en-US" sz="2400" dirty="0"/>
              <a:t> ARDS </a:t>
            </a:r>
            <a:r>
              <a:rPr lang="en-US" sz="2400" dirty="0" err="1"/>
              <a:t>olgularında</a:t>
            </a:r>
            <a:r>
              <a:rPr lang="en-US" sz="2400" dirty="0"/>
              <a:t> </a:t>
            </a:r>
            <a:endParaRPr lang="tr-TR" sz="2400" dirty="0"/>
          </a:p>
          <a:p>
            <a:pPr fontAlgn="base"/>
            <a:r>
              <a:rPr lang="en-US" sz="2400" dirty="0"/>
              <a:t>1-2 mg/kg/</a:t>
            </a:r>
            <a:r>
              <a:rPr lang="en-US" sz="2400" dirty="0" err="1"/>
              <a:t>gün</a:t>
            </a:r>
            <a:r>
              <a:rPr lang="en-US" sz="2400" dirty="0"/>
              <a:t>, </a:t>
            </a:r>
            <a:r>
              <a:rPr lang="en-US" sz="2400" dirty="0" err="1"/>
              <a:t>metilprednizolon</a:t>
            </a:r>
            <a:r>
              <a:rPr lang="en-US" sz="2400" dirty="0"/>
              <a:t> 5-7 </a:t>
            </a:r>
            <a:r>
              <a:rPr lang="en-US" sz="2400" dirty="0" err="1"/>
              <a:t>gün</a:t>
            </a:r>
            <a:r>
              <a:rPr lang="en-US" sz="2400" dirty="0"/>
              <a:t> </a:t>
            </a:r>
            <a:r>
              <a:rPr lang="tr-TR" sz="2400" dirty="0"/>
              <a:t>önerilmektedir.</a:t>
            </a:r>
          </a:p>
          <a:p>
            <a:pPr fontAlgn="base"/>
            <a:r>
              <a:rPr lang="en-US" sz="2400" dirty="0"/>
              <a:t>ARDS </a:t>
            </a:r>
            <a:r>
              <a:rPr lang="en-US" sz="2400" dirty="0" err="1"/>
              <a:t>olmayan</a:t>
            </a:r>
            <a:r>
              <a:rPr lang="en-US" sz="2400" dirty="0"/>
              <a:t> </a:t>
            </a:r>
            <a:r>
              <a:rPr lang="en-US" sz="2400" dirty="0" err="1"/>
              <a:t>pnömonide</a:t>
            </a:r>
            <a:r>
              <a:rPr lang="en-US" sz="2400" dirty="0"/>
              <a:t> </a:t>
            </a:r>
            <a:r>
              <a:rPr lang="en-US" sz="2400" dirty="0" err="1"/>
              <a:t>önerilmemektedir</a:t>
            </a:r>
            <a:r>
              <a:rPr lang="en-US" sz="2400" dirty="0"/>
              <a:t>.  </a:t>
            </a:r>
            <a:endParaRPr lang="tr-TR" sz="2400" dirty="0"/>
          </a:p>
          <a:p>
            <a:pPr marL="0" indent="0">
              <a:buNone/>
            </a:pPr>
            <a:endParaRPr lang="tr-TR" sz="2400" dirty="0"/>
          </a:p>
          <a:p>
            <a:pPr marL="0" indent="0" fontAlgn="base">
              <a:buNone/>
            </a:pPr>
            <a:r>
              <a:rPr lang="en-US" sz="2400" b="1" dirty="0" err="1"/>
              <a:t>İmmun</a:t>
            </a:r>
            <a:r>
              <a:rPr lang="en-US" sz="2400" b="1" dirty="0"/>
              <a:t> </a:t>
            </a:r>
            <a:r>
              <a:rPr lang="en-US" sz="2400" b="1" dirty="0" err="1"/>
              <a:t>Plazma</a:t>
            </a:r>
            <a:r>
              <a:rPr lang="en-US" sz="2400" b="1" dirty="0"/>
              <a:t> </a:t>
            </a:r>
            <a:r>
              <a:rPr lang="en-US" sz="2400" b="1" dirty="0" err="1"/>
              <a:t>Uygulaması</a:t>
            </a:r>
            <a:endParaRPr lang="tr-TR" sz="2400" b="1" dirty="0"/>
          </a:p>
          <a:p>
            <a:r>
              <a:rPr lang="en-US" sz="2400" dirty="0"/>
              <a:t>“COVID-19 </a:t>
            </a:r>
            <a:r>
              <a:rPr lang="en-US" sz="2400" dirty="0" err="1"/>
              <a:t>pozitif</a:t>
            </a:r>
            <a:r>
              <a:rPr lang="en-US" sz="2400" dirty="0"/>
              <a:t> </a:t>
            </a:r>
            <a:r>
              <a:rPr lang="en-US" sz="2400" dirty="0" err="1"/>
              <a:t>klinik</a:t>
            </a:r>
            <a:r>
              <a:rPr lang="en-US" sz="2400" dirty="0"/>
              <a:t> </a:t>
            </a:r>
            <a:r>
              <a:rPr lang="en-US" sz="2400" dirty="0" err="1"/>
              <a:t>semptomları</a:t>
            </a:r>
            <a:r>
              <a:rPr lang="en-US" sz="2400" dirty="0"/>
              <a:t> </a:t>
            </a:r>
            <a:r>
              <a:rPr lang="en-US" sz="2400" dirty="0" err="1"/>
              <a:t>olan</a:t>
            </a:r>
            <a:r>
              <a:rPr lang="en-US" sz="2400" dirty="0"/>
              <a:t> </a:t>
            </a:r>
            <a:r>
              <a:rPr lang="en-US" sz="2400" dirty="0" err="1"/>
              <a:t>ve</a:t>
            </a:r>
            <a:r>
              <a:rPr lang="en-US" sz="2400" dirty="0"/>
              <a:t> </a:t>
            </a:r>
            <a:r>
              <a:rPr lang="en-US" sz="2400" dirty="0" err="1"/>
              <a:t>tomografi</a:t>
            </a:r>
            <a:r>
              <a:rPr lang="en-US" sz="2400" dirty="0"/>
              <a:t> </a:t>
            </a:r>
            <a:r>
              <a:rPr lang="en-US" sz="2400" dirty="0" err="1"/>
              <a:t>ile</a:t>
            </a:r>
            <a:r>
              <a:rPr lang="en-US" sz="2400" dirty="0"/>
              <a:t> bilateral </a:t>
            </a:r>
            <a:r>
              <a:rPr lang="en-US" sz="2400" dirty="0" err="1"/>
              <a:t>infliltrasonu</a:t>
            </a:r>
            <a:r>
              <a:rPr lang="en-US" sz="2400" dirty="0"/>
              <a:t> </a:t>
            </a:r>
            <a:r>
              <a:rPr lang="en-US" sz="2400" dirty="0" err="1"/>
              <a:t>görülen</a:t>
            </a:r>
            <a:r>
              <a:rPr lang="en-US" sz="2400" dirty="0"/>
              <a:t> ARDS </a:t>
            </a:r>
            <a:r>
              <a:rPr lang="en-US" sz="2400" dirty="0" err="1"/>
              <a:t>olgularında</a:t>
            </a:r>
            <a:r>
              <a:rPr lang="en-US" sz="2400" dirty="0"/>
              <a:t>” </a:t>
            </a:r>
            <a:r>
              <a:rPr lang="en-US" sz="2400" dirty="0" err="1"/>
              <a:t>Sağlık</a:t>
            </a:r>
            <a:r>
              <a:rPr lang="en-US" sz="2400" dirty="0"/>
              <a:t> </a:t>
            </a:r>
            <a:r>
              <a:rPr lang="en-US" sz="2400" dirty="0" err="1"/>
              <a:t>Bakanlığı'nın</a:t>
            </a:r>
            <a:r>
              <a:rPr lang="en-US" sz="2400" dirty="0"/>
              <a:t> </a:t>
            </a:r>
            <a:r>
              <a:rPr lang="en-US" sz="2400" dirty="0" err="1"/>
              <a:t>ilgili</a:t>
            </a:r>
            <a:r>
              <a:rPr lang="en-US" sz="2400" dirty="0"/>
              <a:t> </a:t>
            </a:r>
            <a:r>
              <a:rPr lang="en-US" sz="2400" dirty="0" err="1"/>
              <a:t>kurullarının</a:t>
            </a:r>
            <a:r>
              <a:rPr lang="en-US" sz="2400" dirty="0"/>
              <a:t> </a:t>
            </a:r>
            <a:r>
              <a:rPr lang="en-US" sz="2400" dirty="0" err="1"/>
              <a:t>izni</a:t>
            </a:r>
            <a:r>
              <a:rPr lang="en-US" sz="2400" dirty="0"/>
              <a:t> </a:t>
            </a:r>
            <a:r>
              <a:rPr lang="en-US" sz="2400" dirty="0" err="1"/>
              <a:t>ile</a:t>
            </a:r>
            <a:r>
              <a:rPr lang="en-US" sz="2400" dirty="0"/>
              <a:t> </a:t>
            </a:r>
            <a:r>
              <a:rPr lang="en-US" sz="2400" dirty="0" err="1"/>
              <a:t>uygulanabilir</a:t>
            </a:r>
            <a:r>
              <a:rPr lang="tr-TR" sz="2400" dirty="0"/>
              <a:t>.</a:t>
            </a:r>
          </a:p>
          <a:p>
            <a:pPr marL="0" indent="0">
              <a:buNone/>
            </a:pPr>
            <a:endParaRPr lang="tr-TR" sz="2400" dirty="0"/>
          </a:p>
          <a:p>
            <a:pPr marL="0" indent="0">
              <a:buNone/>
            </a:pPr>
            <a:r>
              <a:rPr lang="tr-TR" sz="2400" b="1" dirty="0"/>
              <a:t>A</a:t>
            </a:r>
            <a:r>
              <a:rPr lang="en-US" sz="2400" b="1" dirty="0" err="1"/>
              <a:t>lternatif</a:t>
            </a:r>
            <a:r>
              <a:rPr lang="en-US" sz="2400" b="1" dirty="0"/>
              <a:t> </a:t>
            </a:r>
            <a:r>
              <a:rPr lang="en-US" sz="2400" b="1" dirty="0" err="1"/>
              <a:t>teda</a:t>
            </a:r>
            <a:r>
              <a:rPr lang="tr-TR" sz="2400" b="1" dirty="0" err="1"/>
              <a:t>viler</a:t>
            </a:r>
            <a:endParaRPr lang="tr-TR" sz="2400" b="1" dirty="0"/>
          </a:p>
          <a:p>
            <a:r>
              <a:rPr lang="en-US" sz="2400" dirty="0"/>
              <a:t>“COVID-19 </a:t>
            </a:r>
            <a:r>
              <a:rPr lang="en-US" sz="2400" dirty="0" err="1"/>
              <a:t>hastalarına</a:t>
            </a:r>
            <a:r>
              <a:rPr lang="en-US" sz="2400" dirty="0"/>
              <a:t> </a:t>
            </a:r>
            <a:r>
              <a:rPr lang="en-US" sz="2400" dirty="0" err="1"/>
              <a:t>yönelik</a:t>
            </a:r>
            <a:r>
              <a:rPr lang="en-US" sz="2400" dirty="0"/>
              <a:t> </a:t>
            </a:r>
            <a:r>
              <a:rPr lang="en-US" sz="2400" dirty="0" err="1"/>
              <a:t>kök</a:t>
            </a:r>
            <a:r>
              <a:rPr lang="en-US" sz="2400" dirty="0"/>
              <a:t> </a:t>
            </a:r>
            <a:r>
              <a:rPr lang="en-US" sz="2400" dirty="0" err="1"/>
              <a:t>hücre</a:t>
            </a:r>
            <a:r>
              <a:rPr lang="en-US" sz="2400" dirty="0"/>
              <a:t> </a:t>
            </a:r>
            <a:r>
              <a:rPr lang="en-US" sz="2400" dirty="0" err="1"/>
              <a:t>gibi</a:t>
            </a:r>
            <a:r>
              <a:rPr lang="en-US" sz="2400" dirty="0"/>
              <a:t> </a:t>
            </a:r>
            <a:r>
              <a:rPr lang="en-US" sz="2400" dirty="0" err="1"/>
              <a:t>alternatif</a:t>
            </a:r>
            <a:r>
              <a:rPr lang="en-US" sz="2400" dirty="0"/>
              <a:t> </a:t>
            </a:r>
            <a:r>
              <a:rPr lang="en-US" sz="2400" dirty="0" err="1"/>
              <a:t>tedaviler</a:t>
            </a:r>
            <a:r>
              <a:rPr lang="en-US" sz="2400" dirty="0"/>
              <a:t> </a:t>
            </a:r>
            <a:r>
              <a:rPr lang="en-US" sz="2400" dirty="0" err="1"/>
              <a:t>Sağlık</a:t>
            </a:r>
            <a:r>
              <a:rPr lang="en-US" sz="2400" dirty="0"/>
              <a:t> </a:t>
            </a:r>
            <a:r>
              <a:rPr lang="en-US" sz="2400" dirty="0" err="1"/>
              <a:t>Bakanlığı'nın</a:t>
            </a:r>
            <a:r>
              <a:rPr lang="en-US" sz="2400" dirty="0"/>
              <a:t> </a:t>
            </a:r>
            <a:r>
              <a:rPr lang="en-US" sz="2400" dirty="0" err="1"/>
              <a:t>ilgili</a:t>
            </a:r>
            <a:r>
              <a:rPr lang="en-US" sz="2400" dirty="0"/>
              <a:t> </a:t>
            </a:r>
            <a:r>
              <a:rPr lang="en-US" sz="2400" dirty="0" err="1"/>
              <a:t>kurullarının</a:t>
            </a:r>
            <a:r>
              <a:rPr lang="en-US" sz="2400" dirty="0"/>
              <a:t> </a:t>
            </a:r>
            <a:r>
              <a:rPr lang="en-US" sz="2400" dirty="0" err="1"/>
              <a:t>izni</a:t>
            </a:r>
            <a:r>
              <a:rPr lang="en-US" sz="2400" dirty="0"/>
              <a:t> </a:t>
            </a:r>
            <a:r>
              <a:rPr lang="en-US" sz="2400" dirty="0" err="1"/>
              <a:t>ile</a:t>
            </a:r>
            <a:r>
              <a:rPr lang="en-US" sz="2400" dirty="0"/>
              <a:t> </a:t>
            </a:r>
            <a:r>
              <a:rPr lang="en-US" sz="2400" dirty="0" err="1"/>
              <a:t>denenebilir</a:t>
            </a:r>
            <a:r>
              <a:rPr lang="en-US" sz="2400" dirty="0"/>
              <a:t>”</a:t>
            </a:r>
            <a:endParaRPr lang="tr-TR" sz="2400" dirty="0"/>
          </a:p>
          <a:p>
            <a:pPr marL="216000" indent="-144000">
              <a:lnSpc>
                <a:spcPts val="3000"/>
              </a:lnSpc>
              <a:spcBef>
                <a:spcPts val="600"/>
              </a:spcBef>
              <a:spcAft>
                <a:spcPts val="600"/>
              </a:spcAft>
            </a:pPr>
            <a:endParaRPr lang="tr-TR" sz="2400" dirty="0">
              <a:latin typeface="Arial" panose="020B0604020202020204" pitchFamily="34" charset="0"/>
              <a:cs typeface="Arial" panose="020B0604020202020204" pitchFamily="34" charset="0"/>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rPr>
              <a:t>COVID-19 Hastalarında Destek Tedavisi</a:t>
            </a:r>
          </a:p>
        </p:txBody>
      </p:sp>
    </p:spTree>
    <p:extLst>
      <p:ext uri="{BB962C8B-B14F-4D97-AF65-F5344CB8AC3E}">
        <p14:creationId xmlns:p14="http://schemas.microsoft.com/office/powerpoint/2010/main" val="31726531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fontScale="90000"/>
          </a:bodyPr>
          <a:lstStyle/>
          <a:p>
            <a:r>
              <a:rPr lang="tr-TR" dirty="0">
                <a:solidFill>
                  <a:schemeClr val="bg1"/>
                </a:solidFill>
              </a:rPr>
              <a:t>Şüpheli /Doğrulanmış COVID-19’a Genel Yaklaşım </a:t>
            </a:r>
          </a:p>
        </p:txBody>
      </p:sp>
      <p:sp>
        <p:nvSpPr>
          <p:cNvPr id="3" name="İçerik Yer Tutucusu 2"/>
          <p:cNvSpPr>
            <a:spLocks noGrp="1"/>
          </p:cNvSpPr>
          <p:nvPr>
            <p:ph idx="1"/>
          </p:nvPr>
        </p:nvSpPr>
        <p:spPr>
          <a:xfrm>
            <a:off x="838200" y="1280870"/>
            <a:ext cx="10515600" cy="5577130"/>
          </a:xfrm>
        </p:spPr>
        <p:txBody>
          <a:bodyPr>
            <a:normAutofit/>
          </a:bodyPr>
          <a:lstStyle/>
          <a:p>
            <a:pPr marL="365125" indent="-365125">
              <a:buAutoNum type="arabicPeriod"/>
            </a:pPr>
            <a:r>
              <a:rPr lang="tr-TR" sz="2400" dirty="0" smtClean="0"/>
              <a:t>Hastanın </a:t>
            </a:r>
            <a:r>
              <a:rPr lang="tr-TR" sz="2400" dirty="0"/>
              <a:t>tıbbi maske takması sağlanır ve diğer hastalar ile mesafesi en az 1 metre olacak şekilde ayrı bir alana alınır </a:t>
            </a:r>
            <a:endParaRPr lang="tr-TR" sz="2400" dirty="0" smtClean="0"/>
          </a:p>
          <a:p>
            <a:pPr marL="447675" indent="0">
              <a:buNone/>
            </a:pPr>
            <a:r>
              <a:rPr lang="tr-TR" sz="2400" dirty="0" smtClean="0"/>
              <a:t>(eğer </a:t>
            </a:r>
            <a:r>
              <a:rPr lang="tr-TR" sz="2400" dirty="0"/>
              <a:t>imkan var ise tek kişilik, banyo ve tuvaleti olan bir odaya, imkan var ise negatif basınçlı odaya alınır, damlacık izolasyon önlemleri uygulanır). </a:t>
            </a:r>
          </a:p>
          <a:p>
            <a:pPr marL="365125" indent="-365125">
              <a:buNone/>
            </a:pPr>
            <a:r>
              <a:rPr lang="tr-TR" sz="2400" dirty="0"/>
              <a:t>2. </a:t>
            </a:r>
            <a:r>
              <a:rPr lang="tr-TR" sz="2400" dirty="0"/>
              <a:t>Hastaya temas eden (refakatçi ve hasta yakınları) kişiler için temel kişisel koruyucu önlemler </a:t>
            </a:r>
            <a:r>
              <a:rPr lang="tr-TR" sz="2400" dirty="0"/>
              <a:t>alınır.</a:t>
            </a:r>
          </a:p>
          <a:p>
            <a:pPr marL="365125" indent="0">
              <a:buNone/>
            </a:pPr>
            <a:r>
              <a:rPr lang="tr-TR" sz="2400" dirty="0"/>
              <a:t>Odanın </a:t>
            </a:r>
            <a:r>
              <a:rPr lang="tr-TR" sz="2400" dirty="0"/>
              <a:t>düzenli havalandırılması ve temizliği sağlanır. </a:t>
            </a:r>
          </a:p>
          <a:p>
            <a:pPr marL="365125" indent="-365125">
              <a:buNone/>
            </a:pPr>
            <a:r>
              <a:rPr lang="tr-TR" sz="2400" dirty="0"/>
              <a:t>3. Hasta </a:t>
            </a:r>
            <a:r>
              <a:rPr lang="tr-TR" sz="2400" dirty="0" err="1"/>
              <a:t>vital</a:t>
            </a:r>
            <a:r>
              <a:rPr lang="tr-TR" sz="2400" dirty="0"/>
              <a:t> bulguları (kalp hızı, ritmi, solunum sayısı, kan basıncı, vücut ısısı, oksijen </a:t>
            </a:r>
            <a:r>
              <a:rPr lang="tr-TR" sz="2400" dirty="0" err="1"/>
              <a:t>satürasyonu</a:t>
            </a:r>
            <a:r>
              <a:rPr lang="tr-TR" sz="2400" dirty="0"/>
              <a:t>) düzenli olarak takip edilir. </a:t>
            </a:r>
          </a:p>
          <a:p>
            <a:pPr marL="365125" indent="-365125">
              <a:buNone/>
            </a:pPr>
            <a:r>
              <a:rPr lang="tr-TR" sz="2400" dirty="0"/>
              <a:t>4. Hastalardan tam kan sayımı, C-reaktif protein, </a:t>
            </a:r>
            <a:r>
              <a:rPr lang="tr-TR" sz="2400" dirty="0" err="1"/>
              <a:t>prokalsitonin</a:t>
            </a:r>
            <a:r>
              <a:rPr lang="tr-TR" sz="2400" dirty="0"/>
              <a:t>, böbrek ve karaciğer parametreleri, kardiyak enzimler, </a:t>
            </a:r>
            <a:r>
              <a:rPr lang="tr-TR" sz="2400" dirty="0" err="1"/>
              <a:t>koagülasyon</a:t>
            </a:r>
            <a:r>
              <a:rPr lang="tr-TR" sz="2400" dirty="0"/>
              <a:t> parametreleri, arter kan gazı, </a:t>
            </a:r>
            <a:r>
              <a:rPr lang="tr-TR" sz="2400" dirty="0" err="1"/>
              <a:t>laktat</a:t>
            </a:r>
            <a:r>
              <a:rPr lang="tr-TR" sz="2400" dirty="0"/>
              <a:t> ve akciğer </a:t>
            </a:r>
            <a:r>
              <a:rPr lang="tr-TR" sz="2400" dirty="0" err="1"/>
              <a:t>grafisi</a:t>
            </a:r>
            <a:r>
              <a:rPr lang="tr-TR" sz="2400" dirty="0"/>
              <a:t> istenir ve sonuçları </a:t>
            </a:r>
            <a:r>
              <a:rPr lang="tr-TR" sz="2400" dirty="0" smtClean="0"/>
              <a:t>değerlendirilir.</a:t>
            </a:r>
          </a:p>
          <a:p>
            <a:pPr marL="365125" indent="0">
              <a:buNone/>
            </a:pPr>
            <a:r>
              <a:rPr lang="tr-TR" sz="2400" dirty="0" smtClean="0"/>
              <a:t>Antibiyotik </a:t>
            </a:r>
            <a:r>
              <a:rPr lang="tr-TR" sz="2400" dirty="0"/>
              <a:t>tedavisi öncesinde kan kültürleri alınır. </a:t>
            </a:r>
          </a:p>
        </p:txBody>
      </p:sp>
    </p:spTree>
    <p:extLst>
      <p:ext uri="{BB962C8B-B14F-4D97-AF65-F5344CB8AC3E}">
        <p14:creationId xmlns:p14="http://schemas.microsoft.com/office/powerpoint/2010/main" val="4078914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fontScale="90000"/>
          </a:bodyPr>
          <a:lstStyle/>
          <a:p>
            <a:r>
              <a:rPr lang="tr-TR" dirty="0">
                <a:solidFill>
                  <a:schemeClr val="bg1"/>
                </a:solidFill>
              </a:rPr>
              <a:t>Şüpheli /Doğrulanmış COVID-19’a Genel Yaklaşım </a:t>
            </a:r>
          </a:p>
        </p:txBody>
      </p:sp>
      <p:sp>
        <p:nvSpPr>
          <p:cNvPr id="3" name="İçerik Yer Tutucusu 2"/>
          <p:cNvSpPr>
            <a:spLocks noGrp="1"/>
          </p:cNvSpPr>
          <p:nvPr>
            <p:ph idx="1"/>
          </p:nvPr>
        </p:nvSpPr>
        <p:spPr>
          <a:xfrm>
            <a:off x="838200" y="1064302"/>
            <a:ext cx="10515600" cy="5577130"/>
          </a:xfrm>
        </p:spPr>
        <p:txBody>
          <a:bodyPr>
            <a:normAutofit/>
          </a:bodyPr>
          <a:lstStyle/>
          <a:p>
            <a:pPr marL="0" indent="0">
              <a:buNone/>
            </a:pPr>
            <a:endParaRPr lang="tr-TR" sz="2400" dirty="0"/>
          </a:p>
          <a:p>
            <a:pPr marL="0" indent="0">
              <a:buNone/>
            </a:pPr>
            <a:r>
              <a:rPr lang="tr-TR" sz="2400" dirty="0"/>
              <a:t>5. Şok tablosu olmayan hastada konservatif sıvı tedavisi başlanır. </a:t>
            </a:r>
            <a:endParaRPr lang="tr-TR" sz="2400" dirty="0" smtClean="0"/>
          </a:p>
          <a:p>
            <a:pPr marL="365125" indent="0">
              <a:buNone/>
            </a:pPr>
            <a:r>
              <a:rPr lang="tr-TR" sz="2400" dirty="0" smtClean="0"/>
              <a:t>Rutin </a:t>
            </a:r>
            <a:r>
              <a:rPr lang="tr-TR" sz="2400" dirty="0"/>
              <a:t>idame serum fizyolojik gerekli değildir. </a:t>
            </a:r>
          </a:p>
          <a:p>
            <a:pPr marL="365125" indent="0">
              <a:buNone/>
            </a:pPr>
            <a:r>
              <a:rPr lang="tr-TR" sz="2400" dirty="0"/>
              <a:t>Kontrolsüz uygulanan sıvı tedavisinin </a:t>
            </a:r>
            <a:r>
              <a:rPr lang="tr-TR" sz="2400" dirty="0" err="1"/>
              <a:t>oksijenizasyonu</a:t>
            </a:r>
            <a:r>
              <a:rPr lang="tr-TR" sz="2400" dirty="0"/>
              <a:t> kötüleştirebileceği unutulmamalıdır. </a:t>
            </a:r>
          </a:p>
          <a:p>
            <a:pPr marL="365125" indent="-365125">
              <a:buNone/>
            </a:pPr>
            <a:r>
              <a:rPr lang="tr-TR" sz="2400" dirty="0"/>
              <a:t>6. </a:t>
            </a:r>
            <a:r>
              <a:rPr lang="tr-TR" sz="2400" dirty="0" err="1"/>
              <a:t>Hipoksemik</a:t>
            </a:r>
            <a:r>
              <a:rPr lang="tr-TR" sz="2400" dirty="0"/>
              <a:t> hastalarda damlacık yolu ile enfeksiyon bulaşma riskinin azaltılması adına nazal oksijen </a:t>
            </a:r>
            <a:r>
              <a:rPr lang="tr-TR" sz="2400" dirty="0" err="1"/>
              <a:t>kanülü</a:t>
            </a:r>
            <a:r>
              <a:rPr lang="tr-TR" sz="2400" dirty="0"/>
              <a:t> üzerine cerrahi maske uygulanabilir. </a:t>
            </a:r>
          </a:p>
          <a:p>
            <a:pPr marL="365125" indent="-365125">
              <a:buNone/>
            </a:pPr>
            <a:r>
              <a:rPr lang="tr-TR" sz="2400" dirty="0"/>
              <a:t>7. Ağır solunum yolu enfeksiyonu, ARDS, </a:t>
            </a:r>
            <a:r>
              <a:rPr lang="tr-TR" sz="2400" dirty="0" err="1"/>
              <a:t>hipoksemi</a:t>
            </a:r>
            <a:r>
              <a:rPr lang="tr-TR" sz="2400" dirty="0"/>
              <a:t> veya şok tablosu olan hastalara 5L/</a:t>
            </a:r>
            <a:r>
              <a:rPr lang="tr-TR" sz="2400" dirty="0" err="1"/>
              <a:t>dk</a:t>
            </a:r>
            <a:r>
              <a:rPr lang="tr-TR" sz="2400" dirty="0"/>
              <a:t> nazal veya standart yüz maskesi ile oksijen tedavisi başlanır. </a:t>
            </a:r>
            <a:endParaRPr lang="tr-TR" sz="2400" dirty="0" smtClean="0"/>
          </a:p>
          <a:p>
            <a:pPr marL="365125" indent="0">
              <a:buNone/>
            </a:pPr>
            <a:r>
              <a:rPr lang="tr-TR" sz="2400" dirty="0" smtClean="0"/>
              <a:t>Hedef </a:t>
            </a:r>
            <a:r>
              <a:rPr lang="tr-TR" sz="2400" dirty="0"/>
              <a:t>oksijen </a:t>
            </a:r>
            <a:r>
              <a:rPr lang="tr-TR" sz="2400" dirty="0" err="1"/>
              <a:t>satürasyonu</a:t>
            </a:r>
            <a:r>
              <a:rPr lang="tr-TR" sz="2400" dirty="0"/>
              <a:t>&gt; %90 (gebelerde %92-95) olacak şekilde titre edilir. </a:t>
            </a:r>
          </a:p>
        </p:txBody>
      </p:sp>
    </p:spTree>
    <p:extLst>
      <p:ext uri="{BB962C8B-B14F-4D97-AF65-F5344CB8AC3E}">
        <p14:creationId xmlns:p14="http://schemas.microsoft.com/office/powerpoint/2010/main" val="220603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3967" y="362965"/>
            <a:ext cx="10244528" cy="701337"/>
          </a:xfrm>
        </p:spPr>
        <p:txBody>
          <a:bodyPr>
            <a:normAutofit fontScale="90000"/>
          </a:bodyPr>
          <a:lstStyle/>
          <a:p>
            <a:r>
              <a:rPr lang="tr-TR" dirty="0">
                <a:solidFill>
                  <a:schemeClr val="bg1"/>
                </a:solidFill>
              </a:rPr>
              <a:t>Şüpheli /Doğrulanmış COVID-19’a Genel Yaklaşım </a:t>
            </a:r>
          </a:p>
        </p:txBody>
      </p:sp>
      <p:sp>
        <p:nvSpPr>
          <p:cNvPr id="3" name="İçerik Yer Tutucusu 2"/>
          <p:cNvSpPr>
            <a:spLocks noGrp="1"/>
          </p:cNvSpPr>
          <p:nvPr>
            <p:ph idx="1"/>
          </p:nvPr>
        </p:nvSpPr>
        <p:spPr>
          <a:xfrm>
            <a:off x="838200" y="1064302"/>
            <a:ext cx="10515600" cy="5577130"/>
          </a:xfrm>
        </p:spPr>
        <p:txBody>
          <a:bodyPr>
            <a:normAutofit lnSpcReduction="10000"/>
          </a:bodyPr>
          <a:lstStyle/>
          <a:p>
            <a:pPr marL="365125" indent="-365125">
              <a:buNone/>
            </a:pPr>
            <a:r>
              <a:rPr lang="tr-TR" sz="2400" dirty="0"/>
              <a:t>8. Daha yüksek oksijen fraksiyonuna ihtiyaç duyulan durumlarda, ulaşılabiliyor ise, yeniden solumaya izin vermeyen, </a:t>
            </a:r>
            <a:r>
              <a:rPr lang="tr-TR" sz="2400" dirty="0" err="1"/>
              <a:t>ekshalasyon</a:t>
            </a:r>
            <a:r>
              <a:rPr lang="tr-TR" sz="2400" dirty="0"/>
              <a:t> filtresinin eklenmiş olduğu </a:t>
            </a:r>
            <a:r>
              <a:rPr lang="tr-TR" sz="2400" dirty="0" err="1"/>
              <a:t>rezervuarlı</a:t>
            </a:r>
            <a:r>
              <a:rPr lang="tr-TR" sz="2400" dirty="0"/>
              <a:t> maskeler kullanılabilir. </a:t>
            </a:r>
          </a:p>
          <a:p>
            <a:pPr marL="0" indent="0">
              <a:buNone/>
            </a:pPr>
            <a:endParaRPr lang="tr-TR" sz="2400" dirty="0"/>
          </a:p>
          <a:p>
            <a:pPr marL="365125" indent="-365125">
              <a:buNone/>
            </a:pPr>
            <a:r>
              <a:rPr lang="tr-TR" sz="2400" dirty="0"/>
              <a:t>9. Laboratuvar ve klinik değerlendirmeye göre </a:t>
            </a:r>
            <a:r>
              <a:rPr lang="tr-TR" sz="2400" dirty="0" err="1"/>
              <a:t>sepsis</a:t>
            </a:r>
            <a:r>
              <a:rPr lang="tr-TR" sz="2400" dirty="0"/>
              <a:t> düşünülen hastalarda hastaneye kabulden sonra ilk bir saat içinde uygun ampirik </a:t>
            </a:r>
            <a:r>
              <a:rPr lang="tr-TR" sz="2400" dirty="0" err="1"/>
              <a:t>antimikrobiyal</a:t>
            </a:r>
            <a:r>
              <a:rPr lang="tr-TR" sz="2400" dirty="0"/>
              <a:t> tedavi başlanmalıdır. </a:t>
            </a:r>
          </a:p>
          <a:p>
            <a:pPr marL="365125" indent="-365125">
              <a:buNone/>
            </a:pPr>
            <a:r>
              <a:rPr lang="tr-TR" sz="2400" dirty="0"/>
              <a:t>Antibiyotik tedavisinin seçimi hastanın klinik durumuna (toplum kökenli </a:t>
            </a:r>
            <a:r>
              <a:rPr lang="tr-TR" sz="2400" dirty="0" err="1"/>
              <a:t>pnömoni</a:t>
            </a:r>
            <a:r>
              <a:rPr lang="tr-TR" sz="2400" dirty="0"/>
              <a:t>, sağlık bakımı ilişkili </a:t>
            </a:r>
            <a:r>
              <a:rPr lang="tr-TR" sz="2400" dirty="0" err="1"/>
              <a:t>pnömoni</a:t>
            </a:r>
            <a:r>
              <a:rPr lang="tr-TR" sz="2400" dirty="0"/>
              <a:t>, </a:t>
            </a:r>
            <a:r>
              <a:rPr lang="tr-TR" sz="2400" dirty="0" err="1"/>
              <a:t>sepsis</a:t>
            </a:r>
            <a:r>
              <a:rPr lang="tr-TR" sz="2400" dirty="0"/>
              <a:t> durumu, </a:t>
            </a:r>
            <a:r>
              <a:rPr lang="tr-TR" sz="2400" dirty="0" err="1"/>
              <a:t>komorbiditeler</a:t>
            </a:r>
            <a:r>
              <a:rPr lang="tr-TR" sz="2400" dirty="0"/>
              <a:t>, </a:t>
            </a:r>
            <a:r>
              <a:rPr lang="tr-TR" sz="2400" dirty="0" err="1"/>
              <a:t>immünsüpresyon</a:t>
            </a:r>
            <a:r>
              <a:rPr lang="tr-TR" sz="2400" dirty="0"/>
              <a:t>, son 3 ayda sağlık bakımı için başvuru, önceden antibiyotik kullanımı) lokal epidemiyolojik veriler ve tedavi rehberlerine göre yapılır. </a:t>
            </a:r>
          </a:p>
          <a:p>
            <a:pPr marL="365125" indent="-365125">
              <a:buNone/>
            </a:pPr>
            <a:r>
              <a:rPr lang="tr-TR" sz="2400" dirty="0"/>
              <a:t>Ağır </a:t>
            </a:r>
            <a:r>
              <a:rPr lang="tr-TR" sz="2400" dirty="0" err="1"/>
              <a:t>pnömonide</a:t>
            </a:r>
            <a:r>
              <a:rPr lang="tr-TR" sz="2400" dirty="0"/>
              <a:t> </a:t>
            </a:r>
            <a:r>
              <a:rPr lang="tr-TR" sz="2400" dirty="0" err="1"/>
              <a:t>atipik</a:t>
            </a:r>
            <a:r>
              <a:rPr lang="tr-TR" sz="2400" dirty="0"/>
              <a:t> </a:t>
            </a:r>
            <a:r>
              <a:rPr lang="tr-TR" sz="2400" dirty="0" err="1"/>
              <a:t>pnömoniyi</a:t>
            </a:r>
            <a:r>
              <a:rPr lang="tr-TR" sz="2400" dirty="0"/>
              <a:t> de içerecek şekilde antibiyotik tedavisi planlanmalıdır. </a:t>
            </a:r>
          </a:p>
          <a:p>
            <a:pPr marL="365125" indent="-365125">
              <a:buNone/>
            </a:pPr>
            <a:r>
              <a:rPr lang="tr-TR" sz="2400" dirty="0" err="1"/>
              <a:t>İnfluenza</a:t>
            </a:r>
            <a:r>
              <a:rPr lang="tr-TR" sz="2400" dirty="0"/>
              <a:t> için risk faktörleri ve klinik duruma göre </a:t>
            </a:r>
            <a:r>
              <a:rPr lang="tr-TR" sz="2400" dirty="0" err="1"/>
              <a:t>nöraminidaz</a:t>
            </a:r>
            <a:r>
              <a:rPr lang="tr-TR" sz="2400" dirty="0"/>
              <a:t> inhibitörü de tedaviye eklenebilir. </a:t>
            </a:r>
          </a:p>
        </p:txBody>
      </p:sp>
    </p:spTree>
    <p:extLst>
      <p:ext uri="{BB962C8B-B14F-4D97-AF65-F5344CB8AC3E}">
        <p14:creationId xmlns:p14="http://schemas.microsoft.com/office/powerpoint/2010/main" val="3893073548"/>
      </p:ext>
    </p:extLst>
  </p:cSld>
  <p:clrMapOvr>
    <a:masterClrMapping/>
  </p:clrMapOvr>
</p:sld>
</file>

<file path=ppt/theme/theme1.xml><?xml version="1.0" encoding="utf-8"?>
<a:theme xmlns:a="http://schemas.openxmlformats.org/drawingml/2006/main" name="Office Teması">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5208</TotalTime>
  <Words>11203</Words>
  <Application>Microsoft Office PowerPoint</Application>
  <PresentationFormat>Geniş ekran</PresentationFormat>
  <Paragraphs>1121</Paragraphs>
  <Slides>153</Slides>
  <Notes>26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153</vt:i4>
      </vt:variant>
    </vt:vector>
  </HeadingPairs>
  <TitlesOfParts>
    <vt:vector size="162" baseType="lpstr">
      <vt:lpstr>Wingdings</vt:lpstr>
      <vt:lpstr>Times New Roman</vt:lpstr>
      <vt:lpstr>Arial</vt:lpstr>
      <vt:lpstr>Century Gothic</vt:lpstr>
      <vt:lpstr>Symbol</vt:lpstr>
      <vt:lpstr>Segoe UI Symbol</vt:lpstr>
      <vt:lpstr>Montserrat</vt:lpstr>
      <vt:lpstr>Calibri</vt:lpstr>
      <vt:lpstr>Office Teması</vt:lpstr>
      <vt:lpstr>PowerPoint Sunusu</vt:lpstr>
      <vt:lpstr>PowerPoint Sunusu</vt:lpstr>
      <vt:lpstr>Coronaviruslar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Olası Vaka -4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Temaslılara Yönelik Yapılması Gerekenler-1</vt:lpstr>
      <vt:lpstr>Temaslılara Yönelik Yapılması Gerekenler-2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Hasta Odasına Giriş ve Hastaya Yaklaşım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Ayaktan Başvuran Hastalar İçin Kapı Triajı </vt:lpstr>
      <vt:lpstr>Ayaktan Başvuran Hastalar İçin Kapı Triajı </vt:lpstr>
      <vt:lpstr>Belirlenen COVID-19 Polikliniğinde Hasta Yönetimi</vt:lpstr>
      <vt:lpstr>Belirlenen COVID-19 Polikliniğinde Hasta Yönetimi</vt:lpstr>
      <vt:lpstr>Belirlenen COVID-19 Polikliniğinde Hasta Yönetimi</vt:lpstr>
      <vt:lpstr>A- Komplike Olmamış Hasta Yönetimi</vt:lpstr>
      <vt:lpstr>Komplike Olmamış Hasta-1</vt:lpstr>
      <vt:lpstr>PowerPoint Sunusu</vt:lpstr>
      <vt:lpstr>PowerPoint Sunusu</vt:lpstr>
      <vt:lpstr>B. Pnömoni/Ağır Pnömoni Hasta Yönetimi</vt:lpstr>
      <vt:lpstr>Pnömoni Bulgusu Olan Hasta Yönetimi</vt:lpstr>
      <vt:lpstr>Pnömoni Bulgusu Olan Hasta Yönetimi</vt:lpstr>
      <vt:lpstr>Pnömoni Bulgusu Olan Hasta Yönetimi</vt:lpstr>
      <vt:lpstr>Pnömoni Bulgusu Olan Hasta Yönetimi</vt:lpstr>
      <vt:lpstr>Ağır Pnömoni Bulgusu Olan Hasta Yönetimi-1</vt:lpstr>
      <vt:lpstr>Ağır Pnömoni Bulgusu Olan Hasta Yönetimi-2</vt:lpstr>
      <vt:lpstr>Ağır Pnömoni Bulgusu Olan Hasta Yönetimi-3</vt:lpstr>
      <vt:lpstr>Yoğun Bakım Ünitesi Yatış Endikasyonları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Şüpheli /Doğrulanmış COVID-19’a Genel Yaklaşım </vt:lpstr>
      <vt:lpstr>Şüpheli /Doğrulanmış COVID-19’a Genel Yaklaşım </vt:lpstr>
      <vt:lpstr>Şüpheli /Doğrulanmış COVID-19’a Genel Yaklaşım </vt:lpstr>
      <vt:lpstr>Şüpheli /Doğrulanmış COVID-19’a Genel Yaklaşım </vt:lpstr>
      <vt:lpstr>Şüpheli /Doğrulanmış COVID-19’a Genel Yaklaşım </vt:lpstr>
      <vt:lpstr>Ağır Pnömonili Hasta Yönetimi </vt:lpstr>
      <vt:lpstr>Ağır hastalık gelişen olgularda;</vt:lpstr>
      <vt:lpstr>PowerPoint Sunusu</vt:lpstr>
      <vt:lpstr>BT Bulguları Radyolojik Seyrine Göre Dört Evre</vt:lpstr>
      <vt:lpstr>Akut Solunum Sıkıntısı Sendromu (ARDS);</vt:lpstr>
      <vt:lpstr>Sepsis</vt:lpstr>
      <vt:lpstr>Septik Şok;</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PowerPoint Sunusu</vt:lpstr>
      <vt:lpstr>Septik Şok Varlığında Uygulanacak Yaklaşım ve Yöntemler </vt:lpstr>
      <vt:lpstr>Tocılızumab ve Antiinflamatuar Tedavi Önerileri</vt:lpstr>
      <vt:lpstr>Tocılızumab ve Antiinflamatuar Tedavi Önerileri</vt:lpstr>
      <vt:lpstr>PowerPoint Sunusu</vt:lpstr>
      <vt:lpstr>PowerPoint Sunusu</vt:lpstr>
      <vt:lpstr>PowerPoint Sunusu</vt:lpstr>
      <vt:lpstr>PowerPoint Sunusu</vt:lpstr>
      <vt:lpstr>COVID-19 Çocuk Hasta Yönetimi ve Tedavisi-1</vt:lpstr>
      <vt:lpstr>COVID-19 Çocuk Hasta Yönetimi - Triaj</vt:lpstr>
      <vt:lpstr>COVID-19 Çocuk Hasta Yönetimi – COVID-19 Testi</vt:lpstr>
      <vt:lpstr>COVID-19 Çocuk Hasta Yönetimi – COVID-19 Testi</vt:lpstr>
      <vt:lpstr>COVID-19 Çocuk Hasta Yönetimi - COVID – 19 PCR Testi İstenmesi</vt:lpstr>
      <vt:lpstr>Covid-19 Çocuk Hasta Yönetimi - Laboratuvar ve Görüntüleme Tetkikleri</vt:lpstr>
      <vt:lpstr>COVID-19 Çocuk Hasta Yönetimi – Medikal Tedavi</vt:lpstr>
      <vt:lpstr>COVID-19 Çocuk Hasta Yönetimi – Medikal Tedavi</vt:lpstr>
      <vt:lpstr>PowerPoint Sunusu</vt:lpstr>
      <vt:lpstr>PowerPoint Sunusu</vt:lpstr>
      <vt:lpstr>Dikkat</vt:lpstr>
      <vt:lpstr>COVID-19 Hastalarında Taburculuk ve İzolasyon Kuralları-1</vt:lpstr>
      <vt:lpstr>COVID-19 Hastalarında Taburculuk ve İzolasyon Kuralları-2</vt:lpstr>
      <vt:lpstr>Covid-19 Hastalarında Taburculuk Ve İzolasyon Kuralları-3</vt:lpstr>
      <vt:lpstr> Teması Olan Sağlık Çalışanlarının Değerlendirilmesi-1 </vt:lpstr>
      <vt:lpstr> Teması Olan Sağlık Çalışanlarının Değerlendirilmesi-2 </vt:lpstr>
      <vt:lpstr> Teması Olan Sağlık Çalışanlarının Değerlendirilmesi-3</vt:lpstr>
      <vt:lpstr> Teması Olan Sağlık Çalışanlarının Değerlendirilmesi-4 </vt:lpstr>
      <vt:lpstr>MORG VE DEFİN HİZMETLERİ</vt:lpstr>
      <vt:lpstr>A. Olası/Kesin COVID-19 Tanısında Morg ve Defin Hizmetleri</vt:lpstr>
      <vt:lpstr>A. Olası/Kesin COVID-19 Tanısında Morg ve Defin Hizmetleri</vt:lpstr>
      <vt:lpstr>Din İşleri Yüksek Kurulu’nun Konu İle İlgili Görüşleri </vt:lpstr>
      <vt:lpstr>B. COVID-19 Nedeni ile Ölen Kişilerin Yurtiçi ve Yurt Dışı Nakli</vt:lpstr>
      <vt:lpstr>B. COVID-19 Nedeni ile Ölen Kişilerin Yurtiçi ve Yurt Dışı Nakli</vt:lpstr>
      <vt:lpstr>C. Diğer Nedenlerle Gerçekleşen Ölen Kişilerde İşlemler</vt:lpstr>
      <vt:lpstr>Vaka Görülen Ülkelere Gidecek Kişilerin Yapması Gerekenler-1</vt:lpstr>
      <vt:lpstr>Vaka Görülen Ülkelere Gidecek Kişilerin Yapması Gerekenler-2</vt:lpstr>
      <vt:lpstr>Yüzey temizliği ve dezenfeksiyonu için önerilen ürünler* ve özellikleri1</vt:lpstr>
      <vt:lpstr>Yüzey temizliği ve dezenfeksiyonu için önerilen ürünler* ve özellikleri1</vt:lpstr>
      <vt:lpstr>Yüzey temizliği ve dezenfeksiyonu için önerilen ürünler* ve özellikleri1</vt:lpstr>
      <vt:lpstr>PowerPoint Sunusu</vt:lpstr>
      <vt:lpstr>PowerPoint Sunusu</vt:lpstr>
    </vt:vector>
  </TitlesOfParts>
  <Manager>IT Koordinatörü</Manager>
  <Company>THSK</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Rehber Sunum</dc:title>
  <dc:creator>Görkem Özçelik</dc:creator>
  <cp:lastModifiedBy>Demirbilek</cp:lastModifiedBy>
  <cp:revision>703</cp:revision>
  <dcterms:created xsi:type="dcterms:W3CDTF">2016-06-25T12:01:38Z</dcterms:created>
  <dcterms:modified xsi:type="dcterms:W3CDTF">2020-04-04T14:30:24Z</dcterms:modified>
</cp:coreProperties>
</file>