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6" r:id="rId2"/>
    <p:sldId id="257" r:id="rId3"/>
    <p:sldId id="258" r:id="rId4"/>
    <p:sldId id="259" r:id="rId5"/>
    <p:sldId id="260" r:id="rId6"/>
    <p:sldId id="271" r:id="rId7"/>
    <p:sldId id="261" r:id="rId8"/>
    <p:sldId id="272" r:id="rId9"/>
    <p:sldId id="262" r:id="rId10"/>
    <p:sldId id="263" r:id="rId11"/>
    <p:sldId id="264" r:id="rId12"/>
    <p:sldId id="265" r:id="rId13"/>
    <p:sldId id="266" r:id="rId14"/>
    <p:sldId id="267" r:id="rId15"/>
    <p:sldId id="270" r:id="rId16"/>
    <p:sldId id="26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672" autoAdjust="0"/>
  </p:normalViewPr>
  <p:slideViewPr>
    <p:cSldViewPr snapToGrid="0">
      <p:cViewPr>
        <p:scale>
          <a:sx n="81" d="100"/>
          <a:sy n="81" d="100"/>
        </p:scale>
        <p:origin x="-725"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Veri Yer Tutucusu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0E1C31-0DA9-4D56-B63A-B586ABBEC228}" type="datetimeFigureOut">
              <a:rPr lang="en-US" smtClean="0"/>
              <a:t>9/21/2020</a:t>
            </a:fld>
            <a:endParaRPr lang="en-US"/>
          </a:p>
        </p:txBody>
      </p:sp>
      <p:sp>
        <p:nvSpPr>
          <p:cNvPr id="4" name="Slayt Görüntüsü Yer Tutucus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 Yer Tutucusu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Altbilgi Yer Tutucusu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ayt Numarası Yer Tutucus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009849-92F4-4165-A3C1-9A2513B0CF0D}" type="slidenum">
              <a:rPr lang="en-US" smtClean="0"/>
              <a:t>‹#›</a:t>
            </a:fld>
            <a:endParaRPr lang="en-US"/>
          </a:p>
        </p:txBody>
      </p:sp>
    </p:spTree>
    <p:extLst>
      <p:ext uri="{BB962C8B-B14F-4D97-AF65-F5344CB8AC3E}">
        <p14:creationId xmlns:p14="http://schemas.microsoft.com/office/powerpoint/2010/main" val="17747866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E009849-92F4-4165-A3C1-9A2513B0CF0D}" type="slidenum">
              <a:rPr lang="en-US" smtClean="0"/>
              <a:t>1</a:t>
            </a:fld>
            <a:endParaRPr lang="en-US"/>
          </a:p>
        </p:txBody>
      </p:sp>
    </p:spTree>
    <p:extLst>
      <p:ext uri="{BB962C8B-B14F-4D97-AF65-F5344CB8AC3E}">
        <p14:creationId xmlns:p14="http://schemas.microsoft.com/office/powerpoint/2010/main" val="22241724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sz="1200" kern="1200" dirty="0" smtClean="0">
                <a:solidFill>
                  <a:schemeClr val="tx1"/>
                </a:solidFill>
                <a:effectLst/>
                <a:latin typeface="+mn-lt"/>
                <a:ea typeface="+mn-ea"/>
                <a:cs typeface="+mn-cs"/>
              </a:rPr>
              <a:t>Özel muayenehanesinde gebelik takipleri için para ödeyen, gece kanaması olunca da hastayı muayene etmeden başka hastaneye gönderen doktordan yakınan komşumu </a:t>
            </a:r>
            <a:endParaRPr lang="en-US" dirty="0"/>
          </a:p>
        </p:txBody>
      </p:sp>
      <p:sp>
        <p:nvSpPr>
          <p:cNvPr id="4" name="Slayt Numarası Yer Tutucusu 3"/>
          <p:cNvSpPr>
            <a:spLocks noGrp="1"/>
          </p:cNvSpPr>
          <p:nvPr>
            <p:ph type="sldNum" sz="quarter" idx="10"/>
          </p:nvPr>
        </p:nvSpPr>
        <p:spPr/>
        <p:txBody>
          <a:bodyPr/>
          <a:lstStyle/>
          <a:p>
            <a:fld id="{BE009849-92F4-4165-A3C1-9A2513B0CF0D}" type="slidenum">
              <a:rPr lang="en-US" smtClean="0"/>
              <a:t>2</a:t>
            </a:fld>
            <a:endParaRPr lang="en-US"/>
          </a:p>
        </p:txBody>
      </p:sp>
    </p:spTree>
    <p:extLst>
      <p:ext uri="{BB962C8B-B14F-4D97-AF65-F5344CB8AC3E}">
        <p14:creationId xmlns:p14="http://schemas.microsoft.com/office/powerpoint/2010/main" val="7915645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pPr fontAlgn="base"/>
            <a:r>
              <a:rPr lang="en-US" sz="1200" kern="1200" dirty="0" err="1" smtClean="0">
                <a:solidFill>
                  <a:schemeClr val="tx1"/>
                </a:solidFill>
                <a:effectLst/>
                <a:latin typeface="+mn-lt"/>
                <a:ea typeface="+mn-ea"/>
                <a:cs typeface="+mn-cs"/>
              </a:rPr>
              <a:t>Kurumlar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yukarıdan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aşağıya</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doğru</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yönetilir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çalışanlar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mekanik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sürecin</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bir</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nesnesi</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olarak</a:t>
            </a:r>
            <a:r>
              <a:rPr lang="en-US" sz="1200" kern="1200" dirty="0" smtClean="0">
                <a:solidFill>
                  <a:schemeClr val="tx1"/>
                </a:solidFill>
                <a:effectLst/>
                <a:latin typeface="+mn-lt"/>
                <a:ea typeface="+mn-ea"/>
                <a:cs typeface="+mn-cs"/>
              </a:rPr>
              <a:t> </a:t>
            </a:r>
            <a:r>
              <a:rPr lang="en-US" sz="1200" kern="1200" dirty="0" err="1" smtClean="0">
                <a:solidFill>
                  <a:schemeClr val="tx1"/>
                </a:solidFill>
                <a:effectLst/>
                <a:latin typeface="+mn-lt"/>
                <a:ea typeface="+mn-ea"/>
                <a:cs typeface="+mn-cs"/>
              </a:rPr>
              <a:t>görülürdü</a:t>
            </a:r>
            <a:r>
              <a:rPr lang="en-US" sz="1200" kern="1200" dirty="0" smtClean="0">
                <a:solidFill>
                  <a:schemeClr val="tx1"/>
                </a:solidFill>
                <a:effectLst/>
                <a:latin typeface="+mn-lt"/>
                <a:ea typeface="+mn-ea"/>
                <a:cs typeface="+mn-cs"/>
              </a:rPr>
              <a:t>.</a:t>
            </a:r>
          </a:p>
          <a:p>
            <a:r>
              <a:rPr lang="tr-TR" sz="1200" kern="1200" dirty="0" smtClean="0">
                <a:solidFill>
                  <a:schemeClr val="tx1"/>
                </a:solidFill>
                <a:effectLst/>
                <a:latin typeface="+mn-lt"/>
                <a:ea typeface="+mn-ea"/>
                <a:cs typeface="+mn-cs"/>
              </a:rPr>
              <a:t>Çalışanlardan beklenen can sıkıntısına dayanmak; beceriklilik gerektiren işler için sabır ve yumuşak başlılık göstermekti. Yönetici, bu beklentilerine uymayan çalışanını işten çıkarmak tehdidi gibi korkularla hizaya sokmaya çalışırdı. Kalite kontrolü genellikle üretim bandının sonundaki denetim basamağına bırakılırdı. Bu sistemin şekillendirdiği kitleler Batı kültürünün giderek artan ölçüde “olmak” yerine “sahip </a:t>
            </a:r>
            <a:r>
              <a:rPr lang="tr-TR" sz="1200" kern="1200" dirty="0" err="1" smtClean="0">
                <a:solidFill>
                  <a:schemeClr val="tx1"/>
                </a:solidFill>
                <a:effectLst/>
                <a:latin typeface="+mn-lt"/>
                <a:ea typeface="+mn-ea"/>
                <a:cs typeface="+mn-cs"/>
              </a:rPr>
              <a:t>olmak”a</a:t>
            </a:r>
            <a:r>
              <a:rPr lang="tr-TR" sz="1200" kern="1200" dirty="0" smtClean="0">
                <a:solidFill>
                  <a:schemeClr val="tx1"/>
                </a:solidFill>
                <a:effectLst/>
                <a:latin typeface="+mn-lt"/>
                <a:ea typeface="+mn-ea"/>
                <a:cs typeface="+mn-cs"/>
              </a:rPr>
              <a:t> odaklandığı nesillerle sonuçlandı</a:t>
            </a:r>
            <a:endParaRPr lang="en-US" dirty="0"/>
          </a:p>
        </p:txBody>
      </p:sp>
      <p:sp>
        <p:nvSpPr>
          <p:cNvPr id="4" name="Slayt Numarası Yer Tutucusu 3"/>
          <p:cNvSpPr>
            <a:spLocks noGrp="1"/>
          </p:cNvSpPr>
          <p:nvPr>
            <p:ph type="sldNum" sz="quarter" idx="10"/>
          </p:nvPr>
        </p:nvSpPr>
        <p:spPr/>
        <p:txBody>
          <a:bodyPr/>
          <a:lstStyle/>
          <a:p>
            <a:fld id="{BE009849-92F4-4165-A3C1-9A2513B0CF0D}" type="slidenum">
              <a:rPr lang="en-US" smtClean="0"/>
              <a:t>7</a:t>
            </a:fld>
            <a:endParaRPr lang="en-US"/>
          </a:p>
        </p:txBody>
      </p:sp>
    </p:spTree>
    <p:extLst>
      <p:ext uri="{BB962C8B-B14F-4D97-AF65-F5344CB8AC3E}">
        <p14:creationId xmlns:p14="http://schemas.microsoft.com/office/powerpoint/2010/main" val="20731291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Unvan 1"/>
          <p:cNvSpPr>
            <a:spLocks noGrp="1"/>
          </p:cNvSpPr>
          <p:nvPr>
            <p:ph type="ctrTitle"/>
          </p:nvPr>
        </p:nvSpPr>
        <p:spPr>
          <a:xfrm>
            <a:off x="1524000" y="1122363"/>
            <a:ext cx="9144000" cy="2387600"/>
          </a:xfrm>
        </p:spPr>
        <p:txBody>
          <a:bodyPr anchor="b"/>
          <a:lstStyle>
            <a:lvl1pPr algn="ctr">
              <a:defRPr sz="6000"/>
            </a:lvl1pPr>
          </a:lstStyle>
          <a:p>
            <a:r>
              <a:rPr lang="tr-TR" smtClean="0"/>
              <a:t>Asıl başlık stili için tıklatın</a:t>
            </a:r>
            <a:endParaRPr lang="en-US"/>
          </a:p>
        </p:txBody>
      </p:sp>
      <p:sp>
        <p:nvSpPr>
          <p:cNvPr id="3" name="Alt Başlık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tıklayın</a:t>
            </a:r>
            <a:endParaRPr lang="en-US"/>
          </a:p>
        </p:txBody>
      </p:sp>
      <p:sp>
        <p:nvSpPr>
          <p:cNvPr id="4" name="Veri Yer Tutucusu 3"/>
          <p:cNvSpPr>
            <a:spLocks noGrp="1"/>
          </p:cNvSpPr>
          <p:nvPr>
            <p:ph type="dt" sz="half" idx="10"/>
          </p:nvPr>
        </p:nvSpPr>
        <p:spPr/>
        <p:txBody>
          <a:bodyPr/>
          <a:lstStyle/>
          <a:p>
            <a:fld id="{70D20AB3-38B2-4A7D-83DB-07DA86CC4BC5}" type="datetimeFigureOut">
              <a:rPr lang="en-US" smtClean="0"/>
              <a:t>9/21/2020</a:t>
            </a:fld>
            <a:endParaRPr lang="en-US"/>
          </a:p>
        </p:txBody>
      </p:sp>
      <p:sp>
        <p:nvSpPr>
          <p:cNvPr id="5" name="Altbilgi Yer Tutucusu 4"/>
          <p:cNvSpPr>
            <a:spLocks noGrp="1"/>
          </p:cNvSpPr>
          <p:nvPr>
            <p:ph type="ftr" sz="quarter" idx="11"/>
          </p:nvPr>
        </p:nvSpPr>
        <p:spPr/>
        <p:txBody>
          <a:bodyPr/>
          <a:lstStyle/>
          <a:p>
            <a:endParaRPr lang="en-US"/>
          </a:p>
        </p:txBody>
      </p:sp>
      <p:sp>
        <p:nvSpPr>
          <p:cNvPr id="6" name="Slayt Numarası Yer Tutucusu 5"/>
          <p:cNvSpPr>
            <a:spLocks noGrp="1"/>
          </p:cNvSpPr>
          <p:nvPr>
            <p:ph type="sldNum" sz="quarter" idx="12"/>
          </p:nvPr>
        </p:nvSpPr>
        <p:spPr/>
        <p:txBody>
          <a:bodyPr/>
          <a:lstStyle/>
          <a:p>
            <a:fld id="{8563AFE4-F6CC-44FE-B1CF-786C1AEFA9C5}" type="slidenum">
              <a:rPr lang="en-US" smtClean="0"/>
              <a:t>‹#›</a:t>
            </a:fld>
            <a:endParaRPr lang="en-US"/>
          </a:p>
        </p:txBody>
      </p:sp>
    </p:spTree>
    <p:extLst>
      <p:ext uri="{BB962C8B-B14F-4D97-AF65-F5344CB8AC3E}">
        <p14:creationId xmlns:p14="http://schemas.microsoft.com/office/powerpoint/2010/main" val="22488875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ve Dikey Metin">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en-US"/>
          </a:p>
        </p:txBody>
      </p:sp>
      <p:sp>
        <p:nvSpPr>
          <p:cNvPr id="3" name="Dikey Metin Yer Tutucusu 2"/>
          <p:cNvSpPr>
            <a:spLocks noGrp="1"/>
          </p:cNvSpPr>
          <p:nvPr>
            <p:ph type="body" orient="vert" idx="1"/>
          </p:nvPr>
        </p:nvSpPr>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3"/>
          <p:cNvSpPr>
            <a:spLocks noGrp="1"/>
          </p:cNvSpPr>
          <p:nvPr>
            <p:ph type="dt" sz="half" idx="10"/>
          </p:nvPr>
        </p:nvSpPr>
        <p:spPr/>
        <p:txBody>
          <a:bodyPr/>
          <a:lstStyle/>
          <a:p>
            <a:fld id="{70D20AB3-38B2-4A7D-83DB-07DA86CC4BC5}" type="datetimeFigureOut">
              <a:rPr lang="en-US" smtClean="0"/>
              <a:t>9/21/2020</a:t>
            </a:fld>
            <a:endParaRPr lang="en-US"/>
          </a:p>
        </p:txBody>
      </p:sp>
      <p:sp>
        <p:nvSpPr>
          <p:cNvPr id="5" name="Altbilgi Yer Tutucusu 4"/>
          <p:cNvSpPr>
            <a:spLocks noGrp="1"/>
          </p:cNvSpPr>
          <p:nvPr>
            <p:ph type="ftr" sz="quarter" idx="11"/>
          </p:nvPr>
        </p:nvSpPr>
        <p:spPr/>
        <p:txBody>
          <a:bodyPr/>
          <a:lstStyle/>
          <a:p>
            <a:endParaRPr lang="en-US"/>
          </a:p>
        </p:txBody>
      </p:sp>
      <p:sp>
        <p:nvSpPr>
          <p:cNvPr id="6" name="Slayt Numarası Yer Tutucusu 5"/>
          <p:cNvSpPr>
            <a:spLocks noGrp="1"/>
          </p:cNvSpPr>
          <p:nvPr>
            <p:ph type="sldNum" sz="quarter" idx="12"/>
          </p:nvPr>
        </p:nvSpPr>
        <p:spPr/>
        <p:txBody>
          <a:bodyPr/>
          <a:lstStyle/>
          <a:p>
            <a:fld id="{8563AFE4-F6CC-44FE-B1CF-786C1AEFA9C5}" type="slidenum">
              <a:rPr lang="en-US" smtClean="0"/>
              <a:t>‹#›</a:t>
            </a:fld>
            <a:endParaRPr lang="en-US"/>
          </a:p>
        </p:txBody>
      </p:sp>
    </p:spTree>
    <p:extLst>
      <p:ext uri="{BB962C8B-B14F-4D97-AF65-F5344CB8AC3E}">
        <p14:creationId xmlns:p14="http://schemas.microsoft.com/office/powerpoint/2010/main" val="38417035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8724900" y="365125"/>
            <a:ext cx="2628900" cy="5811838"/>
          </a:xfrm>
        </p:spPr>
        <p:txBody>
          <a:bodyPr vert="eaVert"/>
          <a:lstStyle/>
          <a:p>
            <a:r>
              <a:rPr lang="tr-TR" smtClean="0"/>
              <a:t>Asıl başlık stili için tıklatın</a:t>
            </a:r>
            <a:endParaRPr lang="en-US"/>
          </a:p>
        </p:txBody>
      </p:sp>
      <p:sp>
        <p:nvSpPr>
          <p:cNvPr id="3" name="Dikey Metin Yer Tutucusu 2"/>
          <p:cNvSpPr>
            <a:spLocks noGrp="1"/>
          </p:cNvSpPr>
          <p:nvPr>
            <p:ph type="body" orient="vert" idx="1"/>
          </p:nvPr>
        </p:nvSpPr>
        <p:spPr>
          <a:xfrm>
            <a:off x="838200" y="365125"/>
            <a:ext cx="7734300" cy="5811838"/>
          </a:xfrm>
        </p:spPr>
        <p:txBody>
          <a:bodyPr vert="eaVert"/>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3"/>
          <p:cNvSpPr>
            <a:spLocks noGrp="1"/>
          </p:cNvSpPr>
          <p:nvPr>
            <p:ph type="dt" sz="half" idx="10"/>
          </p:nvPr>
        </p:nvSpPr>
        <p:spPr/>
        <p:txBody>
          <a:bodyPr/>
          <a:lstStyle/>
          <a:p>
            <a:fld id="{70D20AB3-38B2-4A7D-83DB-07DA86CC4BC5}" type="datetimeFigureOut">
              <a:rPr lang="en-US" smtClean="0"/>
              <a:t>9/21/2020</a:t>
            </a:fld>
            <a:endParaRPr lang="en-US"/>
          </a:p>
        </p:txBody>
      </p:sp>
      <p:sp>
        <p:nvSpPr>
          <p:cNvPr id="5" name="Altbilgi Yer Tutucusu 4"/>
          <p:cNvSpPr>
            <a:spLocks noGrp="1"/>
          </p:cNvSpPr>
          <p:nvPr>
            <p:ph type="ftr" sz="quarter" idx="11"/>
          </p:nvPr>
        </p:nvSpPr>
        <p:spPr/>
        <p:txBody>
          <a:bodyPr/>
          <a:lstStyle/>
          <a:p>
            <a:endParaRPr lang="en-US"/>
          </a:p>
        </p:txBody>
      </p:sp>
      <p:sp>
        <p:nvSpPr>
          <p:cNvPr id="6" name="Slayt Numarası Yer Tutucusu 5"/>
          <p:cNvSpPr>
            <a:spLocks noGrp="1"/>
          </p:cNvSpPr>
          <p:nvPr>
            <p:ph type="sldNum" sz="quarter" idx="12"/>
          </p:nvPr>
        </p:nvSpPr>
        <p:spPr/>
        <p:txBody>
          <a:bodyPr/>
          <a:lstStyle/>
          <a:p>
            <a:fld id="{8563AFE4-F6CC-44FE-B1CF-786C1AEFA9C5}" type="slidenum">
              <a:rPr lang="en-US" smtClean="0"/>
              <a:t>‹#›</a:t>
            </a:fld>
            <a:endParaRPr lang="en-US"/>
          </a:p>
        </p:txBody>
      </p:sp>
    </p:spTree>
    <p:extLst>
      <p:ext uri="{BB962C8B-B14F-4D97-AF65-F5344CB8AC3E}">
        <p14:creationId xmlns:p14="http://schemas.microsoft.com/office/powerpoint/2010/main" val="2378155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en-US"/>
          </a:p>
        </p:txBody>
      </p:sp>
      <p:sp>
        <p:nvSpPr>
          <p:cNvPr id="3" name="İçerik Yer Tutucusu 2"/>
          <p:cNvSpPr>
            <a:spLocks noGrp="1"/>
          </p:cNvSpPr>
          <p:nvPr>
            <p:ph idx="1"/>
          </p:nvPr>
        </p:nvSpPr>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3"/>
          <p:cNvSpPr>
            <a:spLocks noGrp="1"/>
          </p:cNvSpPr>
          <p:nvPr>
            <p:ph type="dt" sz="half" idx="10"/>
          </p:nvPr>
        </p:nvSpPr>
        <p:spPr/>
        <p:txBody>
          <a:bodyPr/>
          <a:lstStyle/>
          <a:p>
            <a:fld id="{70D20AB3-38B2-4A7D-83DB-07DA86CC4BC5}" type="datetimeFigureOut">
              <a:rPr lang="en-US" smtClean="0"/>
              <a:t>9/21/2020</a:t>
            </a:fld>
            <a:endParaRPr lang="en-US"/>
          </a:p>
        </p:txBody>
      </p:sp>
      <p:sp>
        <p:nvSpPr>
          <p:cNvPr id="5" name="Altbilgi Yer Tutucusu 4"/>
          <p:cNvSpPr>
            <a:spLocks noGrp="1"/>
          </p:cNvSpPr>
          <p:nvPr>
            <p:ph type="ftr" sz="quarter" idx="11"/>
          </p:nvPr>
        </p:nvSpPr>
        <p:spPr/>
        <p:txBody>
          <a:bodyPr/>
          <a:lstStyle/>
          <a:p>
            <a:endParaRPr lang="en-US"/>
          </a:p>
        </p:txBody>
      </p:sp>
      <p:sp>
        <p:nvSpPr>
          <p:cNvPr id="6" name="Slayt Numarası Yer Tutucusu 5"/>
          <p:cNvSpPr>
            <a:spLocks noGrp="1"/>
          </p:cNvSpPr>
          <p:nvPr>
            <p:ph type="sldNum" sz="quarter" idx="12"/>
          </p:nvPr>
        </p:nvSpPr>
        <p:spPr/>
        <p:txBody>
          <a:bodyPr/>
          <a:lstStyle/>
          <a:p>
            <a:fld id="{8563AFE4-F6CC-44FE-B1CF-786C1AEFA9C5}" type="slidenum">
              <a:rPr lang="en-US" smtClean="0"/>
              <a:t>‹#›</a:t>
            </a:fld>
            <a:endParaRPr lang="en-US"/>
          </a:p>
        </p:txBody>
      </p:sp>
    </p:spTree>
    <p:extLst>
      <p:ext uri="{BB962C8B-B14F-4D97-AF65-F5344CB8AC3E}">
        <p14:creationId xmlns:p14="http://schemas.microsoft.com/office/powerpoint/2010/main" val="2137393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Unvan 1"/>
          <p:cNvSpPr>
            <a:spLocks noGrp="1"/>
          </p:cNvSpPr>
          <p:nvPr>
            <p:ph type="title"/>
          </p:nvPr>
        </p:nvSpPr>
        <p:spPr>
          <a:xfrm>
            <a:off x="831850" y="1709738"/>
            <a:ext cx="10515600" cy="2852737"/>
          </a:xfrm>
        </p:spPr>
        <p:txBody>
          <a:bodyPr anchor="b"/>
          <a:lstStyle>
            <a:lvl1pPr>
              <a:defRPr sz="6000"/>
            </a:lvl1pPr>
          </a:lstStyle>
          <a:p>
            <a:r>
              <a:rPr lang="tr-TR" smtClean="0"/>
              <a:t>Asıl başlık stili için tıklatın</a:t>
            </a:r>
            <a:endParaRPr lang="en-US"/>
          </a:p>
        </p:txBody>
      </p:sp>
      <p:sp>
        <p:nvSpPr>
          <p:cNvPr id="3" name="Metin Yer Tutucusu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a:t>
            </a:r>
          </a:p>
        </p:txBody>
      </p:sp>
      <p:sp>
        <p:nvSpPr>
          <p:cNvPr id="4" name="Veri Yer Tutucusu 3"/>
          <p:cNvSpPr>
            <a:spLocks noGrp="1"/>
          </p:cNvSpPr>
          <p:nvPr>
            <p:ph type="dt" sz="half" idx="10"/>
          </p:nvPr>
        </p:nvSpPr>
        <p:spPr/>
        <p:txBody>
          <a:bodyPr/>
          <a:lstStyle/>
          <a:p>
            <a:fld id="{70D20AB3-38B2-4A7D-83DB-07DA86CC4BC5}" type="datetimeFigureOut">
              <a:rPr lang="en-US" smtClean="0"/>
              <a:t>9/21/2020</a:t>
            </a:fld>
            <a:endParaRPr lang="en-US"/>
          </a:p>
        </p:txBody>
      </p:sp>
      <p:sp>
        <p:nvSpPr>
          <p:cNvPr id="5" name="Altbilgi Yer Tutucusu 4"/>
          <p:cNvSpPr>
            <a:spLocks noGrp="1"/>
          </p:cNvSpPr>
          <p:nvPr>
            <p:ph type="ftr" sz="quarter" idx="11"/>
          </p:nvPr>
        </p:nvSpPr>
        <p:spPr/>
        <p:txBody>
          <a:bodyPr/>
          <a:lstStyle/>
          <a:p>
            <a:endParaRPr lang="en-US"/>
          </a:p>
        </p:txBody>
      </p:sp>
      <p:sp>
        <p:nvSpPr>
          <p:cNvPr id="6" name="Slayt Numarası Yer Tutucusu 5"/>
          <p:cNvSpPr>
            <a:spLocks noGrp="1"/>
          </p:cNvSpPr>
          <p:nvPr>
            <p:ph type="sldNum" sz="quarter" idx="12"/>
          </p:nvPr>
        </p:nvSpPr>
        <p:spPr/>
        <p:txBody>
          <a:bodyPr/>
          <a:lstStyle/>
          <a:p>
            <a:fld id="{8563AFE4-F6CC-44FE-B1CF-786C1AEFA9C5}" type="slidenum">
              <a:rPr lang="en-US" smtClean="0"/>
              <a:t>‹#›</a:t>
            </a:fld>
            <a:endParaRPr lang="en-US"/>
          </a:p>
        </p:txBody>
      </p:sp>
    </p:spTree>
    <p:extLst>
      <p:ext uri="{BB962C8B-B14F-4D97-AF65-F5344CB8AC3E}">
        <p14:creationId xmlns:p14="http://schemas.microsoft.com/office/powerpoint/2010/main" val="2138236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en-US"/>
          </a:p>
        </p:txBody>
      </p:sp>
      <p:sp>
        <p:nvSpPr>
          <p:cNvPr id="3" name="İçerik Yer Tutucusu 2"/>
          <p:cNvSpPr>
            <a:spLocks noGrp="1"/>
          </p:cNvSpPr>
          <p:nvPr>
            <p:ph sz="half" idx="1"/>
          </p:nvPr>
        </p:nvSpPr>
        <p:spPr>
          <a:xfrm>
            <a:off x="838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İçerik Yer Tutucusu 3"/>
          <p:cNvSpPr>
            <a:spLocks noGrp="1"/>
          </p:cNvSpPr>
          <p:nvPr>
            <p:ph sz="half" idx="2"/>
          </p:nvPr>
        </p:nvSpPr>
        <p:spPr>
          <a:xfrm>
            <a:off x="6172200" y="1825625"/>
            <a:ext cx="5181600" cy="435133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Veri Yer Tutucusu 4"/>
          <p:cNvSpPr>
            <a:spLocks noGrp="1"/>
          </p:cNvSpPr>
          <p:nvPr>
            <p:ph type="dt" sz="half" idx="10"/>
          </p:nvPr>
        </p:nvSpPr>
        <p:spPr/>
        <p:txBody>
          <a:bodyPr/>
          <a:lstStyle/>
          <a:p>
            <a:fld id="{70D20AB3-38B2-4A7D-83DB-07DA86CC4BC5}" type="datetimeFigureOut">
              <a:rPr lang="en-US" smtClean="0"/>
              <a:t>9/21/2020</a:t>
            </a:fld>
            <a:endParaRPr lang="en-US"/>
          </a:p>
        </p:txBody>
      </p:sp>
      <p:sp>
        <p:nvSpPr>
          <p:cNvPr id="6" name="Altbilgi Yer Tutucusu 5"/>
          <p:cNvSpPr>
            <a:spLocks noGrp="1"/>
          </p:cNvSpPr>
          <p:nvPr>
            <p:ph type="ftr" sz="quarter" idx="11"/>
          </p:nvPr>
        </p:nvSpPr>
        <p:spPr/>
        <p:txBody>
          <a:bodyPr/>
          <a:lstStyle/>
          <a:p>
            <a:endParaRPr lang="en-US"/>
          </a:p>
        </p:txBody>
      </p:sp>
      <p:sp>
        <p:nvSpPr>
          <p:cNvPr id="7" name="Slayt Numarası Yer Tutucusu 6"/>
          <p:cNvSpPr>
            <a:spLocks noGrp="1"/>
          </p:cNvSpPr>
          <p:nvPr>
            <p:ph type="sldNum" sz="quarter" idx="12"/>
          </p:nvPr>
        </p:nvSpPr>
        <p:spPr/>
        <p:txBody>
          <a:bodyPr/>
          <a:lstStyle/>
          <a:p>
            <a:fld id="{8563AFE4-F6CC-44FE-B1CF-786C1AEFA9C5}" type="slidenum">
              <a:rPr lang="en-US" smtClean="0"/>
              <a:t>‹#›</a:t>
            </a:fld>
            <a:endParaRPr lang="en-US"/>
          </a:p>
        </p:txBody>
      </p:sp>
    </p:spTree>
    <p:extLst>
      <p:ext uri="{BB962C8B-B14F-4D97-AF65-F5344CB8AC3E}">
        <p14:creationId xmlns:p14="http://schemas.microsoft.com/office/powerpoint/2010/main" val="22365518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Unvan 1"/>
          <p:cNvSpPr>
            <a:spLocks noGrp="1"/>
          </p:cNvSpPr>
          <p:nvPr>
            <p:ph type="title"/>
          </p:nvPr>
        </p:nvSpPr>
        <p:spPr>
          <a:xfrm>
            <a:off x="839788" y="365125"/>
            <a:ext cx="10515600" cy="1325563"/>
          </a:xfrm>
        </p:spPr>
        <p:txBody>
          <a:bodyPr/>
          <a:lstStyle/>
          <a:p>
            <a:r>
              <a:rPr lang="tr-TR" smtClean="0"/>
              <a:t>Asıl başlık stili için tıklatın</a:t>
            </a:r>
            <a:endParaRPr lang="en-US"/>
          </a:p>
        </p:txBody>
      </p:sp>
      <p:sp>
        <p:nvSpPr>
          <p:cNvPr id="3" name="Metin Yer Tutucusu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4" name="İçerik Yer Tutucusu 3"/>
          <p:cNvSpPr>
            <a:spLocks noGrp="1"/>
          </p:cNvSpPr>
          <p:nvPr>
            <p:ph sz="half" idx="2"/>
          </p:nvPr>
        </p:nvSpPr>
        <p:spPr>
          <a:xfrm>
            <a:off x="839788" y="2505075"/>
            <a:ext cx="5157787"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5" name="Metin Yer Tutucusu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a:t>
            </a:r>
          </a:p>
        </p:txBody>
      </p:sp>
      <p:sp>
        <p:nvSpPr>
          <p:cNvPr id="6" name="İçerik Yer Tutucusu 5"/>
          <p:cNvSpPr>
            <a:spLocks noGrp="1"/>
          </p:cNvSpPr>
          <p:nvPr>
            <p:ph sz="quarter" idx="4"/>
          </p:nvPr>
        </p:nvSpPr>
        <p:spPr>
          <a:xfrm>
            <a:off x="6172200" y="2505075"/>
            <a:ext cx="5183188" cy="3684588"/>
          </a:xfrm>
        </p:spPr>
        <p:txBody>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7" name="Veri Yer Tutucusu 6"/>
          <p:cNvSpPr>
            <a:spLocks noGrp="1"/>
          </p:cNvSpPr>
          <p:nvPr>
            <p:ph type="dt" sz="half" idx="10"/>
          </p:nvPr>
        </p:nvSpPr>
        <p:spPr/>
        <p:txBody>
          <a:bodyPr/>
          <a:lstStyle/>
          <a:p>
            <a:fld id="{70D20AB3-38B2-4A7D-83DB-07DA86CC4BC5}" type="datetimeFigureOut">
              <a:rPr lang="en-US" smtClean="0"/>
              <a:t>9/21/2020</a:t>
            </a:fld>
            <a:endParaRPr lang="en-US"/>
          </a:p>
        </p:txBody>
      </p:sp>
      <p:sp>
        <p:nvSpPr>
          <p:cNvPr id="8" name="Altbilgi Yer Tutucusu 7"/>
          <p:cNvSpPr>
            <a:spLocks noGrp="1"/>
          </p:cNvSpPr>
          <p:nvPr>
            <p:ph type="ftr" sz="quarter" idx="11"/>
          </p:nvPr>
        </p:nvSpPr>
        <p:spPr/>
        <p:txBody>
          <a:bodyPr/>
          <a:lstStyle/>
          <a:p>
            <a:endParaRPr lang="en-US"/>
          </a:p>
        </p:txBody>
      </p:sp>
      <p:sp>
        <p:nvSpPr>
          <p:cNvPr id="9" name="Slayt Numarası Yer Tutucusu 8"/>
          <p:cNvSpPr>
            <a:spLocks noGrp="1"/>
          </p:cNvSpPr>
          <p:nvPr>
            <p:ph type="sldNum" sz="quarter" idx="12"/>
          </p:nvPr>
        </p:nvSpPr>
        <p:spPr/>
        <p:txBody>
          <a:bodyPr/>
          <a:lstStyle/>
          <a:p>
            <a:fld id="{8563AFE4-F6CC-44FE-B1CF-786C1AEFA9C5}" type="slidenum">
              <a:rPr lang="en-US" smtClean="0"/>
              <a:t>‹#›</a:t>
            </a:fld>
            <a:endParaRPr lang="en-US"/>
          </a:p>
        </p:txBody>
      </p:sp>
    </p:spTree>
    <p:extLst>
      <p:ext uri="{BB962C8B-B14F-4D97-AF65-F5344CB8AC3E}">
        <p14:creationId xmlns:p14="http://schemas.microsoft.com/office/powerpoint/2010/main" val="41081771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smtClean="0"/>
              <a:t>Asıl başlık stili için tıklatın</a:t>
            </a:r>
            <a:endParaRPr lang="en-US"/>
          </a:p>
        </p:txBody>
      </p:sp>
      <p:sp>
        <p:nvSpPr>
          <p:cNvPr id="3" name="Veri Yer Tutucusu 2"/>
          <p:cNvSpPr>
            <a:spLocks noGrp="1"/>
          </p:cNvSpPr>
          <p:nvPr>
            <p:ph type="dt" sz="half" idx="10"/>
          </p:nvPr>
        </p:nvSpPr>
        <p:spPr/>
        <p:txBody>
          <a:bodyPr/>
          <a:lstStyle/>
          <a:p>
            <a:fld id="{70D20AB3-38B2-4A7D-83DB-07DA86CC4BC5}" type="datetimeFigureOut">
              <a:rPr lang="en-US" smtClean="0"/>
              <a:t>9/21/2020</a:t>
            </a:fld>
            <a:endParaRPr lang="en-US"/>
          </a:p>
        </p:txBody>
      </p:sp>
      <p:sp>
        <p:nvSpPr>
          <p:cNvPr id="4" name="Altbilgi Yer Tutucusu 3"/>
          <p:cNvSpPr>
            <a:spLocks noGrp="1"/>
          </p:cNvSpPr>
          <p:nvPr>
            <p:ph type="ftr" sz="quarter" idx="11"/>
          </p:nvPr>
        </p:nvSpPr>
        <p:spPr/>
        <p:txBody>
          <a:bodyPr/>
          <a:lstStyle/>
          <a:p>
            <a:endParaRPr lang="en-US"/>
          </a:p>
        </p:txBody>
      </p:sp>
      <p:sp>
        <p:nvSpPr>
          <p:cNvPr id="5" name="Slayt Numarası Yer Tutucusu 4"/>
          <p:cNvSpPr>
            <a:spLocks noGrp="1"/>
          </p:cNvSpPr>
          <p:nvPr>
            <p:ph type="sldNum" sz="quarter" idx="12"/>
          </p:nvPr>
        </p:nvSpPr>
        <p:spPr/>
        <p:txBody>
          <a:bodyPr/>
          <a:lstStyle/>
          <a:p>
            <a:fld id="{8563AFE4-F6CC-44FE-B1CF-786C1AEFA9C5}" type="slidenum">
              <a:rPr lang="en-US" smtClean="0"/>
              <a:t>‹#›</a:t>
            </a:fld>
            <a:endParaRPr lang="en-US"/>
          </a:p>
        </p:txBody>
      </p:sp>
    </p:spTree>
    <p:extLst>
      <p:ext uri="{BB962C8B-B14F-4D97-AF65-F5344CB8AC3E}">
        <p14:creationId xmlns:p14="http://schemas.microsoft.com/office/powerpoint/2010/main" val="4101896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70D20AB3-38B2-4A7D-83DB-07DA86CC4BC5}" type="datetimeFigureOut">
              <a:rPr lang="en-US" smtClean="0"/>
              <a:t>9/21/2020</a:t>
            </a:fld>
            <a:endParaRPr lang="en-US"/>
          </a:p>
        </p:txBody>
      </p:sp>
      <p:sp>
        <p:nvSpPr>
          <p:cNvPr id="3" name="Altbilgi Yer Tutucusu 2"/>
          <p:cNvSpPr>
            <a:spLocks noGrp="1"/>
          </p:cNvSpPr>
          <p:nvPr>
            <p:ph type="ftr" sz="quarter" idx="11"/>
          </p:nvPr>
        </p:nvSpPr>
        <p:spPr/>
        <p:txBody>
          <a:bodyPr/>
          <a:lstStyle/>
          <a:p>
            <a:endParaRPr lang="en-US"/>
          </a:p>
        </p:txBody>
      </p:sp>
      <p:sp>
        <p:nvSpPr>
          <p:cNvPr id="4" name="Slayt Numarası Yer Tutucusu 3"/>
          <p:cNvSpPr>
            <a:spLocks noGrp="1"/>
          </p:cNvSpPr>
          <p:nvPr>
            <p:ph type="sldNum" sz="quarter" idx="12"/>
          </p:nvPr>
        </p:nvSpPr>
        <p:spPr/>
        <p:txBody>
          <a:bodyPr/>
          <a:lstStyle/>
          <a:p>
            <a:fld id="{8563AFE4-F6CC-44FE-B1CF-786C1AEFA9C5}" type="slidenum">
              <a:rPr lang="en-US" smtClean="0"/>
              <a:t>‹#›</a:t>
            </a:fld>
            <a:endParaRPr lang="en-US"/>
          </a:p>
        </p:txBody>
      </p:sp>
    </p:spTree>
    <p:extLst>
      <p:ext uri="{BB962C8B-B14F-4D97-AF65-F5344CB8AC3E}">
        <p14:creationId xmlns:p14="http://schemas.microsoft.com/office/powerpoint/2010/main" val="41024879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en-US"/>
          </a:p>
        </p:txBody>
      </p:sp>
      <p:sp>
        <p:nvSpPr>
          <p:cNvPr id="3" name="İçerik Yer Tutucusu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70D20AB3-38B2-4A7D-83DB-07DA86CC4BC5}" type="datetimeFigureOut">
              <a:rPr lang="en-US" smtClean="0"/>
              <a:t>9/21/2020</a:t>
            </a:fld>
            <a:endParaRPr lang="en-US"/>
          </a:p>
        </p:txBody>
      </p:sp>
      <p:sp>
        <p:nvSpPr>
          <p:cNvPr id="6" name="Altbilgi Yer Tutucusu 5"/>
          <p:cNvSpPr>
            <a:spLocks noGrp="1"/>
          </p:cNvSpPr>
          <p:nvPr>
            <p:ph type="ftr" sz="quarter" idx="11"/>
          </p:nvPr>
        </p:nvSpPr>
        <p:spPr/>
        <p:txBody>
          <a:bodyPr/>
          <a:lstStyle/>
          <a:p>
            <a:endParaRPr lang="en-US"/>
          </a:p>
        </p:txBody>
      </p:sp>
      <p:sp>
        <p:nvSpPr>
          <p:cNvPr id="7" name="Slayt Numarası Yer Tutucusu 6"/>
          <p:cNvSpPr>
            <a:spLocks noGrp="1"/>
          </p:cNvSpPr>
          <p:nvPr>
            <p:ph type="sldNum" sz="quarter" idx="12"/>
          </p:nvPr>
        </p:nvSpPr>
        <p:spPr/>
        <p:txBody>
          <a:bodyPr/>
          <a:lstStyle/>
          <a:p>
            <a:fld id="{8563AFE4-F6CC-44FE-B1CF-786C1AEFA9C5}" type="slidenum">
              <a:rPr lang="en-US" smtClean="0"/>
              <a:t>‹#›</a:t>
            </a:fld>
            <a:endParaRPr lang="en-US"/>
          </a:p>
        </p:txBody>
      </p:sp>
    </p:spTree>
    <p:extLst>
      <p:ext uri="{BB962C8B-B14F-4D97-AF65-F5344CB8AC3E}">
        <p14:creationId xmlns:p14="http://schemas.microsoft.com/office/powerpoint/2010/main" val="5962172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Unvan 1"/>
          <p:cNvSpPr>
            <a:spLocks noGrp="1"/>
          </p:cNvSpPr>
          <p:nvPr>
            <p:ph type="title"/>
          </p:nvPr>
        </p:nvSpPr>
        <p:spPr>
          <a:xfrm>
            <a:off x="839788" y="457200"/>
            <a:ext cx="3932237" cy="1600200"/>
          </a:xfrm>
        </p:spPr>
        <p:txBody>
          <a:bodyPr anchor="b"/>
          <a:lstStyle>
            <a:lvl1pPr>
              <a:defRPr sz="3200"/>
            </a:lvl1pPr>
          </a:lstStyle>
          <a:p>
            <a:r>
              <a:rPr lang="tr-TR" smtClean="0"/>
              <a:t>Asıl başlık stili için tıklatın</a:t>
            </a:r>
            <a:endParaRPr lang="en-US"/>
          </a:p>
        </p:txBody>
      </p:sp>
      <p:sp>
        <p:nvSpPr>
          <p:cNvPr id="3" name="Resim Yer Tutucusu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Metin Yer Tutucusu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a:t>
            </a:r>
          </a:p>
        </p:txBody>
      </p:sp>
      <p:sp>
        <p:nvSpPr>
          <p:cNvPr id="5" name="Veri Yer Tutucusu 4"/>
          <p:cNvSpPr>
            <a:spLocks noGrp="1"/>
          </p:cNvSpPr>
          <p:nvPr>
            <p:ph type="dt" sz="half" idx="10"/>
          </p:nvPr>
        </p:nvSpPr>
        <p:spPr/>
        <p:txBody>
          <a:bodyPr/>
          <a:lstStyle/>
          <a:p>
            <a:fld id="{70D20AB3-38B2-4A7D-83DB-07DA86CC4BC5}" type="datetimeFigureOut">
              <a:rPr lang="en-US" smtClean="0"/>
              <a:t>9/21/2020</a:t>
            </a:fld>
            <a:endParaRPr lang="en-US"/>
          </a:p>
        </p:txBody>
      </p:sp>
      <p:sp>
        <p:nvSpPr>
          <p:cNvPr id="6" name="Altbilgi Yer Tutucusu 5"/>
          <p:cNvSpPr>
            <a:spLocks noGrp="1"/>
          </p:cNvSpPr>
          <p:nvPr>
            <p:ph type="ftr" sz="quarter" idx="11"/>
          </p:nvPr>
        </p:nvSpPr>
        <p:spPr/>
        <p:txBody>
          <a:bodyPr/>
          <a:lstStyle/>
          <a:p>
            <a:endParaRPr lang="en-US"/>
          </a:p>
        </p:txBody>
      </p:sp>
      <p:sp>
        <p:nvSpPr>
          <p:cNvPr id="7" name="Slayt Numarası Yer Tutucusu 6"/>
          <p:cNvSpPr>
            <a:spLocks noGrp="1"/>
          </p:cNvSpPr>
          <p:nvPr>
            <p:ph type="sldNum" sz="quarter" idx="12"/>
          </p:nvPr>
        </p:nvSpPr>
        <p:spPr/>
        <p:txBody>
          <a:bodyPr/>
          <a:lstStyle/>
          <a:p>
            <a:fld id="{8563AFE4-F6CC-44FE-B1CF-786C1AEFA9C5}" type="slidenum">
              <a:rPr lang="en-US" smtClean="0"/>
              <a:t>‹#›</a:t>
            </a:fld>
            <a:endParaRPr lang="en-US"/>
          </a:p>
        </p:txBody>
      </p:sp>
    </p:spTree>
    <p:extLst>
      <p:ext uri="{BB962C8B-B14F-4D97-AF65-F5344CB8AC3E}">
        <p14:creationId xmlns:p14="http://schemas.microsoft.com/office/powerpoint/2010/main" val="30634135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tr-TR" smtClean="0"/>
              <a:t>Asıl başlık stili için tıklatın</a:t>
            </a:r>
            <a:endParaRPr lang="en-US"/>
          </a:p>
        </p:txBody>
      </p:sp>
      <p:sp>
        <p:nvSpPr>
          <p:cNvPr id="3" name="Metin Yer Tutucusu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tr-TR" smtClean="0"/>
              <a:t>Asıl metin stillerini düzenle</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Veri Yer Tutucusu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0D20AB3-38B2-4A7D-83DB-07DA86CC4BC5}" type="datetimeFigureOut">
              <a:rPr lang="en-US" smtClean="0"/>
              <a:t>9/21/2020</a:t>
            </a:fld>
            <a:endParaRPr lang="en-US"/>
          </a:p>
        </p:txBody>
      </p:sp>
      <p:sp>
        <p:nvSpPr>
          <p:cNvPr id="5" name="Altbilgi Yer Tutucusu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ayt Numarası Yer Tutucusu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63AFE4-F6CC-44FE-B1CF-786C1AEFA9C5}" type="slidenum">
              <a:rPr lang="en-US" smtClean="0"/>
              <a:t>‹#›</a:t>
            </a:fld>
            <a:endParaRPr lang="en-US"/>
          </a:p>
        </p:txBody>
      </p:sp>
    </p:spTree>
    <p:extLst>
      <p:ext uri="{BB962C8B-B14F-4D97-AF65-F5344CB8AC3E}">
        <p14:creationId xmlns:p14="http://schemas.microsoft.com/office/powerpoint/2010/main" val="102797951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a:xfrm>
            <a:off x="245390" y="455936"/>
            <a:ext cx="11701219" cy="2387600"/>
          </a:xfrm>
        </p:spPr>
        <p:txBody>
          <a:bodyPr>
            <a:normAutofit/>
          </a:bodyPr>
          <a:lstStyle/>
          <a:p>
            <a:r>
              <a:rPr lang="tr-TR" sz="7200" b="1" dirty="0" smtClean="0"/>
              <a:t>Toplam Kalite Yönetimine Giriş</a:t>
            </a:r>
            <a:endParaRPr lang="en-US" sz="7200" b="1" dirty="0"/>
          </a:p>
        </p:txBody>
      </p:sp>
      <p:sp>
        <p:nvSpPr>
          <p:cNvPr id="3" name="Alt Başlık 2"/>
          <p:cNvSpPr>
            <a:spLocks noGrp="1"/>
          </p:cNvSpPr>
          <p:nvPr>
            <p:ph type="subTitle" idx="1"/>
          </p:nvPr>
        </p:nvSpPr>
        <p:spPr/>
        <p:txBody>
          <a:bodyPr>
            <a:normAutofit/>
          </a:bodyPr>
          <a:lstStyle/>
          <a:p>
            <a:r>
              <a:rPr lang="tr-TR" sz="2800" dirty="0" smtClean="0"/>
              <a:t>Prof. Dr. Yelda </a:t>
            </a:r>
            <a:r>
              <a:rPr lang="tr-TR" sz="2800" dirty="0" err="1" smtClean="0"/>
              <a:t>Özsunar</a:t>
            </a:r>
            <a:r>
              <a:rPr lang="tr-TR" sz="2800" dirty="0" smtClean="0"/>
              <a:t> </a:t>
            </a:r>
          </a:p>
          <a:p>
            <a:r>
              <a:rPr lang="tr-TR" sz="2800" dirty="0" smtClean="0"/>
              <a:t>ADU Hemşirelik Fakültesi Dekanı</a:t>
            </a:r>
            <a:endParaRPr lang="en-US" sz="2800" dirty="0"/>
          </a:p>
        </p:txBody>
      </p:sp>
    </p:spTree>
    <p:extLst>
      <p:ext uri="{BB962C8B-B14F-4D97-AF65-F5344CB8AC3E}">
        <p14:creationId xmlns:p14="http://schemas.microsoft.com/office/powerpoint/2010/main" val="16649930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err="1" smtClean="0"/>
              <a:t>Deming’in</a:t>
            </a:r>
            <a:r>
              <a:rPr lang="tr-TR" b="1" dirty="0" smtClean="0"/>
              <a:t> toplam kalite ilkeleri</a:t>
            </a:r>
            <a:endParaRPr lang="en-US" b="1" dirty="0"/>
          </a:p>
        </p:txBody>
      </p:sp>
      <p:sp>
        <p:nvSpPr>
          <p:cNvPr id="3" name="İçerik Yer Tutucusu 2"/>
          <p:cNvSpPr>
            <a:spLocks noGrp="1"/>
          </p:cNvSpPr>
          <p:nvPr>
            <p:ph idx="1"/>
          </p:nvPr>
        </p:nvSpPr>
        <p:spPr/>
        <p:txBody>
          <a:bodyPr/>
          <a:lstStyle/>
          <a:p>
            <a:pPr fontAlgn="base"/>
            <a:r>
              <a:rPr lang="tr-TR" b="1" dirty="0" smtClean="0"/>
              <a:t>7. </a:t>
            </a:r>
            <a:r>
              <a:rPr lang="en-US" dirty="0" err="1" smtClean="0"/>
              <a:t>Çalışanlar</a:t>
            </a:r>
            <a:r>
              <a:rPr lang="en-US" dirty="0" smtClean="0"/>
              <a:t> </a:t>
            </a:r>
            <a:r>
              <a:rPr lang="en-US" dirty="0" err="1" smtClean="0"/>
              <a:t>eğitilmelidir</a:t>
            </a:r>
            <a:r>
              <a:rPr lang="en-US" dirty="0" smtClean="0"/>
              <a:t>. </a:t>
            </a:r>
            <a:r>
              <a:rPr lang="en-US" dirty="0" err="1" smtClean="0"/>
              <a:t>Daha</a:t>
            </a:r>
            <a:r>
              <a:rPr lang="en-US" dirty="0" smtClean="0"/>
              <a:t> </a:t>
            </a:r>
            <a:r>
              <a:rPr lang="en-US" dirty="0" err="1" smtClean="0"/>
              <a:t>verimli</a:t>
            </a:r>
            <a:r>
              <a:rPr lang="en-US" dirty="0" smtClean="0"/>
              <a:t> </a:t>
            </a:r>
            <a:r>
              <a:rPr lang="en-US" dirty="0" err="1" smtClean="0"/>
              <a:t>çalışmak</a:t>
            </a:r>
            <a:r>
              <a:rPr lang="en-US" dirty="0" smtClean="0"/>
              <a:t> </a:t>
            </a:r>
            <a:r>
              <a:rPr lang="en-US" dirty="0" err="1" smtClean="0"/>
              <a:t>ve</a:t>
            </a:r>
            <a:r>
              <a:rPr lang="en-US" dirty="0" smtClean="0"/>
              <a:t> </a:t>
            </a:r>
            <a:r>
              <a:rPr lang="en-US" dirty="0" err="1" smtClean="0"/>
              <a:t>iş</a:t>
            </a:r>
            <a:r>
              <a:rPr lang="en-US" dirty="0" smtClean="0"/>
              <a:t> </a:t>
            </a:r>
            <a:r>
              <a:rPr lang="en-US" dirty="0" err="1" smtClean="0"/>
              <a:t>kalitesini</a:t>
            </a:r>
            <a:r>
              <a:rPr lang="en-US" dirty="0" smtClean="0"/>
              <a:t> </a:t>
            </a:r>
            <a:r>
              <a:rPr lang="en-US" dirty="0" err="1" smtClean="0"/>
              <a:t>ar</a:t>
            </a:r>
            <a:r>
              <a:rPr lang="tr-TR" dirty="0" smtClean="0"/>
              <a:t>t</a:t>
            </a:r>
            <a:r>
              <a:rPr lang="en-US" dirty="0" err="1" smtClean="0"/>
              <a:t>tırmak</a:t>
            </a:r>
            <a:r>
              <a:rPr lang="en-US" dirty="0" smtClean="0"/>
              <a:t> </a:t>
            </a:r>
            <a:r>
              <a:rPr lang="en-US" dirty="0" err="1" smtClean="0"/>
              <a:t>üzere</a:t>
            </a:r>
            <a:r>
              <a:rPr lang="en-US" dirty="0" smtClean="0"/>
              <a:t> </a:t>
            </a:r>
            <a:r>
              <a:rPr lang="en-US" dirty="0" err="1" smtClean="0"/>
              <a:t>hedefler</a:t>
            </a:r>
            <a:r>
              <a:rPr lang="en-US" dirty="0" smtClean="0"/>
              <a:t> </a:t>
            </a:r>
            <a:r>
              <a:rPr lang="en-US" dirty="0" err="1" smtClean="0"/>
              <a:t>belirlenmelidir</a:t>
            </a:r>
            <a:r>
              <a:rPr lang="en-US" dirty="0" smtClean="0"/>
              <a:t>.</a:t>
            </a:r>
          </a:p>
          <a:p>
            <a:pPr fontAlgn="base"/>
            <a:r>
              <a:rPr lang="en-US" b="1" dirty="0" smtClean="0"/>
              <a:t>8. </a:t>
            </a:r>
            <a:r>
              <a:rPr lang="en-US" dirty="0" err="1" smtClean="0"/>
              <a:t>Korku</a:t>
            </a:r>
            <a:r>
              <a:rPr lang="en-US" dirty="0" smtClean="0"/>
              <a:t> </a:t>
            </a:r>
            <a:r>
              <a:rPr lang="en-US" dirty="0" err="1" smtClean="0"/>
              <a:t>üretkenlik</a:t>
            </a:r>
            <a:r>
              <a:rPr lang="en-US" dirty="0" smtClean="0"/>
              <a:t> </a:t>
            </a:r>
            <a:r>
              <a:rPr lang="en-US" dirty="0" err="1" smtClean="0"/>
              <a:t>karşıtı</a:t>
            </a:r>
            <a:r>
              <a:rPr lang="en-US" dirty="0" smtClean="0"/>
              <a:t> </a:t>
            </a:r>
            <a:r>
              <a:rPr lang="en-US" dirty="0" err="1" smtClean="0"/>
              <a:t>olduğundan</a:t>
            </a:r>
            <a:r>
              <a:rPr lang="en-US" dirty="0" smtClean="0"/>
              <a:t> </a:t>
            </a:r>
            <a:r>
              <a:rPr lang="en-US" dirty="0" err="1" smtClean="0"/>
              <a:t>uzaklaştırılmalıdır</a:t>
            </a:r>
            <a:r>
              <a:rPr lang="en-US" dirty="0" smtClean="0"/>
              <a:t>. </a:t>
            </a:r>
            <a:r>
              <a:rPr lang="en-US" dirty="0" err="1" smtClean="0"/>
              <a:t>Güç</a:t>
            </a:r>
            <a:r>
              <a:rPr lang="en-US" dirty="0" smtClean="0"/>
              <a:t>, </a:t>
            </a:r>
            <a:r>
              <a:rPr lang="en-US" dirty="0" err="1" smtClean="0"/>
              <a:t>sorumluluk</a:t>
            </a:r>
            <a:r>
              <a:rPr lang="en-US" dirty="0" smtClean="0"/>
              <a:t> </a:t>
            </a:r>
            <a:r>
              <a:rPr lang="en-US" dirty="0" err="1" smtClean="0"/>
              <a:t>ve</a:t>
            </a:r>
            <a:r>
              <a:rPr lang="en-US" dirty="0" smtClean="0"/>
              <a:t> </a:t>
            </a:r>
            <a:r>
              <a:rPr lang="en-US" dirty="0" err="1" smtClean="0"/>
              <a:t>mükafat</a:t>
            </a:r>
            <a:r>
              <a:rPr lang="en-US" dirty="0" smtClean="0"/>
              <a:t> </a:t>
            </a:r>
            <a:r>
              <a:rPr lang="en-US" dirty="0" err="1" smtClean="0"/>
              <a:t>çalışanlarca</a:t>
            </a:r>
            <a:r>
              <a:rPr lang="en-US" dirty="0" smtClean="0"/>
              <a:t> </a:t>
            </a:r>
            <a:r>
              <a:rPr lang="en-US" dirty="0" err="1" smtClean="0"/>
              <a:t>paylaşılmalıdır</a:t>
            </a:r>
            <a:r>
              <a:rPr lang="en-US" dirty="0" smtClean="0"/>
              <a:t>.</a:t>
            </a:r>
          </a:p>
          <a:p>
            <a:pPr fontAlgn="base"/>
            <a:r>
              <a:rPr lang="en-US" b="1" dirty="0" smtClean="0"/>
              <a:t>9.</a:t>
            </a:r>
            <a:r>
              <a:rPr lang="en-US" dirty="0" smtClean="0"/>
              <a:t> </a:t>
            </a:r>
            <a:r>
              <a:rPr lang="en-US" dirty="0" err="1" smtClean="0"/>
              <a:t>Çalışanların</a:t>
            </a:r>
            <a:r>
              <a:rPr lang="en-US" dirty="0" smtClean="0"/>
              <a:t> </a:t>
            </a:r>
            <a:r>
              <a:rPr lang="en-US" dirty="0" err="1" smtClean="0"/>
              <a:t>öğretilip</a:t>
            </a:r>
            <a:r>
              <a:rPr lang="en-US" dirty="0" smtClean="0"/>
              <a:t> </a:t>
            </a:r>
            <a:r>
              <a:rPr lang="en-US" dirty="0" err="1" smtClean="0"/>
              <a:t>sınandığı</a:t>
            </a:r>
            <a:r>
              <a:rPr lang="en-US" dirty="0" smtClean="0"/>
              <a:t> model </a:t>
            </a:r>
            <a:r>
              <a:rPr lang="en-US" dirty="0" err="1" smtClean="0"/>
              <a:t>yerine</a:t>
            </a:r>
            <a:r>
              <a:rPr lang="en-US" dirty="0" smtClean="0"/>
              <a:t>, </a:t>
            </a:r>
            <a:r>
              <a:rPr lang="en-US" dirty="0" err="1" smtClean="0"/>
              <a:t>bireylerin</a:t>
            </a:r>
            <a:r>
              <a:rPr lang="en-US" dirty="0" smtClean="0"/>
              <a:t> </a:t>
            </a:r>
            <a:r>
              <a:rPr lang="en-US" dirty="0" err="1" smtClean="0"/>
              <a:t>sürekli</a:t>
            </a:r>
            <a:r>
              <a:rPr lang="en-US" dirty="0" smtClean="0"/>
              <a:t> </a:t>
            </a:r>
            <a:r>
              <a:rPr lang="en-US" dirty="0" err="1" smtClean="0"/>
              <a:t>öğrenme</a:t>
            </a:r>
            <a:r>
              <a:rPr lang="en-US" dirty="0" smtClean="0"/>
              <a:t> </a:t>
            </a:r>
            <a:r>
              <a:rPr lang="en-US" dirty="0" err="1" smtClean="0"/>
              <a:t>ve</a:t>
            </a:r>
            <a:r>
              <a:rPr lang="en-US" dirty="0" smtClean="0"/>
              <a:t> </a:t>
            </a:r>
            <a:r>
              <a:rPr lang="en-US" dirty="0" err="1" smtClean="0"/>
              <a:t>kişisel</a:t>
            </a:r>
            <a:r>
              <a:rPr lang="en-US" dirty="0" smtClean="0"/>
              <a:t> </a:t>
            </a:r>
            <a:r>
              <a:rPr lang="en-US" dirty="0" err="1" smtClean="0"/>
              <a:t>gelişimine</a:t>
            </a:r>
            <a:r>
              <a:rPr lang="en-US" dirty="0" smtClean="0"/>
              <a:t> </a:t>
            </a:r>
            <a:r>
              <a:rPr lang="en-US" dirty="0" err="1" smtClean="0"/>
              <a:t>odaklanılmalıdır</a:t>
            </a:r>
            <a:r>
              <a:rPr lang="en-US" dirty="0" smtClean="0"/>
              <a:t>.</a:t>
            </a:r>
          </a:p>
          <a:p>
            <a:pPr fontAlgn="base"/>
            <a:r>
              <a:rPr lang="en-US" b="1" dirty="0" smtClean="0"/>
              <a:t>10.</a:t>
            </a:r>
            <a:r>
              <a:rPr lang="en-US" dirty="0" smtClean="0"/>
              <a:t> </a:t>
            </a:r>
            <a:r>
              <a:rPr lang="en-US" dirty="0" err="1" smtClean="0"/>
              <a:t>Kurum</a:t>
            </a:r>
            <a:r>
              <a:rPr lang="en-US" dirty="0" smtClean="0"/>
              <a:t> </a:t>
            </a:r>
            <a:r>
              <a:rPr lang="en-US" dirty="0" err="1" smtClean="0"/>
              <a:t>beklentilerine</a:t>
            </a:r>
            <a:r>
              <a:rPr lang="en-US" dirty="0" smtClean="0"/>
              <a:t> </a:t>
            </a:r>
            <a:r>
              <a:rPr lang="en-US" dirty="0" err="1" smtClean="0"/>
              <a:t>erişilmediğinde</a:t>
            </a:r>
            <a:r>
              <a:rPr lang="en-US" dirty="0" smtClean="0"/>
              <a:t> </a:t>
            </a:r>
            <a:r>
              <a:rPr lang="en-US" dirty="0" err="1" smtClean="0"/>
              <a:t>sorun</a:t>
            </a:r>
            <a:r>
              <a:rPr lang="en-US" dirty="0" smtClean="0"/>
              <a:t> %85 </a:t>
            </a:r>
            <a:r>
              <a:rPr lang="en-US" dirty="0" err="1" smtClean="0"/>
              <a:t>sistemin</a:t>
            </a:r>
            <a:r>
              <a:rPr lang="en-US" dirty="0" smtClean="0"/>
              <a:t> </a:t>
            </a:r>
            <a:r>
              <a:rPr lang="en-US" dirty="0" err="1" smtClean="0"/>
              <a:t>kuruluşu</a:t>
            </a:r>
            <a:r>
              <a:rPr lang="en-US" dirty="0" smtClean="0"/>
              <a:t> %15 </a:t>
            </a:r>
            <a:r>
              <a:rPr lang="en-US" dirty="0" err="1" smtClean="0"/>
              <a:t>bağımsız</a:t>
            </a:r>
            <a:r>
              <a:rPr lang="en-US" dirty="0" smtClean="0"/>
              <a:t> </a:t>
            </a:r>
            <a:r>
              <a:rPr lang="en-US" dirty="0" err="1" smtClean="0"/>
              <a:t>süreç</a:t>
            </a:r>
            <a:r>
              <a:rPr lang="en-US" dirty="0" smtClean="0"/>
              <a:t> </a:t>
            </a:r>
            <a:r>
              <a:rPr lang="en-US" dirty="0" err="1" smtClean="0"/>
              <a:t>veya</a:t>
            </a:r>
            <a:r>
              <a:rPr lang="en-US" dirty="0" smtClean="0"/>
              <a:t> </a:t>
            </a:r>
            <a:r>
              <a:rPr lang="en-US" dirty="0" err="1" smtClean="0"/>
              <a:t>çalışanlardan</a:t>
            </a:r>
            <a:r>
              <a:rPr lang="en-US" dirty="0" smtClean="0"/>
              <a:t> </a:t>
            </a:r>
            <a:r>
              <a:rPr lang="en-US" dirty="0" err="1" smtClean="0"/>
              <a:t>kaynaklanır</a:t>
            </a:r>
            <a:r>
              <a:rPr lang="en-US" dirty="0" smtClean="0"/>
              <a:t>. </a:t>
            </a:r>
            <a:r>
              <a:rPr lang="en-US" dirty="0" err="1" smtClean="0"/>
              <a:t>Bireyleri</a:t>
            </a:r>
            <a:r>
              <a:rPr lang="en-US" dirty="0" smtClean="0"/>
              <a:t> </a:t>
            </a:r>
            <a:r>
              <a:rPr lang="en-US" dirty="0" err="1" smtClean="0"/>
              <a:t>suçlamak</a:t>
            </a:r>
            <a:r>
              <a:rPr lang="en-US" dirty="0" smtClean="0"/>
              <a:t> </a:t>
            </a:r>
            <a:r>
              <a:rPr lang="en-US" dirty="0" err="1" smtClean="0"/>
              <a:t>yerine</a:t>
            </a:r>
            <a:r>
              <a:rPr lang="en-US" dirty="0" smtClean="0"/>
              <a:t> </a:t>
            </a:r>
            <a:r>
              <a:rPr lang="en-US" dirty="0" err="1" smtClean="0"/>
              <a:t>sistem</a:t>
            </a:r>
            <a:r>
              <a:rPr lang="en-US" dirty="0" smtClean="0"/>
              <a:t> </a:t>
            </a:r>
            <a:r>
              <a:rPr lang="en-US" dirty="0" err="1" smtClean="0"/>
              <a:t>düzeltilmelidir</a:t>
            </a:r>
            <a:r>
              <a:rPr lang="en-US" dirty="0" smtClean="0"/>
              <a:t>.</a:t>
            </a:r>
          </a:p>
          <a:p>
            <a:endParaRPr lang="en-US" dirty="0"/>
          </a:p>
        </p:txBody>
      </p:sp>
    </p:spTree>
    <p:extLst>
      <p:ext uri="{BB962C8B-B14F-4D97-AF65-F5344CB8AC3E}">
        <p14:creationId xmlns:p14="http://schemas.microsoft.com/office/powerpoint/2010/main" val="7049949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err="1" smtClean="0"/>
              <a:t>Kauro</a:t>
            </a:r>
            <a:r>
              <a:rPr lang="tr-TR" b="1" dirty="0" smtClean="0"/>
              <a:t> </a:t>
            </a:r>
            <a:r>
              <a:rPr lang="tr-TR" b="1" dirty="0" err="1" smtClean="0"/>
              <a:t>İshikawa</a:t>
            </a:r>
            <a:r>
              <a:rPr lang="tr-TR" b="1" dirty="0" smtClean="0"/>
              <a:t>, Japonya</a:t>
            </a:r>
            <a:endParaRPr lang="en-US" b="1" dirty="0"/>
          </a:p>
        </p:txBody>
      </p:sp>
      <p:sp>
        <p:nvSpPr>
          <p:cNvPr id="3" name="İçerik Yer Tutucusu 2"/>
          <p:cNvSpPr>
            <a:spLocks noGrp="1"/>
          </p:cNvSpPr>
          <p:nvPr>
            <p:ph idx="1"/>
          </p:nvPr>
        </p:nvSpPr>
        <p:spPr/>
        <p:txBody>
          <a:bodyPr>
            <a:normAutofit fontScale="92500" lnSpcReduction="10000"/>
          </a:bodyPr>
          <a:lstStyle/>
          <a:p>
            <a:r>
              <a:rPr lang="tr-TR" dirty="0" smtClean="0"/>
              <a:t>Japonya bu sayede II. Dünya savaşı sonrasında büyük sıçrama sağladı.</a:t>
            </a:r>
          </a:p>
          <a:p>
            <a:r>
              <a:rPr lang="tr-TR" dirty="0"/>
              <a:t>İ</a:t>
            </a:r>
            <a:r>
              <a:rPr lang="tr-TR" dirty="0" smtClean="0"/>
              <a:t>ş </a:t>
            </a:r>
            <a:r>
              <a:rPr lang="tr-TR" dirty="0"/>
              <a:t>ve özel hayattaki başarının </a:t>
            </a:r>
            <a:r>
              <a:rPr lang="tr-TR" dirty="0" smtClean="0"/>
              <a:t>sırrı </a:t>
            </a:r>
            <a:r>
              <a:rPr lang="tr-TR" dirty="0"/>
              <a:t>sadece kazanılan parada değil, işini en iyi şekilde yapmanın </a:t>
            </a:r>
            <a:r>
              <a:rPr lang="tr-TR" dirty="0" smtClean="0"/>
              <a:t>verdiği tatminde yatar.</a:t>
            </a:r>
          </a:p>
          <a:p>
            <a:r>
              <a:rPr lang="tr-TR" b="1" dirty="0" smtClean="0"/>
              <a:t>‘Elinden </a:t>
            </a:r>
            <a:r>
              <a:rPr lang="tr-TR" b="1" dirty="0"/>
              <a:t>gelenin en iyisini yapmamak şerefsizlik ve utanç vericidir, başkalarını onurlandırmamak da ayıptır</a:t>
            </a:r>
            <a:r>
              <a:rPr lang="tr-TR" b="1" dirty="0" smtClean="0"/>
              <a:t>” </a:t>
            </a:r>
          </a:p>
          <a:p>
            <a:r>
              <a:rPr lang="tr-TR" dirty="0" smtClean="0"/>
              <a:t>Özetle başarılı ve tatmin olmak için gerekli özellikler:</a:t>
            </a:r>
          </a:p>
          <a:p>
            <a:pPr marL="0" indent="0" fontAlgn="base">
              <a:buNone/>
            </a:pPr>
            <a:r>
              <a:rPr lang="en-US" b="1" dirty="0"/>
              <a:t>1.</a:t>
            </a:r>
            <a:r>
              <a:rPr lang="en-US" dirty="0"/>
              <a:t> </a:t>
            </a:r>
            <a:r>
              <a:rPr lang="en-US" dirty="0" err="1"/>
              <a:t>Gelişen</a:t>
            </a:r>
            <a:r>
              <a:rPr lang="en-US" dirty="0"/>
              <a:t> </a:t>
            </a:r>
            <a:r>
              <a:rPr lang="en-US" dirty="0" err="1"/>
              <a:t>insan</a:t>
            </a:r>
            <a:r>
              <a:rPr lang="en-US" dirty="0"/>
              <a:t> </a:t>
            </a:r>
            <a:r>
              <a:rPr lang="en-US" dirty="0" err="1"/>
              <a:t>olmaktan</a:t>
            </a:r>
            <a:r>
              <a:rPr lang="en-US" dirty="0"/>
              <a:t> </a:t>
            </a:r>
            <a:r>
              <a:rPr lang="en-US" dirty="0" err="1"/>
              <a:t>ve</a:t>
            </a:r>
            <a:r>
              <a:rPr lang="en-US" dirty="0"/>
              <a:t> </a:t>
            </a:r>
            <a:r>
              <a:rPr lang="en-US" dirty="0" err="1"/>
              <a:t>tüm</a:t>
            </a:r>
            <a:r>
              <a:rPr lang="en-US" dirty="0"/>
              <a:t> </a:t>
            </a:r>
            <a:r>
              <a:rPr lang="en-US" dirty="0" err="1"/>
              <a:t>becerilerini</a:t>
            </a:r>
            <a:r>
              <a:rPr lang="en-US" dirty="0"/>
              <a:t> </a:t>
            </a:r>
            <a:r>
              <a:rPr lang="en-US" dirty="0" err="1"/>
              <a:t>sonuna</a:t>
            </a:r>
            <a:r>
              <a:rPr lang="en-US" dirty="0"/>
              <a:t> </a:t>
            </a:r>
            <a:r>
              <a:rPr lang="en-US" dirty="0" err="1"/>
              <a:t>kadar</a:t>
            </a:r>
            <a:r>
              <a:rPr lang="en-US" dirty="0"/>
              <a:t> </a:t>
            </a:r>
            <a:r>
              <a:rPr lang="en-US" dirty="0" err="1"/>
              <a:t>kullanabilmekten</a:t>
            </a:r>
            <a:r>
              <a:rPr lang="en-US" dirty="0"/>
              <a:t> </a:t>
            </a:r>
            <a:r>
              <a:rPr lang="en-US" dirty="0" err="1"/>
              <a:t>doğan</a:t>
            </a:r>
            <a:r>
              <a:rPr lang="en-US" dirty="0"/>
              <a:t> </a:t>
            </a:r>
            <a:r>
              <a:rPr lang="en-US" dirty="0" err="1"/>
              <a:t>doyum</a:t>
            </a:r>
            <a:endParaRPr lang="en-US" dirty="0"/>
          </a:p>
          <a:p>
            <a:pPr marL="0" indent="0" fontAlgn="base">
              <a:buNone/>
            </a:pPr>
            <a:r>
              <a:rPr lang="en-US" b="1" dirty="0"/>
              <a:t>2.</a:t>
            </a:r>
            <a:r>
              <a:rPr lang="en-US" dirty="0"/>
              <a:t> </a:t>
            </a:r>
            <a:r>
              <a:rPr lang="en-US" dirty="0" err="1"/>
              <a:t>Özgüveni</a:t>
            </a:r>
            <a:r>
              <a:rPr lang="en-US" dirty="0"/>
              <a:t> </a:t>
            </a:r>
            <a:r>
              <a:rPr lang="en-US" dirty="0" err="1"/>
              <a:t>olmak</a:t>
            </a:r>
            <a:r>
              <a:rPr lang="en-US" dirty="0"/>
              <a:t>, </a:t>
            </a:r>
            <a:r>
              <a:rPr lang="en-US" dirty="0" err="1"/>
              <a:t>kendine</a:t>
            </a:r>
            <a:r>
              <a:rPr lang="en-US" dirty="0"/>
              <a:t> </a:t>
            </a:r>
            <a:r>
              <a:rPr lang="en-US" dirty="0" err="1"/>
              <a:t>yetebilmek</a:t>
            </a:r>
            <a:r>
              <a:rPr lang="en-US" dirty="0"/>
              <a:t>, </a:t>
            </a:r>
            <a:r>
              <a:rPr lang="en-US" dirty="0" err="1"/>
              <a:t>öğrenmeye</a:t>
            </a:r>
            <a:r>
              <a:rPr lang="en-US" dirty="0"/>
              <a:t> can </a:t>
            </a:r>
            <a:r>
              <a:rPr lang="en-US" dirty="0" err="1"/>
              <a:t>atmak</a:t>
            </a:r>
            <a:endParaRPr lang="en-US" dirty="0"/>
          </a:p>
          <a:p>
            <a:pPr marL="0" indent="0" fontAlgn="base">
              <a:buNone/>
            </a:pPr>
            <a:r>
              <a:rPr lang="en-US" b="1" dirty="0"/>
              <a:t>3.</a:t>
            </a:r>
            <a:r>
              <a:rPr lang="en-US" dirty="0"/>
              <a:t> </a:t>
            </a:r>
            <a:r>
              <a:rPr lang="en-US" dirty="0" err="1"/>
              <a:t>Aklını</a:t>
            </a:r>
            <a:r>
              <a:rPr lang="en-US" dirty="0"/>
              <a:t> </a:t>
            </a:r>
            <a:r>
              <a:rPr lang="en-US" dirty="0" err="1"/>
              <a:t>kullanmak</a:t>
            </a:r>
            <a:r>
              <a:rPr lang="en-US" dirty="0"/>
              <a:t>, </a:t>
            </a:r>
            <a:r>
              <a:rPr lang="en-US" dirty="0" err="1"/>
              <a:t>gönüllü</a:t>
            </a:r>
            <a:r>
              <a:rPr lang="en-US" dirty="0"/>
              <a:t> </a:t>
            </a:r>
            <a:r>
              <a:rPr lang="en-US" dirty="0" err="1"/>
              <a:t>çalışmak</a:t>
            </a:r>
            <a:r>
              <a:rPr lang="en-US" dirty="0"/>
              <a:t> </a:t>
            </a:r>
            <a:r>
              <a:rPr lang="en-US" dirty="0" err="1"/>
              <a:t>ve</a:t>
            </a:r>
            <a:r>
              <a:rPr lang="en-US" dirty="0"/>
              <a:t> </a:t>
            </a:r>
            <a:r>
              <a:rPr lang="en-US" dirty="0" err="1"/>
              <a:t>bu</a:t>
            </a:r>
            <a:r>
              <a:rPr lang="en-US" dirty="0"/>
              <a:t> </a:t>
            </a:r>
            <a:r>
              <a:rPr lang="en-US" dirty="0" err="1"/>
              <a:t>yolla</a:t>
            </a:r>
            <a:r>
              <a:rPr lang="en-US" dirty="0"/>
              <a:t> </a:t>
            </a:r>
            <a:r>
              <a:rPr lang="en-US" dirty="0" err="1"/>
              <a:t>topluma</a:t>
            </a:r>
            <a:r>
              <a:rPr lang="en-US" dirty="0"/>
              <a:t> </a:t>
            </a:r>
            <a:r>
              <a:rPr lang="en-US" dirty="0" err="1"/>
              <a:t>katkıda</a:t>
            </a:r>
            <a:r>
              <a:rPr lang="en-US" dirty="0"/>
              <a:t> </a:t>
            </a:r>
            <a:r>
              <a:rPr lang="en-US" dirty="0" err="1"/>
              <a:t>bulunmak</a:t>
            </a:r>
            <a:r>
              <a:rPr lang="en-US" dirty="0"/>
              <a:t> </a:t>
            </a:r>
            <a:r>
              <a:rPr lang="en-US" dirty="0" err="1"/>
              <a:t>olarak</a:t>
            </a:r>
            <a:r>
              <a:rPr lang="en-US" dirty="0"/>
              <a:t> </a:t>
            </a:r>
            <a:r>
              <a:rPr lang="en-US" dirty="0" err="1"/>
              <a:t>tanımlar</a:t>
            </a:r>
            <a:r>
              <a:rPr lang="en-US" dirty="0"/>
              <a:t>.</a:t>
            </a:r>
          </a:p>
          <a:p>
            <a:endParaRPr lang="en-US" dirty="0"/>
          </a:p>
        </p:txBody>
      </p:sp>
    </p:spTree>
    <p:extLst>
      <p:ext uri="{BB962C8B-B14F-4D97-AF65-F5344CB8AC3E}">
        <p14:creationId xmlns:p14="http://schemas.microsoft.com/office/powerpoint/2010/main" val="2625791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pPr fontAlgn="base"/>
            <a:r>
              <a:rPr lang="en-US" b="1" dirty="0"/>
              <a:t>NASIL DAHA </a:t>
            </a:r>
            <a:r>
              <a:rPr lang="en-US" b="1" dirty="0" smtClean="0"/>
              <a:t>KALİTELİ</a:t>
            </a:r>
            <a:r>
              <a:rPr lang="tr-TR" dirty="0" smtClean="0"/>
              <a:t> </a:t>
            </a:r>
            <a:r>
              <a:rPr lang="en-US" b="1" dirty="0" smtClean="0"/>
              <a:t>ÜRETEBİLİRİZ</a:t>
            </a:r>
            <a:r>
              <a:rPr lang="en-US" b="1" dirty="0"/>
              <a:t>?</a:t>
            </a:r>
            <a:r>
              <a:rPr lang="en-US" dirty="0"/>
              <a:t/>
            </a:r>
            <a:br>
              <a:rPr lang="en-US" dirty="0"/>
            </a:br>
            <a:endParaRPr lang="en-US" dirty="0"/>
          </a:p>
        </p:txBody>
      </p:sp>
      <p:sp>
        <p:nvSpPr>
          <p:cNvPr id="3" name="İçerik Yer Tutucusu 2"/>
          <p:cNvSpPr>
            <a:spLocks noGrp="1"/>
          </p:cNvSpPr>
          <p:nvPr>
            <p:ph idx="1"/>
          </p:nvPr>
        </p:nvSpPr>
        <p:spPr/>
        <p:txBody>
          <a:bodyPr>
            <a:normAutofit/>
          </a:bodyPr>
          <a:lstStyle/>
          <a:p>
            <a:r>
              <a:rPr lang="tr-TR" dirty="0"/>
              <a:t>Yapı taşı insan olan toplum ve yönetim erki, insan organizmasının kurgulanmasında farklı </a:t>
            </a:r>
            <a:r>
              <a:rPr lang="tr-TR" dirty="0" smtClean="0"/>
              <a:t>değil</a:t>
            </a:r>
          </a:p>
          <a:p>
            <a:r>
              <a:rPr lang="tr-TR" b="1" dirty="0"/>
              <a:t>1. Karar ver </a:t>
            </a:r>
            <a:r>
              <a:rPr lang="tr-TR" b="1" dirty="0" smtClean="0"/>
              <a:t>ve planla:</a:t>
            </a:r>
            <a:r>
              <a:rPr lang="tr-TR" dirty="0"/>
              <a:t> </a:t>
            </a:r>
            <a:r>
              <a:rPr lang="tr-TR" dirty="0" smtClean="0"/>
              <a:t>Uzlaşma ve bilimin katkılarıyla </a:t>
            </a:r>
            <a:r>
              <a:rPr lang="tr-TR" dirty="0"/>
              <a:t>hazırlanmış </a:t>
            </a:r>
            <a:r>
              <a:rPr lang="tr-TR" dirty="0" smtClean="0"/>
              <a:t>planlar oluşturmak</a:t>
            </a:r>
            <a:r>
              <a:rPr lang="tr-TR" dirty="0"/>
              <a:t>, ortaya konmuş sorunlara </a:t>
            </a:r>
            <a:r>
              <a:rPr lang="tr-TR" dirty="0" smtClean="0"/>
              <a:t>dayanarak </a:t>
            </a:r>
            <a:r>
              <a:rPr lang="tr-TR" dirty="0"/>
              <a:t>gelişme önceliklerini belirlemektir</a:t>
            </a:r>
            <a:r>
              <a:rPr lang="tr-TR" dirty="0" smtClean="0"/>
              <a:t>.</a:t>
            </a:r>
          </a:p>
          <a:p>
            <a:r>
              <a:rPr lang="tr-TR" b="1" dirty="0"/>
              <a:t>2. Koordine ol: </a:t>
            </a:r>
            <a:r>
              <a:rPr lang="tr-TR" dirty="0"/>
              <a:t>Eşgüdümsüz ve uzlaşmasız planların amacına ulaşması mümkün değildir. Bu nedenle ana görevi hedefe uygun koordinasyonu ve </a:t>
            </a:r>
            <a:r>
              <a:rPr lang="tr-TR" dirty="0" smtClean="0"/>
              <a:t>uzlaştırmayı </a:t>
            </a:r>
            <a:r>
              <a:rPr lang="tr-TR" dirty="0"/>
              <a:t>sağlayacak eşgüdüm birimleri </a:t>
            </a:r>
            <a:r>
              <a:rPr lang="tr-TR" dirty="0" smtClean="0"/>
              <a:t>gerekli</a:t>
            </a:r>
          </a:p>
          <a:p>
            <a:r>
              <a:rPr lang="tr-TR" b="1" dirty="0" smtClean="0"/>
              <a:t>Bunları yaparken </a:t>
            </a:r>
            <a:r>
              <a:rPr lang="tr-TR" b="1" dirty="0"/>
              <a:t>a</a:t>
            </a:r>
            <a:r>
              <a:rPr lang="tr-TR" b="1" dirty="0" smtClean="0"/>
              <a:t>dil, dürüst, çalışkan ve akılcı ol, bütüne hizmet et!</a:t>
            </a:r>
            <a:endParaRPr lang="en-US" b="1" dirty="0" smtClean="0"/>
          </a:p>
          <a:p>
            <a:endParaRPr lang="en-US" dirty="0"/>
          </a:p>
        </p:txBody>
      </p:sp>
    </p:spTree>
    <p:extLst>
      <p:ext uri="{BB962C8B-B14F-4D97-AF65-F5344CB8AC3E}">
        <p14:creationId xmlns:p14="http://schemas.microsoft.com/office/powerpoint/2010/main" val="30634615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3. Uygula: </a:t>
            </a:r>
            <a:r>
              <a:rPr lang="en-US" dirty="0"/>
              <a:t/>
            </a:r>
            <a:br>
              <a:rPr lang="en-US" dirty="0"/>
            </a:br>
            <a:endParaRPr lang="en-US" dirty="0"/>
          </a:p>
        </p:txBody>
      </p:sp>
      <p:sp>
        <p:nvSpPr>
          <p:cNvPr id="3" name="İçerik Yer Tutucusu 2"/>
          <p:cNvSpPr>
            <a:spLocks noGrp="1"/>
          </p:cNvSpPr>
          <p:nvPr>
            <p:ph idx="1"/>
          </p:nvPr>
        </p:nvSpPr>
        <p:spPr/>
        <p:txBody>
          <a:bodyPr>
            <a:normAutofit fontScale="85000" lnSpcReduction="20000"/>
          </a:bodyPr>
          <a:lstStyle/>
          <a:p>
            <a:pPr fontAlgn="base"/>
            <a:r>
              <a:rPr lang="en-US" b="1" dirty="0" err="1" smtClean="0"/>
              <a:t>Tanımlama</a:t>
            </a:r>
            <a:r>
              <a:rPr lang="en-US" b="1" dirty="0" smtClean="0"/>
              <a:t> </a:t>
            </a:r>
            <a:r>
              <a:rPr lang="en-US" b="1" dirty="0"/>
              <a:t>/ </a:t>
            </a:r>
            <a:r>
              <a:rPr lang="tr-TR" b="1" dirty="0" err="1"/>
              <a:t>S</a:t>
            </a:r>
            <a:r>
              <a:rPr lang="en-US" b="1" dirty="0" err="1" smtClean="0"/>
              <a:t>ertifikasyon</a:t>
            </a:r>
            <a:r>
              <a:rPr lang="en-US" b="1" dirty="0"/>
              <a:t>:</a:t>
            </a:r>
            <a:r>
              <a:rPr lang="en-US" dirty="0"/>
              <a:t> </a:t>
            </a:r>
            <a:r>
              <a:rPr lang="tr-TR" dirty="0"/>
              <a:t>S</a:t>
            </a:r>
            <a:r>
              <a:rPr lang="en-US" dirty="0" err="1" smtClean="0"/>
              <a:t>orunların</a:t>
            </a:r>
            <a:r>
              <a:rPr lang="en-US" dirty="0" smtClean="0"/>
              <a:t> </a:t>
            </a:r>
            <a:r>
              <a:rPr lang="en-US" dirty="0" err="1"/>
              <a:t>boyutları</a:t>
            </a:r>
            <a:r>
              <a:rPr lang="en-US" dirty="0"/>
              <a:t> </a:t>
            </a:r>
            <a:r>
              <a:rPr lang="en-US" dirty="0" err="1" smtClean="0"/>
              <a:t>ortaya</a:t>
            </a:r>
            <a:r>
              <a:rPr lang="en-US" dirty="0" smtClean="0"/>
              <a:t> </a:t>
            </a:r>
            <a:r>
              <a:rPr lang="en-US" dirty="0" err="1"/>
              <a:t>konulmalı</a:t>
            </a:r>
            <a:r>
              <a:rPr lang="en-US" dirty="0"/>
              <a:t>; </a:t>
            </a:r>
            <a:r>
              <a:rPr lang="en-US" dirty="0" err="1"/>
              <a:t>bu</a:t>
            </a:r>
            <a:r>
              <a:rPr lang="en-US" dirty="0"/>
              <a:t> </a:t>
            </a:r>
            <a:r>
              <a:rPr lang="en-US" dirty="0" err="1"/>
              <a:t>işlerin</a:t>
            </a:r>
            <a:r>
              <a:rPr lang="en-US" dirty="0"/>
              <a:t> </a:t>
            </a:r>
            <a:r>
              <a:rPr lang="en-US" dirty="0" err="1"/>
              <a:t>ve</a:t>
            </a:r>
            <a:r>
              <a:rPr lang="en-US" dirty="0"/>
              <a:t> </a:t>
            </a:r>
            <a:r>
              <a:rPr lang="en-US" dirty="0" err="1"/>
              <a:t>işi</a:t>
            </a:r>
            <a:r>
              <a:rPr lang="en-US" dirty="0"/>
              <a:t> </a:t>
            </a:r>
            <a:r>
              <a:rPr lang="en-US" dirty="0" err="1"/>
              <a:t>yapacak</a:t>
            </a:r>
            <a:r>
              <a:rPr lang="en-US" dirty="0"/>
              <a:t> </a:t>
            </a:r>
            <a:r>
              <a:rPr lang="en-US" dirty="0" err="1"/>
              <a:t>kişilerin</a:t>
            </a:r>
            <a:r>
              <a:rPr lang="en-US" dirty="0"/>
              <a:t> </a:t>
            </a:r>
            <a:r>
              <a:rPr lang="en-US" dirty="0" err="1"/>
              <a:t>özellikleri</a:t>
            </a:r>
            <a:r>
              <a:rPr lang="en-US" dirty="0"/>
              <a:t> </a:t>
            </a:r>
            <a:r>
              <a:rPr lang="en-US" dirty="0" err="1"/>
              <a:t>belirlenmelidir</a:t>
            </a:r>
            <a:r>
              <a:rPr lang="en-US" dirty="0"/>
              <a:t> (</a:t>
            </a:r>
            <a:r>
              <a:rPr lang="en-US" dirty="0" err="1"/>
              <a:t>örneğin</a:t>
            </a:r>
            <a:r>
              <a:rPr lang="en-US" dirty="0"/>
              <a:t> </a:t>
            </a:r>
            <a:r>
              <a:rPr lang="en-US" dirty="0" err="1"/>
              <a:t>radyoloji</a:t>
            </a:r>
            <a:r>
              <a:rPr lang="en-US" dirty="0"/>
              <a:t> </a:t>
            </a:r>
            <a:r>
              <a:rPr lang="en-US" dirty="0" err="1"/>
              <a:t>sektöründe</a:t>
            </a:r>
            <a:r>
              <a:rPr lang="en-US" dirty="0"/>
              <a:t> </a:t>
            </a:r>
            <a:r>
              <a:rPr lang="en-US" dirty="0" err="1"/>
              <a:t>radyolog</a:t>
            </a:r>
            <a:r>
              <a:rPr lang="en-US" dirty="0"/>
              <a:t>, </a:t>
            </a:r>
            <a:r>
              <a:rPr lang="en-US" dirty="0" err="1"/>
              <a:t>teknisyen</a:t>
            </a:r>
            <a:r>
              <a:rPr lang="en-US" dirty="0"/>
              <a:t> </a:t>
            </a:r>
            <a:r>
              <a:rPr lang="en-US" dirty="0" err="1"/>
              <a:t>tanımlamaları</a:t>
            </a:r>
            <a:r>
              <a:rPr lang="en-US" dirty="0"/>
              <a:t> </a:t>
            </a:r>
            <a:r>
              <a:rPr lang="en-US" dirty="0" err="1"/>
              <a:t>gibi</a:t>
            </a:r>
            <a:r>
              <a:rPr lang="en-US" dirty="0"/>
              <a:t>).</a:t>
            </a:r>
          </a:p>
          <a:p>
            <a:pPr fontAlgn="base"/>
            <a:r>
              <a:rPr lang="en-US" b="1" dirty="0" err="1" smtClean="0"/>
              <a:t>Kural</a:t>
            </a:r>
            <a:r>
              <a:rPr lang="en-US" b="1" dirty="0" smtClean="0"/>
              <a:t> </a:t>
            </a:r>
            <a:r>
              <a:rPr lang="en-US" b="1" dirty="0" err="1" smtClean="0"/>
              <a:t>Koyma</a:t>
            </a:r>
            <a:r>
              <a:rPr lang="en-US" b="1" dirty="0" smtClean="0"/>
              <a:t>:</a:t>
            </a:r>
            <a:r>
              <a:rPr lang="en-US" dirty="0"/>
              <a:t> </a:t>
            </a:r>
            <a:r>
              <a:rPr lang="en-US" dirty="0" err="1"/>
              <a:t>Belirlenen</a:t>
            </a:r>
            <a:r>
              <a:rPr lang="en-US" dirty="0"/>
              <a:t> </a:t>
            </a:r>
            <a:r>
              <a:rPr lang="en-US" dirty="0" err="1"/>
              <a:t>iş</a:t>
            </a:r>
            <a:r>
              <a:rPr lang="en-US" dirty="0"/>
              <a:t> </a:t>
            </a:r>
            <a:r>
              <a:rPr lang="en-US" dirty="0" err="1"/>
              <a:t>sınırlarının</a:t>
            </a:r>
            <a:r>
              <a:rPr lang="en-US" dirty="0"/>
              <a:t> </a:t>
            </a:r>
            <a:r>
              <a:rPr lang="en-US" dirty="0" err="1"/>
              <a:t>çizilmesinin</a:t>
            </a:r>
            <a:r>
              <a:rPr lang="en-US" dirty="0"/>
              <a:t> </a:t>
            </a:r>
            <a:r>
              <a:rPr lang="en-US" dirty="0" err="1"/>
              <a:t>ardından</a:t>
            </a:r>
            <a:r>
              <a:rPr lang="en-US" dirty="0"/>
              <a:t> </a:t>
            </a:r>
            <a:r>
              <a:rPr lang="en-US" dirty="0" err="1"/>
              <a:t>işin</a:t>
            </a:r>
            <a:r>
              <a:rPr lang="en-US" dirty="0"/>
              <a:t> </a:t>
            </a:r>
            <a:r>
              <a:rPr lang="en-US" dirty="0" err="1"/>
              <a:t>nasıl</a:t>
            </a:r>
            <a:r>
              <a:rPr lang="en-US" dirty="0"/>
              <a:t> </a:t>
            </a:r>
            <a:r>
              <a:rPr lang="en-US" dirty="0" err="1"/>
              <a:t>yapılacağına</a:t>
            </a:r>
            <a:r>
              <a:rPr lang="en-US" dirty="0"/>
              <a:t> </a:t>
            </a:r>
            <a:r>
              <a:rPr lang="en-US" dirty="0" err="1"/>
              <a:t>dair</a:t>
            </a:r>
            <a:r>
              <a:rPr lang="en-US" dirty="0"/>
              <a:t> </a:t>
            </a:r>
            <a:r>
              <a:rPr lang="en-US" dirty="0" err="1"/>
              <a:t>kurallar</a:t>
            </a:r>
            <a:r>
              <a:rPr lang="en-US" dirty="0"/>
              <a:t> </a:t>
            </a:r>
            <a:r>
              <a:rPr lang="en-US" dirty="0" err="1"/>
              <a:t>uzman</a:t>
            </a:r>
            <a:r>
              <a:rPr lang="en-US" dirty="0"/>
              <a:t> </a:t>
            </a:r>
            <a:r>
              <a:rPr lang="en-US" dirty="0" err="1"/>
              <a:t>kişilerce</a:t>
            </a:r>
            <a:r>
              <a:rPr lang="en-US" dirty="0"/>
              <a:t> </a:t>
            </a:r>
            <a:r>
              <a:rPr lang="en-US" dirty="0" err="1"/>
              <a:t>konulmalıdır</a:t>
            </a:r>
            <a:r>
              <a:rPr lang="en-US" dirty="0"/>
              <a:t> (</a:t>
            </a:r>
            <a:r>
              <a:rPr lang="en-US" dirty="0" err="1"/>
              <a:t>örneğin</a:t>
            </a:r>
            <a:r>
              <a:rPr lang="en-US" dirty="0"/>
              <a:t> </a:t>
            </a:r>
            <a:r>
              <a:rPr lang="en-US" dirty="0" err="1"/>
              <a:t>bir</a:t>
            </a:r>
            <a:r>
              <a:rPr lang="en-US" dirty="0"/>
              <a:t> </a:t>
            </a:r>
            <a:r>
              <a:rPr lang="en-US" dirty="0" err="1"/>
              <a:t>beyin</a:t>
            </a:r>
            <a:r>
              <a:rPr lang="en-US" dirty="0"/>
              <a:t> </a:t>
            </a:r>
            <a:r>
              <a:rPr lang="en-US" dirty="0" err="1"/>
              <a:t>tomografisinin</a:t>
            </a:r>
            <a:r>
              <a:rPr lang="en-US" dirty="0"/>
              <a:t> </a:t>
            </a:r>
            <a:r>
              <a:rPr lang="en-US" dirty="0" err="1"/>
              <a:t>nasıl</a:t>
            </a:r>
            <a:r>
              <a:rPr lang="en-US" dirty="0"/>
              <a:t> </a:t>
            </a:r>
            <a:r>
              <a:rPr lang="en-US" dirty="0" err="1"/>
              <a:t>çekileceği</a:t>
            </a:r>
            <a:r>
              <a:rPr lang="en-US" dirty="0"/>
              <a:t> </a:t>
            </a:r>
            <a:r>
              <a:rPr lang="en-US" dirty="0" err="1"/>
              <a:t>ve</a:t>
            </a:r>
            <a:r>
              <a:rPr lang="en-US" dirty="0"/>
              <a:t> </a:t>
            </a:r>
            <a:r>
              <a:rPr lang="en-US" dirty="0" err="1"/>
              <a:t>dökümante</a:t>
            </a:r>
            <a:r>
              <a:rPr lang="en-US" dirty="0"/>
              <a:t> </a:t>
            </a:r>
            <a:r>
              <a:rPr lang="en-US" dirty="0" err="1"/>
              <a:t>edileceği</a:t>
            </a:r>
            <a:r>
              <a:rPr lang="en-US" dirty="0"/>
              <a:t>; </a:t>
            </a:r>
            <a:r>
              <a:rPr lang="en-US" dirty="0" err="1"/>
              <a:t>bacanın</a:t>
            </a:r>
            <a:r>
              <a:rPr lang="en-US" dirty="0"/>
              <a:t> </a:t>
            </a:r>
            <a:r>
              <a:rPr lang="en-US" dirty="0" err="1"/>
              <a:t>nasıl</a:t>
            </a:r>
            <a:r>
              <a:rPr lang="en-US" dirty="0"/>
              <a:t> </a:t>
            </a:r>
            <a:r>
              <a:rPr lang="en-US" dirty="0" err="1"/>
              <a:t>inşa</a:t>
            </a:r>
            <a:r>
              <a:rPr lang="en-US" dirty="0"/>
              <a:t> </a:t>
            </a:r>
            <a:r>
              <a:rPr lang="en-US" dirty="0" err="1"/>
              <a:t>edileceği</a:t>
            </a:r>
            <a:r>
              <a:rPr lang="en-US" dirty="0"/>
              <a:t> </a:t>
            </a:r>
            <a:r>
              <a:rPr lang="en-US" dirty="0" err="1"/>
              <a:t>gibi</a:t>
            </a:r>
            <a:r>
              <a:rPr lang="en-US" dirty="0"/>
              <a:t>).</a:t>
            </a:r>
          </a:p>
          <a:p>
            <a:pPr fontAlgn="base"/>
            <a:r>
              <a:rPr lang="en-US" b="1" dirty="0" err="1" smtClean="0"/>
              <a:t>Kalifiye</a:t>
            </a:r>
            <a:r>
              <a:rPr lang="en-US" b="1" dirty="0" smtClean="0"/>
              <a:t> </a:t>
            </a:r>
            <a:r>
              <a:rPr lang="en-US" b="1" dirty="0" err="1" smtClean="0"/>
              <a:t>Eleman</a:t>
            </a:r>
            <a:r>
              <a:rPr lang="en-US" b="1" dirty="0" smtClean="0"/>
              <a:t> </a:t>
            </a:r>
            <a:r>
              <a:rPr lang="en-US" b="1" dirty="0" err="1" smtClean="0"/>
              <a:t>Eğitimi</a:t>
            </a:r>
            <a:r>
              <a:rPr lang="en-US" b="1" dirty="0" smtClean="0"/>
              <a:t>:</a:t>
            </a:r>
            <a:r>
              <a:rPr lang="en-US" dirty="0"/>
              <a:t> </a:t>
            </a:r>
            <a:r>
              <a:rPr lang="en-US" dirty="0" err="1"/>
              <a:t>Eğitim</a:t>
            </a:r>
            <a:r>
              <a:rPr lang="en-US" dirty="0"/>
              <a:t> </a:t>
            </a:r>
            <a:r>
              <a:rPr lang="en-US" dirty="0" err="1"/>
              <a:t>sınırları</a:t>
            </a:r>
            <a:r>
              <a:rPr lang="en-US" dirty="0"/>
              <a:t> </a:t>
            </a:r>
            <a:r>
              <a:rPr lang="en-US" dirty="0" err="1"/>
              <a:t>çizilen</a:t>
            </a:r>
            <a:r>
              <a:rPr lang="en-US" dirty="0"/>
              <a:t> </a:t>
            </a:r>
            <a:r>
              <a:rPr lang="en-US" dirty="0" err="1"/>
              <a:t>ve</a:t>
            </a:r>
            <a:r>
              <a:rPr lang="en-US" dirty="0"/>
              <a:t> </a:t>
            </a:r>
            <a:r>
              <a:rPr lang="en-US" dirty="0" err="1"/>
              <a:t>kuralları</a:t>
            </a:r>
            <a:r>
              <a:rPr lang="en-US" dirty="0"/>
              <a:t> </a:t>
            </a:r>
            <a:r>
              <a:rPr lang="en-US" dirty="0" err="1"/>
              <a:t>konulan</a:t>
            </a:r>
            <a:r>
              <a:rPr lang="en-US" dirty="0"/>
              <a:t> </a:t>
            </a:r>
            <a:r>
              <a:rPr lang="en-US" dirty="0" err="1"/>
              <a:t>işlere</a:t>
            </a:r>
            <a:r>
              <a:rPr lang="en-US" dirty="0"/>
              <a:t> </a:t>
            </a:r>
            <a:r>
              <a:rPr lang="en-US" dirty="0" err="1"/>
              <a:t>göre</a:t>
            </a:r>
            <a:r>
              <a:rPr lang="en-US" dirty="0"/>
              <a:t> </a:t>
            </a:r>
            <a:r>
              <a:rPr lang="en-US" dirty="0" err="1"/>
              <a:t>yapılandırılmalıdır</a:t>
            </a:r>
            <a:r>
              <a:rPr lang="en-US" dirty="0"/>
              <a:t>. </a:t>
            </a:r>
            <a:r>
              <a:rPr lang="en-US" dirty="0" err="1"/>
              <a:t>Ülkemizdeki</a:t>
            </a:r>
            <a:r>
              <a:rPr lang="en-US" dirty="0"/>
              <a:t> </a:t>
            </a:r>
            <a:r>
              <a:rPr lang="en-US" dirty="0" err="1"/>
              <a:t>teorik</a:t>
            </a:r>
            <a:r>
              <a:rPr lang="en-US" dirty="0"/>
              <a:t> </a:t>
            </a:r>
            <a:r>
              <a:rPr lang="en-US" dirty="0" err="1"/>
              <a:t>ve</a:t>
            </a:r>
            <a:r>
              <a:rPr lang="en-US" dirty="0"/>
              <a:t> </a:t>
            </a:r>
            <a:r>
              <a:rPr lang="en-US" dirty="0" err="1"/>
              <a:t>pratik</a:t>
            </a:r>
            <a:r>
              <a:rPr lang="en-US" dirty="0"/>
              <a:t> </a:t>
            </a:r>
            <a:r>
              <a:rPr lang="en-US" dirty="0" err="1"/>
              <a:t>eğitim</a:t>
            </a:r>
            <a:r>
              <a:rPr lang="en-US" dirty="0"/>
              <a:t> </a:t>
            </a:r>
            <a:r>
              <a:rPr lang="en-US" dirty="0" err="1"/>
              <a:t>süreçleri</a:t>
            </a:r>
            <a:r>
              <a:rPr lang="en-US" dirty="0"/>
              <a:t> </a:t>
            </a:r>
            <a:r>
              <a:rPr lang="en-US" dirty="0" err="1"/>
              <a:t>arasında</a:t>
            </a:r>
            <a:r>
              <a:rPr lang="en-US" dirty="0"/>
              <a:t> </a:t>
            </a:r>
            <a:r>
              <a:rPr lang="en-US" dirty="0" err="1"/>
              <a:t>derin</a:t>
            </a:r>
            <a:r>
              <a:rPr lang="en-US" dirty="0"/>
              <a:t> </a:t>
            </a:r>
            <a:r>
              <a:rPr lang="en-US" dirty="0" err="1"/>
              <a:t>yarıklar</a:t>
            </a:r>
            <a:r>
              <a:rPr lang="en-US" dirty="0"/>
              <a:t> </a:t>
            </a:r>
            <a:r>
              <a:rPr lang="en-US" dirty="0" err="1"/>
              <a:t>mevcuttur</a:t>
            </a:r>
            <a:r>
              <a:rPr lang="en-US" dirty="0"/>
              <a:t>. </a:t>
            </a:r>
            <a:r>
              <a:rPr lang="en-US" dirty="0" err="1"/>
              <a:t>Disiplinsiz</a:t>
            </a:r>
            <a:r>
              <a:rPr lang="en-US" dirty="0"/>
              <a:t>, </a:t>
            </a:r>
            <a:r>
              <a:rPr lang="en-US" dirty="0" err="1"/>
              <a:t>kuralsız</a:t>
            </a:r>
            <a:r>
              <a:rPr lang="en-US" dirty="0"/>
              <a:t>, </a:t>
            </a:r>
            <a:r>
              <a:rPr lang="en-US" dirty="0" err="1"/>
              <a:t>denetimsiz</a:t>
            </a:r>
            <a:r>
              <a:rPr lang="en-US" dirty="0"/>
              <a:t> </a:t>
            </a:r>
            <a:r>
              <a:rPr lang="en-US" dirty="0" err="1"/>
              <a:t>ve</a:t>
            </a:r>
            <a:r>
              <a:rPr lang="en-US" dirty="0"/>
              <a:t> </a:t>
            </a:r>
            <a:r>
              <a:rPr lang="en-US" dirty="0" err="1"/>
              <a:t>pozitif</a:t>
            </a:r>
            <a:r>
              <a:rPr lang="en-US" dirty="0"/>
              <a:t> </a:t>
            </a:r>
            <a:r>
              <a:rPr lang="en-US" dirty="0" err="1"/>
              <a:t>bilimin</a:t>
            </a:r>
            <a:r>
              <a:rPr lang="en-US" dirty="0"/>
              <a:t> </a:t>
            </a:r>
            <a:r>
              <a:rPr lang="en-US" dirty="0" err="1"/>
              <a:t>ışığından</a:t>
            </a:r>
            <a:r>
              <a:rPr lang="en-US" dirty="0"/>
              <a:t> </a:t>
            </a:r>
            <a:r>
              <a:rPr lang="en-US" dirty="0" err="1"/>
              <a:t>uzak</a:t>
            </a:r>
            <a:r>
              <a:rPr lang="en-US" dirty="0"/>
              <a:t> </a:t>
            </a:r>
            <a:r>
              <a:rPr lang="en-US" dirty="0" err="1"/>
              <a:t>zanaat</a:t>
            </a:r>
            <a:r>
              <a:rPr lang="en-US" dirty="0"/>
              <a:t> </a:t>
            </a:r>
            <a:r>
              <a:rPr lang="en-US" dirty="0" err="1"/>
              <a:t>ve</a:t>
            </a:r>
            <a:r>
              <a:rPr lang="en-US" dirty="0"/>
              <a:t> </a:t>
            </a:r>
            <a:r>
              <a:rPr lang="en-US" dirty="0" err="1"/>
              <a:t>beceri</a:t>
            </a:r>
            <a:r>
              <a:rPr lang="en-US" dirty="0"/>
              <a:t> </a:t>
            </a:r>
            <a:r>
              <a:rPr lang="en-US" dirty="0" err="1"/>
              <a:t>gelişememekte</a:t>
            </a:r>
            <a:r>
              <a:rPr lang="en-US" dirty="0"/>
              <a:t> </a:t>
            </a:r>
            <a:r>
              <a:rPr lang="en-US" dirty="0" err="1"/>
              <a:t>amacına</a:t>
            </a:r>
            <a:r>
              <a:rPr lang="en-US" dirty="0"/>
              <a:t> </a:t>
            </a:r>
            <a:r>
              <a:rPr lang="en-US" dirty="0" err="1"/>
              <a:t>ulaşamamaktadır</a:t>
            </a:r>
            <a:r>
              <a:rPr lang="en-US" dirty="0"/>
              <a:t>. </a:t>
            </a:r>
            <a:r>
              <a:rPr lang="en-US" dirty="0" err="1"/>
              <a:t>Diğer</a:t>
            </a:r>
            <a:r>
              <a:rPr lang="en-US" dirty="0"/>
              <a:t> </a:t>
            </a:r>
            <a:r>
              <a:rPr lang="en-US" dirty="0" err="1"/>
              <a:t>bir</a:t>
            </a:r>
            <a:r>
              <a:rPr lang="en-US" dirty="0"/>
              <a:t> </a:t>
            </a:r>
            <a:r>
              <a:rPr lang="en-US" dirty="0" err="1"/>
              <a:t>deyişle</a:t>
            </a:r>
            <a:r>
              <a:rPr lang="en-US" dirty="0"/>
              <a:t> </a:t>
            </a:r>
            <a:r>
              <a:rPr lang="en-US" dirty="0" err="1"/>
              <a:t>teori</a:t>
            </a:r>
            <a:r>
              <a:rPr lang="en-US" dirty="0"/>
              <a:t> </a:t>
            </a:r>
            <a:r>
              <a:rPr lang="en-US" dirty="0" err="1"/>
              <a:t>ve</a:t>
            </a:r>
            <a:r>
              <a:rPr lang="en-US" dirty="0"/>
              <a:t> </a:t>
            </a:r>
            <a:r>
              <a:rPr lang="en-US" dirty="0" err="1"/>
              <a:t>becerinin</a:t>
            </a:r>
            <a:r>
              <a:rPr lang="en-US" dirty="0"/>
              <a:t> </a:t>
            </a:r>
            <a:r>
              <a:rPr lang="en-US" dirty="0" err="1"/>
              <a:t>buluşamaması</a:t>
            </a:r>
            <a:r>
              <a:rPr lang="en-US" dirty="0"/>
              <a:t> </a:t>
            </a:r>
            <a:r>
              <a:rPr lang="en-US" dirty="0" err="1"/>
              <a:t>beyin</a:t>
            </a:r>
            <a:r>
              <a:rPr lang="en-US" dirty="0"/>
              <a:t>- el </a:t>
            </a:r>
            <a:r>
              <a:rPr lang="en-US" dirty="0" err="1"/>
              <a:t>koordinasyonundan</a:t>
            </a:r>
            <a:r>
              <a:rPr lang="en-US" dirty="0"/>
              <a:t> </a:t>
            </a:r>
            <a:r>
              <a:rPr lang="en-US" dirty="0" err="1"/>
              <a:t>yoksun</a:t>
            </a:r>
            <a:r>
              <a:rPr lang="en-US" dirty="0"/>
              <a:t> </a:t>
            </a:r>
            <a:r>
              <a:rPr lang="en-US" dirty="0" err="1"/>
              <a:t>bir</a:t>
            </a:r>
            <a:r>
              <a:rPr lang="en-US" dirty="0"/>
              <a:t> </a:t>
            </a:r>
            <a:r>
              <a:rPr lang="en-US" dirty="0" err="1"/>
              <a:t>vücut</a:t>
            </a:r>
            <a:r>
              <a:rPr lang="en-US" dirty="0"/>
              <a:t> </a:t>
            </a:r>
            <a:r>
              <a:rPr lang="en-US" dirty="0" err="1"/>
              <a:t>gibi</a:t>
            </a:r>
            <a:r>
              <a:rPr lang="en-US" dirty="0"/>
              <a:t> </a:t>
            </a:r>
            <a:r>
              <a:rPr lang="en-US" dirty="0" err="1"/>
              <a:t>iş</a:t>
            </a:r>
            <a:r>
              <a:rPr lang="en-US" dirty="0"/>
              <a:t> </a:t>
            </a:r>
            <a:r>
              <a:rPr lang="en-US" dirty="0" err="1"/>
              <a:t>üretememektedir</a:t>
            </a:r>
            <a:r>
              <a:rPr lang="en-US" dirty="0"/>
              <a:t>.</a:t>
            </a:r>
          </a:p>
          <a:p>
            <a:r>
              <a:rPr lang="tr-TR" dirty="0"/>
              <a:t>Okullarda verilen teorik eğitim pratik ile buluşmalı, bilim basitleştirilmeli, deneylerle öğretilmeli konuyu uygulamalı olarak özümsemiş kişilerce verilmelidir</a:t>
            </a:r>
            <a:endParaRPr lang="en-US" dirty="0"/>
          </a:p>
        </p:txBody>
      </p:sp>
    </p:spTree>
    <p:extLst>
      <p:ext uri="{BB962C8B-B14F-4D97-AF65-F5344CB8AC3E}">
        <p14:creationId xmlns:p14="http://schemas.microsoft.com/office/powerpoint/2010/main" val="5977673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a:t>3. Uygula: </a:t>
            </a:r>
            <a:endParaRPr lang="en-US" dirty="0"/>
          </a:p>
        </p:txBody>
      </p:sp>
      <p:sp>
        <p:nvSpPr>
          <p:cNvPr id="3" name="İçerik Yer Tutucusu 2"/>
          <p:cNvSpPr>
            <a:spLocks noGrp="1"/>
          </p:cNvSpPr>
          <p:nvPr>
            <p:ph idx="1"/>
          </p:nvPr>
        </p:nvSpPr>
        <p:spPr/>
        <p:txBody>
          <a:bodyPr/>
          <a:lstStyle/>
          <a:p>
            <a:r>
              <a:rPr lang="tr-TR" b="1" dirty="0" smtClean="0"/>
              <a:t>Denetleme</a:t>
            </a:r>
            <a:r>
              <a:rPr lang="tr-TR" b="1" dirty="0"/>
              <a:t>:</a:t>
            </a:r>
            <a:r>
              <a:rPr lang="tr-TR" dirty="0"/>
              <a:t> Kurumların, kişilerin işleri kuralına uygun olarak yapıp yapmadıkları düzenli olarak denetlenip raporlandırılmalı, </a:t>
            </a:r>
          </a:p>
          <a:p>
            <a:r>
              <a:rPr lang="tr-TR" b="1" dirty="0" smtClean="0"/>
              <a:t>Özendirme</a:t>
            </a:r>
            <a:r>
              <a:rPr lang="tr-TR" b="1" dirty="0"/>
              <a:t>: </a:t>
            </a:r>
            <a:r>
              <a:rPr lang="tr-TR" dirty="0"/>
              <a:t>Denetlemeler sonucunda kaliteli hizmet veya ürün üreten kişi ve kurumlar puanlanarak </a:t>
            </a:r>
            <a:r>
              <a:rPr lang="tr-TR" dirty="0" smtClean="0"/>
              <a:t>ödüllendirilmelidir.</a:t>
            </a:r>
          </a:p>
          <a:p>
            <a:r>
              <a:rPr lang="tr-TR" b="1" dirty="0" smtClean="0"/>
              <a:t>Yaptırım:</a:t>
            </a:r>
            <a:r>
              <a:rPr lang="tr-TR" dirty="0" smtClean="0"/>
              <a:t> </a:t>
            </a:r>
            <a:r>
              <a:rPr lang="tr-TR" dirty="0"/>
              <a:t>S</a:t>
            </a:r>
            <a:r>
              <a:rPr lang="tr-TR" dirty="0" smtClean="0"/>
              <a:t>on seçenek olarak uygulanabilir.</a:t>
            </a:r>
          </a:p>
          <a:p>
            <a:pPr marL="0" indent="0">
              <a:buNone/>
            </a:pPr>
            <a:endParaRPr lang="en-US" dirty="0"/>
          </a:p>
        </p:txBody>
      </p:sp>
    </p:spTree>
    <p:extLst>
      <p:ext uri="{BB962C8B-B14F-4D97-AF65-F5344CB8AC3E}">
        <p14:creationId xmlns:p14="http://schemas.microsoft.com/office/powerpoint/2010/main" val="8792855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5"/>
            <a:ext cx="11353800" cy="1325563"/>
          </a:xfrm>
        </p:spPr>
        <p:txBody>
          <a:bodyPr>
            <a:normAutofit fontScale="90000"/>
          </a:bodyPr>
          <a:lstStyle/>
          <a:p>
            <a:r>
              <a:rPr lang="tr-TR" dirty="0"/>
              <a:t>Ürünler kalite açısından kontrol edilmeli ve puanlanmalıdır.</a:t>
            </a:r>
            <a:br>
              <a:rPr lang="tr-TR" dirty="0"/>
            </a:br>
            <a:endParaRPr lang="en-US" dirty="0"/>
          </a:p>
        </p:txBody>
      </p:sp>
      <p:pic>
        <p:nvPicPr>
          <p:cNvPr id="4" name="İçerik Yer Tutucusu 3"/>
          <p:cNvPicPr>
            <a:picLocks noGrp="1" noChangeAspect="1"/>
          </p:cNvPicPr>
          <p:nvPr>
            <p:ph idx="1"/>
          </p:nvPr>
        </p:nvPicPr>
        <p:blipFill rotWithShape="1">
          <a:blip r:embed="rId2"/>
          <a:srcRect l="16492" r="13821"/>
          <a:stretch/>
        </p:blipFill>
        <p:spPr>
          <a:xfrm>
            <a:off x="1332852" y="1515660"/>
            <a:ext cx="6819255" cy="5501692"/>
          </a:xfrm>
          <a:prstGeom prst="rect">
            <a:avLst/>
          </a:prstGeom>
        </p:spPr>
      </p:pic>
      <p:sp>
        <p:nvSpPr>
          <p:cNvPr id="5" name="Metin kutusu 4"/>
          <p:cNvSpPr txBox="1"/>
          <p:nvPr/>
        </p:nvSpPr>
        <p:spPr>
          <a:xfrm>
            <a:off x="8710047" y="2076773"/>
            <a:ext cx="2784737" cy="954107"/>
          </a:xfrm>
          <a:prstGeom prst="rect">
            <a:avLst/>
          </a:prstGeom>
          <a:noFill/>
        </p:spPr>
        <p:txBody>
          <a:bodyPr wrap="none" rtlCol="0">
            <a:spAutoFit/>
          </a:bodyPr>
          <a:lstStyle/>
          <a:p>
            <a:r>
              <a:rPr lang="tr-TR" sz="2800" b="1" dirty="0" smtClean="0">
                <a:solidFill>
                  <a:srgbClr val="FF0000"/>
                </a:solidFill>
              </a:rPr>
              <a:t>Bizim ürünümüz: </a:t>
            </a:r>
          </a:p>
          <a:p>
            <a:r>
              <a:rPr lang="tr-TR" sz="2800" b="1" dirty="0" smtClean="0">
                <a:solidFill>
                  <a:srgbClr val="FF0000"/>
                </a:solidFill>
              </a:rPr>
              <a:t>Mezunlarımız</a:t>
            </a:r>
            <a:endParaRPr lang="en-US" sz="2800" b="1" dirty="0">
              <a:solidFill>
                <a:srgbClr val="FF0000"/>
              </a:solidFill>
            </a:endParaRPr>
          </a:p>
        </p:txBody>
      </p:sp>
    </p:spTree>
    <p:extLst>
      <p:ext uri="{BB962C8B-B14F-4D97-AF65-F5344CB8AC3E}">
        <p14:creationId xmlns:p14="http://schemas.microsoft.com/office/powerpoint/2010/main" val="16211697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365125"/>
            <a:ext cx="7112431" cy="4005397"/>
          </a:xfrm>
        </p:spPr>
        <p:txBody>
          <a:bodyPr>
            <a:normAutofit/>
          </a:bodyPr>
          <a:lstStyle/>
          <a:p>
            <a:r>
              <a:rPr lang="tr-TR" dirty="0" smtClean="0"/>
              <a:t>Baca eğri olsa da dumanı doğru olur,</a:t>
            </a:r>
            <a:br>
              <a:rPr lang="tr-TR" dirty="0" smtClean="0"/>
            </a:br>
            <a:r>
              <a:rPr lang="tr-TR" dirty="0" smtClean="0"/>
              <a:t>Doğru duman=kaliteli olmak ve kaliteli hizmet üretmektir.</a:t>
            </a:r>
            <a:endParaRPr lang="en-US"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803130" y="477716"/>
            <a:ext cx="4208055" cy="5779064"/>
          </a:xfrm>
          <a:prstGeom prst="rect">
            <a:avLst/>
          </a:prstGeom>
        </p:spPr>
      </p:pic>
      <p:sp>
        <p:nvSpPr>
          <p:cNvPr id="5" name="Unvan 1"/>
          <p:cNvSpPr txBox="1">
            <a:spLocks/>
          </p:cNvSpPr>
          <p:nvPr/>
        </p:nvSpPr>
        <p:spPr>
          <a:xfrm>
            <a:off x="838200" y="4122549"/>
            <a:ext cx="5547102" cy="2448732"/>
          </a:xfrm>
          <a:prstGeom prst="rect">
            <a:avLst/>
          </a:prstGeom>
        </p:spPr>
        <p:txBody>
          <a:bodyPr vert="horz" lIns="91440" tIns="45720" rIns="91440" bIns="45720" rtlCol="0" anchor="ctr">
            <a:normAutofit fontScale="97500"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tr-TR" b="1" smtClean="0">
                <a:solidFill>
                  <a:schemeClr val="accent1">
                    <a:lumMod val="75000"/>
                  </a:schemeClr>
                </a:solidFill>
              </a:rPr>
              <a:t>Yeni eğitim döneminin hayırlı ve uğurlu olması dileğiyle </a:t>
            </a:r>
            <a:br>
              <a:rPr lang="tr-TR" b="1" smtClean="0">
                <a:solidFill>
                  <a:schemeClr val="accent1">
                    <a:lumMod val="75000"/>
                  </a:schemeClr>
                </a:solidFill>
              </a:rPr>
            </a:br>
            <a:r>
              <a:rPr lang="tr-TR" b="1" smtClean="0">
                <a:solidFill>
                  <a:schemeClr val="accent1">
                    <a:lumMod val="75000"/>
                  </a:schemeClr>
                </a:solidFill>
              </a:rPr>
              <a:t>Teşekkürler</a:t>
            </a:r>
            <a:endParaRPr lang="en-US" b="1" dirty="0">
              <a:solidFill>
                <a:schemeClr val="accent1">
                  <a:lumMod val="75000"/>
                </a:schemeClr>
              </a:solidFill>
            </a:endParaRPr>
          </a:p>
        </p:txBody>
      </p:sp>
    </p:spTree>
    <p:extLst>
      <p:ext uri="{BB962C8B-B14F-4D97-AF65-F5344CB8AC3E}">
        <p14:creationId xmlns:p14="http://schemas.microsoft.com/office/powerpoint/2010/main" val="3138750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Eğri baca… Doğru duman…</a:t>
            </a:r>
            <a:endParaRPr lang="en-US" dirty="0"/>
          </a:p>
        </p:txBody>
      </p:sp>
      <p:pic>
        <p:nvPicPr>
          <p:cNvPr id="5" name="Resim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90434" y="0"/>
            <a:ext cx="4801566" cy="6594152"/>
          </a:xfrm>
          <a:prstGeom prst="rect">
            <a:avLst/>
          </a:prstGeom>
        </p:spPr>
      </p:pic>
      <p:sp>
        <p:nvSpPr>
          <p:cNvPr id="6" name="İçerik Yer Tutucusu 5"/>
          <p:cNvSpPr>
            <a:spLocks noGrp="1"/>
          </p:cNvSpPr>
          <p:nvPr>
            <p:ph idx="1"/>
          </p:nvPr>
        </p:nvSpPr>
        <p:spPr>
          <a:xfrm>
            <a:off x="641023" y="1906131"/>
            <a:ext cx="6485642" cy="3646257"/>
          </a:xfrm>
        </p:spPr>
        <p:txBody>
          <a:bodyPr/>
          <a:lstStyle/>
          <a:p>
            <a:r>
              <a:rPr lang="tr-TR" dirty="0"/>
              <a:t>Türkiye’de popüler olan bir bilim dergisi, </a:t>
            </a:r>
            <a:r>
              <a:rPr lang="en-US" dirty="0" smtClean="0"/>
              <a:t>12/10/2007</a:t>
            </a:r>
            <a:r>
              <a:rPr lang="tr-TR" dirty="0" smtClean="0"/>
              <a:t>,  </a:t>
            </a:r>
          </a:p>
          <a:p>
            <a:r>
              <a:rPr lang="tr-TR" dirty="0" smtClean="0"/>
              <a:t>NE KADAR KALİTELİ ÜRETİYORUZ?</a:t>
            </a:r>
          </a:p>
          <a:p>
            <a:r>
              <a:rPr lang="en-US" dirty="0"/>
              <a:t>“</a:t>
            </a:r>
            <a:r>
              <a:rPr lang="en-US" dirty="0" err="1"/>
              <a:t>Neden</a:t>
            </a:r>
            <a:r>
              <a:rPr lang="en-US" dirty="0"/>
              <a:t> </a:t>
            </a:r>
            <a:r>
              <a:rPr lang="tr-TR" dirty="0" smtClean="0"/>
              <a:t>zaman zaman </a:t>
            </a:r>
            <a:r>
              <a:rPr lang="en-US" dirty="0" err="1" smtClean="0"/>
              <a:t>kalit</a:t>
            </a:r>
            <a:r>
              <a:rPr lang="tr-TR" dirty="0" smtClean="0"/>
              <a:t>esiz</a:t>
            </a:r>
          </a:p>
          <a:p>
            <a:pPr marL="0" indent="0">
              <a:buNone/>
            </a:pPr>
            <a:r>
              <a:rPr lang="en-US" dirty="0" err="1" smtClean="0"/>
              <a:t>üretiyoruz</a:t>
            </a:r>
            <a:r>
              <a:rPr lang="en-US" dirty="0"/>
              <a:t>?”</a:t>
            </a:r>
          </a:p>
          <a:p>
            <a:r>
              <a:rPr lang="tr-TR" dirty="0" smtClean="0"/>
              <a:t> Problemin boyutları nedir?</a:t>
            </a:r>
          </a:p>
          <a:p>
            <a:pPr marL="0" indent="0">
              <a:buNone/>
            </a:pPr>
            <a:endParaRPr lang="en-US" dirty="0"/>
          </a:p>
        </p:txBody>
      </p:sp>
    </p:spTree>
    <p:extLst>
      <p:ext uri="{BB962C8B-B14F-4D97-AF65-F5344CB8AC3E}">
        <p14:creationId xmlns:p14="http://schemas.microsoft.com/office/powerpoint/2010/main" val="35155817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838200" y="225640"/>
            <a:ext cx="10515600" cy="1325563"/>
          </a:xfrm>
        </p:spPr>
        <p:txBody>
          <a:bodyPr>
            <a:normAutofit fontScale="90000"/>
          </a:bodyPr>
          <a:lstStyle/>
          <a:p>
            <a:r>
              <a:rPr lang="tr-TR" dirty="0" smtClean="0"/>
              <a:t/>
            </a:r>
            <a:br>
              <a:rPr lang="tr-TR" dirty="0" smtClean="0"/>
            </a:br>
            <a:r>
              <a:rPr lang="tr-TR" dirty="0" smtClean="0"/>
              <a:t>Kendi </a:t>
            </a:r>
            <a:r>
              <a:rPr lang="tr-TR" dirty="0"/>
              <a:t>alanımda ülkemizdeki sorunun boyutları neydi? </a:t>
            </a:r>
            <a:endParaRPr lang="en-US" dirty="0"/>
          </a:p>
        </p:txBody>
      </p:sp>
      <p:sp>
        <p:nvSpPr>
          <p:cNvPr id="3" name="İçerik Yer Tutucusu 2"/>
          <p:cNvSpPr>
            <a:spLocks noGrp="1"/>
          </p:cNvSpPr>
          <p:nvPr>
            <p:ph idx="1"/>
          </p:nvPr>
        </p:nvSpPr>
        <p:spPr/>
        <p:txBody>
          <a:bodyPr/>
          <a:lstStyle/>
          <a:p>
            <a:r>
              <a:rPr lang="tr-TR" dirty="0" err="1" smtClean="0"/>
              <a:t>Ozsunar</a:t>
            </a:r>
            <a:r>
              <a:rPr lang="tr-TR" dirty="0"/>
              <a:t> Y, </a:t>
            </a:r>
            <a:r>
              <a:rPr lang="tr-TR" dirty="0" err="1"/>
              <a:t>Cetin</a:t>
            </a:r>
            <a:r>
              <a:rPr lang="tr-TR" dirty="0"/>
              <a:t> M, </a:t>
            </a:r>
            <a:r>
              <a:rPr lang="tr-TR" dirty="0" err="1"/>
              <a:t>Taskin</a:t>
            </a:r>
            <a:r>
              <a:rPr lang="tr-TR" dirty="0"/>
              <a:t> F, </a:t>
            </a:r>
            <a:r>
              <a:rPr lang="tr-TR" dirty="0" err="1"/>
              <a:t>Yucel</a:t>
            </a:r>
            <a:r>
              <a:rPr lang="tr-TR" dirty="0"/>
              <a:t> A, et al. </a:t>
            </a:r>
            <a:r>
              <a:rPr lang="tr-TR" dirty="0" err="1"/>
              <a:t>The</a:t>
            </a:r>
            <a:r>
              <a:rPr lang="tr-TR" dirty="0"/>
              <a:t> </a:t>
            </a:r>
            <a:r>
              <a:rPr lang="tr-TR" dirty="0" err="1"/>
              <a:t>level</a:t>
            </a:r>
            <a:r>
              <a:rPr lang="tr-TR" dirty="0"/>
              <a:t> of </a:t>
            </a:r>
            <a:r>
              <a:rPr lang="tr-TR" dirty="0" err="1"/>
              <a:t>quality</a:t>
            </a:r>
            <a:r>
              <a:rPr lang="tr-TR" dirty="0"/>
              <a:t> of </a:t>
            </a:r>
            <a:r>
              <a:rPr lang="tr-TR" dirty="0" err="1"/>
              <a:t>radiology</a:t>
            </a:r>
            <a:r>
              <a:rPr lang="tr-TR" dirty="0"/>
              <a:t> </a:t>
            </a:r>
            <a:r>
              <a:rPr lang="tr-TR" dirty="0" err="1" smtClean="0"/>
              <a:t>services</a:t>
            </a:r>
            <a:r>
              <a:rPr lang="tr-TR" dirty="0" smtClean="0"/>
              <a:t> </a:t>
            </a:r>
            <a:r>
              <a:rPr lang="tr-TR" dirty="0"/>
              <a:t>in </a:t>
            </a:r>
            <a:r>
              <a:rPr lang="tr-TR" dirty="0" err="1"/>
              <a:t>Turkey</a:t>
            </a:r>
            <a:r>
              <a:rPr lang="tr-TR" dirty="0"/>
              <a:t>: a </a:t>
            </a:r>
            <a:r>
              <a:rPr lang="tr-TR" dirty="0" err="1"/>
              <a:t>sampling</a:t>
            </a:r>
            <a:r>
              <a:rPr lang="tr-TR" dirty="0"/>
              <a:t> </a:t>
            </a:r>
            <a:r>
              <a:rPr lang="tr-TR" dirty="0" err="1"/>
              <a:t>analysis.Diagn</a:t>
            </a:r>
            <a:r>
              <a:rPr lang="tr-TR" dirty="0"/>
              <a:t> </a:t>
            </a:r>
            <a:r>
              <a:rPr lang="tr-TR" dirty="0" err="1"/>
              <a:t>Interv</a:t>
            </a:r>
            <a:r>
              <a:rPr lang="tr-TR" dirty="0"/>
              <a:t> </a:t>
            </a:r>
            <a:r>
              <a:rPr lang="tr-TR" dirty="0" err="1"/>
              <a:t>Radiol</a:t>
            </a:r>
            <a:r>
              <a:rPr lang="tr-TR" dirty="0"/>
              <a:t>. 2006 Dec;12(4):</a:t>
            </a:r>
            <a:r>
              <a:rPr lang="tr-TR" dirty="0" smtClean="0"/>
              <a:t>166-70</a:t>
            </a:r>
            <a:endParaRPr lang="tr-TR" dirty="0"/>
          </a:p>
          <a:p>
            <a:r>
              <a:rPr lang="tr-TR" dirty="0"/>
              <a:t>Örneklenen radyolojik filmlerin sadece %22’si olması gerektiği gibi</a:t>
            </a:r>
            <a:r>
              <a:rPr lang="tr-TR" dirty="0" smtClean="0"/>
              <a:t>.</a:t>
            </a:r>
          </a:p>
          <a:p>
            <a:r>
              <a:rPr lang="tr-TR" dirty="0" smtClean="0"/>
              <a:t>Bu </a:t>
            </a:r>
            <a:r>
              <a:rPr lang="tr-TR" dirty="0"/>
              <a:t>tetkiklerin %</a:t>
            </a:r>
            <a:r>
              <a:rPr lang="tr-TR" dirty="0" smtClean="0"/>
              <a:t>47’si </a:t>
            </a:r>
            <a:r>
              <a:rPr lang="tr-TR" dirty="0"/>
              <a:t>kısmen veya tamamen tekrara gereksinim duyuyordu. </a:t>
            </a:r>
            <a:endParaRPr lang="tr-TR" dirty="0" smtClean="0"/>
          </a:p>
          <a:p>
            <a:r>
              <a:rPr lang="tr-TR" dirty="0" smtClean="0"/>
              <a:t>Sonuç: Yeterince </a:t>
            </a:r>
            <a:r>
              <a:rPr lang="tr-TR" dirty="0"/>
              <a:t>kalite </a:t>
            </a:r>
            <a:r>
              <a:rPr lang="tr-TR" dirty="0" smtClean="0"/>
              <a:t>üretemiyoruz!</a:t>
            </a:r>
            <a:endParaRPr lang="tr-TR" dirty="0"/>
          </a:p>
        </p:txBody>
      </p:sp>
    </p:spTree>
    <p:extLst>
      <p:ext uri="{BB962C8B-B14F-4D97-AF65-F5344CB8AC3E}">
        <p14:creationId xmlns:p14="http://schemas.microsoft.com/office/powerpoint/2010/main" val="18292596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Yetersiz kaliteye örnek</a:t>
            </a:r>
            <a:endParaRPr lang="en-US" dirty="0"/>
          </a:p>
        </p:txBody>
      </p:sp>
      <p:pic>
        <p:nvPicPr>
          <p:cNvPr id="4" name="İçerik Yer Tutucusu 3"/>
          <p:cNvPicPr>
            <a:picLocks noGrp="1" noChangeAspect="1"/>
          </p:cNvPicPr>
          <p:nvPr>
            <p:ph idx="1"/>
          </p:nvPr>
        </p:nvPicPr>
        <p:blipFill rotWithShape="1">
          <a:blip r:embed="rId2"/>
          <a:srcRect l="13689" t="29279" r="14822" b="7322"/>
          <a:stretch/>
        </p:blipFill>
        <p:spPr>
          <a:xfrm>
            <a:off x="838200" y="1690688"/>
            <a:ext cx="10363655" cy="5167312"/>
          </a:xfrm>
          <a:prstGeom prst="rect">
            <a:avLst/>
          </a:prstGeom>
        </p:spPr>
      </p:pic>
    </p:spTree>
    <p:extLst>
      <p:ext uri="{BB962C8B-B14F-4D97-AF65-F5344CB8AC3E}">
        <p14:creationId xmlns:p14="http://schemas.microsoft.com/office/powerpoint/2010/main" val="12986041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b="1" dirty="0" smtClean="0"/>
              <a:t>Soru: Hemşirelik Fakültesi olarak yeterince kaliteli hizmet üretiyor muyuz?</a:t>
            </a:r>
            <a:endParaRPr lang="en-US" b="1" dirty="0"/>
          </a:p>
        </p:txBody>
      </p:sp>
      <p:sp>
        <p:nvSpPr>
          <p:cNvPr id="3" name="İçerik Yer Tutucusu 2"/>
          <p:cNvSpPr>
            <a:spLocks noGrp="1"/>
          </p:cNvSpPr>
          <p:nvPr>
            <p:ph idx="1"/>
          </p:nvPr>
        </p:nvSpPr>
        <p:spPr>
          <a:xfrm>
            <a:off x="838200" y="2259577"/>
            <a:ext cx="10320580" cy="2761873"/>
          </a:xfrm>
        </p:spPr>
        <p:txBody>
          <a:bodyPr/>
          <a:lstStyle/>
          <a:p>
            <a:r>
              <a:rPr lang="tr-TR" dirty="0" smtClean="0"/>
              <a:t>YÖK bizden bu soruya kanıtları ile birlikte cevap vermemizi istiyor.</a:t>
            </a:r>
          </a:p>
          <a:p>
            <a:r>
              <a:rPr lang="tr-TR" dirty="0" smtClean="0"/>
              <a:t>Ekim ayında kalite açısından denetleme bekliyoruz.</a:t>
            </a:r>
            <a:endParaRPr lang="en-US" dirty="0"/>
          </a:p>
        </p:txBody>
      </p:sp>
    </p:spTree>
    <p:extLst>
      <p:ext uri="{BB962C8B-B14F-4D97-AF65-F5344CB8AC3E}">
        <p14:creationId xmlns:p14="http://schemas.microsoft.com/office/powerpoint/2010/main" val="33382179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Toplam Kalite Yönetimi</a:t>
            </a:r>
            <a:endParaRPr lang="en-US" dirty="0"/>
          </a:p>
        </p:txBody>
      </p:sp>
      <p:sp>
        <p:nvSpPr>
          <p:cNvPr id="3" name="İçerik Yer Tutucusu 2"/>
          <p:cNvSpPr>
            <a:spLocks noGrp="1"/>
          </p:cNvSpPr>
          <p:nvPr>
            <p:ph idx="1"/>
          </p:nvPr>
        </p:nvSpPr>
        <p:spPr/>
        <p:txBody>
          <a:bodyPr/>
          <a:lstStyle/>
          <a:p>
            <a:r>
              <a:rPr lang="tr-TR" dirty="0" smtClean="0"/>
              <a:t>Sürekli iyileştirme ile en mükemmele ulaşmayı hedefler.</a:t>
            </a:r>
          </a:p>
          <a:p>
            <a:r>
              <a:rPr lang="tr-TR" dirty="0" smtClean="0"/>
              <a:t>Tüm basamaklar birbirini denetler.</a:t>
            </a:r>
          </a:p>
          <a:p>
            <a:r>
              <a:rPr lang="tr-TR" dirty="0" smtClean="0"/>
              <a:t>Tüm üretim basamakları işbirliği içindedir.</a:t>
            </a:r>
          </a:p>
          <a:p>
            <a:r>
              <a:rPr lang="tr-TR" dirty="0" smtClean="0">
                <a:solidFill>
                  <a:srgbClr val="FF0000"/>
                </a:solidFill>
              </a:rPr>
              <a:t>Odak noktamız, ürünümüz: Öğrencilerimiz</a:t>
            </a:r>
          </a:p>
          <a:p>
            <a:r>
              <a:rPr lang="tr-TR" dirty="0" smtClean="0">
                <a:solidFill>
                  <a:srgbClr val="FF0000"/>
                </a:solidFill>
              </a:rPr>
              <a:t>Kalite=Müşteri, yani öğrenci memnuniyeti</a:t>
            </a:r>
          </a:p>
          <a:p>
            <a:r>
              <a:rPr lang="tr-TR" dirty="0" smtClean="0"/>
              <a:t>Amaç aynı zamanda sıfır israf, maksimum verimdir.</a:t>
            </a:r>
          </a:p>
          <a:p>
            <a:r>
              <a:rPr lang="tr-TR" dirty="0" smtClean="0"/>
              <a:t>Planlanan hedeflere ulaşmaktır.</a:t>
            </a:r>
          </a:p>
          <a:p>
            <a:r>
              <a:rPr lang="tr-TR" dirty="0" smtClean="0"/>
              <a:t>Motivasyon önemli bir unsurdur.</a:t>
            </a:r>
          </a:p>
          <a:p>
            <a:endParaRPr lang="en-US" dirty="0"/>
          </a:p>
        </p:txBody>
      </p:sp>
    </p:spTree>
    <p:extLst>
      <p:ext uri="{BB962C8B-B14F-4D97-AF65-F5344CB8AC3E}">
        <p14:creationId xmlns:p14="http://schemas.microsoft.com/office/powerpoint/2010/main" val="2821849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Genel kalite prensipleri: Neler yapmalıyız? </a:t>
            </a:r>
            <a:endParaRPr lang="en-US" dirty="0"/>
          </a:p>
        </p:txBody>
      </p:sp>
      <p:sp>
        <p:nvSpPr>
          <p:cNvPr id="3" name="İçerik Yer Tutucusu 2"/>
          <p:cNvSpPr>
            <a:spLocks noGrp="1"/>
          </p:cNvSpPr>
          <p:nvPr>
            <p:ph idx="1"/>
          </p:nvPr>
        </p:nvSpPr>
        <p:spPr>
          <a:xfrm>
            <a:off x="538567" y="1690688"/>
            <a:ext cx="10515600" cy="4351338"/>
          </a:xfrm>
        </p:spPr>
        <p:txBody>
          <a:bodyPr/>
          <a:lstStyle/>
          <a:p>
            <a:r>
              <a:rPr lang="tr-TR" dirty="0" smtClean="0"/>
              <a:t>1900’lü yıllar: </a:t>
            </a:r>
            <a:r>
              <a:rPr lang="tr-TR" dirty="0" err="1" smtClean="0"/>
              <a:t>Taylorizm</a:t>
            </a:r>
            <a:endParaRPr lang="tr-TR" dirty="0"/>
          </a:p>
          <a:p>
            <a:r>
              <a:rPr lang="tr-TR" dirty="0" smtClean="0"/>
              <a:t>Kurumlar yukarıdan aşağı yönetilir, çalışanlar nesne gibi (makine) görülürdü</a:t>
            </a:r>
          </a:p>
          <a:p>
            <a:r>
              <a:rPr lang="tr-TR" dirty="0" smtClean="0"/>
              <a:t>Yönetici beklentilere uymayanları korkutabilir veya işten atabilirdi</a:t>
            </a:r>
          </a:p>
          <a:p>
            <a:r>
              <a:rPr lang="tr-TR" dirty="0" smtClean="0"/>
              <a:t>Kalite kontrolü üretim bandının sonu</a:t>
            </a:r>
          </a:p>
          <a:p>
            <a:r>
              <a:rPr lang="tr-TR" dirty="0" smtClean="0"/>
              <a:t>Hedef: Olmak değil sahip olmak </a:t>
            </a:r>
          </a:p>
          <a:p>
            <a:endParaRPr lang="en-US" dirty="0"/>
          </a:p>
        </p:txBody>
      </p:sp>
      <p:pic>
        <p:nvPicPr>
          <p:cNvPr id="4" name="İçerik Yer Tutucusu 3"/>
          <p:cNvPicPr>
            <a:picLocks noChangeAspect="1"/>
          </p:cNvPicPr>
          <p:nvPr/>
        </p:nvPicPr>
        <p:blipFill rotWithShape="1">
          <a:blip r:embed="rId3"/>
          <a:srcRect l="8081" t="25006" r="36651" b="22280"/>
          <a:stretch/>
        </p:blipFill>
        <p:spPr>
          <a:xfrm>
            <a:off x="5660058" y="3990814"/>
            <a:ext cx="5693742" cy="3053166"/>
          </a:xfrm>
          <a:prstGeom prst="rect">
            <a:avLst/>
          </a:prstGeom>
        </p:spPr>
      </p:pic>
    </p:spTree>
    <p:extLst>
      <p:ext uri="{BB962C8B-B14F-4D97-AF65-F5344CB8AC3E}">
        <p14:creationId xmlns:p14="http://schemas.microsoft.com/office/powerpoint/2010/main" val="27127960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Kalite yönetim sistemleri</a:t>
            </a:r>
            <a:endParaRPr lang="en-US" dirty="0"/>
          </a:p>
        </p:txBody>
      </p:sp>
      <p:pic>
        <p:nvPicPr>
          <p:cNvPr id="4" name="İçerik Yer Tutucusu 3"/>
          <p:cNvPicPr>
            <a:picLocks noGrp="1" noChangeAspect="1"/>
          </p:cNvPicPr>
          <p:nvPr>
            <p:ph idx="1"/>
          </p:nvPr>
        </p:nvPicPr>
        <p:blipFill rotWithShape="1">
          <a:blip r:embed="rId2"/>
          <a:srcRect l="15690" t="21799" r="15023" b="12665"/>
          <a:stretch/>
        </p:blipFill>
        <p:spPr>
          <a:xfrm>
            <a:off x="588936" y="1690688"/>
            <a:ext cx="9090206" cy="4834098"/>
          </a:xfrm>
          <a:prstGeom prst="rect">
            <a:avLst/>
          </a:prstGeom>
        </p:spPr>
      </p:pic>
    </p:spTree>
    <p:extLst>
      <p:ext uri="{BB962C8B-B14F-4D97-AF65-F5344CB8AC3E}">
        <p14:creationId xmlns:p14="http://schemas.microsoft.com/office/powerpoint/2010/main" val="22371766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Autofit/>
          </a:bodyPr>
          <a:lstStyle/>
          <a:p>
            <a:r>
              <a:rPr lang="tr-TR" b="1" dirty="0" err="1" smtClean="0"/>
              <a:t>Deming</a:t>
            </a:r>
            <a:r>
              <a:rPr lang="tr-TR" b="1" dirty="0" smtClean="0"/>
              <a:t>: Toplam </a:t>
            </a:r>
            <a:r>
              <a:rPr lang="tr-TR" b="1" dirty="0"/>
              <a:t>kalite </a:t>
            </a:r>
            <a:r>
              <a:rPr lang="tr-TR" b="1" dirty="0" smtClean="0"/>
              <a:t>öğretisi</a:t>
            </a:r>
            <a:br>
              <a:rPr lang="tr-TR" b="1" dirty="0" smtClean="0"/>
            </a:br>
            <a:r>
              <a:rPr lang="tr-TR" b="1" dirty="0" smtClean="0"/>
              <a:t>İlkeler: </a:t>
            </a:r>
            <a:r>
              <a:rPr lang="en-US" sz="2800" dirty="0"/>
              <a:t>Deming, W.E.: Out of the </a:t>
            </a:r>
            <a:r>
              <a:rPr lang="en-US" sz="2800" dirty="0" smtClean="0"/>
              <a:t>Crisis.</a:t>
            </a:r>
            <a:r>
              <a:rPr lang="tr-TR" sz="2800" dirty="0"/>
              <a:t> </a:t>
            </a:r>
            <a:r>
              <a:rPr lang="tr-TR" sz="2800" dirty="0" smtClean="0"/>
              <a:t>MIT</a:t>
            </a:r>
            <a:r>
              <a:rPr lang="en-US" sz="2800" dirty="0" smtClean="0"/>
              <a:t>, 1982</a:t>
            </a:r>
            <a:r>
              <a:rPr lang="tr-TR" b="1" dirty="0" smtClean="0"/>
              <a:t/>
            </a:r>
            <a:br>
              <a:rPr lang="tr-TR" b="1" dirty="0" smtClean="0"/>
            </a:br>
            <a:endParaRPr lang="en-US" b="1" dirty="0"/>
          </a:p>
        </p:txBody>
      </p:sp>
      <p:sp>
        <p:nvSpPr>
          <p:cNvPr id="5" name="İçerik Yer Tutucusu 4"/>
          <p:cNvSpPr>
            <a:spLocks noGrp="1"/>
          </p:cNvSpPr>
          <p:nvPr>
            <p:ph idx="1"/>
          </p:nvPr>
        </p:nvSpPr>
        <p:spPr/>
        <p:txBody>
          <a:bodyPr>
            <a:normAutofit/>
          </a:bodyPr>
          <a:lstStyle/>
          <a:p>
            <a:pPr fontAlgn="base"/>
            <a:r>
              <a:rPr lang="tr-TR" b="1" dirty="0" smtClean="0"/>
              <a:t>1</a:t>
            </a:r>
            <a:r>
              <a:rPr lang="tr-TR" dirty="0" smtClean="0"/>
              <a:t>. </a:t>
            </a:r>
            <a:r>
              <a:rPr lang="en-US" dirty="0" err="1" smtClean="0"/>
              <a:t>Kalite</a:t>
            </a:r>
            <a:r>
              <a:rPr lang="tr-TR" dirty="0"/>
              <a:t>=</a:t>
            </a:r>
            <a:r>
              <a:rPr lang="en-US" dirty="0" smtClean="0"/>
              <a:t> </a:t>
            </a:r>
            <a:r>
              <a:rPr lang="en-US" dirty="0" err="1"/>
              <a:t>müşteri</a:t>
            </a:r>
            <a:r>
              <a:rPr lang="en-US" dirty="0"/>
              <a:t> </a:t>
            </a:r>
            <a:r>
              <a:rPr lang="en-US" dirty="0" err="1"/>
              <a:t>memnuniyeti</a:t>
            </a:r>
            <a:r>
              <a:rPr lang="en-US" dirty="0"/>
              <a:t> </a:t>
            </a:r>
            <a:endParaRPr lang="tr-TR" dirty="0" smtClean="0"/>
          </a:p>
          <a:p>
            <a:pPr fontAlgn="base"/>
            <a:r>
              <a:rPr lang="en-US" b="1" dirty="0" smtClean="0"/>
              <a:t>2</a:t>
            </a:r>
            <a:r>
              <a:rPr lang="en-US" b="1" dirty="0"/>
              <a:t>. </a:t>
            </a:r>
            <a:r>
              <a:rPr lang="en-US" dirty="0" err="1"/>
              <a:t>Üretim</a:t>
            </a:r>
            <a:r>
              <a:rPr lang="en-US" dirty="0"/>
              <a:t> </a:t>
            </a:r>
            <a:r>
              <a:rPr lang="en-US" dirty="0" err="1"/>
              <a:t>ve</a:t>
            </a:r>
            <a:r>
              <a:rPr lang="en-US" dirty="0"/>
              <a:t> </a:t>
            </a:r>
            <a:r>
              <a:rPr lang="en-US" dirty="0" err="1"/>
              <a:t>hizmet</a:t>
            </a:r>
            <a:r>
              <a:rPr lang="en-US" dirty="0"/>
              <a:t> </a:t>
            </a:r>
            <a:r>
              <a:rPr lang="en-US" dirty="0" err="1"/>
              <a:t>sistemi</a:t>
            </a:r>
            <a:r>
              <a:rPr lang="en-US" dirty="0"/>
              <a:t> </a:t>
            </a:r>
            <a:r>
              <a:rPr lang="en-US" dirty="0" err="1"/>
              <a:t>çalışanları</a:t>
            </a:r>
            <a:r>
              <a:rPr lang="en-US" dirty="0"/>
              <a:t> </a:t>
            </a:r>
            <a:r>
              <a:rPr lang="en-US" dirty="0" err="1"/>
              <a:t>ile</a:t>
            </a:r>
            <a:r>
              <a:rPr lang="en-US" dirty="0"/>
              <a:t> </a:t>
            </a:r>
            <a:r>
              <a:rPr lang="en-US" dirty="0" err="1"/>
              <a:t>birlikte</a:t>
            </a:r>
            <a:r>
              <a:rPr lang="en-US" dirty="0"/>
              <a:t> </a:t>
            </a:r>
            <a:r>
              <a:rPr lang="en-US" dirty="0" err="1"/>
              <a:t>sürekli</a:t>
            </a:r>
            <a:r>
              <a:rPr lang="en-US" dirty="0"/>
              <a:t> </a:t>
            </a:r>
            <a:r>
              <a:rPr lang="en-US" dirty="0" err="1"/>
              <a:t>geliştirilmelidir</a:t>
            </a:r>
            <a:r>
              <a:rPr lang="en-US" dirty="0"/>
              <a:t>.</a:t>
            </a:r>
          </a:p>
          <a:p>
            <a:pPr fontAlgn="base"/>
            <a:r>
              <a:rPr lang="en-US" b="1" dirty="0"/>
              <a:t>3. </a:t>
            </a:r>
            <a:r>
              <a:rPr lang="en-US" dirty="0" err="1"/>
              <a:t>Üretim</a:t>
            </a:r>
            <a:r>
              <a:rPr lang="en-US" dirty="0"/>
              <a:t> </a:t>
            </a:r>
            <a:r>
              <a:rPr lang="en-US" dirty="0" err="1"/>
              <a:t>basamakları</a:t>
            </a:r>
            <a:r>
              <a:rPr lang="en-US" dirty="0"/>
              <a:t> </a:t>
            </a:r>
            <a:r>
              <a:rPr lang="en-US" dirty="0" err="1"/>
              <a:t>kendi</a:t>
            </a:r>
            <a:r>
              <a:rPr lang="en-US" dirty="0"/>
              <a:t> </a:t>
            </a:r>
            <a:r>
              <a:rPr lang="en-US" dirty="0" err="1"/>
              <a:t>kendini</a:t>
            </a:r>
            <a:r>
              <a:rPr lang="en-US" dirty="0"/>
              <a:t> </a:t>
            </a:r>
            <a:r>
              <a:rPr lang="en-US" dirty="0" err="1"/>
              <a:t>denetlemelidir</a:t>
            </a:r>
            <a:r>
              <a:rPr lang="en-US" dirty="0"/>
              <a:t>.</a:t>
            </a:r>
          </a:p>
          <a:p>
            <a:pPr fontAlgn="base"/>
            <a:r>
              <a:rPr lang="en-US" b="1" dirty="0"/>
              <a:t>4.</a:t>
            </a:r>
            <a:r>
              <a:rPr lang="en-US" dirty="0"/>
              <a:t> </a:t>
            </a:r>
            <a:r>
              <a:rPr lang="en-US" dirty="0" err="1"/>
              <a:t>Üretim</a:t>
            </a:r>
            <a:r>
              <a:rPr lang="en-US" dirty="0"/>
              <a:t> </a:t>
            </a:r>
            <a:r>
              <a:rPr lang="en-US" dirty="0" err="1" smtClean="0"/>
              <a:t>hataları</a:t>
            </a:r>
            <a:r>
              <a:rPr lang="tr-TR" dirty="0" smtClean="0"/>
              <a:t>,</a:t>
            </a:r>
            <a:r>
              <a:rPr lang="en-US" dirty="0" smtClean="0"/>
              <a:t> </a:t>
            </a:r>
            <a:r>
              <a:rPr lang="en-US" dirty="0" err="1"/>
              <a:t>meydana</a:t>
            </a:r>
            <a:r>
              <a:rPr lang="en-US" dirty="0"/>
              <a:t> </a:t>
            </a:r>
            <a:r>
              <a:rPr lang="en-US" dirty="0" err="1"/>
              <a:t>gelmeden</a:t>
            </a:r>
            <a:r>
              <a:rPr lang="en-US" dirty="0"/>
              <a:t> </a:t>
            </a:r>
            <a:r>
              <a:rPr lang="en-US" dirty="0" err="1"/>
              <a:t>önlenmelidir</a:t>
            </a:r>
            <a:r>
              <a:rPr lang="en-US" dirty="0"/>
              <a:t>.</a:t>
            </a:r>
          </a:p>
          <a:p>
            <a:pPr fontAlgn="base"/>
            <a:r>
              <a:rPr lang="en-US" b="1" dirty="0"/>
              <a:t>5.</a:t>
            </a:r>
            <a:r>
              <a:rPr lang="en-US" dirty="0"/>
              <a:t> </a:t>
            </a:r>
            <a:r>
              <a:rPr lang="en-US" dirty="0" err="1"/>
              <a:t>Denetim</a:t>
            </a:r>
            <a:r>
              <a:rPr lang="en-US" dirty="0"/>
              <a:t>, </a:t>
            </a:r>
            <a:r>
              <a:rPr lang="en-US" dirty="0" err="1"/>
              <a:t>iş</a:t>
            </a:r>
            <a:r>
              <a:rPr lang="en-US" dirty="0"/>
              <a:t> </a:t>
            </a:r>
            <a:r>
              <a:rPr lang="en-US" dirty="0" err="1"/>
              <a:t>bandının</a:t>
            </a:r>
            <a:r>
              <a:rPr lang="en-US" dirty="0"/>
              <a:t> </a:t>
            </a:r>
            <a:r>
              <a:rPr lang="en-US" dirty="0" err="1"/>
              <a:t>sonuna</a:t>
            </a:r>
            <a:r>
              <a:rPr lang="en-US" dirty="0"/>
              <a:t> </a:t>
            </a:r>
            <a:r>
              <a:rPr lang="en-US" dirty="0" err="1"/>
              <a:t>bırakılırsa</a:t>
            </a:r>
            <a:r>
              <a:rPr lang="en-US" dirty="0"/>
              <a:t> </a:t>
            </a:r>
            <a:r>
              <a:rPr lang="tr-TR" dirty="0" smtClean="0"/>
              <a:t>çalışanlar</a:t>
            </a:r>
            <a:r>
              <a:rPr lang="en-US" dirty="0" smtClean="0"/>
              <a:t> </a:t>
            </a:r>
            <a:r>
              <a:rPr lang="en-US" dirty="0" err="1"/>
              <a:t>kendi</a:t>
            </a:r>
            <a:r>
              <a:rPr lang="en-US" dirty="0"/>
              <a:t> </a:t>
            </a:r>
            <a:r>
              <a:rPr lang="en-US" dirty="0" err="1"/>
              <a:t>isteklerini</a:t>
            </a:r>
            <a:r>
              <a:rPr lang="en-US" dirty="0"/>
              <a:t> </a:t>
            </a:r>
            <a:r>
              <a:rPr lang="en-US" dirty="0" err="1"/>
              <a:t>kontrol</a:t>
            </a:r>
            <a:r>
              <a:rPr lang="en-US" dirty="0"/>
              <a:t> </a:t>
            </a:r>
            <a:r>
              <a:rPr lang="en-US" dirty="0" err="1"/>
              <a:t>etmezler</a:t>
            </a:r>
            <a:r>
              <a:rPr lang="en-US" dirty="0"/>
              <a:t>.</a:t>
            </a:r>
          </a:p>
          <a:p>
            <a:pPr fontAlgn="base"/>
            <a:r>
              <a:rPr lang="en-US" b="1" dirty="0"/>
              <a:t>6. </a:t>
            </a:r>
            <a:r>
              <a:rPr lang="en-US" dirty="0" err="1"/>
              <a:t>Yardımcı</a:t>
            </a:r>
            <a:r>
              <a:rPr lang="en-US" dirty="0"/>
              <a:t> </a:t>
            </a:r>
            <a:r>
              <a:rPr lang="en-US" dirty="0" err="1"/>
              <a:t>olan</a:t>
            </a:r>
            <a:r>
              <a:rPr lang="en-US" dirty="0"/>
              <a:t>, </a:t>
            </a:r>
            <a:r>
              <a:rPr lang="en-US" dirty="0" err="1"/>
              <a:t>yüreklendiren</a:t>
            </a:r>
            <a:r>
              <a:rPr lang="en-US" dirty="0"/>
              <a:t> </a:t>
            </a:r>
            <a:r>
              <a:rPr lang="en-US" dirty="0" err="1"/>
              <a:t>ve</a:t>
            </a:r>
            <a:r>
              <a:rPr lang="en-US" dirty="0"/>
              <a:t> </a:t>
            </a:r>
            <a:r>
              <a:rPr lang="en-US" dirty="0" err="1"/>
              <a:t>geliştiren</a:t>
            </a:r>
            <a:r>
              <a:rPr lang="en-US" dirty="0"/>
              <a:t> </a:t>
            </a:r>
            <a:r>
              <a:rPr lang="en-US" dirty="0" err="1"/>
              <a:t>liderlik</a:t>
            </a:r>
            <a:r>
              <a:rPr lang="en-US" dirty="0"/>
              <a:t> (</a:t>
            </a:r>
            <a:r>
              <a:rPr lang="en-US" dirty="0" err="1"/>
              <a:t>koçluk</a:t>
            </a:r>
            <a:r>
              <a:rPr lang="en-US" dirty="0"/>
              <a:t>) </a:t>
            </a:r>
            <a:r>
              <a:rPr lang="en-US" dirty="0" err="1"/>
              <a:t>önemlidir</a:t>
            </a:r>
            <a:r>
              <a:rPr lang="en-US" dirty="0"/>
              <a:t>. </a:t>
            </a:r>
            <a:r>
              <a:rPr lang="en-US" dirty="0" err="1"/>
              <a:t>Çalışanlar</a:t>
            </a:r>
            <a:r>
              <a:rPr lang="en-US" dirty="0"/>
              <a:t> </a:t>
            </a:r>
            <a:r>
              <a:rPr lang="en-US" dirty="0" err="1"/>
              <a:t>yetkilendirilmelidir</a:t>
            </a:r>
            <a:r>
              <a:rPr lang="en-US" dirty="0"/>
              <a:t>.</a:t>
            </a:r>
          </a:p>
          <a:p>
            <a:pPr fontAlgn="base"/>
            <a:endParaRPr lang="en-US" dirty="0"/>
          </a:p>
        </p:txBody>
      </p:sp>
      <p:pic>
        <p:nvPicPr>
          <p:cNvPr id="6" name="Picture 2" descr="https://upload.wikimedia.org/wikipedia/commons/7/73/W._Edwards_Dem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80012" y="0"/>
            <a:ext cx="2736527" cy="19079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727593"/>
      </p:ext>
    </p:extLst>
  </p:cSld>
  <p:clrMapOvr>
    <a:masterClrMapping/>
  </p:clrMapOvr>
</p:sld>
</file>

<file path=ppt/theme/theme1.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eması">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348</TotalTime>
  <Words>442</Words>
  <Application>Microsoft Office PowerPoint</Application>
  <PresentationFormat>Özel</PresentationFormat>
  <Paragraphs>79</Paragraphs>
  <Slides>16</Slides>
  <Notes>3</Notes>
  <HiddenSlides>0</HiddenSlides>
  <MMClips>0</MMClips>
  <ScaleCrop>false</ScaleCrop>
  <HeadingPairs>
    <vt:vector size="4" baseType="variant">
      <vt:variant>
        <vt:lpstr>Tema</vt:lpstr>
      </vt:variant>
      <vt:variant>
        <vt:i4>1</vt:i4>
      </vt:variant>
      <vt:variant>
        <vt:lpstr>Slayt Başlıkları</vt:lpstr>
      </vt:variant>
      <vt:variant>
        <vt:i4>16</vt:i4>
      </vt:variant>
    </vt:vector>
  </HeadingPairs>
  <TitlesOfParts>
    <vt:vector size="17" baseType="lpstr">
      <vt:lpstr>Office Teması</vt:lpstr>
      <vt:lpstr>Toplam Kalite Yönetimine Giriş</vt:lpstr>
      <vt:lpstr>Eğri baca… Doğru duman…</vt:lpstr>
      <vt:lpstr> Kendi alanımda ülkemizdeki sorunun boyutları neydi? </vt:lpstr>
      <vt:lpstr>Yetersiz kaliteye örnek</vt:lpstr>
      <vt:lpstr>Soru: Hemşirelik Fakültesi olarak yeterince kaliteli hizmet üretiyor muyuz?</vt:lpstr>
      <vt:lpstr>Toplam Kalite Yönetimi</vt:lpstr>
      <vt:lpstr>Genel kalite prensipleri: Neler yapmalıyız? </vt:lpstr>
      <vt:lpstr>Kalite yönetim sistemleri</vt:lpstr>
      <vt:lpstr>Deming: Toplam kalite öğretisi İlkeler: Deming, W.E.: Out of the Crisis. MIT, 1982 </vt:lpstr>
      <vt:lpstr>Deming’in toplam kalite ilkeleri</vt:lpstr>
      <vt:lpstr>Kauro İshikawa, Japonya</vt:lpstr>
      <vt:lpstr>NASIL DAHA KALİTELİ ÜRETEBİLİRİZ? </vt:lpstr>
      <vt:lpstr>3. Uygula:  </vt:lpstr>
      <vt:lpstr>3. Uygula: </vt:lpstr>
      <vt:lpstr>Ürünler kalite açısından kontrol edilmeli ve puanlanmalıdır. </vt:lpstr>
      <vt:lpstr>Baca eğri olsa da dumanı doğru olur, Doğru duman=kaliteli olmak ve kaliteli hizmet üretmektir.</vt:lpstr>
    </vt:vector>
  </TitlesOfParts>
  <Company>SolidShare.Net TEAM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Kalite Yönetimine Giriş</dc:title>
  <dc:creator>asus</dc:creator>
  <cp:lastModifiedBy>LENOVO</cp:lastModifiedBy>
  <cp:revision>65</cp:revision>
  <dcterms:created xsi:type="dcterms:W3CDTF">2020-09-15T17:48:47Z</dcterms:created>
  <dcterms:modified xsi:type="dcterms:W3CDTF">2020-09-21T09:57:05Z</dcterms:modified>
</cp:coreProperties>
</file>