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58" r:id="rId1"/>
  </p:sldMasterIdLst>
  <p:notesMasterIdLst>
    <p:notesMasterId r:id="rId38"/>
  </p:notesMasterIdLst>
  <p:sldIdLst>
    <p:sldId id="340" r:id="rId2"/>
    <p:sldId id="281" r:id="rId3"/>
    <p:sldId id="262" r:id="rId4"/>
    <p:sldId id="338" r:id="rId5"/>
    <p:sldId id="282" r:id="rId6"/>
    <p:sldId id="258" r:id="rId7"/>
    <p:sldId id="259" r:id="rId8"/>
    <p:sldId id="343" r:id="rId9"/>
    <p:sldId id="329" r:id="rId10"/>
    <p:sldId id="307" r:id="rId11"/>
    <p:sldId id="332" r:id="rId12"/>
    <p:sldId id="276" r:id="rId13"/>
    <p:sldId id="344" r:id="rId14"/>
    <p:sldId id="314" r:id="rId15"/>
    <p:sldId id="315" r:id="rId16"/>
    <p:sldId id="316" r:id="rId17"/>
    <p:sldId id="318" r:id="rId18"/>
    <p:sldId id="319" r:id="rId19"/>
    <p:sldId id="320" r:id="rId20"/>
    <p:sldId id="321" r:id="rId21"/>
    <p:sldId id="268" r:id="rId22"/>
    <p:sldId id="322" r:id="rId23"/>
    <p:sldId id="325" r:id="rId24"/>
    <p:sldId id="323" r:id="rId25"/>
    <p:sldId id="345" r:id="rId26"/>
    <p:sldId id="275" r:id="rId27"/>
    <p:sldId id="346" r:id="rId28"/>
    <p:sldId id="270" r:id="rId29"/>
    <p:sldId id="271" r:id="rId30"/>
    <p:sldId id="272" r:id="rId31"/>
    <p:sldId id="273" r:id="rId32"/>
    <p:sldId id="342" r:id="rId33"/>
    <p:sldId id="341" r:id="rId34"/>
    <p:sldId id="339" r:id="rId35"/>
    <p:sldId id="277" r:id="rId36"/>
    <p:sldId id="347"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C9A4A57-0A4A-45A6-B874-5B7BBB73A176}" v="1" dt="2022-03-09T20:59:17.4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83376" autoAdjust="0"/>
  </p:normalViewPr>
  <p:slideViewPr>
    <p:cSldViewPr snapToGrid="0">
      <p:cViewPr varScale="1">
        <p:scale>
          <a:sx n="63" d="100"/>
          <a:sy n="63" d="100"/>
        </p:scale>
        <p:origin x="1373" y="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3C5258-74E8-465C-BE10-0920236A207B}"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C27C513-1531-4D81-B92B-AAD679E8FAE8}">
      <dgm:prSet/>
      <dgm:spPr/>
      <dgm:t>
        <a:bodyPr/>
        <a:lstStyle/>
        <a:p>
          <a:pPr>
            <a:lnSpc>
              <a:spcPct val="100000"/>
            </a:lnSpc>
          </a:pPr>
          <a:r>
            <a:rPr lang="tr-TR" b="1" dirty="0">
              <a:solidFill>
                <a:schemeClr val="bg1"/>
              </a:solidFill>
            </a:rPr>
            <a:t>“</a:t>
          </a:r>
          <a:r>
            <a:rPr lang="tr-TR" b="1" i="1" dirty="0">
              <a:solidFill>
                <a:schemeClr val="bg1"/>
              </a:solidFill>
            </a:rPr>
            <a:t>hekimin tedavi sırasında standart uygulamayı yapmaması, beceri eksikliği veya hastaya tedavi vermemesi ile oluşan zarar olarak  tanımlanmıştır.</a:t>
          </a:r>
          <a:endParaRPr lang="en-US" b="1" dirty="0">
            <a:solidFill>
              <a:schemeClr val="bg1"/>
            </a:solidFill>
          </a:endParaRPr>
        </a:p>
      </dgm:t>
    </dgm:pt>
    <dgm:pt modelId="{B61D17BF-D702-4497-8AF7-8271058E0296}" type="parTrans" cxnId="{14B534B7-5542-4AA7-A03A-1A24A26A7CD9}">
      <dgm:prSet/>
      <dgm:spPr/>
      <dgm:t>
        <a:bodyPr/>
        <a:lstStyle/>
        <a:p>
          <a:endParaRPr lang="en-US"/>
        </a:p>
      </dgm:t>
    </dgm:pt>
    <dgm:pt modelId="{DDCDFDE2-8346-4659-B055-901B7B0AC509}" type="sibTrans" cxnId="{14B534B7-5542-4AA7-A03A-1A24A26A7CD9}">
      <dgm:prSet/>
      <dgm:spPr/>
      <dgm:t>
        <a:bodyPr/>
        <a:lstStyle/>
        <a:p>
          <a:endParaRPr lang="en-US"/>
        </a:p>
      </dgm:t>
    </dgm:pt>
    <dgm:pt modelId="{FBE47188-F687-4134-A77B-A7D5B37AB340}">
      <dgm:prSet/>
      <dgm:spPr/>
      <dgm:t>
        <a:bodyPr/>
        <a:lstStyle/>
        <a:p>
          <a:pPr>
            <a:lnSpc>
              <a:spcPct val="100000"/>
            </a:lnSpc>
          </a:pPr>
          <a:r>
            <a:rPr lang="tr-TR" b="1" i="1" dirty="0">
              <a:solidFill>
                <a:schemeClr val="bg1"/>
              </a:solidFill>
            </a:rPr>
            <a:t>Profesyonel bir kişinin,  yaptığı iş sırasında genel kabul görmüş standartlara  uymaması sonucunda bir kişinin zarar görmesi”  </a:t>
          </a:r>
          <a:r>
            <a:rPr lang="tr-TR" b="1" i="1" dirty="0" err="1">
              <a:solidFill>
                <a:srgbClr val="FF0000"/>
              </a:solidFill>
            </a:rPr>
            <a:t>makpraktis</a:t>
          </a:r>
          <a:r>
            <a:rPr lang="tr-TR" b="1" i="1" dirty="0">
              <a:solidFill>
                <a:schemeClr val="bg1"/>
              </a:solidFill>
            </a:rPr>
            <a:t>  olarak tanımlanmaktadır.</a:t>
          </a:r>
          <a:endParaRPr lang="en-US" b="1" dirty="0">
            <a:solidFill>
              <a:schemeClr val="bg1"/>
            </a:solidFill>
          </a:endParaRPr>
        </a:p>
      </dgm:t>
    </dgm:pt>
    <dgm:pt modelId="{1F4D9A7B-6A0D-4549-A31F-A2DED4D8F4A2}" type="parTrans" cxnId="{3F5449A4-2922-48DC-B1BE-3F3E6F6F82DF}">
      <dgm:prSet/>
      <dgm:spPr/>
      <dgm:t>
        <a:bodyPr/>
        <a:lstStyle/>
        <a:p>
          <a:endParaRPr lang="en-US"/>
        </a:p>
      </dgm:t>
    </dgm:pt>
    <dgm:pt modelId="{8854980A-0386-47BC-93BF-72B24C37B51C}" type="sibTrans" cxnId="{3F5449A4-2922-48DC-B1BE-3F3E6F6F82DF}">
      <dgm:prSet/>
      <dgm:spPr/>
      <dgm:t>
        <a:bodyPr/>
        <a:lstStyle/>
        <a:p>
          <a:endParaRPr lang="en-US"/>
        </a:p>
      </dgm:t>
    </dgm:pt>
    <dgm:pt modelId="{E9128D7E-0FDD-46A2-BE9C-8925A661CCE1}">
      <dgm:prSet/>
      <dgm:spPr/>
      <dgm:t>
        <a:bodyPr/>
        <a:lstStyle/>
        <a:p>
          <a:pPr>
            <a:lnSpc>
              <a:spcPct val="100000"/>
            </a:lnSpc>
          </a:pPr>
          <a:r>
            <a:rPr lang="tr-TR" b="1" i="1" dirty="0">
              <a:solidFill>
                <a:schemeClr val="bg1"/>
              </a:solidFill>
            </a:rPr>
            <a:t>Bu nedenle sadece hekimlere ait bir durum değildir.</a:t>
          </a:r>
          <a:endParaRPr lang="en-US" dirty="0">
            <a:solidFill>
              <a:schemeClr val="bg1"/>
            </a:solidFill>
          </a:endParaRPr>
        </a:p>
      </dgm:t>
    </dgm:pt>
    <dgm:pt modelId="{7B46DC04-6468-427D-9D56-93D4E743468C}" type="parTrans" cxnId="{CC1A0B3F-B028-4E1C-95A3-4D34E6F3EF96}">
      <dgm:prSet/>
      <dgm:spPr/>
      <dgm:t>
        <a:bodyPr/>
        <a:lstStyle/>
        <a:p>
          <a:endParaRPr lang="en-US"/>
        </a:p>
      </dgm:t>
    </dgm:pt>
    <dgm:pt modelId="{E1AE5253-695B-4283-A9C2-B68F92A8EBE0}" type="sibTrans" cxnId="{CC1A0B3F-B028-4E1C-95A3-4D34E6F3EF96}">
      <dgm:prSet/>
      <dgm:spPr/>
      <dgm:t>
        <a:bodyPr/>
        <a:lstStyle/>
        <a:p>
          <a:endParaRPr lang="en-US"/>
        </a:p>
      </dgm:t>
    </dgm:pt>
    <dgm:pt modelId="{04A93128-012B-4F10-8A87-9F4E7D561658}" type="pres">
      <dgm:prSet presAssocID="{F43C5258-74E8-465C-BE10-0920236A207B}" presName="root" presStyleCnt="0">
        <dgm:presLayoutVars>
          <dgm:dir/>
          <dgm:resizeHandles val="exact"/>
        </dgm:presLayoutVars>
      </dgm:prSet>
      <dgm:spPr/>
    </dgm:pt>
    <dgm:pt modelId="{D7CBB772-B59E-4058-B434-BB7DEB34533C}" type="pres">
      <dgm:prSet presAssocID="{CC27C513-1531-4D81-B92B-AAD679E8FAE8}" presName="compNode" presStyleCnt="0"/>
      <dgm:spPr/>
    </dgm:pt>
    <dgm:pt modelId="{8FEA1B76-B636-4C71-934A-1E5C36FD3A57}" type="pres">
      <dgm:prSet presAssocID="{CC27C513-1531-4D81-B92B-AAD679E8FAE8}" presName="bgRect" presStyleLbl="bgShp" presStyleIdx="0" presStyleCnt="3"/>
      <dgm:spPr/>
    </dgm:pt>
    <dgm:pt modelId="{B5FD26E4-0B6F-4355-ACEA-EFA0C6FDED01}" type="pres">
      <dgm:prSet presAssocID="{CC27C513-1531-4D81-B92B-AAD679E8FA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ıp"/>
        </a:ext>
      </dgm:extLst>
    </dgm:pt>
    <dgm:pt modelId="{87A325CB-617A-4DEB-A93E-39F9ABD595F0}" type="pres">
      <dgm:prSet presAssocID="{CC27C513-1531-4D81-B92B-AAD679E8FAE8}" presName="spaceRect" presStyleCnt="0"/>
      <dgm:spPr/>
    </dgm:pt>
    <dgm:pt modelId="{4E3E9021-08C8-485E-9D9A-5E051A129E6F}" type="pres">
      <dgm:prSet presAssocID="{CC27C513-1531-4D81-B92B-AAD679E8FAE8}" presName="parTx" presStyleLbl="revTx" presStyleIdx="0" presStyleCnt="3">
        <dgm:presLayoutVars>
          <dgm:chMax val="0"/>
          <dgm:chPref val="0"/>
        </dgm:presLayoutVars>
      </dgm:prSet>
      <dgm:spPr/>
    </dgm:pt>
    <dgm:pt modelId="{B98DD35B-7DD9-46A8-B24C-C265F18F23C2}" type="pres">
      <dgm:prSet presAssocID="{DDCDFDE2-8346-4659-B055-901B7B0AC509}" presName="sibTrans" presStyleCnt="0"/>
      <dgm:spPr/>
    </dgm:pt>
    <dgm:pt modelId="{40A81580-07F9-4255-AD41-4519FBCA4941}" type="pres">
      <dgm:prSet presAssocID="{FBE47188-F687-4134-A77B-A7D5B37AB340}" presName="compNode" presStyleCnt="0"/>
      <dgm:spPr/>
    </dgm:pt>
    <dgm:pt modelId="{1992C6E1-05F9-4964-AD09-F13B16430F17}" type="pres">
      <dgm:prSet presAssocID="{FBE47188-F687-4134-A77B-A7D5B37AB340}" presName="bgRect" presStyleLbl="bgShp" presStyleIdx="1" presStyleCnt="3"/>
      <dgm:spPr/>
    </dgm:pt>
    <dgm:pt modelId="{65D1DD59-C94F-4EFC-8E89-5FA746D0843A}" type="pres">
      <dgm:prSet presAssocID="{FBE47188-F687-4134-A77B-A7D5B37AB34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nay işareti"/>
        </a:ext>
      </dgm:extLst>
    </dgm:pt>
    <dgm:pt modelId="{8F8CFF22-DF3C-4A3B-9CC8-02B5F3A2695D}" type="pres">
      <dgm:prSet presAssocID="{FBE47188-F687-4134-A77B-A7D5B37AB340}" presName="spaceRect" presStyleCnt="0"/>
      <dgm:spPr/>
    </dgm:pt>
    <dgm:pt modelId="{4DB5F0BA-FB67-49CC-B6E3-C41228812A70}" type="pres">
      <dgm:prSet presAssocID="{FBE47188-F687-4134-A77B-A7D5B37AB340}" presName="parTx" presStyleLbl="revTx" presStyleIdx="1" presStyleCnt="3">
        <dgm:presLayoutVars>
          <dgm:chMax val="0"/>
          <dgm:chPref val="0"/>
        </dgm:presLayoutVars>
      </dgm:prSet>
      <dgm:spPr/>
    </dgm:pt>
    <dgm:pt modelId="{25548CD2-3500-494A-832D-786E9AA86977}" type="pres">
      <dgm:prSet presAssocID="{8854980A-0386-47BC-93BF-72B24C37B51C}" presName="sibTrans" presStyleCnt="0"/>
      <dgm:spPr/>
    </dgm:pt>
    <dgm:pt modelId="{DD2687AB-5BCC-4EF5-95DE-C54578C1D256}" type="pres">
      <dgm:prSet presAssocID="{E9128D7E-0FDD-46A2-BE9C-8925A661CCE1}" presName="compNode" presStyleCnt="0"/>
      <dgm:spPr/>
    </dgm:pt>
    <dgm:pt modelId="{F9EFA73E-DDC7-4734-BA49-2D74D5A8C8F9}" type="pres">
      <dgm:prSet presAssocID="{E9128D7E-0FDD-46A2-BE9C-8925A661CCE1}" presName="bgRect" presStyleLbl="bgShp" presStyleIdx="2" presStyleCnt="3" custLinFactNeighborY="2816"/>
      <dgm:spPr/>
    </dgm:pt>
    <dgm:pt modelId="{2DB724FB-F740-4550-A64F-D4ACEF7CD845}" type="pres">
      <dgm:prSet presAssocID="{E9128D7E-0FDD-46A2-BE9C-8925A661CCE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oup of People"/>
        </a:ext>
      </dgm:extLst>
    </dgm:pt>
    <dgm:pt modelId="{7C325B7D-6B41-4949-9542-56C3AC474F5F}" type="pres">
      <dgm:prSet presAssocID="{E9128D7E-0FDD-46A2-BE9C-8925A661CCE1}" presName="spaceRect" presStyleCnt="0"/>
      <dgm:spPr/>
    </dgm:pt>
    <dgm:pt modelId="{A5F80784-9935-4F86-B8C3-2F6C6B98F9DF}" type="pres">
      <dgm:prSet presAssocID="{E9128D7E-0FDD-46A2-BE9C-8925A661CCE1}" presName="parTx" presStyleLbl="revTx" presStyleIdx="2" presStyleCnt="3">
        <dgm:presLayoutVars>
          <dgm:chMax val="0"/>
          <dgm:chPref val="0"/>
        </dgm:presLayoutVars>
      </dgm:prSet>
      <dgm:spPr/>
    </dgm:pt>
  </dgm:ptLst>
  <dgm:cxnLst>
    <dgm:cxn modelId="{476B7409-2C7A-4F9B-BDF0-6A73629E1C35}" type="presOf" srcId="{E9128D7E-0FDD-46A2-BE9C-8925A661CCE1}" destId="{A5F80784-9935-4F86-B8C3-2F6C6B98F9DF}" srcOrd="0" destOrd="0" presId="urn:microsoft.com/office/officeart/2018/2/layout/IconVerticalSolidList"/>
    <dgm:cxn modelId="{CC1A0B3F-B028-4E1C-95A3-4D34E6F3EF96}" srcId="{F43C5258-74E8-465C-BE10-0920236A207B}" destId="{E9128D7E-0FDD-46A2-BE9C-8925A661CCE1}" srcOrd="2" destOrd="0" parTransId="{7B46DC04-6468-427D-9D56-93D4E743468C}" sibTransId="{E1AE5253-695B-4283-A9C2-B68F92A8EBE0}"/>
    <dgm:cxn modelId="{3F5449A4-2922-48DC-B1BE-3F3E6F6F82DF}" srcId="{F43C5258-74E8-465C-BE10-0920236A207B}" destId="{FBE47188-F687-4134-A77B-A7D5B37AB340}" srcOrd="1" destOrd="0" parTransId="{1F4D9A7B-6A0D-4549-A31F-A2DED4D8F4A2}" sibTransId="{8854980A-0386-47BC-93BF-72B24C37B51C}"/>
    <dgm:cxn modelId="{14B534B7-5542-4AA7-A03A-1A24A26A7CD9}" srcId="{F43C5258-74E8-465C-BE10-0920236A207B}" destId="{CC27C513-1531-4D81-B92B-AAD679E8FAE8}" srcOrd="0" destOrd="0" parTransId="{B61D17BF-D702-4497-8AF7-8271058E0296}" sibTransId="{DDCDFDE2-8346-4659-B055-901B7B0AC509}"/>
    <dgm:cxn modelId="{1929D7CB-3F1A-4FB5-8448-061C925AE725}" type="presOf" srcId="{CC27C513-1531-4D81-B92B-AAD679E8FAE8}" destId="{4E3E9021-08C8-485E-9D9A-5E051A129E6F}" srcOrd="0" destOrd="0" presId="urn:microsoft.com/office/officeart/2018/2/layout/IconVerticalSolidList"/>
    <dgm:cxn modelId="{47904ACC-8B78-491B-9A47-2064F3073EFF}" type="presOf" srcId="{F43C5258-74E8-465C-BE10-0920236A207B}" destId="{04A93128-012B-4F10-8A87-9F4E7D561658}" srcOrd="0" destOrd="0" presId="urn:microsoft.com/office/officeart/2018/2/layout/IconVerticalSolidList"/>
    <dgm:cxn modelId="{386045DA-1C49-4485-ACB4-BA9BA2E4F7D0}" type="presOf" srcId="{FBE47188-F687-4134-A77B-A7D5B37AB340}" destId="{4DB5F0BA-FB67-49CC-B6E3-C41228812A70}" srcOrd="0" destOrd="0" presId="urn:microsoft.com/office/officeart/2018/2/layout/IconVerticalSolidList"/>
    <dgm:cxn modelId="{6A77C306-2675-403C-83FA-6ED0534FF732}" type="presParOf" srcId="{04A93128-012B-4F10-8A87-9F4E7D561658}" destId="{D7CBB772-B59E-4058-B434-BB7DEB34533C}" srcOrd="0" destOrd="0" presId="urn:microsoft.com/office/officeart/2018/2/layout/IconVerticalSolidList"/>
    <dgm:cxn modelId="{D32DD8F6-45E2-44A4-8280-8D0458576253}" type="presParOf" srcId="{D7CBB772-B59E-4058-B434-BB7DEB34533C}" destId="{8FEA1B76-B636-4C71-934A-1E5C36FD3A57}" srcOrd="0" destOrd="0" presId="urn:microsoft.com/office/officeart/2018/2/layout/IconVerticalSolidList"/>
    <dgm:cxn modelId="{46BA0A96-5D5D-4E59-80AF-ECD0416BC9C3}" type="presParOf" srcId="{D7CBB772-B59E-4058-B434-BB7DEB34533C}" destId="{B5FD26E4-0B6F-4355-ACEA-EFA0C6FDED01}" srcOrd="1" destOrd="0" presId="urn:microsoft.com/office/officeart/2018/2/layout/IconVerticalSolidList"/>
    <dgm:cxn modelId="{D81979F7-5075-4A40-9261-45C044D13026}" type="presParOf" srcId="{D7CBB772-B59E-4058-B434-BB7DEB34533C}" destId="{87A325CB-617A-4DEB-A93E-39F9ABD595F0}" srcOrd="2" destOrd="0" presId="urn:microsoft.com/office/officeart/2018/2/layout/IconVerticalSolidList"/>
    <dgm:cxn modelId="{28BA41C3-7331-4776-8C65-0AC1C9EC2B4D}" type="presParOf" srcId="{D7CBB772-B59E-4058-B434-BB7DEB34533C}" destId="{4E3E9021-08C8-485E-9D9A-5E051A129E6F}" srcOrd="3" destOrd="0" presId="urn:microsoft.com/office/officeart/2018/2/layout/IconVerticalSolidList"/>
    <dgm:cxn modelId="{4C2339FC-A896-48D9-8593-2935C159C2CC}" type="presParOf" srcId="{04A93128-012B-4F10-8A87-9F4E7D561658}" destId="{B98DD35B-7DD9-46A8-B24C-C265F18F23C2}" srcOrd="1" destOrd="0" presId="urn:microsoft.com/office/officeart/2018/2/layout/IconVerticalSolidList"/>
    <dgm:cxn modelId="{74EB6950-4FD3-492E-8D26-0B50401AA64E}" type="presParOf" srcId="{04A93128-012B-4F10-8A87-9F4E7D561658}" destId="{40A81580-07F9-4255-AD41-4519FBCA4941}" srcOrd="2" destOrd="0" presId="urn:microsoft.com/office/officeart/2018/2/layout/IconVerticalSolidList"/>
    <dgm:cxn modelId="{49477AD9-4B86-4528-94F6-EB6198617605}" type="presParOf" srcId="{40A81580-07F9-4255-AD41-4519FBCA4941}" destId="{1992C6E1-05F9-4964-AD09-F13B16430F17}" srcOrd="0" destOrd="0" presId="urn:microsoft.com/office/officeart/2018/2/layout/IconVerticalSolidList"/>
    <dgm:cxn modelId="{60DEEC67-D5E5-4D11-AB01-4AD110EF55A6}" type="presParOf" srcId="{40A81580-07F9-4255-AD41-4519FBCA4941}" destId="{65D1DD59-C94F-4EFC-8E89-5FA746D0843A}" srcOrd="1" destOrd="0" presId="urn:microsoft.com/office/officeart/2018/2/layout/IconVerticalSolidList"/>
    <dgm:cxn modelId="{BA5BEFC6-312B-4C5F-9A7E-C4D7ABF3F568}" type="presParOf" srcId="{40A81580-07F9-4255-AD41-4519FBCA4941}" destId="{8F8CFF22-DF3C-4A3B-9CC8-02B5F3A2695D}" srcOrd="2" destOrd="0" presId="urn:microsoft.com/office/officeart/2018/2/layout/IconVerticalSolidList"/>
    <dgm:cxn modelId="{611C3E9E-FF7C-4859-9347-BC7CBE98BA88}" type="presParOf" srcId="{40A81580-07F9-4255-AD41-4519FBCA4941}" destId="{4DB5F0BA-FB67-49CC-B6E3-C41228812A70}" srcOrd="3" destOrd="0" presId="urn:microsoft.com/office/officeart/2018/2/layout/IconVerticalSolidList"/>
    <dgm:cxn modelId="{4308E007-B881-4DD9-9EA4-9950AF8CA40F}" type="presParOf" srcId="{04A93128-012B-4F10-8A87-9F4E7D561658}" destId="{25548CD2-3500-494A-832D-786E9AA86977}" srcOrd="3" destOrd="0" presId="urn:microsoft.com/office/officeart/2018/2/layout/IconVerticalSolidList"/>
    <dgm:cxn modelId="{89AAC0AD-7A26-43F3-A663-9618D853236B}" type="presParOf" srcId="{04A93128-012B-4F10-8A87-9F4E7D561658}" destId="{DD2687AB-5BCC-4EF5-95DE-C54578C1D256}" srcOrd="4" destOrd="0" presId="urn:microsoft.com/office/officeart/2018/2/layout/IconVerticalSolidList"/>
    <dgm:cxn modelId="{F31E10B7-F465-47C2-A459-A68B043FC926}" type="presParOf" srcId="{DD2687AB-5BCC-4EF5-95DE-C54578C1D256}" destId="{F9EFA73E-DDC7-4734-BA49-2D74D5A8C8F9}" srcOrd="0" destOrd="0" presId="urn:microsoft.com/office/officeart/2018/2/layout/IconVerticalSolidList"/>
    <dgm:cxn modelId="{CFE046A8-92EA-43F8-A41B-39E68881AEFF}" type="presParOf" srcId="{DD2687AB-5BCC-4EF5-95DE-C54578C1D256}" destId="{2DB724FB-F740-4550-A64F-D4ACEF7CD845}" srcOrd="1" destOrd="0" presId="urn:microsoft.com/office/officeart/2018/2/layout/IconVerticalSolidList"/>
    <dgm:cxn modelId="{89919069-4514-416C-A729-78AA92796FF2}" type="presParOf" srcId="{DD2687AB-5BCC-4EF5-95DE-C54578C1D256}" destId="{7C325B7D-6B41-4949-9542-56C3AC474F5F}" srcOrd="2" destOrd="0" presId="urn:microsoft.com/office/officeart/2018/2/layout/IconVerticalSolidList"/>
    <dgm:cxn modelId="{E8C01481-8B6A-4EC5-97B9-F3CCD4FE948A}" type="presParOf" srcId="{DD2687AB-5BCC-4EF5-95DE-C54578C1D256}" destId="{A5F80784-9935-4F86-B8C3-2F6C6B98F9D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15F9B8-4287-4354-B1BF-6D4A17CD488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1EEE949-748A-4D94-9E9F-48570903011B}">
      <dgm:prSet/>
      <dgm:spPr>
        <a:solidFill>
          <a:srgbClr val="5B9BD5"/>
        </a:solidFill>
      </dgm:spPr>
      <dgm:t>
        <a:bodyPr/>
        <a:lstStyle/>
        <a:p>
          <a:r>
            <a:rPr lang="tr-TR" dirty="0"/>
            <a:t>CEZA SORUMLULUĞU</a:t>
          </a:r>
          <a:endParaRPr lang="en-US" dirty="0"/>
        </a:p>
      </dgm:t>
    </dgm:pt>
    <dgm:pt modelId="{0D79A584-51A3-4F16-9A90-59EE8BE7B7E7}" type="parTrans" cxnId="{5FC77F7B-C191-439F-97C0-46F5BCF59EBD}">
      <dgm:prSet/>
      <dgm:spPr/>
      <dgm:t>
        <a:bodyPr/>
        <a:lstStyle/>
        <a:p>
          <a:endParaRPr lang="en-US"/>
        </a:p>
      </dgm:t>
    </dgm:pt>
    <dgm:pt modelId="{FB83AA8F-9F56-4FA4-806F-D26D56D78A48}" type="sibTrans" cxnId="{5FC77F7B-C191-439F-97C0-46F5BCF59EBD}">
      <dgm:prSet/>
      <dgm:spPr/>
      <dgm:t>
        <a:bodyPr/>
        <a:lstStyle/>
        <a:p>
          <a:endParaRPr lang="en-US"/>
        </a:p>
      </dgm:t>
    </dgm:pt>
    <dgm:pt modelId="{4CF658E6-6770-4AF5-BEE0-739B5531F0EB}">
      <dgm:prSet/>
      <dgm:spPr>
        <a:solidFill>
          <a:schemeClr val="accent4">
            <a:lumMod val="60000"/>
            <a:lumOff val="40000"/>
          </a:schemeClr>
        </a:solidFill>
      </dgm:spPr>
      <dgm:t>
        <a:bodyPr/>
        <a:lstStyle/>
        <a:p>
          <a:r>
            <a:rPr lang="tr-TR" dirty="0">
              <a:solidFill>
                <a:schemeClr val="accent6"/>
              </a:solidFill>
            </a:rPr>
            <a:t>İDARİ SORUMLULUK</a:t>
          </a:r>
          <a:endParaRPr lang="en-US" dirty="0">
            <a:solidFill>
              <a:schemeClr val="accent6"/>
            </a:solidFill>
          </a:endParaRPr>
        </a:p>
      </dgm:t>
    </dgm:pt>
    <dgm:pt modelId="{236BBBD1-5E32-45C5-80D0-A57BB2B98482}" type="parTrans" cxnId="{7506F245-9A5D-45FA-8258-7680549B3443}">
      <dgm:prSet/>
      <dgm:spPr/>
      <dgm:t>
        <a:bodyPr/>
        <a:lstStyle/>
        <a:p>
          <a:endParaRPr lang="en-US"/>
        </a:p>
      </dgm:t>
    </dgm:pt>
    <dgm:pt modelId="{AFC7C537-430F-46AD-AAD1-FBE3B1B2D4AB}" type="sibTrans" cxnId="{7506F245-9A5D-45FA-8258-7680549B3443}">
      <dgm:prSet/>
      <dgm:spPr/>
      <dgm:t>
        <a:bodyPr/>
        <a:lstStyle/>
        <a:p>
          <a:endParaRPr lang="en-US"/>
        </a:p>
      </dgm:t>
    </dgm:pt>
    <dgm:pt modelId="{7B6313BA-DF98-4133-9315-34C4E06F6028}">
      <dgm:prSet/>
      <dgm:spPr>
        <a:solidFill>
          <a:schemeClr val="accent6"/>
        </a:solidFill>
      </dgm:spPr>
      <dgm:t>
        <a:bodyPr/>
        <a:lstStyle/>
        <a:p>
          <a:r>
            <a:rPr lang="tr-TR" dirty="0"/>
            <a:t>TAZMİNAT SORUMLULUĞU</a:t>
          </a:r>
          <a:endParaRPr lang="en-US" dirty="0"/>
        </a:p>
      </dgm:t>
    </dgm:pt>
    <dgm:pt modelId="{DA1A00C6-336F-464E-B854-4476F3B4BDA3}" type="parTrans" cxnId="{E63F3C6A-4A27-45FD-817D-72B8AA984E74}">
      <dgm:prSet/>
      <dgm:spPr/>
      <dgm:t>
        <a:bodyPr/>
        <a:lstStyle/>
        <a:p>
          <a:endParaRPr lang="en-US"/>
        </a:p>
      </dgm:t>
    </dgm:pt>
    <dgm:pt modelId="{5F8A47BE-D61E-456F-9496-7E0E89BFDE9A}" type="sibTrans" cxnId="{E63F3C6A-4A27-45FD-817D-72B8AA984E74}">
      <dgm:prSet/>
      <dgm:spPr/>
      <dgm:t>
        <a:bodyPr/>
        <a:lstStyle/>
        <a:p>
          <a:endParaRPr lang="en-US"/>
        </a:p>
      </dgm:t>
    </dgm:pt>
    <dgm:pt modelId="{79CEFA12-75B5-4EF4-BA07-0CFDF8202138}" type="pres">
      <dgm:prSet presAssocID="{DD15F9B8-4287-4354-B1BF-6D4A17CD4887}" presName="linear" presStyleCnt="0">
        <dgm:presLayoutVars>
          <dgm:animLvl val="lvl"/>
          <dgm:resizeHandles val="exact"/>
        </dgm:presLayoutVars>
      </dgm:prSet>
      <dgm:spPr/>
    </dgm:pt>
    <dgm:pt modelId="{A76B7DC6-40C8-4C6D-9F96-77377D6697DF}" type="pres">
      <dgm:prSet presAssocID="{4CF658E6-6770-4AF5-BEE0-739B5531F0EB}" presName="parentText" presStyleLbl="node1" presStyleIdx="0" presStyleCnt="3" custLinFactNeighborX="-1537" custLinFactNeighborY="-12476">
        <dgm:presLayoutVars>
          <dgm:chMax val="0"/>
          <dgm:bulletEnabled val="1"/>
        </dgm:presLayoutVars>
      </dgm:prSet>
      <dgm:spPr/>
    </dgm:pt>
    <dgm:pt modelId="{209AFD2E-61CF-47C2-84E8-21EDFC78B77E}" type="pres">
      <dgm:prSet presAssocID="{AFC7C537-430F-46AD-AAD1-FBE3B1B2D4AB}" presName="spacer" presStyleCnt="0"/>
      <dgm:spPr/>
    </dgm:pt>
    <dgm:pt modelId="{237F14CA-6EE0-478C-8EA4-613B5F501CB2}" type="pres">
      <dgm:prSet presAssocID="{7B6313BA-DF98-4133-9315-34C4E06F6028}" presName="parentText" presStyleLbl="node1" presStyleIdx="1" presStyleCnt="3">
        <dgm:presLayoutVars>
          <dgm:chMax val="0"/>
          <dgm:bulletEnabled val="1"/>
        </dgm:presLayoutVars>
      </dgm:prSet>
      <dgm:spPr/>
    </dgm:pt>
    <dgm:pt modelId="{17B434A7-8982-4641-AF3C-05D1536D062E}" type="pres">
      <dgm:prSet presAssocID="{5F8A47BE-D61E-456F-9496-7E0E89BFDE9A}" presName="spacer" presStyleCnt="0"/>
      <dgm:spPr/>
    </dgm:pt>
    <dgm:pt modelId="{F273E5F7-FDCB-441A-9F07-C741265CA906}" type="pres">
      <dgm:prSet presAssocID="{C1EEE949-748A-4D94-9E9F-48570903011B}" presName="parentText" presStyleLbl="node1" presStyleIdx="2" presStyleCnt="3">
        <dgm:presLayoutVars>
          <dgm:chMax val="0"/>
          <dgm:bulletEnabled val="1"/>
        </dgm:presLayoutVars>
      </dgm:prSet>
      <dgm:spPr/>
    </dgm:pt>
  </dgm:ptLst>
  <dgm:cxnLst>
    <dgm:cxn modelId="{DC288F39-6644-46C9-AEB1-AA6FD02D3B34}" type="presOf" srcId="{C1EEE949-748A-4D94-9E9F-48570903011B}" destId="{F273E5F7-FDCB-441A-9F07-C741265CA906}" srcOrd="0" destOrd="0" presId="urn:microsoft.com/office/officeart/2005/8/layout/vList2"/>
    <dgm:cxn modelId="{7506F245-9A5D-45FA-8258-7680549B3443}" srcId="{DD15F9B8-4287-4354-B1BF-6D4A17CD4887}" destId="{4CF658E6-6770-4AF5-BEE0-739B5531F0EB}" srcOrd="0" destOrd="0" parTransId="{236BBBD1-5E32-45C5-80D0-A57BB2B98482}" sibTransId="{AFC7C537-430F-46AD-AAD1-FBE3B1B2D4AB}"/>
    <dgm:cxn modelId="{E63F3C6A-4A27-45FD-817D-72B8AA984E74}" srcId="{DD15F9B8-4287-4354-B1BF-6D4A17CD4887}" destId="{7B6313BA-DF98-4133-9315-34C4E06F6028}" srcOrd="1" destOrd="0" parTransId="{DA1A00C6-336F-464E-B854-4476F3B4BDA3}" sibTransId="{5F8A47BE-D61E-456F-9496-7E0E89BFDE9A}"/>
    <dgm:cxn modelId="{5FC77F7B-C191-439F-97C0-46F5BCF59EBD}" srcId="{DD15F9B8-4287-4354-B1BF-6D4A17CD4887}" destId="{C1EEE949-748A-4D94-9E9F-48570903011B}" srcOrd="2" destOrd="0" parTransId="{0D79A584-51A3-4F16-9A90-59EE8BE7B7E7}" sibTransId="{FB83AA8F-9F56-4FA4-806F-D26D56D78A48}"/>
    <dgm:cxn modelId="{EFEF1589-5F60-47CE-9583-0082CFF851B3}" type="presOf" srcId="{7B6313BA-DF98-4133-9315-34C4E06F6028}" destId="{237F14CA-6EE0-478C-8EA4-613B5F501CB2}" srcOrd="0" destOrd="0" presId="urn:microsoft.com/office/officeart/2005/8/layout/vList2"/>
    <dgm:cxn modelId="{AB649691-A265-4DCB-B914-2D49F7CDB485}" type="presOf" srcId="{4CF658E6-6770-4AF5-BEE0-739B5531F0EB}" destId="{A76B7DC6-40C8-4C6D-9F96-77377D6697DF}" srcOrd="0" destOrd="0" presId="urn:microsoft.com/office/officeart/2005/8/layout/vList2"/>
    <dgm:cxn modelId="{6BE2BBA5-8790-4151-9EF9-FAB3A97482C3}" type="presOf" srcId="{DD15F9B8-4287-4354-B1BF-6D4A17CD4887}" destId="{79CEFA12-75B5-4EF4-BA07-0CFDF8202138}" srcOrd="0" destOrd="0" presId="urn:microsoft.com/office/officeart/2005/8/layout/vList2"/>
    <dgm:cxn modelId="{524F9DAC-40B5-443B-95AE-A1A9C3DA8430}" type="presParOf" srcId="{79CEFA12-75B5-4EF4-BA07-0CFDF8202138}" destId="{A76B7DC6-40C8-4C6D-9F96-77377D6697DF}" srcOrd="0" destOrd="0" presId="urn:microsoft.com/office/officeart/2005/8/layout/vList2"/>
    <dgm:cxn modelId="{B19572FD-223D-4CF5-8EBB-1285E7603FF3}" type="presParOf" srcId="{79CEFA12-75B5-4EF4-BA07-0CFDF8202138}" destId="{209AFD2E-61CF-47C2-84E8-21EDFC78B77E}" srcOrd="1" destOrd="0" presId="urn:microsoft.com/office/officeart/2005/8/layout/vList2"/>
    <dgm:cxn modelId="{37EED1A6-A6AD-4038-8298-E4E3982278E2}" type="presParOf" srcId="{79CEFA12-75B5-4EF4-BA07-0CFDF8202138}" destId="{237F14CA-6EE0-478C-8EA4-613B5F501CB2}" srcOrd="2" destOrd="0" presId="urn:microsoft.com/office/officeart/2005/8/layout/vList2"/>
    <dgm:cxn modelId="{86462462-0D97-4BFA-8555-4A8D1E6C8B5D}" type="presParOf" srcId="{79CEFA12-75B5-4EF4-BA07-0CFDF8202138}" destId="{17B434A7-8982-4641-AF3C-05D1536D062E}" srcOrd="3" destOrd="0" presId="urn:microsoft.com/office/officeart/2005/8/layout/vList2"/>
    <dgm:cxn modelId="{B5349B04-7EFC-4573-9A0C-E7FBB3B34417}" type="presParOf" srcId="{79CEFA12-75B5-4EF4-BA07-0CFDF8202138}" destId="{F273E5F7-FDCB-441A-9F07-C741265CA906}"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E6DD33E-CBD3-4586-AFAB-B8908A078DF3}"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75314D9A-F775-4B2B-A944-BFC4FCE21A32}">
      <dgm:prSet/>
      <dgm:spPr/>
      <dgm:t>
        <a:bodyPr/>
        <a:lstStyle/>
        <a:p>
          <a:r>
            <a:rPr lang="tr-TR"/>
            <a:t>Madde 81 - Kasten Öldürme</a:t>
          </a:r>
          <a:endParaRPr lang="en-US"/>
        </a:p>
      </dgm:t>
    </dgm:pt>
    <dgm:pt modelId="{B79BB804-DCAA-49D2-9D60-DC45243FB0F0}" type="parTrans" cxnId="{E085A5DD-37C8-4511-8B1E-06EEB4900D1E}">
      <dgm:prSet/>
      <dgm:spPr/>
      <dgm:t>
        <a:bodyPr/>
        <a:lstStyle/>
        <a:p>
          <a:endParaRPr lang="en-US"/>
        </a:p>
      </dgm:t>
    </dgm:pt>
    <dgm:pt modelId="{EF403658-3437-4302-AE3F-095D87D711B3}" type="sibTrans" cxnId="{E085A5DD-37C8-4511-8B1E-06EEB4900D1E}">
      <dgm:prSet/>
      <dgm:spPr/>
      <dgm:t>
        <a:bodyPr/>
        <a:lstStyle/>
        <a:p>
          <a:endParaRPr lang="en-US"/>
        </a:p>
      </dgm:t>
    </dgm:pt>
    <dgm:pt modelId="{771954E6-99BE-4B67-812A-370434098B1B}">
      <dgm:prSet/>
      <dgm:spPr/>
      <dgm:t>
        <a:bodyPr/>
        <a:lstStyle/>
        <a:p>
          <a:r>
            <a:rPr lang="tr-TR"/>
            <a:t>Madde 83 - Kasten Öldürmenin İhmali Davranışla İşlenmesi </a:t>
          </a:r>
          <a:endParaRPr lang="en-US"/>
        </a:p>
      </dgm:t>
    </dgm:pt>
    <dgm:pt modelId="{59A54250-3021-477E-8513-1347ECCD226C}" type="parTrans" cxnId="{87323B9A-9249-44BD-B1C0-981613C40772}">
      <dgm:prSet/>
      <dgm:spPr/>
      <dgm:t>
        <a:bodyPr/>
        <a:lstStyle/>
        <a:p>
          <a:endParaRPr lang="en-US"/>
        </a:p>
      </dgm:t>
    </dgm:pt>
    <dgm:pt modelId="{E57EC7D5-A45C-4AF2-94F9-B6819970E8F4}" type="sibTrans" cxnId="{87323B9A-9249-44BD-B1C0-981613C40772}">
      <dgm:prSet/>
      <dgm:spPr/>
      <dgm:t>
        <a:bodyPr/>
        <a:lstStyle/>
        <a:p>
          <a:endParaRPr lang="en-US"/>
        </a:p>
      </dgm:t>
    </dgm:pt>
    <dgm:pt modelId="{51AF553E-624A-45B8-ABB0-46DDF19186A1}">
      <dgm:prSet/>
      <dgm:spPr/>
      <dgm:t>
        <a:bodyPr/>
        <a:lstStyle/>
        <a:p>
          <a:r>
            <a:rPr lang="tr-TR"/>
            <a:t>Madde 85 - Taksirle Öldürme </a:t>
          </a:r>
          <a:endParaRPr lang="en-US"/>
        </a:p>
      </dgm:t>
    </dgm:pt>
    <dgm:pt modelId="{C590658F-B17B-45AE-B686-4960D7645997}" type="parTrans" cxnId="{B7F91EB1-3739-432C-874C-8B425DF019B0}">
      <dgm:prSet/>
      <dgm:spPr/>
      <dgm:t>
        <a:bodyPr/>
        <a:lstStyle/>
        <a:p>
          <a:endParaRPr lang="en-US"/>
        </a:p>
      </dgm:t>
    </dgm:pt>
    <dgm:pt modelId="{7F6F77AA-1C1D-417E-93D5-4394B275492A}" type="sibTrans" cxnId="{B7F91EB1-3739-432C-874C-8B425DF019B0}">
      <dgm:prSet/>
      <dgm:spPr/>
      <dgm:t>
        <a:bodyPr/>
        <a:lstStyle/>
        <a:p>
          <a:endParaRPr lang="en-US"/>
        </a:p>
      </dgm:t>
    </dgm:pt>
    <dgm:pt modelId="{DCE883CF-E801-40C3-8C8A-EBE822017AB3}">
      <dgm:prSet/>
      <dgm:spPr/>
      <dgm:t>
        <a:bodyPr/>
        <a:lstStyle/>
        <a:p>
          <a:r>
            <a:rPr lang="tr-TR"/>
            <a:t>Madde 86 - Kasten Yaralama</a:t>
          </a:r>
          <a:endParaRPr lang="en-US"/>
        </a:p>
      </dgm:t>
    </dgm:pt>
    <dgm:pt modelId="{56452B57-6871-45FF-8429-8FE3B8BC2BC7}" type="parTrans" cxnId="{806B5732-9320-4321-A86F-E83101BB5646}">
      <dgm:prSet/>
      <dgm:spPr/>
      <dgm:t>
        <a:bodyPr/>
        <a:lstStyle/>
        <a:p>
          <a:endParaRPr lang="en-US"/>
        </a:p>
      </dgm:t>
    </dgm:pt>
    <dgm:pt modelId="{E9C3D1AA-FC09-4E7D-AF07-EF36E91F3B1C}" type="sibTrans" cxnId="{806B5732-9320-4321-A86F-E83101BB5646}">
      <dgm:prSet/>
      <dgm:spPr/>
      <dgm:t>
        <a:bodyPr/>
        <a:lstStyle/>
        <a:p>
          <a:endParaRPr lang="en-US"/>
        </a:p>
      </dgm:t>
    </dgm:pt>
    <dgm:pt modelId="{3E8123B4-F76D-4D23-96C1-EC5D43C91551}">
      <dgm:prSet/>
      <dgm:spPr/>
      <dgm:t>
        <a:bodyPr/>
        <a:lstStyle/>
        <a:p>
          <a:r>
            <a:rPr lang="tr-TR"/>
            <a:t>Madde 87 - Neticesi Sebebiyle Ağırlaşmış Yaralama</a:t>
          </a:r>
          <a:endParaRPr lang="en-US"/>
        </a:p>
      </dgm:t>
    </dgm:pt>
    <dgm:pt modelId="{82646287-D8DF-49E3-9B25-97CD87F5EEA0}" type="parTrans" cxnId="{3748B913-6B6B-40F0-B6D2-3E4E6FFF61DF}">
      <dgm:prSet/>
      <dgm:spPr/>
      <dgm:t>
        <a:bodyPr/>
        <a:lstStyle/>
        <a:p>
          <a:endParaRPr lang="en-US"/>
        </a:p>
      </dgm:t>
    </dgm:pt>
    <dgm:pt modelId="{C7F7C305-3086-410E-A5D6-ACC7B5C3A2C5}" type="sibTrans" cxnId="{3748B913-6B6B-40F0-B6D2-3E4E6FFF61DF}">
      <dgm:prSet/>
      <dgm:spPr/>
      <dgm:t>
        <a:bodyPr/>
        <a:lstStyle/>
        <a:p>
          <a:endParaRPr lang="en-US"/>
        </a:p>
      </dgm:t>
    </dgm:pt>
    <dgm:pt modelId="{958DA4AB-10F3-4338-BC60-0C609DDCC8A6}">
      <dgm:prSet/>
      <dgm:spPr/>
      <dgm:t>
        <a:bodyPr/>
        <a:lstStyle/>
        <a:p>
          <a:r>
            <a:rPr lang="tr-TR"/>
            <a:t>Madde 88 - Kasten Yaralamanın İhmali Davranışla İşlenmesi </a:t>
          </a:r>
          <a:endParaRPr lang="en-US"/>
        </a:p>
      </dgm:t>
    </dgm:pt>
    <dgm:pt modelId="{79F07B0B-D80C-44F8-AACB-B02A5606DBF5}" type="parTrans" cxnId="{2403C801-5041-4BF7-AE33-3D1070CA9E10}">
      <dgm:prSet/>
      <dgm:spPr/>
      <dgm:t>
        <a:bodyPr/>
        <a:lstStyle/>
        <a:p>
          <a:endParaRPr lang="en-US"/>
        </a:p>
      </dgm:t>
    </dgm:pt>
    <dgm:pt modelId="{241D4786-F695-4203-9A8F-F5B71AB36818}" type="sibTrans" cxnId="{2403C801-5041-4BF7-AE33-3D1070CA9E10}">
      <dgm:prSet/>
      <dgm:spPr/>
      <dgm:t>
        <a:bodyPr/>
        <a:lstStyle/>
        <a:p>
          <a:endParaRPr lang="en-US"/>
        </a:p>
      </dgm:t>
    </dgm:pt>
    <dgm:pt modelId="{E2D3827A-0266-4611-9B69-EE1C21F6EC73}">
      <dgm:prSet/>
      <dgm:spPr/>
      <dgm:t>
        <a:bodyPr/>
        <a:lstStyle/>
        <a:p>
          <a:r>
            <a:rPr lang="tr-TR"/>
            <a:t>Madde 89 - Taksirle Yaralama</a:t>
          </a:r>
          <a:endParaRPr lang="en-US"/>
        </a:p>
      </dgm:t>
    </dgm:pt>
    <dgm:pt modelId="{AB6EE4F3-CBC4-44BF-8F98-790DEA6A0AEB}" type="parTrans" cxnId="{C774CCA5-4DA4-43ED-941D-242103F883F7}">
      <dgm:prSet/>
      <dgm:spPr/>
      <dgm:t>
        <a:bodyPr/>
        <a:lstStyle/>
        <a:p>
          <a:endParaRPr lang="en-US"/>
        </a:p>
      </dgm:t>
    </dgm:pt>
    <dgm:pt modelId="{C9AF05AA-18EF-4969-95F8-1BB3D5C92099}" type="sibTrans" cxnId="{C774CCA5-4DA4-43ED-941D-242103F883F7}">
      <dgm:prSet/>
      <dgm:spPr/>
      <dgm:t>
        <a:bodyPr/>
        <a:lstStyle/>
        <a:p>
          <a:endParaRPr lang="en-US"/>
        </a:p>
      </dgm:t>
    </dgm:pt>
    <dgm:pt modelId="{DA3DB6E1-A214-40AA-A651-AF4F32DDBC1D}">
      <dgm:prSet/>
      <dgm:spPr/>
      <dgm:t>
        <a:bodyPr/>
        <a:lstStyle/>
        <a:p>
          <a:r>
            <a:rPr lang="tr-TR"/>
            <a:t>Madde 90-İnsan Üzerinde Deney</a:t>
          </a:r>
          <a:endParaRPr lang="en-US"/>
        </a:p>
      </dgm:t>
    </dgm:pt>
    <dgm:pt modelId="{A9B7B2B8-7825-4571-B67F-5FF0D77B9413}" type="parTrans" cxnId="{AE08DD60-D916-411E-A260-C56BC83A584B}">
      <dgm:prSet/>
      <dgm:spPr/>
      <dgm:t>
        <a:bodyPr/>
        <a:lstStyle/>
        <a:p>
          <a:endParaRPr lang="en-US"/>
        </a:p>
      </dgm:t>
    </dgm:pt>
    <dgm:pt modelId="{87108754-0962-4BB1-AE29-2190CF0BB052}" type="sibTrans" cxnId="{AE08DD60-D916-411E-A260-C56BC83A584B}">
      <dgm:prSet/>
      <dgm:spPr/>
      <dgm:t>
        <a:bodyPr/>
        <a:lstStyle/>
        <a:p>
          <a:endParaRPr lang="en-US"/>
        </a:p>
      </dgm:t>
    </dgm:pt>
    <dgm:pt modelId="{6954BCCB-BFD5-43CA-B167-F680F29FE374}">
      <dgm:prSet/>
      <dgm:spPr/>
      <dgm:t>
        <a:bodyPr/>
        <a:lstStyle/>
        <a:p>
          <a:r>
            <a:rPr lang="tr-TR"/>
            <a:t>Madde 135 - Kişisel Verilerin Kaydedilmesi </a:t>
          </a:r>
          <a:endParaRPr lang="en-US"/>
        </a:p>
      </dgm:t>
    </dgm:pt>
    <dgm:pt modelId="{615B6E2A-A255-495F-AF6C-8CC08D18EA49}" type="parTrans" cxnId="{D5FBB2AA-E73C-4B1B-B234-71B2D191D88A}">
      <dgm:prSet/>
      <dgm:spPr/>
      <dgm:t>
        <a:bodyPr/>
        <a:lstStyle/>
        <a:p>
          <a:endParaRPr lang="en-US"/>
        </a:p>
      </dgm:t>
    </dgm:pt>
    <dgm:pt modelId="{FE6C7FB5-F814-49D8-AD23-3C3E8C0944FB}" type="sibTrans" cxnId="{D5FBB2AA-E73C-4B1B-B234-71B2D191D88A}">
      <dgm:prSet/>
      <dgm:spPr/>
      <dgm:t>
        <a:bodyPr/>
        <a:lstStyle/>
        <a:p>
          <a:endParaRPr lang="en-US"/>
        </a:p>
      </dgm:t>
    </dgm:pt>
    <dgm:pt modelId="{023CB5A8-FE2C-4EEC-A17C-8009E71B60D4}">
      <dgm:prSet/>
      <dgm:spPr/>
      <dgm:t>
        <a:bodyPr/>
        <a:lstStyle/>
        <a:p>
          <a:r>
            <a:rPr lang="tr-TR"/>
            <a:t>Madde 136 - Verileri Hukuka Aykırı Olarak Verme veya Ele Geçirme</a:t>
          </a:r>
          <a:endParaRPr lang="en-US"/>
        </a:p>
      </dgm:t>
    </dgm:pt>
    <dgm:pt modelId="{35F1135D-9196-4990-A9E0-C3CFB94FBE1D}" type="parTrans" cxnId="{5D07F4F3-3565-4A41-A6AA-C6BBAD759849}">
      <dgm:prSet/>
      <dgm:spPr/>
      <dgm:t>
        <a:bodyPr/>
        <a:lstStyle/>
        <a:p>
          <a:endParaRPr lang="en-US"/>
        </a:p>
      </dgm:t>
    </dgm:pt>
    <dgm:pt modelId="{7FD07B1A-74AA-494D-B803-471883AB24A9}" type="sibTrans" cxnId="{5D07F4F3-3565-4A41-A6AA-C6BBAD759849}">
      <dgm:prSet/>
      <dgm:spPr/>
      <dgm:t>
        <a:bodyPr/>
        <a:lstStyle/>
        <a:p>
          <a:endParaRPr lang="en-US"/>
        </a:p>
      </dgm:t>
    </dgm:pt>
    <dgm:pt modelId="{17545B8A-5FD2-44AE-A092-CF248F09D72E}">
      <dgm:prSet/>
      <dgm:spPr/>
      <dgm:t>
        <a:bodyPr/>
        <a:lstStyle/>
        <a:p>
          <a:r>
            <a:rPr lang="tr-TR"/>
            <a:t>Madde 137 - Nitelikli Haller </a:t>
          </a:r>
          <a:endParaRPr lang="en-US"/>
        </a:p>
      </dgm:t>
    </dgm:pt>
    <dgm:pt modelId="{64304752-C42D-4FF0-A805-884A125A188D}" type="parTrans" cxnId="{2596287A-9258-4A01-B799-CE5DA99425CF}">
      <dgm:prSet/>
      <dgm:spPr/>
      <dgm:t>
        <a:bodyPr/>
        <a:lstStyle/>
        <a:p>
          <a:endParaRPr lang="en-US"/>
        </a:p>
      </dgm:t>
    </dgm:pt>
    <dgm:pt modelId="{8FD390EF-093B-4847-8CC5-4E81EBCB1412}" type="sibTrans" cxnId="{2596287A-9258-4A01-B799-CE5DA99425CF}">
      <dgm:prSet/>
      <dgm:spPr/>
      <dgm:t>
        <a:bodyPr/>
        <a:lstStyle/>
        <a:p>
          <a:endParaRPr lang="en-US"/>
        </a:p>
      </dgm:t>
    </dgm:pt>
    <dgm:pt modelId="{FD4E4B58-7E7E-48CE-9BFB-E9CA9DF01FFA}">
      <dgm:prSet/>
      <dgm:spPr/>
      <dgm:t>
        <a:bodyPr/>
        <a:lstStyle/>
        <a:p>
          <a:r>
            <a:rPr lang="tr-TR"/>
            <a:t>Madde 258 - Göreve İlişkin Sırrın Açıklanması </a:t>
          </a:r>
          <a:endParaRPr lang="en-US"/>
        </a:p>
      </dgm:t>
    </dgm:pt>
    <dgm:pt modelId="{F1EBDA62-96D3-4C41-969C-47D8B5F1875D}" type="parTrans" cxnId="{5C9B8037-B9CC-4F8A-BAA3-7D222AB17DFF}">
      <dgm:prSet/>
      <dgm:spPr/>
      <dgm:t>
        <a:bodyPr/>
        <a:lstStyle/>
        <a:p>
          <a:endParaRPr lang="en-US"/>
        </a:p>
      </dgm:t>
    </dgm:pt>
    <dgm:pt modelId="{73A158DD-8FB0-44A4-97B6-1EF5803B5DF1}" type="sibTrans" cxnId="{5C9B8037-B9CC-4F8A-BAA3-7D222AB17DFF}">
      <dgm:prSet/>
      <dgm:spPr/>
      <dgm:t>
        <a:bodyPr/>
        <a:lstStyle/>
        <a:p>
          <a:endParaRPr lang="en-US"/>
        </a:p>
      </dgm:t>
    </dgm:pt>
    <dgm:pt modelId="{3DD2F176-C829-4DAD-A825-2BC7A945734A}">
      <dgm:prSet/>
      <dgm:spPr/>
      <dgm:t>
        <a:bodyPr/>
        <a:lstStyle/>
        <a:p>
          <a:r>
            <a:rPr lang="tr-TR"/>
            <a:t>Madde 280 - Sağlık Mesleği Mensuplarının Suçu Bildirmemesi </a:t>
          </a:r>
          <a:endParaRPr lang="en-US"/>
        </a:p>
      </dgm:t>
    </dgm:pt>
    <dgm:pt modelId="{D24AD284-0779-40B0-A14B-9A09CEF4E4A9}" type="parTrans" cxnId="{BBD32E48-7B1A-4435-98CB-C4CE319C2E92}">
      <dgm:prSet/>
      <dgm:spPr/>
      <dgm:t>
        <a:bodyPr/>
        <a:lstStyle/>
        <a:p>
          <a:endParaRPr lang="en-US"/>
        </a:p>
      </dgm:t>
    </dgm:pt>
    <dgm:pt modelId="{8F9FA2EF-505C-4AC8-A6B8-E0032C192A39}" type="sibTrans" cxnId="{BBD32E48-7B1A-4435-98CB-C4CE319C2E92}">
      <dgm:prSet/>
      <dgm:spPr/>
      <dgm:t>
        <a:bodyPr/>
        <a:lstStyle/>
        <a:p>
          <a:endParaRPr lang="en-US"/>
        </a:p>
      </dgm:t>
    </dgm:pt>
    <dgm:pt modelId="{1E0C0BBF-C84C-4358-BAE8-7827DD257968}" type="pres">
      <dgm:prSet presAssocID="{7E6DD33E-CBD3-4586-AFAB-B8908A078DF3}" presName="diagram" presStyleCnt="0">
        <dgm:presLayoutVars>
          <dgm:dir/>
          <dgm:resizeHandles val="exact"/>
        </dgm:presLayoutVars>
      </dgm:prSet>
      <dgm:spPr/>
    </dgm:pt>
    <dgm:pt modelId="{E9D89ED4-93FA-47AF-AF9B-7B168976BF3B}" type="pres">
      <dgm:prSet presAssocID="{75314D9A-F775-4B2B-A944-BFC4FCE21A32}" presName="node" presStyleLbl="node1" presStyleIdx="0" presStyleCnt="13">
        <dgm:presLayoutVars>
          <dgm:bulletEnabled val="1"/>
        </dgm:presLayoutVars>
      </dgm:prSet>
      <dgm:spPr/>
    </dgm:pt>
    <dgm:pt modelId="{91CB806D-4EBA-4430-9CB0-84E8F36690EC}" type="pres">
      <dgm:prSet presAssocID="{EF403658-3437-4302-AE3F-095D87D711B3}" presName="sibTrans" presStyleCnt="0"/>
      <dgm:spPr/>
    </dgm:pt>
    <dgm:pt modelId="{939192A1-97E5-4C84-8425-DA39AFA877DA}" type="pres">
      <dgm:prSet presAssocID="{771954E6-99BE-4B67-812A-370434098B1B}" presName="node" presStyleLbl="node1" presStyleIdx="1" presStyleCnt="13">
        <dgm:presLayoutVars>
          <dgm:bulletEnabled val="1"/>
        </dgm:presLayoutVars>
      </dgm:prSet>
      <dgm:spPr/>
    </dgm:pt>
    <dgm:pt modelId="{23DED411-18D0-43B3-97ED-FFF275F2C9A8}" type="pres">
      <dgm:prSet presAssocID="{E57EC7D5-A45C-4AF2-94F9-B6819970E8F4}" presName="sibTrans" presStyleCnt="0"/>
      <dgm:spPr/>
    </dgm:pt>
    <dgm:pt modelId="{75D76F5E-0661-4268-B580-0C03365FEFB7}" type="pres">
      <dgm:prSet presAssocID="{51AF553E-624A-45B8-ABB0-46DDF19186A1}" presName="node" presStyleLbl="node1" presStyleIdx="2" presStyleCnt="13">
        <dgm:presLayoutVars>
          <dgm:bulletEnabled val="1"/>
        </dgm:presLayoutVars>
      </dgm:prSet>
      <dgm:spPr/>
    </dgm:pt>
    <dgm:pt modelId="{90D3D853-A6B1-43B5-8EC7-EF24D0B77CE4}" type="pres">
      <dgm:prSet presAssocID="{7F6F77AA-1C1D-417E-93D5-4394B275492A}" presName="sibTrans" presStyleCnt="0"/>
      <dgm:spPr/>
    </dgm:pt>
    <dgm:pt modelId="{EC7B5A6D-79D1-4228-8158-69DC823BF034}" type="pres">
      <dgm:prSet presAssocID="{DCE883CF-E801-40C3-8C8A-EBE822017AB3}" presName="node" presStyleLbl="node1" presStyleIdx="3" presStyleCnt="13">
        <dgm:presLayoutVars>
          <dgm:bulletEnabled val="1"/>
        </dgm:presLayoutVars>
      </dgm:prSet>
      <dgm:spPr/>
    </dgm:pt>
    <dgm:pt modelId="{2A3F896A-7991-4D35-BC64-8B0A6AE3FACB}" type="pres">
      <dgm:prSet presAssocID="{E9C3D1AA-FC09-4E7D-AF07-EF36E91F3B1C}" presName="sibTrans" presStyleCnt="0"/>
      <dgm:spPr/>
    </dgm:pt>
    <dgm:pt modelId="{93ECE4E4-E3E7-42D4-849F-6DCB542A05C6}" type="pres">
      <dgm:prSet presAssocID="{3E8123B4-F76D-4D23-96C1-EC5D43C91551}" presName="node" presStyleLbl="node1" presStyleIdx="4" presStyleCnt="13">
        <dgm:presLayoutVars>
          <dgm:bulletEnabled val="1"/>
        </dgm:presLayoutVars>
      </dgm:prSet>
      <dgm:spPr/>
    </dgm:pt>
    <dgm:pt modelId="{48A911EC-147F-4F7A-95B3-ACB0B460F86F}" type="pres">
      <dgm:prSet presAssocID="{C7F7C305-3086-410E-A5D6-ACC7B5C3A2C5}" presName="sibTrans" presStyleCnt="0"/>
      <dgm:spPr/>
    </dgm:pt>
    <dgm:pt modelId="{35011465-2C48-4F59-B96F-44C9E885E09D}" type="pres">
      <dgm:prSet presAssocID="{958DA4AB-10F3-4338-BC60-0C609DDCC8A6}" presName="node" presStyleLbl="node1" presStyleIdx="5" presStyleCnt="13">
        <dgm:presLayoutVars>
          <dgm:bulletEnabled val="1"/>
        </dgm:presLayoutVars>
      </dgm:prSet>
      <dgm:spPr/>
    </dgm:pt>
    <dgm:pt modelId="{C95FC66C-593A-4DD3-8533-670D43B3AB3B}" type="pres">
      <dgm:prSet presAssocID="{241D4786-F695-4203-9A8F-F5B71AB36818}" presName="sibTrans" presStyleCnt="0"/>
      <dgm:spPr/>
    </dgm:pt>
    <dgm:pt modelId="{E11DE9C6-975D-4E90-97C3-740581BFD08B}" type="pres">
      <dgm:prSet presAssocID="{E2D3827A-0266-4611-9B69-EE1C21F6EC73}" presName="node" presStyleLbl="node1" presStyleIdx="6" presStyleCnt="13">
        <dgm:presLayoutVars>
          <dgm:bulletEnabled val="1"/>
        </dgm:presLayoutVars>
      </dgm:prSet>
      <dgm:spPr/>
    </dgm:pt>
    <dgm:pt modelId="{4197CC36-0CB8-4636-ACD3-9EEC9DD7F313}" type="pres">
      <dgm:prSet presAssocID="{C9AF05AA-18EF-4969-95F8-1BB3D5C92099}" presName="sibTrans" presStyleCnt="0"/>
      <dgm:spPr/>
    </dgm:pt>
    <dgm:pt modelId="{06D9B484-DE01-467D-B7A2-47427BE713B3}" type="pres">
      <dgm:prSet presAssocID="{DA3DB6E1-A214-40AA-A651-AF4F32DDBC1D}" presName="node" presStyleLbl="node1" presStyleIdx="7" presStyleCnt="13">
        <dgm:presLayoutVars>
          <dgm:bulletEnabled val="1"/>
        </dgm:presLayoutVars>
      </dgm:prSet>
      <dgm:spPr/>
    </dgm:pt>
    <dgm:pt modelId="{C4C37FF4-D628-41D2-BE8A-648B2DB77C47}" type="pres">
      <dgm:prSet presAssocID="{87108754-0962-4BB1-AE29-2190CF0BB052}" presName="sibTrans" presStyleCnt="0"/>
      <dgm:spPr/>
    </dgm:pt>
    <dgm:pt modelId="{F4AEC08D-F608-46F2-B0B7-5D32FAF3D987}" type="pres">
      <dgm:prSet presAssocID="{6954BCCB-BFD5-43CA-B167-F680F29FE374}" presName="node" presStyleLbl="node1" presStyleIdx="8" presStyleCnt="13">
        <dgm:presLayoutVars>
          <dgm:bulletEnabled val="1"/>
        </dgm:presLayoutVars>
      </dgm:prSet>
      <dgm:spPr/>
    </dgm:pt>
    <dgm:pt modelId="{8B6ED80B-74EA-405D-8298-9814184ABD02}" type="pres">
      <dgm:prSet presAssocID="{FE6C7FB5-F814-49D8-AD23-3C3E8C0944FB}" presName="sibTrans" presStyleCnt="0"/>
      <dgm:spPr/>
    </dgm:pt>
    <dgm:pt modelId="{DBC946C4-B49D-48EE-8990-47E4045D111B}" type="pres">
      <dgm:prSet presAssocID="{023CB5A8-FE2C-4EEC-A17C-8009E71B60D4}" presName="node" presStyleLbl="node1" presStyleIdx="9" presStyleCnt="13">
        <dgm:presLayoutVars>
          <dgm:bulletEnabled val="1"/>
        </dgm:presLayoutVars>
      </dgm:prSet>
      <dgm:spPr/>
    </dgm:pt>
    <dgm:pt modelId="{FEDCFFE8-21DA-441D-8246-4A2FAB1F3E84}" type="pres">
      <dgm:prSet presAssocID="{7FD07B1A-74AA-494D-B803-471883AB24A9}" presName="sibTrans" presStyleCnt="0"/>
      <dgm:spPr/>
    </dgm:pt>
    <dgm:pt modelId="{F9B938C5-65CA-42A4-AE96-1DF58C35D24D}" type="pres">
      <dgm:prSet presAssocID="{17545B8A-5FD2-44AE-A092-CF248F09D72E}" presName="node" presStyleLbl="node1" presStyleIdx="10" presStyleCnt="13">
        <dgm:presLayoutVars>
          <dgm:bulletEnabled val="1"/>
        </dgm:presLayoutVars>
      </dgm:prSet>
      <dgm:spPr/>
    </dgm:pt>
    <dgm:pt modelId="{0A87788C-8B97-4C0C-AB90-700355884B2F}" type="pres">
      <dgm:prSet presAssocID="{8FD390EF-093B-4847-8CC5-4E81EBCB1412}" presName="sibTrans" presStyleCnt="0"/>
      <dgm:spPr/>
    </dgm:pt>
    <dgm:pt modelId="{5B07F771-A078-4901-BAAD-8C565DAC0DE8}" type="pres">
      <dgm:prSet presAssocID="{FD4E4B58-7E7E-48CE-9BFB-E9CA9DF01FFA}" presName="node" presStyleLbl="node1" presStyleIdx="11" presStyleCnt="13">
        <dgm:presLayoutVars>
          <dgm:bulletEnabled val="1"/>
        </dgm:presLayoutVars>
      </dgm:prSet>
      <dgm:spPr/>
    </dgm:pt>
    <dgm:pt modelId="{0DC8FC5F-7488-4ED8-B9F2-CE958421DA8C}" type="pres">
      <dgm:prSet presAssocID="{73A158DD-8FB0-44A4-97B6-1EF5803B5DF1}" presName="sibTrans" presStyleCnt="0"/>
      <dgm:spPr/>
    </dgm:pt>
    <dgm:pt modelId="{BA7E0806-0DAB-4023-8333-0EB9D4D0919E}" type="pres">
      <dgm:prSet presAssocID="{3DD2F176-C829-4DAD-A825-2BC7A945734A}" presName="node" presStyleLbl="node1" presStyleIdx="12" presStyleCnt="13">
        <dgm:presLayoutVars>
          <dgm:bulletEnabled val="1"/>
        </dgm:presLayoutVars>
      </dgm:prSet>
      <dgm:spPr/>
    </dgm:pt>
  </dgm:ptLst>
  <dgm:cxnLst>
    <dgm:cxn modelId="{2403C801-5041-4BF7-AE33-3D1070CA9E10}" srcId="{7E6DD33E-CBD3-4586-AFAB-B8908A078DF3}" destId="{958DA4AB-10F3-4338-BC60-0C609DDCC8A6}" srcOrd="5" destOrd="0" parTransId="{79F07B0B-D80C-44F8-AACB-B02A5606DBF5}" sibTransId="{241D4786-F695-4203-9A8F-F5B71AB36818}"/>
    <dgm:cxn modelId="{3748B913-6B6B-40F0-B6D2-3E4E6FFF61DF}" srcId="{7E6DD33E-CBD3-4586-AFAB-B8908A078DF3}" destId="{3E8123B4-F76D-4D23-96C1-EC5D43C91551}" srcOrd="4" destOrd="0" parTransId="{82646287-D8DF-49E3-9B25-97CD87F5EEA0}" sibTransId="{C7F7C305-3086-410E-A5D6-ACC7B5C3A2C5}"/>
    <dgm:cxn modelId="{EAB00F16-0327-4CBC-B288-20743AC3F2AA}" type="presOf" srcId="{51AF553E-624A-45B8-ABB0-46DDF19186A1}" destId="{75D76F5E-0661-4268-B580-0C03365FEFB7}" srcOrd="0" destOrd="0" presId="urn:microsoft.com/office/officeart/2005/8/layout/default"/>
    <dgm:cxn modelId="{806B5732-9320-4321-A86F-E83101BB5646}" srcId="{7E6DD33E-CBD3-4586-AFAB-B8908A078DF3}" destId="{DCE883CF-E801-40C3-8C8A-EBE822017AB3}" srcOrd="3" destOrd="0" parTransId="{56452B57-6871-45FF-8429-8FE3B8BC2BC7}" sibTransId="{E9C3D1AA-FC09-4E7D-AF07-EF36E91F3B1C}"/>
    <dgm:cxn modelId="{5C9B8037-B9CC-4F8A-BAA3-7D222AB17DFF}" srcId="{7E6DD33E-CBD3-4586-AFAB-B8908A078DF3}" destId="{FD4E4B58-7E7E-48CE-9BFB-E9CA9DF01FFA}" srcOrd="11" destOrd="0" parTransId="{F1EBDA62-96D3-4C41-969C-47D8B5F1875D}" sibTransId="{73A158DD-8FB0-44A4-97B6-1EF5803B5DF1}"/>
    <dgm:cxn modelId="{AE08DD60-D916-411E-A260-C56BC83A584B}" srcId="{7E6DD33E-CBD3-4586-AFAB-B8908A078DF3}" destId="{DA3DB6E1-A214-40AA-A651-AF4F32DDBC1D}" srcOrd="7" destOrd="0" parTransId="{A9B7B2B8-7825-4571-B67F-5FF0D77B9413}" sibTransId="{87108754-0962-4BB1-AE29-2190CF0BB052}"/>
    <dgm:cxn modelId="{3FD69F65-5E7C-4379-867C-BB4818F286EC}" type="presOf" srcId="{75314D9A-F775-4B2B-A944-BFC4FCE21A32}" destId="{E9D89ED4-93FA-47AF-AF9B-7B168976BF3B}" srcOrd="0" destOrd="0" presId="urn:microsoft.com/office/officeart/2005/8/layout/default"/>
    <dgm:cxn modelId="{BBD32E48-7B1A-4435-98CB-C4CE319C2E92}" srcId="{7E6DD33E-CBD3-4586-AFAB-B8908A078DF3}" destId="{3DD2F176-C829-4DAD-A825-2BC7A945734A}" srcOrd="12" destOrd="0" parTransId="{D24AD284-0779-40B0-A14B-9A09CEF4E4A9}" sibTransId="{8F9FA2EF-505C-4AC8-A6B8-E0032C192A39}"/>
    <dgm:cxn modelId="{2596287A-9258-4A01-B799-CE5DA99425CF}" srcId="{7E6DD33E-CBD3-4586-AFAB-B8908A078DF3}" destId="{17545B8A-5FD2-44AE-A092-CF248F09D72E}" srcOrd="10" destOrd="0" parTransId="{64304752-C42D-4FF0-A805-884A125A188D}" sibTransId="{8FD390EF-093B-4847-8CC5-4E81EBCB1412}"/>
    <dgm:cxn modelId="{15650B7C-3B4D-4DAF-BD4A-E503FEE25EAD}" type="presOf" srcId="{E2D3827A-0266-4611-9B69-EE1C21F6EC73}" destId="{E11DE9C6-975D-4E90-97C3-740581BFD08B}" srcOrd="0" destOrd="0" presId="urn:microsoft.com/office/officeart/2005/8/layout/default"/>
    <dgm:cxn modelId="{6301C681-0EA5-41BB-8A0E-111C985E4485}" type="presOf" srcId="{6954BCCB-BFD5-43CA-B167-F680F29FE374}" destId="{F4AEC08D-F608-46F2-B0B7-5D32FAF3D987}" srcOrd="0" destOrd="0" presId="urn:microsoft.com/office/officeart/2005/8/layout/default"/>
    <dgm:cxn modelId="{AE360B89-1365-434D-8564-CBC9C21EA7E8}" type="presOf" srcId="{17545B8A-5FD2-44AE-A092-CF248F09D72E}" destId="{F9B938C5-65CA-42A4-AE96-1DF58C35D24D}" srcOrd="0" destOrd="0" presId="urn:microsoft.com/office/officeart/2005/8/layout/default"/>
    <dgm:cxn modelId="{B7CFBD8C-869F-4557-824B-55F9ACABB53A}" type="presOf" srcId="{771954E6-99BE-4B67-812A-370434098B1B}" destId="{939192A1-97E5-4C84-8425-DA39AFA877DA}" srcOrd="0" destOrd="0" presId="urn:microsoft.com/office/officeart/2005/8/layout/default"/>
    <dgm:cxn modelId="{1136348E-4DAA-4B61-83C2-0228C4841985}" type="presOf" srcId="{3E8123B4-F76D-4D23-96C1-EC5D43C91551}" destId="{93ECE4E4-E3E7-42D4-849F-6DCB542A05C6}" srcOrd="0" destOrd="0" presId="urn:microsoft.com/office/officeart/2005/8/layout/default"/>
    <dgm:cxn modelId="{87323B9A-9249-44BD-B1C0-981613C40772}" srcId="{7E6DD33E-CBD3-4586-AFAB-B8908A078DF3}" destId="{771954E6-99BE-4B67-812A-370434098B1B}" srcOrd="1" destOrd="0" parTransId="{59A54250-3021-477E-8513-1347ECCD226C}" sibTransId="{E57EC7D5-A45C-4AF2-94F9-B6819970E8F4}"/>
    <dgm:cxn modelId="{C774CCA5-4DA4-43ED-941D-242103F883F7}" srcId="{7E6DD33E-CBD3-4586-AFAB-B8908A078DF3}" destId="{E2D3827A-0266-4611-9B69-EE1C21F6EC73}" srcOrd="6" destOrd="0" parTransId="{AB6EE4F3-CBC4-44BF-8F98-790DEA6A0AEB}" sibTransId="{C9AF05AA-18EF-4969-95F8-1BB3D5C92099}"/>
    <dgm:cxn modelId="{D5FBB2AA-E73C-4B1B-B234-71B2D191D88A}" srcId="{7E6DD33E-CBD3-4586-AFAB-B8908A078DF3}" destId="{6954BCCB-BFD5-43CA-B167-F680F29FE374}" srcOrd="8" destOrd="0" parTransId="{615B6E2A-A255-495F-AF6C-8CC08D18EA49}" sibTransId="{FE6C7FB5-F814-49D8-AD23-3C3E8C0944FB}"/>
    <dgm:cxn modelId="{1DD21FB0-20B8-4965-BEB9-E4260D42F8C9}" type="presOf" srcId="{FD4E4B58-7E7E-48CE-9BFB-E9CA9DF01FFA}" destId="{5B07F771-A078-4901-BAAD-8C565DAC0DE8}" srcOrd="0" destOrd="0" presId="urn:microsoft.com/office/officeart/2005/8/layout/default"/>
    <dgm:cxn modelId="{B7F91EB1-3739-432C-874C-8B425DF019B0}" srcId="{7E6DD33E-CBD3-4586-AFAB-B8908A078DF3}" destId="{51AF553E-624A-45B8-ABB0-46DDF19186A1}" srcOrd="2" destOrd="0" parTransId="{C590658F-B17B-45AE-B686-4960D7645997}" sibTransId="{7F6F77AA-1C1D-417E-93D5-4394B275492A}"/>
    <dgm:cxn modelId="{668AA6B4-BC2A-4638-B71C-846751E9B078}" type="presOf" srcId="{DCE883CF-E801-40C3-8C8A-EBE822017AB3}" destId="{EC7B5A6D-79D1-4228-8158-69DC823BF034}" srcOrd="0" destOrd="0" presId="urn:microsoft.com/office/officeart/2005/8/layout/default"/>
    <dgm:cxn modelId="{FC83B4CC-04B1-4C2B-BA97-7D2FD2A10F57}" type="presOf" srcId="{3DD2F176-C829-4DAD-A825-2BC7A945734A}" destId="{BA7E0806-0DAB-4023-8333-0EB9D4D0919E}" srcOrd="0" destOrd="0" presId="urn:microsoft.com/office/officeart/2005/8/layout/default"/>
    <dgm:cxn modelId="{118534DB-6558-4452-B5D7-804A89020F1C}" type="presOf" srcId="{DA3DB6E1-A214-40AA-A651-AF4F32DDBC1D}" destId="{06D9B484-DE01-467D-B7A2-47427BE713B3}" srcOrd="0" destOrd="0" presId="urn:microsoft.com/office/officeart/2005/8/layout/default"/>
    <dgm:cxn modelId="{E085A5DD-37C8-4511-8B1E-06EEB4900D1E}" srcId="{7E6DD33E-CBD3-4586-AFAB-B8908A078DF3}" destId="{75314D9A-F775-4B2B-A944-BFC4FCE21A32}" srcOrd="0" destOrd="0" parTransId="{B79BB804-DCAA-49D2-9D60-DC45243FB0F0}" sibTransId="{EF403658-3437-4302-AE3F-095D87D711B3}"/>
    <dgm:cxn modelId="{3F4AC9DE-F003-4863-A706-967A1352E447}" type="presOf" srcId="{7E6DD33E-CBD3-4586-AFAB-B8908A078DF3}" destId="{1E0C0BBF-C84C-4358-BAE8-7827DD257968}" srcOrd="0" destOrd="0" presId="urn:microsoft.com/office/officeart/2005/8/layout/default"/>
    <dgm:cxn modelId="{158A9AEE-E5DB-4D4A-873C-51C0A4049742}" type="presOf" srcId="{023CB5A8-FE2C-4EEC-A17C-8009E71B60D4}" destId="{DBC946C4-B49D-48EE-8990-47E4045D111B}" srcOrd="0" destOrd="0" presId="urn:microsoft.com/office/officeart/2005/8/layout/default"/>
    <dgm:cxn modelId="{3E638BF3-2BA4-43AD-814E-C94CF4F72C71}" type="presOf" srcId="{958DA4AB-10F3-4338-BC60-0C609DDCC8A6}" destId="{35011465-2C48-4F59-B96F-44C9E885E09D}" srcOrd="0" destOrd="0" presId="urn:microsoft.com/office/officeart/2005/8/layout/default"/>
    <dgm:cxn modelId="{5D07F4F3-3565-4A41-A6AA-C6BBAD759849}" srcId="{7E6DD33E-CBD3-4586-AFAB-B8908A078DF3}" destId="{023CB5A8-FE2C-4EEC-A17C-8009E71B60D4}" srcOrd="9" destOrd="0" parTransId="{35F1135D-9196-4990-A9E0-C3CFB94FBE1D}" sibTransId="{7FD07B1A-74AA-494D-B803-471883AB24A9}"/>
    <dgm:cxn modelId="{5D10D897-1600-4247-9792-492B36530ECB}" type="presParOf" srcId="{1E0C0BBF-C84C-4358-BAE8-7827DD257968}" destId="{E9D89ED4-93FA-47AF-AF9B-7B168976BF3B}" srcOrd="0" destOrd="0" presId="urn:microsoft.com/office/officeart/2005/8/layout/default"/>
    <dgm:cxn modelId="{93832947-3586-4DFC-A388-C3F00E7BB42E}" type="presParOf" srcId="{1E0C0BBF-C84C-4358-BAE8-7827DD257968}" destId="{91CB806D-4EBA-4430-9CB0-84E8F36690EC}" srcOrd="1" destOrd="0" presId="urn:microsoft.com/office/officeart/2005/8/layout/default"/>
    <dgm:cxn modelId="{7EFB28F9-828A-4747-9DE0-93086294396C}" type="presParOf" srcId="{1E0C0BBF-C84C-4358-BAE8-7827DD257968}" destId="{939192A1-97E5-4C84-8425-DA39AFA877DA}" srcOrd="2" destOrd="0" presId="urn:microsoft.com/office/officeart/2005/8/layout/default"/>
    <dgm:cxn modelId="{F51610F3-CB00-4121-9EAB-DAB90D395498}" type="presParOf" srcId="{1E0C0BBF-C84C-4358-BAE8-7827DD257968}" destId="{23DED411-18D0-43B3-97ED-FFF275F2C9A8}" srcOrd="3" destOrd="0" presId="urn:microsoft.com/office/officeart/2005/8/layout/default"/>
    <dgm:cxn modelId="{D1974BEF-F0DB-4AF8-9E8D-8A390070CAB0}" type="presParOf" srcId="{1E0C0BBF-C84C-4358-BAE8-7827DD257968}" destId="{75D76F5E-0661-4268-B580-0C03365FEFB7}" srcOrd="4" destOrd="0" presId="urn:microsoft.com/office/officeart/2005/8/layout/default"/>
    <dgm:cxn modelId="{D61DFE42-B78F-4BD1-801E-648B43B2F278}" type="presParOf" srcId="{1E0C0BBF-C84C-4358-BAE8-7827DD257968}" destId="{90D3D853-A6B1-43B5-8EC7-EF24D0B77CE4}" srcOrd="5" destOrd="0" presId="urn:microsoft.com/office/officeart/2005/8/layout/default"/>
    <dgm:cxn modelId="{54F110A0-B68F-4F09-BE58-C15621EFB71D}" type="presParOf" srcId="{1E0C0BBF-C84C-4358-BAE8-7827DD257968}" destId="{EC7B5A6D-79D1-4228-8158-69DC823BF034}" srcOrd="6" destOrd="0" presId="urn:microsoft.com/office/officeart/2005/8/layout/default"/>
    <dgm:cxn modelId="{7A5C881D-557C-483F-A986-191CF33229A6}" type="presParOf" srcId="{1E0C0BBF-C84C-4358-BAE8-7827DD257968}" destId="{2A3F896A-7991-4D35-BC64-8B0A6AE3FACB}" srcOrd="7" destOrd="0" presId="urn:microsoft.com/office/officeart/2005/8/layout/default"/>
    <dgm:cxn modelId="{08FFF7CA-AB58-4101-9B12-8E166B361841}" type="presParOf" srcId="{1E0C0BBF-C84C-4358-BAE8-7827DD257968}" destId="{93ECE4E4-E3E7-42D4-849F-6DCB542A05C6}" srcOrd="8" destOrd="0" presId="urn:microsoft.com/office/officeart/2005/8/layout/default"/>
    <dgm:cxn modelId="{9297FE0F-2A69-4770-83A0-5100C14866E6}" type="presParOf" srcId="{1E0C0BBF-C84C-4358-BAE8-7827DD257968}" destId="{48A911EC-147F-4F7A-95B3-ACB0B460F86F}" srcOrd="9" destOrd="0" presId="urn:microsoft.com/office/officeart/2005/8/layout/default"/>
    <dgm:cxn modelId="{987A1E99-F5B1-4636-9356-697C6820C3EE}" type="presParOf" srcId="{1E0C0BBF-C84C-4358-BAE8-7827DD257968}" destId="{35011465-2C48-4F59-B96F-44C9E885E09D}" srcOrd="10" destOrd="0" presId="urn:microsoft.com/office/officeart/2005/8/layout/default"/>
    <dgm:cxn modelId="{394FE539-DDE6-486C-B4F7-2EA33975D7C2}" type="presParOf" srcId="{1E0C0BBF-C84C-4358-BAE8-7827DD257968}" destId="{C95FC66C-593A-4DD3-8533-670D43B3AB3B}" srcOrd="11" destOrd="0" presId="urn:microsoft.com/office/officeart/2005/8/layout/default"/>
    <dgm:cxn modelId="{236A0F4C-C679-45C2-9F3C-485C39CD344F}" type="presParOf" srcId="{1E0C0BBF-C84C-4358-BAE8-7827DD257968}" destId="{E11DE9C6-975D-4E90-97C3-740581BFD08B}" srcOrd="12" destOrd="0" presId="urn:microsoft.com/office/officeart/2005/8/layout/default"/>
    <dgm:cxn modelId="{B862C10A-136D-4CD5-B911-5ACF423EE9DB}" type="presParOf" srcId="{1E0C0BBF-C84C-4358-BAE8-7827DD257968}" destId="{4197CC36-0CB8-4636-ACD3-9EEC9DD7F313}" srcOrd="13" destOrd="0" presId="urn:microsoft.com/office/officeart/2005/8/layout/default"/>
    <dgm:cxn modelId="{BB1B0D91-D1DF-4440-989A-806F7F4021D3}" type="presParOf" srcId="{1E0C0BBF-C84C-4358-BAE8-7827DD257968}" destId="{06D9B484-DE01-467D-B7A2-47427BE713B3}" srcOrd="14" destOrd="0" presId="urn:microsoft.com/office/officeart/2005/8/layout/default"/>
    <dgm:cxn modelId="{75D96769-475B-4E38-88CA-A0BF80419BD5}" type="presParOf" srcId="{1E0C0BBF-C84C-4358-BAE8-7827DD257968}" destId="{C4C37FF4-D628-41D2-BE8A-648B2DB77C47}" srcOrd="15" destOrd="0" presId="urn:microsoft.com/office/officeart/2005/8/layout/default"/>
    <dgm:cxn modelId="{694EB111-8A0E-4383-B22F-51753E0E1860}" type="presParOf" srcId="{1E0C0BBF-C84C-4358-BAE8-7827DD257968}" destId="{F4AEC08D-F608-46F2-B0B7-5D32FAF3D987}" srcOrd="16" destOrd="0" presId="urn:microsoft.com/office/officeart/2005/8/layout/default"/>
    <dgm:cxn modelId="{9A1536FF-9EBF-4631-BA33-F7F47FD4E603}" type="presParOf" srcId="{1E0C0BBF-C84C-4358-BAE8-7827DD257968}" destId="{8B6ED80B-74EA-405D-8298-9814184ABD02}" srcOrd="17" destOrd="0" presId="urn:microsoft.com/office/officeart/2005/8/layout/default"/>
    <dgm:cxn modelId="{CC1354EA-3951-47A9-B64A-91DB5B71AA7A}" type="presParOf" srcId="{1E0C0BBF-C84C-4358-BAE8-7827DD257968}" destId="{DBC946C4-B49D-48EE-8990-47E4045D111B}" srcOrd="18" destOrd="0" presId="urn:microsoft.com/office/officeart/2005/8/layout/default"/>
    <dgm:cxn modelId="{DD98B31E-7A22-4D71-94EE-46E0F8E908C0}" type="presParOf" srcId="{1E0C0BBF-C84C-4358-BAE8-7827DD257968}" destId="{FEDCFFE8-21DA-441D-8246-4A2FAB1F3E84}" srcOrd="19" destOrd="0" presId="urn:microsoft.com/office/officeart/2005/8/layout/default"/>
    <dgm:cxn modelId="{3F66EB3A-AD5C-4333-A25D-0C7E148FAA11}" type="presParOf" srcId="{1E0C0BBF-C84C-4358-BAE8-7827DD257968}" destId="{F9B938C5-65CA-42A4-AE96-1DF58C35D24D}" srcOrd="20" destOrd="0" presId="urn:microsoft.com/office/officeart/2005/8/layout/default"/>
    <dgm:cxn modelId="{7B4DB3CE-51D0-4F28-BBE4-ECAB82293810}" type="presParOf" srcId="{1E0C0BBF-C84C-4358-BAE8-7827DD257968}" destId="{0A87788C-8B97-4C0C-AB90-700355884B2F}" srcOrd="21" destOrd="0" presId="urn:microsoft.com/office/officeart/2005/8/layout/default"/>
    <dgm:cxn modelId="{9C10D919-1320-49C1-89F5-24885DDFC679}" type="presParOf" srcId="{1E0C0BBF-C84C-4358-BAE8-7827DD257968}" destId="{5B07F771-A078-4901-BAAD-8C565DAC0DE8}" srcOrd="22" destOrd="0" presId="urn:microsoft.com/office/officeart/2005/8/layout/default"/>
    <dgm:cxn modelId="{6DEEADCB-B682-4D9E-B3A0-CE52936B7346}" type="presParOf" srcId="{1E0C0BBF-C84C-4358-BAE8-7827DD257968}" destId="{0DC8FC5F-7488-4ED8-B9F2-CE958421DA8C}" srcOrd="23" destOrd="0" presId="urn:microsoft.com/office/officeart/2005/8/layout/default"/>
    <dgm:cxn modelId="{974751D6-83A9-461D-9AED-00735B11F629}" type="presParOf" srcId="{1E0C0BBF-C84C-4358-BAE8-7827DD257968}" destId="{BA7E0806-0DAB-4023-8333-0EB9D4D0919E}" srcOrd="2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EA1B76-B636-4C71-934A-1E5C36FD3A57}">
      <dsp:nvSpPr>
        <dsp:cNvPr id="0" name=""/>
        <dsp:cNvSpPr/>
      </dsp:nvSpPr>
      <dsp:spPr>
        <a:xfrm>
          <a:off x="0" y="649"/>
          <a:ext cx="5895366" cy="152004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FD26E4-0B6F-4355-ACEA-EFA0C6FDED01}">
      <dsp:nvSpPr>
        <dsp:cNvPr id="0" name=""/>
        <dsp:cNvSpPr/>
      </dsp:nvSpPr>
      <dsp:spPr>
        <a:xfrm>
          <a:off x="459813" y="342659"/>
          <a:ext cx="836025" cy="8360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3E9021-08C8-485E-9D9A-5E051A129E6F}">
      <dsp:nvSpPr>
        <dsp:cNvPr id="0" name=""/>
        <dsp:cNvSpPr/>
      </dsp:nvSpPr>
      <dsp:spPr>
        <a:xfrm>
          <a:off x="1755653" y="649"/>
          <a:ext cx="4139712" cy="152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872" tIns="160872" rIns="160872" bIns="160872" numCol="1" spcCol="1270" anchor="ctr" anchorCtr="0">
          <a:noAutofit/>
        </a:bodyPr>
        <a:lstStyle/>
        <a:p>
          <a:pPr marL="0" lvl="0" indent="0" algn="l" defTabSz="666750">
            <a:lnSpc>
              <a:spcPct val="100000"/>
            </a:lnSpc>
            <a:spcBef>
              <a:spcPct val="0"/>
            </a:spcBef>
            <a:spcAft>
              <a:spcPct val="35000"/>
            </a:spcAft>
            <a:buNone/>
          </a:pPr>
          <a:r>
            <a:rPr lang="tr-TR" sz="1500" b="1" kern="1200" dirty="0">
              <a:solidFill>
                <a:schemeClr val="bg1"/>
              </a:solidFill>
            </a:rPr>
            <a:t>“</a:t>
          </a:r>
          <a:r>
            <a:rPr lang="tr-TR" sz="1500" b="1" i="1" kern="1200" dirty="0">
              <a:solidFill>
                <a:schemeClr val="bg1"/>
              </a:solidFill>
            </a:rPr>
            <a:t>hekimin tedavi sırasında standart uygulamayı yapmaması, beceri eksikliği veya hastaya tedavi vermemesi ile oluşan zarar olarak  tanımlanmıştır.</a:t>
          </a:r>
          <a:endParaRPr lang="en-US" sz="1500" b="1" kern="1200" dirty="0">
            <a:solidFill>
              <a:schemeClr val="bg1"/>
            </a:solidFill>
          </a:endParaRPr>
        </a:p>
      </dsp:txBody>
      <dsp:txXfrm>
        <a:off x="1755653" y="649"/>
        <a:ext cx="4139712" cy="1520046"/>
      </dsp:txXfrm>
    </dsp:sp>
    <dsp:sp modelId="{1992C6E1-05F9-4964-AD09-F13B16430F17}">
      <dsp:nvSpPr>
        <dsp:cNvPr id="0" name=""/>
        <dsp:cNvSpPr/>
      </dsp:nvSpPr>
      <dsp:spPr>
        <a:xfrm>
          <a:off x="0" y="1900707"/>
          <a:ext cx="5895366" cy="152004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D1DD59-C94F-4EFC-8E89-5FA746D0843A}">
      <dsp:nvSpPr>
        <dsp:cNvPr id="0" name=""/>
        <dsp:cNvSpPr/>
      </dsp:nvSpPr>
      <dsp:spPr>
        <a:xfrm>
          <a:off x="459813" y="2242717"/>
          <a:ext cx="836025" cy="8360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B5F0BA-FB67-49CC-B6E3-C41228812A70}">
      <dsp:nvSpPr>
        <dsp:cNvPr id="0" name=""/>
        <dsp:cNvSpPr/>
      </dsp:nvSpPr>
      <dsp:spPr>
        <a:xfrm>
          <a:off x="1755653" y="1900707"/>
          <a:ext cx="4139712" cy="152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872" tIns="160872" rIns="160872" bIns="160872" numCol="1" spcCol="1270" anchor="ctr" anchorCtr="0">
          <a:noAutofit/>
        </a:bodyPr>
        <a:lstStyle/>
        <a:p>
          <a:pPr marL="0" lvl="0" indent="0" algn="l" defTabSz="666750">
            <a:lnSpc>
              <a:spcPct val="100000"/>
            </a:lnSpc>
            <a:spcBef>
              <a:spcPct val="0"/>
            </a:spcBef>
            <a:spcAft>
              <a:spcPct val="35000"/>
            </a:spcAft>
            <a:buNone/>
          </a:pPr>
          <a:r>
            <a:rPr lang="tr-TR" sz="1500" b="1" i="1" kern="1200" dirty="0">
              <a:solidFill>
                <a:schemeClr val="bg1"/>
              </a:solidFill>
            </a:rPr>
            <a:t>Profesyonel bir kişinin,  yaptığı iş sırasında genel kabul görmüş standartlara  uymaması sonucunda bir kişinin zarar görmesi”  </a:t>
          </a:r>
          <a:r>
            <a:rPr lang="tr-TR" sz="1500" b="1" i="1" kern="1200" dirty="0" err="1">
              <a:solidFill>
                <a:srgbClr val="FF0000"/>
              </a:solidFill>
            </a:rPr>
            <a:t>makpraktis</a:t>
          </a:r>
          <a:r>
            <a:rPr lang="tr-TR" sz="1500" b="1" i="1" kern="1200" dirty="0">
              <a:solidFill>
                <a:schemeClr val="bg1"/>
              </a:solidFill>
            </a:rPr>
            <a:t>  olarak tanımlanmaktadır.</a:t>
          </a:r>
          <a:endParaRPr lang="en-US" sz="1500" b="1" kern="1200" dirty="0">
            <a:solidFill>
              <a:schemeClr val="bg1"/>
            </a:solidFill>
          </a:endParaRPr>
        </a:p>
      </dsp:txBody>
      <dsp:txXfrm>
        <a:off x="1755653" y="1900707"/>
        <a:ext cx="4139712" cy="1520046"/>
      </dsp:txXfrm>
    </dsp:sp>
    <dsp:sp modelId="{F9EFA73E-DDC7-4734-BA49-2D74D5A8C8F9}">
      <dsp:nvSpPr>
        <dsp:cNvPr id="0" name=""/>
        <dsp:cNvSpPr/>
      </dsp:nvSpPr>
      <dsp:spPr>
        <a:xfrm>
          <a:off x="0" y="3801414"/>
          <a:ext cx="5895366" cy="152004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B724FB-F740-4550-A64F-D4ACEF7CD845}">
      <dsp:nvSpPr>
        <dsp:cNvPr id="0" name=""/>
        <dsp:cNvSpPr/>
      </dsp:nvSpPr>
      <dsp:spPr>
        <a:xfrm>
          <a:off x="459813" y="4142775"/>
          <a:ext cx="836025" cy="8360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F80784-9935-4F86-B8C3-2F6C6B98F9DF}">
      <dsp:nvSpPr>
        <dsp:cNvPr id="0" name=""/>
        <dsp:cNvSpPr/>
      </dsp:nvSpPr>
      <dsp:spPr>
        <a:xfrm>
          <a:off x="1755653" y="3800765"/>
          <a:ext cx="4139712" cy="1520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872" tIns="160872" rIns="160872" bIns="160872" numCol="1" spcCol="1270" anchor="ctr" anchorCtr="0">
          <a:noAutofit/>
        </a:bodyPr>
        <a:lstStyle/>
        <a:p>
          <a:pPr marL="0" lvl="0" indent="0" algn="l" defTabSz="666750">
            <a:lnSpc>
              <a:spcPct val="100000"/>
            </a:lnSpc>
            <a:spcBef>
              <a:spcPct val="0"/>
            </a:spcBef>
            <a:spcAft>
              <a:spcPct val="35000"/>
            </a:spcAft>
            <a:buNone/>
          </a:pPr>
          <a:r>
            <a:rPr lang="tr-TR" sz="1500" b="1" i="1" kern="1200" dirty="0">
              <a:solidFill>
                <a:schemeClr val="bg1"/>
              </a:solidFill>
            </a:rPr>
            <a:t>Bu nedenle sadece hekimlere ait bir durum değildir.</a:t>
          </a:r>
          <a:endParaRPr lang="en-US" sz="1500" kern="1200" dirty="0">
            <a:solidFill>
              <a:schemeClr val="bg1"/>
            </a:solidFill>
          </a:endParaRPr>
        </a:p>
      </dsp:txBody>
      <dsp:txXfrm>
        <a:off x="1755653" y="3800765"/>
        <a:ext cx="4139712" cy="1520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6B7DC6-40C8-4C6D-9F96-77377D6697DF}">
      <dsp:nvSpPr>
        <dsp:cNvPr id="0" name=""/>
        <dsp:cNvSpPr/>
      </dsp:nvSpPr>
      <dsp:spPr>
        <a:xfrm>
          <a:off x="0" y="0"/>
          <a:ext cx="4754563" cy="1710540"/>
        </a:xfrm>
        <a:prstGeom prst="roundRect">
          <a:avLst/>
        </a:prstGeom>
        <a:solidFill>
          <a:schemeClr val="accent4">
            <a:lumMod val="60000"/>
            <a:lum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tr-TR" sz="4300" kern="1200" dirty="0">
              <a:solidFill>
                <a:schemeClr val="accent6"/>
              </a:solidFill>
            </a:rPr>
            <a:t>İDARİ SORUMLULUK</a:t>
          </a:r>
          <a:endParaRPr lang="en-US" sz="4300" kern="1200" dirty="0">
            <a:solidFill>
              <a:schemeClr val="accent6"/>
            </a:solidFill>
          </a:endParaRPr>
        </a:p>
      </dsp:txBody>
      <dsp:txXfrm>
        <a:off x="83502" y="83502"/>
        <a:ext cx="4587559" cy="1543536"/>
      </dsp:txXfrm>
    </dsp:sp>
    <dsp:sp modelId="{237F14CA-6EE0-478C-8EA4-613B5F501CB2}">
      <dsp:nvSpPr>
        <dsp:cNvPr id="0" name=""/>
        <dsp:cNvSpPr/>
      </dsp:nvSpPr>
      <dsp:spPr>
        <a:xfrm>
          <a:off x="0" y="1849829"/>
          <a:ext cx="4754563" cy="1710540"/>
        </a:xfrm>
        <a:prstGeom prst="roundRect">
          <a:avLst/>
        </a:prstGeom>
        <a:solidFill>
          <a:schemeClr val="accent6"/>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tr-TR" sz="4300" kern="1200" dirty="0"/>
            <a:t>TAZMİNAT SORUMLULUĞU</a:t>
          </a:r>
          <a:endParaRPr lang="en-US" sz="4300" kern="1200" dirty="0"/>
        </a:p>
      </dsp:txBody>
      <dsp:txXfrm>
        <a:off x="83502" y="1933331"/>
        <a:ext cx="4587559" cy="1543536"/>
      </dsp:txXfrm>
    </dsp:sp>
    <dsp:sp modelId="{F273E5F7-FDCB-441A-9F07-C741265CA906}">
      <dsp:nvSpPr>
        <dsp:cNvPr id="0" name=""/>
        <dsp:cNvSpPr/>
      </dsp:nvSpPr>
      <dsp:spPr>
        <a:xfrm>
          <a:off x="0" y="3684210"/>
          <a:ext cx="4754563" cy="1710540"/>
        </a:xfrm>
        <a:prstGeom prst="roundRect">
          <a:avLst/>
        </a:prstGeom>
        <a:solidFill>
          <a:srgbClr val="5B9BD5"/>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tr-TR" sz="4300" kern="1200" dirty="0"/>
            <a:t>CEZA SORUMLULUĞU</a:t>
          </a:r>
          <a:endParaRPr lang="en-US" sz="4300" kern="1200" dirty="0"/>
        </a:p>
      </dsp:txBody>
      <dsp:txXfrm>
        <a:off x="83502" y="3767712"/>
        <a:ext cx="4587559" cy="15435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D89ED4-93FA-47AF-AF9B-7B168976BF3B}">
      <dsp:nvSpPr>
        <dsp:cNvPr id="0" name=""/>
        <dsp:cNvSpPr/>
      </dsp:nvSpPr>
      <dsp:spPr>
        <a:xfrm>
          <a:off x="407350" y="685"/>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81 - Kasten Öldürme</a:t>
          </a:r>
          <a:endParaRPr lang="en-US" sz="1400" kern="1200"/>
        </a:p>
      </dsp:txBody>
      <dsp:txXfrm>
        <a:off x="407350" y="685"/>
        <a:ext cx="1889356" cy="1133614"/>
      </dsp:txXfrm>
    </dsp:sp>
    <dsp:sp modelId="{939192A1-97E5-4C84-8425-DA39AFA877DA}">
      <dsp:nvSpPr>
        <dsp:cNvPr id="0" name=""/>
        <dsp:cNvSpPr/>
      </dsp:nvSpPr>
      <dsp:spPr>
        <a:xfrm>
          <a:off x="2485643" y="685"/>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83 - Kasten Öldürmenin İhmali Davranışla İşlenmesi </a:t>
          </a:r>
          <a:endParaRPr lang="en-US" sz="1400" kern="1200"/>
        </a:p>
      </dsp:txBody>
      <dsp:txXfrm>
        <a:off x="2485643" y="685"/>
        <a:ext cx="1889356" cy="1133614"/>
      </dsp:txXfrm>
    </dsp:sp>
    <dsp:sp modelId="{75D76F5E-0661-4268-B580-0C03365FEFB7}">
      <dsp:nvSpPr>
        <dsp:cNvPr id="0" name=""/>
        <dsp:cNvSpPr/>
      </dsp:nvSpPr>
      <dsp:spPr>
        <a:xfrm>
          <a:off x="4563935" y="685"/>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85 - Taksirle Öldürme </a:t>
          </a:r>
          <a:endParaRPr lang="en-US" sz="1400" kern="1200"/>
        </a:p>
      </dsp:txBody>
      <dsp:txXfrm>
        <a:off x="4563935" y="685"/>
        <a:ext cx="1889356" cy="1133614"/>
      </dsp:txXfrm>
    </dsp:sp>
    <dsp:sp modelId="{EC7B5A6D-79D1-4228-8158-69DC823BF034}">
      <dsp:nvSpPr>
        <dsp:cNvPr id="0" name=""/>
        <dsp:cNvSpPr/>
      </dsp:nvSpPr>
      <dsp:spPr>
        <a:xfrm>
          <a:off x="407350" y="1323235"/>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86 - Kasten Yaralama</a:t>
          </a:r>
          <a:endParaRPr lang="en-US" sz="1400" kern="1200"/>
        </a:p>
      </dsp:txBody>
      <dsp:txXfrm>
        <a:off x="407350" y="1323235"/>
        <a:ext cx="1889356" cy="1133614"/>
      </dsp:txXfrm>
    </dsp:sp>
    <dsp:sp modelId="{93ECE4E4-E3E7-42D4-849F-6DCB542A05C6}">
      <dsp:nvSpPr>
        <dsp:cNvPr id="0" name=""/>
        <dsp:cNvSpPr/>
      </dsp:nvSpPr>
      <dsp:spPr>
        <a:xfrm>
          <a:off x="2485643" y="1323235"/>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87 - Neticesi Sebebiyle Ağırlaşmış Yaralama</a:t>
          </a:r>
          <a:endParaRPr lang="en-US" sz="1400" kern="1200"/>
        </a:p>
      </dsp:txBody>
      <dsp:txXfrm>
        <a:off x="2485643" y="1323235"/>
        <a:ext cx="1889356" cy="1133614"/>
      </dsp:txXfrm>
    </dsp:sp>
    <dsp:sp modelId="{35011465-2C48-4F59-B96F-44C9E885E09D}">
      <dsp:nvSpPr>
        <dsp:cNvPr id="0" name=""/>
        <dsp:cNvSpPr/>
      </dsp:nvSpPr>
      <dsp:spPr>
        <a:xfrm>
          <a:off x="4563935" y="1323235"/>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88 - Kasten Yaralamanın İhmali Davranışla İşlenmesi </a:t>
          </a:r>
          <a:endParaRPr lang="en-US" sz="1400" kern="1200"/>
        </a:p>
      </dsp:txBody>
      <dsp:txXfrm>
        <a:off x="4563935" y="1323235"/>
        <a:ext cx="1889356" cy="1133614"/>
      </dsp:txXfrm>
    </dsp:sp>
    <dsp:sp modelId="{E11DE9C6-975D-4E90-97C3-740581BFD08B}">
      <dsp:nvSpPr>
        <dsp:cNvPr id="0" name=""/>
        <dsp:cNvSpPr/>
      </dsp:nvSpPr>
      <dsp:spPr>
        <a:xfrm>
          <a:off x="407350" y="264578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89 - Taksirle Yaralama</a:t>
          </a:r>
          <a:endParaRPr lang="en-US" sz="1400" kern="1200"/>
        </a:p>
      </dsp:txBody>
      <dsp:txXfrm>
        <a:off x="407350" y="2645784"/>
        <a:ext cx="1889356" cy="1133614"/>
      </dsp:txXfrm>
    </dsp:sp>
    <dsp:sp modelId="{06D9B484-DE01-467D-B7A2-47427BE713B3}">
      <dsp:nvSpPr>
        <dsp:cNvPr id="0" name=""/>
        <dsp:cNvSpPr/>
      </dsp:nvSpPr>
      <dsp:spPr>
        <a:xfrm>
          <a:off x="2485643" y="264578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90-İnsan Üzerinde Deney</a:t>
          </a:r>
          <a:endParaRPr lang="en-US" sz="1400" kern="1200"/>
        </a:p>
      </dsp:txBody>
      <dsp:txXfrm>
        <a:off x="2485643" y="2645784"/>
        <a:ext cx="1889356" cy="1133614"/>
      </dsp:txXfrm>
    </dsp:sp>
    <dsp:sp modelId="{F4AEC08D-F608-46F2-B0B7-5D32FAF3D987}">
      <dsp:nvSpPr>
        <dsp:cNvPr id="0" name=""/>
        <dsp:cNvSpPr/>
      </dsp:nvSpPr>
      <dsp:spPr>
        <a:xfrm>
          <a:off x="4563935" y="264578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135 - Kişisel Verilerin Kaydedilmesi </a:t>
          </a:r>
          <a:endParaRPr lang="en-US" sz="1400" kern="1200"/>
        </a:p>
      </dsp:txBody>
      <dsp:txXfrm>
        <a:off x="4563935" y="2645784"/>
        <a:ext cx="1889356" cy="1133614"/>
      </dsp:txXfrm>
    </dsp:sp>
    <dsp:sp modelId="{DBC946C4-B49D-48EE-8990-47E4045D111B}">
      <dsp:nvSpPr>
        <dsp:cNvPr id="0" name=""/>
        <dsp:cNvSpPr/>
      </dsp:nvSpPr>
      <dsp:spPr>
        <a:xfrm>
          <a:off x="407350" y="396833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136 - Verileri Hukuka Aykırı Olarak Verme veya Ele Geçirme</a:t>
          </a:r>
          <a:endParaRPr lang="en-US" sz="1400" kern="1200"/>
        </a:p>
      </dsp:txBody>
      <dsp:txXfrm>
        <a:off x="407350" y="3968334"/>
        <a:ext cx="1889356" cy="1133614"/>
      </dsp:txXfrm>
    </dsp:sp>
    <dsp:sp modelId="{F9B938C5-65CA-42A4-AE96-1DF58C35D24D}">
      <dsp:nvSpPr>
        <dsp:cNvPr id="0" name=""/>
        <dsp:cNvSpPr/>
      </dsp:nvSpPr>
      <dsp:spPr>
        <a:xfrm>
          <a:off x="2485643" y="396833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137 - Nitelikli Haller </a:t>
          </a:r>
          <a:endParaRPr lang="en-US" sz="1400" kern="1200"/>
        </a:p>
      </dsp:txBody>
      <dsp:txXfrm>
        <a:off x="2485643" y="3968334"/>
        <a:ext cx="1889356" cy="1133614"/>
      </dsp:txXfrm>
    </dsp:sp>
    <dsp:sp modelId="{5B07F771-A078-4901-BAAD-8C565DAC0DE8}">
      <dsp:nvSpPr>
        <dsp:cNvPr id="0" name=""/>
        <dsp:cNvSpPr/>
      </dsp:nvSpPr>
      <dsp:spPr>
        <a:xfrm>
          <a:off x="4563935" y="396833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258 - Göreve İlişkin Sırrın Açıklanması </a:t>
          </a:r>
          <a:endParaRPr lang="en-US" sz="1400" kern="1200"/>
        </a:p>
      </dsp:txBody>
      <dsp:txXfrm>
        <a:off x="4563935" y="3968334"/>
        <a:ext cx="1889356" cy="1133614"/>
      </dsp:txXfrm>
    </dsp:sp>
    <dsp:sp modelId="{BA7E0806-0DAB-4023-8333-0EB9D4D0919E}">
      <dsp:nvSpPr>
        <dsp:cNvPr id="0" name=""/>
        <dsp:cNvSpPr/>
      </dsp:nvSpPr>
      <dsp:spPr>
        <a:xfrm>
          <a:off x="2485643" y="5290884"/>
          <a:ext cx="1889356" cy="113361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a:t>Madde 280 - Sağlık Mesleği Mensuplarının Suçu Bildirmemesi </a:t>
          </a:r>
          <a:endParaRPr lang="en-US" sz="1400" kern="1200"/>
        </a:p>
      </dsp:txBody>
      <dsp:txXfrm>
        <a:off x="2485643" y="5290884"/>
        <a:ext cx="1889356" cy="113361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356268-A338-443D-A9AB-79357C70E290}" type="datetimeFigureOut">
              <a:rPr lang="tr-TR" smtClean="0"/>
              <a:pPr/>
              <a:t>10.03.2022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5B450-C5E1-40A8-A373-A0C921B6E910}" type="slidenum">
              <a:rPr lang="tr-TR" smtClean="0"/>
              <a:pPr/>
              <a:t>‹#›</a:t>
            </a:fld>
            <a:endParaRPr lang="tr-TR"/>
          </a:p>
        </p:txBody>
      </p:sp>
    </p:spTree>
    <p:extLst>
      <p:ext uri="{BB962C8B-B14F-4D97-AF65-F5344CB8AC3E}">
        <p14:creationId xmlns:p14="http://schemas.microsoft.com/office/powerpoint/2010/main" val="2338796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a:t>
            </a:fld>
            <a:endParaRPr lang="tr-TR"/>
          </a:p>
        </p:txBody>
      </p:sp>
    </p:spTree>
    <p:extLst>
      <p:ext uri="{BB962C8B-B14F-4D97-AF65-F5344CB8AC3E}">
        <p14:creationId xmlns:p14="http://schemas.microsoft.com/office/powerpoint/2010/main" val="1861818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10</a:t>
            </a:fld>
            <a:endParaRPr lang="tr-TR"/>
          </a:p>
        </p:txBody>
      </p:sp>
    </p:spTree>
    <p:extLst>
      <p:ext uri="{BB962C8B-B14F-4D97-AF65-F5344CB8AC3E}">
        <p14:creationId xmlns:p14="http://schemas.microsoft.com/office/powerpoint/2010/main" val="279854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11</a:t>
            </a:fld>
            <a:endParaRPr lang="tr-TR"/>
          </a:p>
        </p:txBody>
      </p:sp>
    </p:spTree>
    <p:extLst>
      <p:ext uri="{BB962C8B-B14F-4D97-AF65-F5344CB8AC3E}">
        <p14:creationId xmlns:p14="http://schemas.microsoft.com/office/powerpoint/2010/main" val="3703953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12</a:t>
            </a:fld>
            <a:endParaRPr lang="tr-TR"/>
          </a:p>
        </p:txBody>
      </p:sp>
    </p:spTree>
    <p:extLst>
      <p:ext uri="{BB962C8B-B14F-4D97-AF65-F5344CB8AC3E}">
        <p14:creationId xmlns:p14="http://schemas.microsoft.com/office/powerpoint/2010/main" val="268631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14</a:t>
            </a:fld>
            <a:endParaRPr lang="tr-TR"/>
          </a:p>
        </p:txBody>
      </p:sp>
    </p:spTree>
    <p:extLst>
      <p:ext uri="{BB962C8B-B14F-4D97-AF65-F5344CB8AC3E}">
        <p14:creationId xmlns:p14="http://schemas.microsoft.com/office/powerpoint/2010/main" val="28916272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15</a:t>
            </a:fld>
            <a:endParaRPr lang="tr-TR"/>
          </a:p>
        </p:txBody>
      </p:sp>
    </p:spTree>
    <p:extLst>
      <p:ext uri="{BB962C8B-B14F-4D97-AF65-F5344CB8AC3E}">
        <p14:creationId xmlns:p14="http://schemas.microsoft.com/office/powerpoint/2010/main" val="1913536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16</a:t>
            </a:fld>
            <a:endParaRPr lang="tr-TR"/>
          </a:p>
        </p:txBody>
      </p:sp>
    </p:spTree>
    <p:extLst>
      <p:ext uri="{BB962C8B-B14F-4D97-AF65-F5344CB8AC3E}">
        <p14:creationId xmlns:p14="http://schemas.microsoft.com/office/powerpoint/2010/main" val="25704392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17</a:t>
            </a:fld>
            <a:endParaRPr lang="tr-TR"/>
          </a:p>
        </p:txBody>
      </p:sp>
    </p:spTree>
    <p:extLst>
      <p:ext uri="{BB962C8B-B14F-4D97-AF65-F5344CB8AC3E}">
        <p14:creationId xmlns:p14="http://schemas.microsoft.com/office/powerpoint/2010/main" val="41570010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18</a:t>
            </a:fld>
            <a:endParaRPr lang="tr-TR"/>
          </a:p>
        </p:txBody>
      </p:sp>
    </p:spTree>
    <p:extLst>
      <p:ext uri="{BB962C8B-B14F-4D97-AF65-F5344CB8AC3E}">
        <p14:creationId xmlns:p14="http://schemas.microsoft.com/office/powerpoint/2010/main" val="3279949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19</a:t>
            </a:fld>
            <a:endParaRPr lang="tr-TR"/>
          </a:p>
        </p:txBody>
      </p:sp>
    </p:spTree>
    <p:extLst>
      <p:ext uri="{BB962C8B-B14F-4D97-AF65-F5344CB8AC3E}">
        <p14:creationId xmlns:p14="http://schemas.microsoft.com/office/powerpoint/2010/main" val="14645040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20</a:t>
            </a:fld>
            <a:endParaRPr lang="tr-TR"/>
          </a:p>
        </p:txBody>
      </p:sp>
    </p:spTree>
    <p:extLst>
      <p:ext uri="{BB962C8B-B14F-4D97-AF65-F5344CB8AC3E}">
        <p14:creationId xmlns:p14="http://schemas.microsoft.com/office/powerpoint/2010/main" val="1342908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2</a:t>
            </a:fld>
            <a:endParaRPr lang="tr-TR"/>
          </a:p>
        </p:txBody>
      </p:sp>
    </p:spTree>
    <p:extLst>
      <p:ext uri="{BB962C8B-B14F-4D97-AF65-F5344CB8AC3E}">
        <p14:creationId xmlns:p14="http://schemas.microsoft.com/office/powerpoint/2010/main" val="4279148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21</a:t>
            </a:fld>
            <a:endParaRPr lang="tr-TR"/>
          </a:p>
        </p:txBody>
      </p:sp>
    </p:spTree>
    <p:extLst>
      <p:ext uri="{BB962C8B-B14F-4D97-AF65-F5344CB8AC3E}">
        <p14:creationId xmlns:p14="http://schemas.microsoft.com/office/powerpoint/2010/main" val="38879129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22</a:t>
            </a:fld>
            <a:endParaRPr lang="tr-TR"/>
          </a:p>
        </p:txBody>
      </p:sp>
    </p:spTree>
    <p:extLst>
      <p:ext uri="{BB962C8B-B14F-4D97-AF65-F5344CB8AC3E}">
        <p14:creationId xmlns:p14="http://schemas.microsoft.com/office/powerpoint/2010/main" val="35451815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23</a:t>
            </a:fld>
            <a:endParaRPr lang="tr-TR"/>
          </a:p>
        </p:txBody>
      </p:sp>
    </p:spTree>
    <p:extLst>
      <p:ext uri="{BB962C8B-B14F-4D97-AF65-F5344CB8AC3E}">
        <p14:creationId xmlns:p14="http://schemas.microsoft.com/office/powerpoint/2010/main" val="24239294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24</a:t>
            </a:fld>
            <a:endParaRPr lang="tr-TR"/>
          </a:p>
        </p:txBody>
      </p:sp>
    </p:spTree>
    <p:extLst>
      <p:ext uri="{BB962C8B-B14F-4D97-AF65-F5344CB8AC3E}">
        <p14:creationId xmlns:p14="http://schemas.microsoft.com/office/powerpoint/2010/main" val="31951356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25</a:t>
            </a:fld>
            <a:endParaRPr lang="tr-TR"/>
          </a:p>
        </p:txBody>
      </p:sp>
    </p:spTree>
    <p:extLst>
      <p:ext uri="{BB962C8B-B14F-4D97-AF65-F5344CB8AC3E}">
        <p14:creationId xmlns:p14="http://schemas.microsoft.com/office/powerpoint/2010/main" val="20730268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26</a:t>
            </a:fld>
            <a:endParaRPr lang="tr-TR"/>
          </a:p>
        </p:txBody>
      </p:sp>
    </p:spTree>
    <p:extLst>
      <p:ext uri="{BB962C8B-B14F-4D97-AF65-F5344CB8AC3E}">
        <p14:creationId xmlns:p14="http://schemas.microsoft.com/office/powerpoint/2010/main" val="3532875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27</a:t>
            </a:fld>
            <a:endParaRPr lang="tr-TR"/>
          </a:p>
        </p:txBody>
      </p:sp>
    </p:spTree>
    <p:extLst>
      <p:ext uri="{BB962C8B-B14F-4D97-AF65-F5344CB8AC3E}">
        <p14:creationId xmlns:p14="http://schemas.microsoft.com/office/powerpoint/2010/main" val="30134266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28</a:t>
            </a:fld>
            <a:endParaRPr lang="tr-TR"/>
          </a:p>
        </p:txBody>
      </p:sp>
    </p:spTree>
    <p:extLst>
      <p:ext uri="{BB962C8B-B14F-4D97-AF65-F5344CB8AC3E}">
        <p14:creationId xmlns:p14="http://schemas.microsoft.com/office/powerpoint/2010/main" val="6266165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29</a:t>
            </a:fld>
            <a:endParaRPr lang="tr-TR"/>
          </a:p>
        </p:txBody>
      </p:sp>
    </p:spTree>
    <p:extLst>
      <p:ext uri="{BB962C8B-B14F-4D97-AF65-F5344CB8AC3E}">
        <p14:creationId xmlns:p14="http://schemas.microsoft.com/office/powerpoint/2010/main" val="16081769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30</a:t>
            </a:fld>
            <a:endParaRPr lang="tr-TR"/>
          </a:p>
        </p:txBody>
      </p:sp>
    </p:spTree>
    <p:extLst>
      <p:ext uri="{BB962C8B-B14F-4D97-AF65-F5344CB8AC3E}">
        <p14:creationId xmlns:p14="http://schemas.microsoft.com/office/powerpoint/2010/main" val="3278768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3</a:t>
            </a:fld>
            <a:endParaRPr lang="tr-TR"/>
          </a:p>
        </p:txBody>
      </p:sp>
    </p:spTree>
    <p:extLst>
      <p:ext uri="{BB962C8B-B14F-4D97-AF65-F5344CB8AC3E}">
        <p14:creationId xmlns:p14="http://schemas.microsoft.com/office/powerpoint/2010/main" val="49609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31</a:t>
            </a:fld>
            <a:endParaRPr lang="tr-TR"/>
          </a:p>
        </p:txBody>
      </p:sp>
    </p:spTree>
    <p:extLst>
      <p:ext uri="{BB962C8B-B14F-4D97-AF65-F5344CB8AC3E}">
        <p14:creationId xmlns:p14="http://schemas.microsoft.com/office/powerpoint/2010/main" val="21783901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33</a:t>
            </a:fld>
            <a:endParaRPr lang="tr-TR"/>
          </a:p>
        </p:txBody>
      </p:sp>
    </p:spTree>
    <p:extLst>
      <p:ext uri="{BB962C8B-B14F-4D97-AF65-F5344CB8AC3E}">
        <p14:creationId xmlns:p14="http://schemas.microsoft.com/office/powerpoint/2010/main" val="13142885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34</a:t>
            </a:fld>
            <a:endParaRPr lang="tr-TR"/>
          </a:p>
        </p:txBody>
      </p:sp>
    </p:spTree>
    <p:extLst>
      <p:ext uri="{BB962C8B-B14F-4D97-AF65-F5344CB8AC3E}">
        <p14:creationId xmlns:p14="http://schemas.microsoft.com/office/powerpoint/2010/main" val="8590538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35</a:t>
            </a:fld>
            <a:endParaRPr lang="tr-TR"/>
          </a:p>
        </p:txBody>
      </p:sp>
    </p:spTree>
    <p:extLst>
      <p:ext uri="{BB962C8B-B14F-4D97-AF65-F5344CB8AC3E}">
        <p14:creationId xmlns:p14="http://schemas.microsoft.com/office/powerpoint/2010/main" val="10320228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36</a:t>
            </a:fld>
            <a:endParaRPr lang="tr-TR"/>
          </a:p>
        </p:txBody>
      </p:sp>
    </p:spTree>
    <p:extLst>
      <p:ext uri="{BB962C8B-B14F-4D97-AF65-F5344CB8AC3E}">
        <p14:creationId xmlns:p14="http://schemas.microsoft.com/office/powerpoint/2010/main" val="4195322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455B450-C5E1-40A8-A373-A0C921B6E910}" type="slidenum">
              <a:rPr lang="tr-TR" smtClean="0"/>
              <a:pPr/>
              <a:t>4</a:t>
            </a:fld>
            <a:endParaRPr lang="tr-TR"/>
          </a:p>
        </p:txBody>
      </p:sp>
    </p:spTree>
    <p:extLst>
      <p:ext uri="{BB962C8B-B14F-4D97-AF65-F5344CB8AC3E}">
        <p14:creationId xmlns:p14="http://schemas.microsoft.com/office/powerpoint/2010/main" val="3210338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5</a:t>
            </a:fld>
            <a:endParaRPr lang="tr-TR"/>
          </a:p>
        </p:txBody>
      </p:sp>
    </p:spTree>
    <p:extLst>
      <p:ext uri="{BB962C8B-B14F-4D97-AF65-F5344CB8AC3E}">
        <p14:creationId xmlns:p14="http://schemas.microsoft.com/office/powerpoint/2010/main" val="1862031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6</a:t>
            </a:fld>
            <a:endParaRPr lang="tr-TR"/>
          </a:p>
        </p:txBody>
      </p:sp>
    </p:spTree>
    <p:extLst>
      <p:ext uri="{BB962C8B-B14F-4D97-AF65-F5344CB8AC3E}">
        <p14:creationId xmlns:p14="http://schemas.microsoft.com/office/powerpoint/2010/main" val="3742543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7</a:t>
            </a:fld>
            <a:endParaRPr lang="tr-TR"/>
          </a:p>
        </p:txBody>
      </p:sp>
    </p:spTree>
    <p:extLst>
      <p:ext uri="{BB962C8B-B14F-4D97-AF65-F5344CB8AC3E}">
        <p14:creationId xmlns:p14="http://schemas.microsoft.com/office/powerpoint/2010/main" val="1584392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8</a:t>
            </a:fld>
            <a:endParaRPr lang="tr-TR"/>
          </a:p>
        </p:txBody>
      </p:sp>
    </p:spTree>
    <p:extLst>
      <p:ext uri="{BB962C8B-B14F-4D97-AF65-F5344CB8AC3E}">
        <p14:creationId xmlns:p14="http://schemas.microsoft.com/office/powerpoint/2010/main" val="41264641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D455B450-C5E1-40A8-A373-A0C921B6E910}" type="slidenum">
              <a:rPr lang="tr-TR" smtClean="0"/>
              <a:pPr/>
              <a:t>9</a:t>
            </a:fld>
            <a:endParaRPr lang="tr-TR"/>
          </a:p>
        </p:txBody>
      </p:sp>
    </p:spTree>
    <p:extLst>
      <p:ext uri="{BB962C8B-B14F-4D97-AF65-F5344CB8AC3E}">
        <p14:creationId xmlns:p14="http://schemas.microsoft.com/office/powerpoint/2010/main" val="2637270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319502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2870466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974582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10065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2461983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8167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4099953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274515589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749672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331404437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2315866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325052708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2716248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710747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40150360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35660337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B512540-E853-4F52-BA59-523BC8C39393}" type="datetimeFigureOut">
              <a:rPr lang="tr-TR" smtClean="0"/>
              <a:pPr/>
              <a:t>10.03.2022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D13F1A-4322-4A19-8EB1-510632434D7E}" type="slidenum">
              <a:rPr lang="tr-TR" smtClean="0"/>
              <a:pPr/>
              <a:t>‹#›</a:t>
            </a:fld>
            <a:endParaRPr lang="tr-TR"/>
          </a:p>
        </p:txBody>
      </p:sp>
    </p:spTree>
    <p:extLst>
      <p:ext uri="{BB962C8B-B14F-4D97-AF65-F5344CB8AC3E}">
        <p14:creationId xmlns:p14="http://schemas.microsoft.com/office/powerpoint/2010/main" val="200636516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B512540-E853-4F52-BA59-523BC8C39393}" type="datetimeFigureOut">
              <a:rPr lang="tr-TR" smtClean="0"/>
              <a:pPr/>
              <a:t>10.03.2022</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FD13F1A-4322-4A19-8EB1-510632434D7E}" type="slidenum">
              <a:rPr lang="tr-TR" smtClean="0"/>
              <a:pPr/>
              <a:t>‹#›</a:t>
            </a:fld>
            <a:endParaRPr lang="tr-TR"/>
          </a:p>
        </p:txBody>
      </p:sp>
    </p:spTree>
    <p:extLst>
      <p:ext uri="{BB962C8B-B14F-4D97-AF65-F5344CB8AC3E}">
        <p14:creationId xmlns:p14="http://schemas.microsoft.com/office/powerpoint/2010/main" val="1718626742"/>
      </p:ext>
    </p:extLst>
  </p:cSld>
  <p:clrMap bg1="dk1" tx1="lt1" bg2="dk2" tx2="lt2" accent1="accent1" accent2="accent2" accent3="accent3" accent4="accent4" accent5="accent5" accent6="accent6" hlink="hlink" folHlink="folHlink"/>
  <p:sldLayoutIdLst>
    <p:sldLayoutId id="2147484759" r:id="rId1"/>
    <p:sldLayoutId id="2147484760" r:id="rId2"/>
    <p:sldLayoutId id="2147484761" r:id="rId3"/>
    <p:sldLayoutId id="2147484762" r:id="rId4"/>
    <p:sldLayoutId id="2147484763" r:id="rId5"/>
    <p:sldLayoutId id="2147484764" r:id="rId6"/>
    <p:sldLayoutId id="2147484765" r:id="rId7"/>
    <p:sldLayoutId id="2147484766" r:id="rId8"/>
    <p:sldLayoutId id="2147484767" r:id="rId9"/>
    <p:sldLayoutId id="2147484768" r:id="rId10"/>
    <p:sldLayoutId id="2147484769" r:id="rId11"/>
    <p:sldLayoutId id="2147484770" r:id="rId12"/>
    <p:sldLayoutId id="2147484771" r:id="rId13"/>
    <p:sldLayoutId id="2147484772" r:id="rId14"/>
    <p:sldLayoutId id="2147484773" r:id="rId15"/>
    <p:sldLayoutId id="2147484774" r:id="rId16"/>
    <p:sldLayoutId id="2147484775" r:id="rId17"/>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A322190-428D-4281-ABED-E9736AA980C2}"/>
              </a:ext>
            </a:extLst>
          </p:cNvPr>
          <p:cNvSpPr>
            <a:spLocks noGrp="1"/>
          </p:cNvSpPr>
          <p:nvPr>
            <p:ph type="title"/>
          </p:nvPr>
        </p:nvSpPr>
        <p:spPr>
          <a:xfrm>
            <a:off x="1834919" y="685800"/>
            <a:ext cx="3705269" cy="5308599"/>
          </a:xfrm>
        </p:spPr>
        <p:txBody>
          <a:bodyPr>
            <a:normAutofit/>
          </a:bodyPr>
          <a:lstStyle/>
          <a:p>
            <a:r>
              <a:rPr lang="tr-TR" sz="3200">
                <a:solidFill>
                  <a:srgbClr val="FFFFFF"/>
                </a:solidFill>
              </a:rPr>
              <a:t>Merhaba ;</a:t>
            </a:r>
            <a:endParaRPr lang="en-US" sz="3200">
              <a:solidFill>
                <a:srgbClr val="FFFFFF"/>
              </a:solidFill>
            </a:endParaRPr>
          </a:p>
        </p:txBody>
      </p:sp>
      <p:sp>
        <p:nvSpPr>
          <p:cNvPr id="3" name="İçerik Yer Tutucusu 2">
            <a:extLst>
              <a:ext uri="{FF2B5EF4-FFF2-40B4-BE49-F238E27FC236}">
                <a16:creationId xmlns:a16="http://schemas.microsoft.com/office/drawing/2014/main" id="{065B6753-6CC7-4C2A-A4E6-76A2174C3EE4}"/>
              </a:ext>
            </a:extLst>
          </p:cNvPr>
          <p:cNvSpPr>
            <a:spLocks noGrp="1"/>
          </p:cNvSpPr>
          <p:nvPr>
            <p:ph idx="1"/>
          </p:nvPr>
        </p:nvSpPr>
        <p:spPr>
          <a:xfrm>
            <a:off x="6516553" y="685800"/>
            <a:ext cx="4754563" cy="5410200"/>
          </a:xfrm>
        </p:spPr>
        <p:txBody>
          <a:bodyPr>
            <a:normAutofit/>
          </a:bodyPr>
          <a:lstStyle/>
          <a:p>
            <a:r>
              <a:rPr lang="tr-TR" sz="1800" dirty="0">
                <a:solidFill>
                  <a:srgbClr val="FFFFFF"/>
                </a:solidFill>
              </a:rPr>
              <a:t>Bu sunum ile </a:t>
            </a:r>
            <a:br>
              <a:rPr lang="tr-TR" sz="1800" dirty="0">
                <a:solidFill>
                  <a:srgbClr val="FFFFFF"/>
                </a:solidFill>
              </a:rPr>
            </a:br>
            <a:r>
              <a:rPr lang="tr-TR" sz="1800" dirty="0">
                <a:solidFill>
                  <a:srgbClr val="FFFFFF"/>
                </a:solidFill>
              </a:rPr>
              <a:t>sağlık hakkı ve</a:t>
            </a:r>
          </a:p>
          <a:p>
            <a:r>
              <a:rPr lang="tr-TR" sz="1800" dirty="0">
                <a:solidFill>
                  <a:srgbClr val="FFFFFF"/>
                </a:solidFill>
              </a:rPr>
              <a:t>bu hakkın sağlanmasında önemli görevleri bulunan </a:t>
            </a:r>
            <a:br>
              <a:rPr lang="tr-TR" sz="1800" dirty="0">
                <a:solidFill>
                  <a:srgbClr val="FFFFFF"/>
                </a:solidFill>
              </a:rPr>
            </a:br>
            <a:r>
              <a:rPr lang="tr-TR" sz="1800" dirty="0">
                <a:solidFill>
                  <a:srgbClr val="FFFFFF"/>
                </a:solidFill>
              </a:rPr>
              <a:t>hemşirelerin </a:t>
            </a:r>
          </a:p>
          <a:p>
            <a:r>
              <a:rPr lang="tr-TR" sz="1800" dirty="0">
                <a:solidFill>
                  <a:srgbClr val="FFFFFF"/>
                </a:solidFill>
              </a:rPr>
              <a:t>mesleklerini ilgilendiren </a:t>
            </a:r>
            <a:br>
              <a:rPr lang="tr-TR" sz="1800" dirty="0">
                <a:solidFill>
                  <a:srgbClr val="FFFFFF"/>
                </a:solidFill>
              </a:rPr>
            </a:br>
            <a:r>
              <a:rPr lang="tr-TR" sz="1800" dirty="0">
                <a:solidFill>
                  <a:srgbClr val="FFFFFF"/>
                </a:solidFill>
              </a:rPr>
              <a:t>yasal düzenlemeler  konusunda farkındalıklarını artırmayı  amaçlıyoruz.</a:t>
            </a:r>
            <a:endParaRPr lang="en-US" sz="1800" dirty="0">
              <a:solidFill>
                <a:srgbClr val="FFFFFF"/>
              </a:solidFill>
            </a:endParaRPr>
          </a:p>
        </p:txBody>
      </p:sp>
    </p:spTree>
    <p:extLst>
      <p:ext uri="{BB962C8B-B14F-4D97-AF65-F5344CB8AC3E}">
        <p14:creationId xmlns:p14="http://schemas.microsoft.com/office/powerpoint/2010/main" val="339285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3" name="Group 12">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0" name="Rectangle 19">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Başlık 2">
            <a:extLst>
              <a:ext uri="{FF2B5EF4-FFF2-40B4-BE49-F238E27FC236}">
                <a16:creationId xmlns:a16="http://schemas.microsoft.com/office/drawing/2014/main" id="{1B2FE4AE-BED0-4042-BEE0-1C348AA871FF}"/>
              </a:ext>
            </a:extLst>
          </p:cNvPr>
          <p:cNvSpPr>
            <a:spLocks noGrp="1"/>
          </p:cNvSpPr>
          <p:nvPr>
            <p:ph type="title"/>
          </p:nvPr>
        </p:nvSpPr>
        <p:spPr>
          <a:xfrm>
            <a:off x="1834919" y="685800"/>
            <a:ext cx="3705269" cy="5308599"/>
          </a:xfrm>
        </p:spPr>
        <p:txBody>
          <a:bodyPr>
            <a:normAutofit/>
          </a:bodyPr>
          <a:lstStyle/>
          <a:p>
            <a:r>
              <a:rPr lang="tr-TR" sz="3200" dirty="0">
                <a:solidFill>
                  <a:srgbClr val="FFFFFF"/>
                </a:solidFill>
                <a:latin typeface="+mn-lt"/>
                <a:cs typeface="Times New Roman" pitchFamily="18" charset="0"/>
              </a:rPr>
              <a:t>Hemşirelik Kanunu</a:t>
            </a:r>
            <a:br>
              <a:rPr lang="tr-TR" sz="3200" dirty="0">
                <a:solidFill>
                  <a:srgbClr val="FFFFFF"/>
                </a:solidFill>
                <a:latin typeface="+mn-lt"/>
                <a:cs typeface="Times New Roman" pitchFamily="18" charset="0"/>
              </a:rPr>
            </a:br>
            <a:br>
              <a:rPr lang="tr-TR" sz="3200" b="1" dirty="0">
                <a:solidFill>
                  <a:srgbClr val="FFFFFF"/>
                </a:solidFill>
                <a:latin typeface="Times New Roman" pitchFamily="18" charset="0"/>
                <a:cs typeface="Times New Roman" pitchFamily="18" charset="0"/>
              </a:rPr>
            </a:br>
            <a:endParaRPr lang="en-US" sz="3200" b="1" i="1" u="sng" dirty="0">
              <a:solidFill>
                <a:srgbClr val="FFFFFF"/>
              </a:solidFill>
              <a:cs typeface="Times New Roman" pitchFamily="18" charset="0"/>
            </a:endParaRPr>
          </a:p>
        </p:txBody>
      </p:sp>
      <p:sp>
        <p:nvSpPr>
          <p:cNvPr id="4" name="İçerik Yer Tutucusu 3">
            <a:extLst>
              <a:ext uri="{FF2B5EF4-FFF2-40B4-BE49-F238E27FC236}">
                <a16:creationId xmlns:a16="http://schemas.microsoft.com/office/drawing/2014/main" id="{F6CD2783-2583-4331-98C0-0CC592C4091E}"/>
              </a:ext>
            </a:extLst>
          </p:cNvPr>
          <p:cNvSpPr>
            <a:spLocks noGrp="1"/>
          </p:cNvSpPr>
          <p:nvPr>
            <p:ph idx="1"/>
          </p:nvPr>
        </p:nvSpPr>
        <p:spPr>
          <a:xfrm>
            <a:off x="6516553" y="685800"/>
            <a:ext cx="4754563" cy="5410200"/>
          </a:xfrm>
        </p:spPr>
        <p:txBody>
          <a:bodyPr>
            <a:normAutofit/>
          </a:bodyPr>
          <a:lstStyle/>
          <a:p>
            <a:pPr>
              <a:lnSpc>
                <a:spcPct val="90000"/>
              </a:lnSpc>
              <a:buNone/>
            </a:pPr>
            <a:r>
              <a:rPr lang="tr-TR" sz="1100" b="1">
                <a:solidFill>
                  <a:srgbClr val="FFFFFF"/>
                </a:solidFill>
                <a:cs typeface="Times New Roman" pitchFamily="18" charset="0"/>
              </a:rPr>
              <a:t>KANUN METNİ İÇİN LİNK </a:t>
            </a:r>
          </a:p>
          <a:p>
            <a:pPr>
              <a:lnSpc>
                <a:spcPct val="90000"/>
              </a:lnSpc>
              <a:buNone/>
            </a:pPr>
            <a:r>
              <a:rPr lang="tr-TR" sz="1100" b="1">
                <a:solidFill>
                  <a:srgbClr val="FFFFFF"/>
                </a:solidFill>
                <a:cs typeface="Times New Roman" pitchFamily="18" charset="0"/>
              </a:rPr>
              <a:t>(https://www.mevzuat.gov.tr/mevzuat?MevzuatNo=6283&amp;MevzuatTur=1&amp;MevzuatTertip=3)</a:t>
            </a:r>
          </a:p>
          <a:p>
            <a:pPr>
              <a:lnSpc>
                <a:spcPct val="90000"/>
              </a:lnSpc>
              <a:buNone/>
            </a:pPr>
            <a:endParaRPr lang="tr-TR" sz="1100" b="1">
              <a:solidFill>
                <a:srgbClr val="FFFFFF"/>
              </a:solidFill>
              <a:cs typeface="Times New Roman" pitchFamily="18" charset="0"/>
            </a:endParaRPr>
          </a:p>
          <a:p>
            <a:pPr>
              <a:lnSpc>
                <a:spcPct val="90000"/>
              </a:lnSpc>
              <a:buNone/>
            </a:pPr>
            <a:r>
              <a:rPr lang="tr-TR" sz="1100" b="1">
                <a:solidFill>
                  <a:srgbClr val="FFFFFF"/>
                </a:solidFill>
                <a:cs typeface="Times New Roman" pitchFamily="18" charset="0"/>
              </a:rPr>
              <a:t>Madde 1</a:t>
            </a:r>
            <a:r>
              <a:rPr lang="tr-TR" sz="1100">
                <a:solidFill>
                  <a:srgbClr val="FFFFFF"/>
                </a:solidFill>
              </a:rPr>
              <a:t>– (Değişik: 25/4/2007-5634/1 md.)</a:t>
            </a:r>
            <a:endParaRPr lang="tr-TR" sz="1100" b="1">
              <a:solidFill>
                <a:srgbClr val="FFFFFF"/>
              </a:solidFill>
              <a:cs typeface="Times New Roman" pitchFamily="18" charset="0"/>
            </a:endParaRPr>
          </a:p>
          <a:p>
            <a:pPr marL="0" indent="0">
              <a:lnSpc>
                <a:spcPct val="90000"/>
              </a:lnSpc>
              <a:buNone/>
            </a:pPr>
            <a:r>
              <a:rPr lang="tr-TR" sz="1100">
                <a:solidFill>
                  <a:srgbClr val="FFFFFF"/>
                </a:solidFill>
                <a:cs typeface="Times New Roman" pitchFamily="18" charset="0"/>
              </a:rPr>
              <a:t>          Türkiye’de üniversitelerin hemşirelik ile ilgili lisans eğitimi veren fakülte ve yüksek okullarından mezun olan ve diplomaları Sağlık Bakanlığınca tescil edilenler ile </a:t>
            </a:r>
          </a:p>
          <a:p>
            <a:pPr marL="0" indent="0">
              <a:lnSpc>
                <a:spcPct val="90000"/>
              </a:lnSpc>
              <a:buNone/>
            </a:pPr>
            <a:r>
              <a:rPr lang="tr-TR" sz="1100">
                <a:solidFill>
                  <a:srgbClr val="FFFFFF"/>
                </a:solidFill>
                <a:cs typeface="Times New Roman" pitchFamily="18" charset="0"/>
              </a:rPr>
              <a:t>öğrenimlerini yurt dışında hemşirelik ile ilgili, Devlet tarafından tanınan bir okulda tamamlayarak denklikleri onaylanan ve diplomaları Sağlık Bakanlığınca tescil edilenlere </a:t>
            </a:r>
          </a:p>
          <a:p>
            <a:pPr marL="0" indent="0">
              <a:lnSpc>
                <a:spcPct val="90000"/>
              </a:lnSpc>
              <a:buNone/>
            </a:pPr>
            <a:r>
              <a:rPr lang="tr-TR" sz="1100">
                <a:solidFill>
                  <a:srgbClr val="FFFFFF"/>
                </a:solidFill>
                <a:cs typeface="Times New Roman" pitchFamily="18" charset="0"/>
              </a:rPr>
              <a:t>Hemşire unvanı verilir.</a:t>
            </a:r>
          </a:p>
          <a:p>
            <a:pPr marL="0" indent="0">
              <a:lnSpc>
                <a:spcPct val="90000"/>
              </a:lnSpc>
              <a:buNone/>
            </a:pPr>
            <a:r>
              <a:rPr lang="tr-TR" sz="1100">
                <a:solidFill>
                  <a:srgbClr val="FFFFFF"/>
                </a:solidFill>
                <a:cs typeface="Times New Roman" pitchFamily="18" charset="0"/>
              </a:rPr>
              <a:t>          Bu kanunun yürürlüğe girmesinden evvel usulüne göre hemşirelik sınıfına alınmış olanlar sanatlarını yapmaya ve hemşire unvanını kullanmaya devam ederler.</a:t>
            </a:r>
          </a:p>
          <a:p>
            <a:pPr lvl="1">
              <a:lnSpc>
                <a:spcPct val="90000"/>
              </a:lnSpc>
            </a:pPr>
            <a:endParaRPr lang="tr-TR" sz="1100">
              <a:solidFill>
                <a:srgbClr val="FFFFFF"/>
              </a:solidFill>
              <a:cs typeface="Times New Roman" pitchFamily="18" charset="0"/>
            </a:endParaRPr>
          </a:p>
          <a:p>
            <a:pPr marL="0" indent="0">
              <a:lnSpc>
                <a:spcPct val="90000"/>
              </a:lnSpc>
              <a:buNone/>
            </a:pPr>
            <a:r>
              <a:rPr lang="tr-TR" sz="1100" b="1">
                <a:solidFill>
                  <a:srgbClr val="FFFFFF"/>
                </a:solidFill>
                <a:cs typeface="Times New Roman" pitchFamily="18" charset="0"/>
              </a:rPr>
              <a:t>Madde 3</a:t>
            </a:r>
          </a:p>
          <a:p>
            <a:pPr marL="0" indent="0">
              <a:lnSpc>
                <a:spcPct val="90000"/>
              </a:lnSpc>
              <a:buNone/>
            </a:pPr>
            <a:r>
              <a:rPr lang="tr-TR" sz="1100" b="1">
                <a:solidFill>
                  <a:srgbClr val="FFFFFF"/>
                </a:solidFill>
                <a:cs typeface="Times New Roman" pitchFamily="18" charset="0"/>
              </a:rPr>
              <a:t>	 </a:t>
            </a:r>
            <a:r>
              <a:rPr lang="tr-TR" sz="1100">
                <a:solidFill>
                  <a:srgbClr val="FFFFFF"/>
                </a:solidFill>
                <a:cs typeface="Times New Roman" pitchFamily="18" charset="0"/>
              </a:rPr>
              <a:t>(Değişik: 11/10/2011-KHK-663/ 58 md.) </a:t>
            </a:r>
            <a:r>
              <a:rPr lang="tr-TR" sz="1100" u="sng">
                <a:solidFill>
                  <a:srgbClr val="FFFFFF"/>
                </a:solidFill>
                <a:cs typeface="Times New Roman" pitchFamily="18" charset="0"/>
              </a:rPr>
              <a:t>Bu Kanun hükümlerine göre hemşire unvanı kazanmış olanların dışında </a:t>
            </a:r>
            <a:r>
              <a:rPr lang="tr-TR" sz="1100">
                <a:solidFill>
                  <a:srgbClr val="FFFFFF"/>
                </a:solidFill>
                <a:cs typeface="Times New Roman" pitchFamily="18" charset="0"/>
              </a:rPr>
              <a:t>hiç kimse Türkiye’de hemşirelik mesleğini icra edemez.</a:t>
            </a:r>
          </a:p>
          <a:p>
            <a:pPr>
              <a:lnSpc>
                <a:spcPct val="90000"/>
              </a:lnSpc>
            </a:pPr>
            <a:endParaRPr lang="en-US" sz="1100" dirty="0">
              <a:solidFill>
                <a:srgbClr val="FFFFFF"/>
              </a:solidFill>
            </a:endParaRPr>
          </a:p>
        </p:txBody>
      </p:sp>
      <p:sp>
        <p:nvSpPr>
          <p:cNvPr id="2" name="Dikdörtgen 1"/>
          <p:cNvSpPr/>
          <p:nvPr/>
        </p:nvSpPr>
        <p:spPr>
          <a:xfrm>
            <a:off x="949124" y="-1703458"/>
            <a:ext cx="9713612" cy="2846933"/>
          </a:xfrm>
          <a:prstGeom prst="rect">
            <a:avLst/>
          </a:prstGeom>
        </p:spPr>
        <p:txBody>
          <a:bodyPr wrap="square">
            <a:spAutoFit/>
          </a:bodyPr>
          <a:lstStyle/>
          <a:p>
            <a:pPr algn="just">
              <a:spcAft>
                <a:spcPts val="600"/>
              </a:spcAft>
              <a:buNone/>
            </a:pPr>
            <a:endParaRPr lang="tr-TR" b="1">
              <a:latin typeface="Times New Roman" pitchFamily="18" charset="0"/>
              <a:cs typeface="Times New Roman" pitchFamily="18" charset="0"/>
            </a:endParaRPr>
          </a:p>
          <a:p>
            <a:pPr algn="just">
              <a:spcAft>
                <a:spcPts val="600"/>
              </a:spcAft>
              <a:buNone/>
            </a:pPr>
            <a:endParaRPr lang="tr-TR" b="1">
              <a:latin typeface="Times New Roman" pitchFamily="18" charset="0"/>
              <a:cs typeface="Times New Roman" pitchFamily="18" charset="0"/>
            </a:endParaRPr>
          </a:p>
          <a:p>
            <a:pPr algn="just">
              <a:spcAft>
                <a:spcPts val="600"/>
              </a:spcAft>
              <a:buNone/>
            </a:pPr>
            <a:endParaRPr lang="tr-TR" b="1">
              <a:latin typeface="Times New Roman" pitchFamily="18" charset="0"/>
              <a:cs typeface="Times New Roman" pitchFamily="18" charset="0"/>
            </a:endParaRPr>
          </a:p>
          <a:p>
            <a:pPr algn="just">
              <a:spcAft>
                <a:spcPts val="600"/>
              </a:spcAft>
              <a:buNone/>
            </a:pPr>
            <a:endParaRPr lang="tr-TR" b="1">
              <a:latin typeface="Times New Roman" pitchFamily="18" charset="0"/>
              <a:cs typeface="Times New Roman" pitchFamily="18" charset="0"/>
            </a:endParaRPr>
          </a:p>
          <a:p>
            <a:pPr algn="ctr">
              <a:spcAft>
                <a:spcPts val="600"/>
              </a:spcAft>
              <a:buNone/>
            </a:pPr>
            <a:endParaRPr lang="tr-TR" b="1">
              <a:latin typeface="Times New Roman" pitchFamily="18" charset="0"/>
              <a:cs typeface="Times New Roman" pitchFamily="18" charset="0"/>
            </a:endParaRPr>
          </a:p>
          <a:p>
            <a:pPr algn="ctr">
              <a:spcAft>
                <a:spcPts val="600"/>
              </a:spcAft>
              <a:buNone/>
            </a:pPr>
            <a:endParaRPr lang="tr-TR" b="1">
              <a:latin typeface="Times New Roman" pitchFamily="18" charset="0"/>
              <a:cs typeface="Times New Roman" pitchFamily="18" charset="0"/>
            </a:endParaRPr>
          </a:p>
          <a:p>
            <a:pPr algn="ctr">
              <a:spcAft>
                <a:spcPts val="600"/>
              </a:spcAft>
              <a:buNone/>
            </a:pPr>
            <a:endParaRPr lang="tr-TR" b="1">
              <a:latin typeface="Times New Roman" pitchFamily="18" charset="0"/>
              <a:cs typeface="Times New Roman" pitchFamily="18" charset="0"/>
            </a:endParaRPr>
          </a:p>
          <a:p>
            <a:pPr algn="just">
              <a:spcAft>
                <a:spcPts val="600"/>
              </a:spcAft>
            </a:pPr>
            <a:endParaRPr lang="tr-TR">
              <a:latin typeface="Times New Roman" pitchFamily="18" charset="0"/>
              <a:cs typeface="Times New Roman" pitchFamily="18" charset="0"/>
            </a:endParaRPr>
          </a:p>
        </p:txBody>
      </p:sp>
    </p:spTree>
    <p:extLst>
      <p:ext uri="{BB962C8B-B14F-4D97-AF65-F5344CB8AC3E}">
        <p14:creationId xmlns:p14="http://schemas.microsoft.com/office/powerpoint/2010/main" val="20338517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A59E42F-7186-434D-97A3-DAA8E4FDA3BF}"/>
              </a:ext>
            </a:extLst>
          </p:cNvPr>
          <p:cNvSpPr>
            <a:spLocks noGrp="1"/>
          </p:cNvSpPr>
          <p:nvPr>
            <p:ph type="title"/>
          </p:nvPr>
        </p:nvSpPr>
        <p:spPr>
          <a:xfrm>
            <a:off x="1834919" y="685800"/>
            <a:ext cx="3705269" cy="5308599"/>
          </a:xfrm>
        </p:spPr>
        <p:txBody>
          <a:bodyPr>
            <a:normAutofit/>
          </a:bodyPr>
          <a:lstStyle/>
          <a:p>
            <a:r>
              <a:rPr lang="tr-TR" sz="3200" dirty="0">
                <a:solidFill>
                  <a:srgbClr val="FFFFFF"/>
                </a:solidFill>
              </a:rPr>
              <a:t>Hemşirelik yönetmeliği</a:t>
            </a:r>
            <a:br>
              <a:rPr lang="tr-TR" sz="3200" dirty="0">
                <a:solidFill>
                  <a:srgbClr val="FFFFFF"/>
                </a:solidFill>
              </a:rPr>
            </a:br>
            <a:br>
              <a:rPr lang="tr-TR" sz="3200" dirty="0">
                <a:solidFill>
                  <a:srgbClr val="FFFFFF"/>
                </a:solidFill>
              </a:rPr>
            </a:br>
            <a:br>
              <a:rPr lang="tr-TR" sz="3200" b="1">
                <a:solidFill>
                  <a:srgbClr val="FFFFFF"/>
                </a:solidFill>
              </a:rPr>
            </a:br>
            <a:endParaRPr lang="en-US" sz="3200" dirty="0">
              <a:solidFill>
                <a:srgbClr val="FFFFFF"/>
              </a:solidFill>
            </a:endParaRPr>
          </a:p>
        </p:txBody>
      </p:sp>
      <p:sp>
        <p:nvSpPr>
          <p:cNvPr id="3" name="İçerik Yer Tutucusu 2">
            <a:extLst>
              <a:ext uri="{FF2B5EF4-FFF2-40B4-BE49-F238E27FC236}">
                <a16:creationId xmlns:a16="http://schemas.microsoft.com/office/drawing/2014/main" id="{3C2867C0-E720-44FD-9E7A-1B4D8421D666}"/>
              </a:ext>
            </a:extLst>
          </p:cNvPr>
          <p:cNvSpPr>
            <a:spLocks noGrp="1"/>
          </p:cNvSpPr>
          <p:nvPr>
            <p:ph idx="1"/>
          </p:nvPr>
        </p:nvSpPr>
        <p:spPr>
          <a:xfrm>
            <a:off x="6516553" y="685800"/>
            <a:ext cx="4754563" cy="5410200"/>
          </a:xfrm>
        </p:spPr>
        <p:txBody>
          <a:bodyPr>
            <a:normAutofit/>
          </a:bodyPr>
          <a:lstStyle/>
          <a:p>
            <a:pPr indent="342900"/>
            <a:r>
              <a:rPr lang="tr-TR" sz="1800" b="1" dirty="0">
                <a:solidFill>
                  <a:srgbClr val="FFFFFF"/>
                </a:solidFill>
              </a:rPr>
              <a:t>Resmî Gazete </a:t>
            </a:r>
          </a:p>
          <a:p>
            <a:pPr indent="342900">
              <a:buNone/>
            </a:pPr>
            <a:r>
              <a:rPr lang="tr-TR" sz="1800" b="1" dirty="0">
                <a:solidFill>
                  <a:srgbClr val="FFFFFF"/>
                </a:solidFill>
              </a:rPr>
              <a:t>Tarihi: 08.03.2010</a:t>
            </a:r>
          </a:p>
          <a:p>
            <a:pPr indent="342900">
              <a:buNone/>
            </a:pPr>
            <a:r>
              <a:rPr lang="tr-TR" sz="1800" b="1" dirty="0">
                <a:solidFill>
                  <a:srgbClr val="FFFFFF"/>
                </a:solidFill>
              </a:rPr>
              <a:t>Sayısı: 27515</a:t>
            </a:r>
          </a:p>
          <a:p>
            <a:pPr indent="0">
              <a:buNone/>
            </a:pPr>
            <a:endParaRPr lang="tr-TR" sz="1800" b="1" dirty="0">
              <a:solidFill>
                <a:srgbClr val="FFFFFF"/>
              </a:solidFill>
            </a:endParaRPr>
          </a:p>
          <a:p>
            <a:pPr indent="0">
              <a:buNone/>
            </a:pPr>
            <a:r>
              <a:rPr lang="tr-TR" sz="1800" b="1" dirty="0">
                <a:solidFill>
                  <a:srgbClr val="FFFFFF"/>
                </a:solidFill>
              </a:rPr>
              <a:t>LİNK: (https://www.mevzuat.gov.tr/mevzuat?MevzuatNo=13830&amp;MevzuatTur=7&amp;MevzuatTertip=5)</a:t>
            </a:r>
          </a:p>
          <a:p>
            <a:pPr indent="0">
              <a:buNone/>
            </a:pPr>
            <a:endParaRPr lang="tr-TR" sz="1800" b="1" dirty="0">
              <a:solidFill>
                <a:srgbClr val="FFFFFF"/>
              </a:solidFill>
            </a:endParaRPr>
          </a:p>
          <a:p>
            <a:endParaRPr lang="en-US" sz="1800" dirty="0">
              <a:solidFill>
                <a:srgbClr val="FFFFFF"/>
              </a:solidFill>
            </a:endParaRPr>
          </a:p>
        </p:txBody>
      </p:sp>
    </p:spTree>
    <p:extLst>
      <p:ext uri="{BB962C8B-B14F-4D97-AF65-F5344CB8AC3E}">
        <p14:creationId xmlns:p14="http://schemas.microsoft.com/office/powerpoint/2010/main" val="3453478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18" name="Başlık 1">
            <a:extLst>
              <a:ext uri="{FF2B5EF4-FFF2-40B4-BE49-F238E27FC236}">
                <a16:creationId xmlns:a16="http://schemas.microsoft.com/office/drawing/2014/main" id="{7A1FAE79-2587-4983-A53A-07704C1FB181}"/>
              </a:ext>
            </a:extLst>
          </p:cNvPr>
          <p:cNvSpPr txBox="1">
            <a:spLocks/>
          </p:cNvSpPr>
          <p:nvPr/>
        </p:nvSpPr>
        <p:spPr>
          <a:xfrm>
            <a:off x="1834919" y="685800"/>
            <a:ext cx="3705269" cy="5308599"/>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3200">
                <a:solidFill>
                  <a:srgbClr val="FFFFFF"/>
                </a:solidFill>
              </a:rPr>
              <a:t>Hemşirelik yönetmeliği </a:t>
            </a:r>
            <a:br>
              <a:rPr lang="tr-TR" sz="3200">
                <a:solidFill>
                  <a:srgbClr val="FFFFFF"/>
                </a:solidFill>
              </a:rPr>
            </a:br>
            <a:br>
              <a:rPr lang="tr-TR" sz="3200">
                <a:solidFill>
                  <a:srgbClr val="FFFFFF"/>
                </a:solidFill>
              </a:rPr>
            </a:br>
            <a:r>
              <a:rPr lang="tr-TR" sz="1600" b="1">
                <a:cs typeface="Times New Roman" pitchFamily="18" charset="0"/>
              </a:rPr>
              <a:t>Hemşirelerin görev, yetki ve sorumlulukları</a:t>
            </a:r>
            <a:br>
              <a:rPr lang="tr-TR" sz="1600" b="1">
                <a:cs typeface="Times New Roman" pitchFamily="18" charset="0"/>
              </a:rPr>
            </a:br>
            <a:br>
              <a:rPr lang="tr-TR" sz="1200">
                <a:cs typeface="Times New Roman" pitchFamily="18" charset="0"/>
              </a:rPr>
            </a:br>
            <a:r>
              <a:rPr lang="tr-TR" sz="1200" b="1">
                <a:cs typeface="Times New Roman" pitchFamily="18" charset="0"/>
              </a:rPr>
              <a:t>MADDE 6 – devamı…</a:t>
            </a:r>
            <a:br>
              <a:rPr lang="tr-TR" sz="1200" b="1">
                <a:cs typeface="Times New Roman" pitchFamily="18" charset="0"/>
              </a:rPr>
            </a:br>
            <a:br>
              <a:rPr lang="tr-TR" sz="1200">
                <a:cs typeface="Times New Roman" pitchFamily="18" charset="0"/>
              </a:rPr>
            </a:br>
            <a:r>
              <a:rPr lang="tr-TR" sz="1200">
                <a:solidFill>
                  <a:schemeClr val="accent6"/>
                </a:solidFill>
              </a:rPr>
              <a:t>Altıncı maddenin d fıkrası </a:t>
            </a:r>
            <a:br>
              <a:rPr lang="tr-TR" sz="1200">
                <a:solidFill>
                  <a:schemeClr val="accent6"/>
                </a:solidFill>
              </a:rPr>
            </a:br>
            <a:endParaRPr lang="en-US" sz="1200" cap="none" dirty="0">
              <a:solidFill>
                <a:srgbClr val="FFFFFF"/>
              </a:solidFill>
            </a:endParaRPr>
          </a:p>
        </p:txBody>
      </p:sp>
      <p:sp>
        <p:nvSpPr>
          <p:cNvPr id="21" name="İçerik Yer Tutucusu 2">
            <a:extLst>
              <a:ext uri="{FF2B5EF4-FFF2-40B4-BE49-F238E27FC236}">
                <a16:creationId xmlns:a16="http://schemas.microsoft.com/office/drawing/2014/main" id="{8B77AD9D-7E3B-4ED0-B43D-9420D101DF12}"/>
              </a:ext>
            </a:extLst>
          </p:cNvPr>
          <p:cNvSpPr>
            <a:spLocks noGrp="1"/>
          </p:cNvSpPr>
          <p:nvPr>
            <p:ph idx="1"/>
          </p:nvPr>
        </p:nvSpPr>
        <p:spPr>
          <a:xfrm>
            <a:off x="6031557" y="685799"/>
            <a:ext cx="5967517" cy="5662269"/>
          </a:xfrm>
        </p:spPr>
        <p:txBody>
          <a:bodyPr>
            <a:noAutofit/>
          </a:bodyPr>
          <a:lstStyle/>
          <a:p>
            <a:pPr marL="0" indent="0" algn="just">
              <a:buNone/>
            </a:pPr>
            <a:r>
              <a:rPr lang="tr-TR" sz="1600" b="1" dirty="0">
                <a:solidFill>
                  <a:schemeClr val="tx1"/>
                </a:solidFill>
                <a:cs typeface="Times New Roman" pitchFamily="18" charset="0"/>
              </a:rPr>
              <a:t>d) </a:t>
            </a:r>
            <a:r>
              <a:rPr lang="tr-TR" sz="1600" b="1" i="1" dirty="0">
                <a:solidFill>
                  <a:schemeClr val="tx1"/>
                </a:solidFill>
                <a:cs typeface="Times New Roman" pitchFamily="18" charset="0"/>
              </a:rPr>
              <a:t>Tıbbi tanı ve tedavi işlemlerinin hizmetten faydalanana zarar vereceğini öngördüğü durumlarda, müdavi hekim ile durumu görüşür, hekim işlemin uygulanmasında ısrar ederse durumu kayıt altına alarak </a:t>
            </a:r>
            <a:r>
              <a:rPr lang="tr-TR" sz="1600" b="1" i="1" u="sng" dirty="0">
                <a:solidFill>
                  <a:schemeClr val="tx1"/>
                </a:solidFill>
                <a:cs typeface="Times New Roman" pitchFamily="18" charset="0"/>
              </a:rPr>
              <a:t>hekimin </a:t>
            </a:r>
            <a:r>
              <a:rPr lang="tr-TR" sz="1600" b="1" u="sng" dirty="0">
                <a:solidFill>
                  <a:schemeClr val="tx1"/>
                </a:solidFill>
                <a:cs typeface="Times New Roman" pitchFamily="18" charset="0"/>
              </a:rPr>
              <a:t>yazılı talebi üzerine söz konusu işlemi uygular</a:t>
            </a:r>
            <a:r>
              <a:rPr lang="tr-TR" sz="1600" b="1" dirty="0">
                <a:solidFill>
                  <a:schemeClr val="tx1"/>
                </a:solidFill>
                <a:cs typeface="Times New Roman" pitchFamily="18" charset="0"/>
              </a:rPr>
              <a:t>.</a:t>
            </a:r>
          </a:p>
          <a:p>
            <a:pPr algn="just"/>
            <a:r>
              <a:rPr lang="tr-TR" sz="1600" dirty="0">
                <a:solidFill>
                  <a:schemeClr val="tx1"/>
                </a:solidFill>
                <a:cs typeface="Times New Roman" pitchFamily="18" charset="0"/>
              </a:rPr>
              <a:t>	</a:t>
            </a:r>
            <a:r>
              <a:rPr lang="tr-TR" sz="1600" dirty="0">
                <a:solidFill>
                  <a:schemeClr val="accent6"/>
                </a:solidFill>
              </a:rPr>
              <a:t>	</a:t>
            </a:r>
            <a:r>
              <a:rPr lang="tr-TR" sz="1600" b="1" cap="none" dirty="0">
                <a:solidFill>
                  <a:schemeClr val="accent4">
                    <a:lumMod val="60000"/>
                    <a:lumOff val="40000"/>
                  </a:schemeClr>
                </a:solidFill>
              </a:rPr>
              <a:t>Hukuksal açıdan tartışmalı bulunmaktadır. Hekim tarafından hastaya uygulanması için hemşireye yöneltilen tanı ve tedavi işlemlerinin hastaya zarar verebileceği yönünde endişeye sahip olan hemşire, bu endişesini hekim ile paylaşacak, ancak hekim uygulaması konusunda ısrar ederse yazılı istem alarak müdahaleyi uygulayacaktır.</a:t>
            </a:r>
            <a:br>
              <a:rPr lang="tr-TR" sz="1600" b="1" cap="none" dirty="0">
                <a:solidFill>
                  <a:schemeClr val="accent4">
                    <a:lumMod val="60000"/>
                    <a:lumOff val="40000"/>
                  </a:schemeClr>
                </a:solidFill>
              </a:rPr>
            </a:br>
            <a:r>
              <a:rPr lang="tr-TR" sz="1600" b="1" cap="none" dirty="0">
                <a:solidFill>
                  <a:schemeClr val="accent4">
                    <a:lumMod val="60000"/>
                    <a:lumOff val="40000"/>
                  </a:schemeClr>
                </a:solidFill>
              </a:rPr>
              <a:t>	 Fakat açık bir şekilde hastanın yaralanmasına, sakatlanmasına, kötüleşmesine veya ölümüne neden olabilecek bir müdahalenin talebi “suç” teşkil ettiği için, yazılı isteme rağmen, uygulayan hemşirenin de sorumlu tutulmasına yol açacaktır.</a:t>
            </a:r>
            <a:br>
              <a:rPr lang="tr-TR" sz="1600" b="1" cap="none" dirty="0">
                <a:solidFill>
                  <a:schemeClr val="accent4">
                    <a:lumMod val="60000"/>
                    <a:lumOff val="40000"/>
                  </a:schemeClr>
                </a:solidFill>
              </a:rPr>
            </a:br>
            <a:r>
              <a:rPr lang="tr-TR" sz="1600" b="1" cap="none" dirty="0">
                <a:solidFill>
                  <a:schemeClr val="accent4">
                    <a:lumMod val="60000"/>
                    <a:lumOff val="40000"/>
                  </a:schemeClr>
                </a:solidFill>
              </a:rPr>
              <a:t>	 “Konusu suç teşkil eden emirin hiçbir şekilde </a:t>
            </a:r>
            <a:r>
              <a:rPr lang="tr-TR" sz="1600" b="1" u="sng" cap="none" dirty="0">
                <a:solidFill>
                  <a:schemeClr val="accent4">
                    <a:lumMod val="60000"/>
                    <a:lumOff val="40000"/>
                  </a:schemeClr>
                </a:solidFill>
              </a:rPr>
              <a:t>uygulanamayacağı Anayasanın 137. maddesinde ve Türk Ceza Kanunu’nun (TCK) 24/3. maddesinde belirtilmektedir</a:t>
            </a:r>
            <a:endParaRPr lang="en-US" sz="1600" b="1" u="sng" dirty="0">
              <a:solidFill>
                <a:schemeClr val="accent4">
                  <a:lumMod val="60000"/>
                  <a:lumOff val="40000"/>
                </a:schemeClr>
              </a:solidFill>
            </a:endParaRPr>
          </a:p>
        </p:txBody>
      </p:sp>
      <p:sp>
        <p:nvSpPr>
          <p:cNvPr id="22" name="17 5-Nokta Yıldız">
            <a:extLst>
              <a:ext uri="{FF2B5EF4-FFF2-40B4-BE49-F238E27FC236}">
                <a16:creationId xmlns:a16="http://schemas.microsoft.com/office/drawing/2014/main" id="{DFB85BD2-ED29-40E1-AF08-F31F4C8AFABF}"/>
              </a:ext>
            </a:extLst>
          </p:cNvPr>
          <p:cNvSpPr/>
          <p:nvPr/>
        </p:nvSpPr>
        <p:spPr>
          <a:xfrm>
            <a:off x="2208082" y="4672068"/>
            <a:ext cx="1049482" cy="893619"/>
          </a:xfrm>
          <a:prstGeom prst="star5">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
        <p:nvSpPr>
          <p:cNvPr id="23" name="17 5-Nokta Yıldız">
            <a:extLst>
              <a:ext uri="{FF2B5EF4-FFF2-40B4-BE49-F238E27FC236}">
                <a16:creationId xmlns:a16="http://schemas.microsoft.com/office/drawing/2014/main" id="{8D8AA018-B8F8-4E09-838D-C7BE1D7EDF83}"/>
              </a:ext>
            </a:extLst>
          </p:cNvPr>
          <p:cNvSpPr/>
          <p:nvPr/>
        </p:nvSpPr>
        <p:spPr>
          <a:xfrm>
            <a:off x="5476440" y="863601"/>
            <a:ext cx="494187" cy="440803"/>
          </a:xfrm>
          <a:prstGeom prst="star5">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Tree>
    <p:extLst>
      <p:ext uri="{BB962C8B-B14F-4D97-AF65-F5344CB8AC3E}">
        <p14:creationId xmlns:p14="http://schemas.microsoft.com/office/powerpoint/2010/main" val="2360246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br>
              <a:rPr lang="tr-TR" sz="3200" dirty="0">
                <a:solidFill>
                  <a:srgbClr val="FFFFFF"/>
                </a:solidFill>
              </a:rPr>
            </a:br>
            <a:r>
              <a:rPr lang="tr-TR" sz="3200" dirty="0">
                <a:solidFill>
                  <a:srgbClr val="FFFFFF"/>
                </a:solidFill>
              </a:rPr>
              <a:t>“</a:t>
            </a:r>
            <a:r>
              <a:rPr lang="en-US" sz="3200" dirty="0">
                <a:solidFill>
                  <a:srgbClr val="FFFFFF"/>
                </a:solidFill>
              </a:rPr>
              <a:t>HASTA HAKLARI YÖNETMELİĞİ</a:t>
            </a:r>
            <a:br>
              <a:rPr lang="tr-TR" sz="3200" dirty="0">
                <a:solidFill>
                  <a:srgbClr val="FFFFFF"/>
                </a:solidFill>
              </a:rPr>
            </a:br>
            <a:br>
              <a:rPr lang="tr-TR" sz="3200" dirty="0">
                <a:solidFill>
                  <a:srgbClr val="FFFFFF"/>
                </a:solidFill>
              </a:rPr>
            </a:br>
            <a:r>
              <a:rPr lang="tr-TR" sz="3200" b="1" dirty="0">
                <a:solidFill>
                  <a:srgbClr val="FFFFFF"/>
                </a:solidFill>
              </a:rPr>
              <a:t>hasta </a:t>
            </a:r>
            <a:r>
              <a:rPr lang="tr-TR" sz="3200" b="1">
                <a:solidFill>
                  <a:srgbClr val="FFFFFF"/>
                </a:solidFill>
              </a:rPr>
              <a:t>haklarI</a:t>
            </a:r>
            <a:br>
              <a:rPr lang="tr-TR" sz="3200" b="1" dirty="0">
                <a:solidFill>
                  <a:srgbClr val="FFFFFF"/>
                </a:solidFill>
              </a:rPr>
            </a:br>
            <a:r>
              <a:rPr lang="tr-TR" sz="3200" b="1" dirty="0">
                <a:solidFill>
                  <a:srgbClr val="FFFFFF"/>
                </a:solidFill>
              </a:rPr>
              <a:t>       TANIM</a:t>
            </a:r>
            <a:br>
              <a:rPr lang="tr-TR" sz="3200" b="1" dirty="0">
                <a:solidFill>
                  <a:srgbClr val="FFFFFF"/>
                </a:solidFill>
              </a:rPr>
            </a:br>
            <a:r>
              <a:rPr lang="tr-TR" sz="3200" b="1" dirty="0">
                <a:solidFill>
                  <a:srgbClr val="FFFFFF"/>
                </a:solidFill>
              </a:rPr>
              <a:t>     </a:t>
            </a:r>
            <a:r>
              <a:rPr lang="tr-TR" sz="3200" b="1">
                <a:solidFill>
                  <a:srgbClr val="FFFFFF"/>
                </a:solidFill>
              </a:rPr>
              <a:t>4. MADDE</a:t>
            </a:r>
            <a:r>
              <a:rPr lang="tr-TR" sz="3200">
                <a:solidFill>
                  <a:srgbClr val="FFFFFF"/>
                </a:solidFill>
              </a:rPr>
              <a:t>, </a:t>
            </a:r>
          </a:p>
        </p:txBody>
      </p:sp>
      <p:sp>
        <p:nvSpPr>
          <p:cNvPr id="3" name="İçerik Yer Tutucusu 2"/>
          <p:cNvSpPr>
            <a:spLocks noGrp="1"/>
          </p:cNvSpPr>
          <p:nvPr>
            <p:ph idx="1"/>
          </p:nvPr>
        </p:nvSpPr>
        <p:spPr>
          <a:xfrm>
            <a:off x="6516553" y="685800"/>
            <a:ext cx="4754563" cy="5410200"/>
          </a:xfrm>
        </p:spPr>
        <p:txBody>
          <a:bodyPr>
            <a:normAutofit/>
          </a:bodyPr>
          <a:lstStyle/>
          <a:p>
            <a:pPr marL="0" indent="0">
              <a:buNone/>
            </a:pPr>
            <a:r>
              <a:rPr lang="tr-TR" sz="1800" dirty="0">
                <a:solidFill>
                  <a:srgbClr val="FFFFFF"/>
                </a:solidFill>
              </a:rPr>
              <a:t>sağlık hizmetinden faydalanma ihtiyacı bulunan fertlerin</a:t>
            </a:r>
          </a:p>
          <a:p>
            <a:pPr marL="0" indent="0">
              <a:buNone/>
            </a:pPr>
            <a:r>
              <a:rPr lang="tr-TR" sz="1800" dirty="0">
                <a:solidFill>
                  <a:srgbClr val="FFFFFF"/>
                </a:solidFill>
              </a:rPr>
              <a:t> </a:t>
            </a:r>
            <a:r>
              <a:rPr lang="tr-TR" sz="1800" b="1" dirty="0">
                <a:solidFill>
                  <a:srgbClr val="FFFFFF"/>
                </a:solidFill>
              </a:rPr>
              <a:t>sırf insan olmak sebebiyle sahip </a:t>
            </a:r>
            <a:r>
              <a:rPr lang="tr-TR" sz="1800" dirty="0">
                <a:solidFill>
                  <a:srgbClr val="FFFFFF"/>
                </a:solidFill>
              </a:rPr>
              <a:t>bulundukları</a:t>
            </a:r>
          </a:p>
          <a:p>
            <a:pPr marL="0" indent="0">
              <a:buNone/>
            </a:pPr>
            <a:r>
              <a:rPr lang="tr-TR" sz="1800" dirty="0">
                <a:solidFill>
                  <a:srgbClr val="FFFFFF"/>
                </a:solidFill>
              </a:rPr>
              <a:t> ve T.C. Anayasası, milletlerarası antlaşmalar, kanunlar ve diğer </a:t>
            </a:r>
          </a:p>
          <a:p>
            <a:pPr marL="0" indent="0">
              <a:buNone/>
            </a:pPr>
            <a:r>
              <a:rPr lang="tr-TR" sz="1800" b="1" dirty="0">
                <a:solidFill>
                  <a:srgbClr val="FFFFFF"/>
                </a:solidFill>
              </a:rPr>
              <a:t>mevzuat ile teminat altına alınmış bulunan haklarını”</a:t>
            </a:r>
          </a:p>
          <a:p>
            <a:pPr>
              <a:buNone/>
            </a:pPr>
            <a:r>
              <a:rPr lang="tr-TR" sz="1800" dirty="0">
                <a:solidFill>
                  <a:srgbClr val="FFFFFF"/>
                </a:solidFill>
              </a:rPr>
              <a:t> ifade eder.</a:t>
            </a:r>
          </a:p>
          <a:p>
            <a:endParaRPr lang="tr-TR" sz="1800" dirty="0">
              <a:solidFill>
                <a:srgbClr val="FFFFFF"/>
              </a:solidFill>
            </a:endParaRPr>
          </a:p>
          <a:p>
            <a:endParaRPr lang="tr-TR" sz="1800" dirty="0">
              <a:solidFill>
                <a:srgbClr val="FFFFFF"/>
              </a:solidFill>
            </a:endParaRPr>
          </a:p>
        </p:txBody>
      </p:sp>
    </p:spTree>
    <p:extLst>
      <p:ext uri="{BB962C8B-B14F-4D97-AF65-F5344CB8AC3E}">
        <p14:creationId xmlns:p14="http://schemas.microsoft.com/office/powerpoint/2010/main" val="4738481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30" name="Straight Connector 29">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36" name="Rectangle 35">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40" name="Group 39">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41" name="Straight Connector 40">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47" name="Rectangle 46">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Dikdörtgen 1"/>
          <p:cNvSpPr/>
          <p:nvPr/>
        </p:nvSpPr>
        <p:spPr>
          <a:xfrm>
            <a:off x="6160445" y="438912"/>
            <a:ext cx="5592643" cy="6022848"/>
          </a:xfrm>
          <a:prstGeom prst="rect">
            <a:avLst/>
          </a:prstGeom>
        </p:spPr>
        <p:txBody>
          <a:bodyPr vert="horz" lIns="91440" tIns="45720" rIns="91440" bIns="45720" rtlCol="0" anchor="ctr">
            <a:normAutofit/>
          </a:bodyPr>
          <a:lstStyle/>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900" b="1" dirty="0" err="1">
                <a:solidFill>
                  <a:srgbClr val="FFFFFF"/>
                </a:solidFill>
              </a:rPr>
              <a:t>Madde</a:t>
            </a:r>
            <a:r>
              <a:rPr lang="en-US" sz="900" b="1" dirty="0">
                <a:solidFill>
                  <a:srgbClr val="FFFFFF"/>
                </a:solidFill>
              </a:rPr>
              <a:t> 5- </a:t>
            </a:r>
          </a:p>
          <a:p>
            <a:pPr>
              <a:lnSpc>
                <a:spcPct val="90000"/>
              </a:lnSpc>
              <a:spcBef>
                <a:spcPct val="20000"/>
              </a:spcBef>
              <a:spcAft>
                <a:spcPts val="600"/>
              </a:spcAft>
              <a:buClr>
                <a:schemeClr val="tx1"/>
              </a:buClr>
              <a:buSzPct val="80000"/>
              <a:buFont typeface="Wingdings 3" panose="05040102010807070707" pitchFamily="18" charset="2"/>
              <a:buChar char=""/>
            </a:pPr>
            <a:r>
              <a:rPr lang="en-US" sz="900" dirty="0" err="1">
                <a:solidFill>
                  <a:srgbClr val="FFFFFF"/>
                </a:solidFill>
              </a:rPr>
              <a:t>Sağlık</a:t>
            </a:r>
            <a:r>
              <a:rPr lang="en-US" sz="900" dirty="0">
                <a:solidFill>
                  <a:srgbClr val="FFFFFF"/>
                </a:solidFill>
              </a:rPr>
              <a:t> </a:t>
            </a:r>
            <a:r>
              <a:rPr lang="en-US" sz="900" dirty="0" err="1">
                <a:solidFill>
                  <a:srgbClr val="FFFFFF"/>
                </a:solidFill>
              </a:rPr>
              <a:t>hizmetlerinin</a:t>
            </a:r>
            <a:r>
              <a:rPr lang="en-US" sz="900" dirty="0">
                <a:solidFill>
                  <a:srgbClr val="FFFFFF"/>
                </a:solidFill>
              </a:rPr>
              <a:t> </a:t>
            </a:r>
            <a:r>
              <a:rPr lang="en-US" sz="900" dirty="0" err="1">
                <a:solidFill>
                  <a:srgbClr val="FFFFFF"/>
                </a:solidFill>
              </a:rPr>
              <a:t>sunulmasında</a:t>
            </a:r>
            <a:r>
              <a:rPr lang="en-US" sz="900" dirty="0">
                <a:solidFill>
                  <a:srgbClr val="FFFFFF"/>
                </a:solidFill>
              </a:rPr>
              <a:t> </a:t>
            </a:r>
            <a:r>
              <a:rPr lang="en-US" sz="900" dirty="0" err="1">
                <a:solidFill>
                  <a:srgbClr val="FFFFFF"/>
                </a:solidFill>
              </a:rPr>
              <a:t>aşağıdaki</a:t>
            </a:r>
            <a:r>
              <a:rPr lang="en-US" sz="900" dirty="0">
                <a:solidFill>
                  <a:srgbClr val="FFFFFF"/>
                </a:solidFill>
              </a:rPr>
              <a:t> </a:t>
            </a:r>
            <a:r>
              <a:rPr lang="en-US" sz="900" dirty="0" err="1">
                <a:solidFill>
                  <a:srgbClr val="FFFFFF"/>
                </a:solidFill>
              </a:rPr>
              <a:t>ilkelere</a:t>
            </a:r>
            <a:r>
              <a:rPr lang="en-US" sz="900" dirty="0">
                <a:solidFill>
                  <a:srgbClr val="FFFFFF"/>
                </a:solidFill>
              </a:rPr>
              <a:t> </a:t>
            </a:r>
            <a:r>
              <a:rPr lang="en-US" sz="900" dirty="0" err="1">
                <a:solidFill>
                  <a:srgbClr val="FFFFFF"/>
                </a:solidFill>
              </a:rPr>
              <a:t>uyulması</a:t>
            </a:r>
            <a:r>
              <a:rPr lang="en-US" sz="900" dirty="0">
                <a:solidFill>
                  <a:srgbClr val="FFFFFF"/>
                </a:solidFill>
              </a:rPr>
              <a:t> </a:t>
            </a:r>
            <a:r>
              <a:rPr lang="en-US" sz="900" dirty="0" err="1">
                <a:solidFill>
                  <a:srgbClr val="FFFFFF"/>
                </a:solidFill>
              </a:rPr>
              <a:t>şarttır</a:t>
            </a:r>
            <a:r>
              <a:rPr lang="en-US" sz="900" dirty="0">
                <a:solidFill>
                  <a:srgbClr val="FFFFFF"/>
                </a:solidFill>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marL="342900" indent="193675">
              <a:lnSpc>
                <a:spcPct val="90000"/>
              </a:lnSpc>
              <a:spcBef>
                <a:spcPct val="20000"/>
              </a:spcBef>
              <a:spcAft>
                <a:spcPts val="600"/>
              </a:spcAft>
              <a:buClr>
                <a:schemeClr val="tx1"/>
              </a:buClr>
              <a:buSzPct val="80000"/>
              <a:buFont typeface="Wingdings 3" panose="05040102010807070707" pitchFamily="18" charset="2"/>
              <a:buChar char=""/>
            </a:pPr>
            <a:r>
              <a:rPr lang="en-US" sz="900" dirty="0" err="1">
                <a:solidFill>
                  <a:srgbClr val="FFFFFF"/>
                </a:solidFill>
              </a:rPr>
              <a:t>Bedeni</a:t>
            </a:r>
            <a:r>
              <a:rPr lang="en-US" sz="900" dirty="0">
                <a:solidFill>
                  <a:srgbClr val="FFFFFF"/>
                </a:solidFill>
              </a:rPr>
              <a:t>, </a:t>
            </a:r>
            <a:r>
              <a:rPr lang="en-US" sz="900" dirty="0" err="1">
                <a:solidFill>
                  <a:srgbClr val="FFFFFF"/>
                </a:solidFill>
              </a:rPr>
              <a:t>ruhi</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sosyal</a:t>
            </a:r>
            <a:r>
              <a:rPr lang="en-US" sz="900" dirty="0">
                <a:solidFill>
                  <a:srgbClr val="FFFFFF"/>
                </a:solidFill>
              </a:rPr>
              <a:t> </a:t>
            </a:r>
            <a:r>
              <a:rPr lang="en-US" sz="900" dirty="0" err="1">
                <a:solidFill>
                  <a:srgbClr val="FFFFFF"/>
                </a:solidFill>
              </a:rPr>
              <a:t>yönden</a:t>
            </a:r>
            <a:r>
              <a:rPr lang="en-US" sz="900" dirty="0">
                <a:solidFill>
                  <a:srgbClr val="FFFFFF"/>
                </a:solidFill>
              </a:rPr>
              <a:t> tam </a:t>
            </a:r>
            <a:r>
              <a:rPr lang="en-US" sz="900" dirty="0" err="1">
                <a:solidFill>
                  <a:srgbClr val="FFFFFF"/>
                </a:solidFill>
              </a:rPr>
              <a:t>bir</a:t>
            </a:r>
            <a:r>
              <a:rPr lang="en-US" sz="900" dirty="0">
                <a:solidFill>
                  <a:srgbClr val="FFFFFF"/>
                </a:solidFill>
              </a:rPr>
              <a:t> </a:t>
            </a:r>
            <a:r>
              <a:rPr lang="en-US" sz="900" dirty="0" err="1">
                <a:solidFill>
                  <a:srgbClr val="FFFFFF"/>
                </a:solidFill>
              </a:rPr>
              <a:t>iyilik</a:t>
            </a:r>
            <a:r>
              <a:rPr lang="en-US" sz="900" dirty="0">
                <a:solidFill>
                  <a:srgbClr val="FFFFFF"/>
                </a:solidFill>
              </a:rPr>
              <a:t> </a:t>
            </a:r>
            <a:r>
              <a:rPr lang="en-US" sz="900" dirty="0" err="1">
                <a:solidFill>
                  <a:srgbClr val="FFFFFF"/>
                </a:solidFill>
              </a:rPr>
              <a:t>hali</a:t>
            </a:r>
            <a:r>
              <a:rPr lang="en-US" sz="900" dirty="0">
                <a:solidFill>
                  <a:srgbClr val="FFFFFF"/>
                </a:solidFill>
              </a:rPr>
              <a:t> </a:t>
            </a:r>
            <a:r>
              <a:rPr lang="en-US" sz="900" dirty="0" err="1">
                <a:solidFill>
                  <a:srgbClr val="FFFFFF"/>
                </a:solidFill>
              </a:rPr>
              <a:t>içinde</a:t>
            </a:r>
            <a:r>
              <a:rPr lang="en-US" sz="900" dirty="0">
                <a:solidFill>
                  <a:srgbClr val="FFFFFF"/>
                </a:solidFill>
              </a:rPr>
              <a:t> </a:t>
            </a:r>
            <a:r>
              <a:rPr lang="en-US" sz="900" dirty="0" err="1">
                <a:solidFill>
                  <a:srgbClr val="FFFFFF"/>
                </a:solidFill>
              </a:rPr>
              <a:t>yaşama</a:t>
            </a:r>
            <a:r>
              <a:rPr lang="en-US" sz="900" dirty="0">
                <a:solidFill>
                  <a:srgbClr val="FFFFFF"/>
                </a:solidFill>
              </a:rPr>
              <a:t> </a:t>
            </a:r>
            <a:r>
              <a:rPr lang="en-US" sz="900" dirty="0" err="1">
                <a:solidFill>
                  <a:srgbClr val="FFFFFF"/>
                </a:solidFill>
              </a:rPr>
              <a:t>hakkının</a:t>
            </a:r>
            <a:r>
              <a:rPr lang="en-US" sz="900" dirty="0">
                <a:solidFill>
                  <a:srgbClr val="FFFFFF"/>
                </a:solidFill>
              </a:rPr>
              <a:t>, </a:t>
            </a:r>
          </a:p>
          <a:p>
            <a:pPr marL="342900">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 </a:t>
            </a:r>
            <a:r>
              <a:rPr lang="en-US" sz="900" dirty="0" err="1">
                <a:solidFill>
                  <a:srgbClr val="FFFFFF"/>
                </a:solidFill>
              </a:rPr>
              <a:t>en</a:t>
            </a:r>
            <a:r>
              <a:rPr lang="en-US" sz="900" dirty="0">
                <a:solidFill>
                  <a:srgbClr val="FFFFFF"/>
                </a:solidFill>
              </a:rPr>
              <a:t> </a:t>
            </a:r>
            <a:r>
              <a:rPr lang="en-US" sz="900" b="1" dirty="0" err="1">
                <a:solidFill>
                  <a:srgbClr val="FFFFFF"/>
                </a:solidFill>
                <a:highlight>
                  <a:srgbClr val="008000"/>
                </a:highlight>
              </a:rPr>
              <a:t>temel</a:t>
            </a:r>
            <a:r>
              <a:rPr lang="en-US" sz="900" b="1" dirty="0">
                <a:solidFill>
                  <a:srgbClr val="FFFFFF"/>
                </a:solidFill>
                <a:highlight>
                  <a:srgbClr val="008000"/>
                </a:highlight>
              </a:rPr>
              <a:t> </a:t>
            </a:r>
            <a:r>
              <a:rPr lang="en-US" sz="900" b="1" dirty="0" err="1">
                <a:solidFill>
                  <a:srgbClr val="FFFFFF"/>
                </a:solidFill>
                <a:highlight>
                  <a:srgbClr val="008000"/>
                </a:highlight>
              </a:rPr>
              <a:t>insan</a:t>
            </a:r>
            <a:r>
              <a:rPr lang="en-US" sz="900" b="1" dirty="0">
                <a:solidFill>
                  <a:srgbClr val="FFFFFF"/>
                </a:solidFill>
                <a:highlight>
                  <a:srgbClr val="008000"/>
                </a:highlight>
              </a:rPr>
              <a:t> </a:t>
            </a:r>
            <a:r>
              <a:rPr lang="en-US" sz="900" b="1" dirty="0" err="1">
                <a:solidFill>
                  <a:srgbClr val="FFFFFF"/>
                </a:solidFill>
                <a:highlight>
                  <a:srgbClr val="008000"/>
                </a:highlight>
              </a:rPr>
              <a:t>hakkı</a:t>
            </a:r>
            <a:r>
              <a:rPr lang="en-US" sz="900" b="1" dirty="0">
                <a:solidFill>
                  <a:srgbClr val="FFFFFF"/>
                </a:solidFill>
                <a:highlight>
                  <a:srgbClr val="008000"/>
                </a:highlight>
              </a:rPr>
              <a:t> </a:t>
            </a:r>
            <a:r>
              <a:rPr lang="en-US" sz="900" b="1" dirty="0" err="1">
                <a:solidFill>
                  <a:srgbClr val="FFFFFF"/>
                </a:solidFill>
                <a:highlight>
                  <a:srgbClr val="008000"/>
                </a:highlight>
              </a:rPr>
              <a:t>olduğu</a:t>
            </a:r>
            <a:r>
              <a:rPr lang="en-US" sz="900" dirty="0">
                <a:solidFill>
                  <a:srgbClr val="FFFFFF"/>
                </a:solidFill>
              </a:rPr>
              <a:t>, </a:t>
            </a:r>
          </a:p>
          <a:p>
            <a:pPr marL="342900">
              <a:lnSpc>
                <a:spcPct val="90000"/>
              </a:lnSpc>
              <a:spcBef>
                <a:spcPct val="20000"/>
              </a:spcBef>
              <a:spcAft>
                <a:spcPts val="600"/>
              </a:spcAft>
              <a:buClr>
                <a:schemeClr val="tx1"/>
              </a:buClr>
              <a:buSzPct val="80000"/>
              <a:buFont typeface="Wingdings 3" panose="05040102010807070707" pitchFamily="18" charset="2"/>
              <a:buChar char=""/>
            </a:pPr>
            <a:r>
              <a:rPr lang="en-US" sz="900" dirty="0" err="1">
                <a:solidFill>
                  <a:srgbClr val="FFFFFF"/>
                </a:solidFill>
              </a:rPr>
              <a:t>hizmetin</a:t>
            </a:r>
            <a:r>
              <a:rPr lang="en-US" sz="900" dirty="0">
                <a:solidFill>
                  <a:srgbClr val="FFFFFF"/>
                </a:solidFill>
              </a:rPr>
              <a:t> her </a:t>
            </a:r>
            <a:r>
              <a:rPr lang="en-US" sz="900" dirty="0" err="1">
                <a:solidFill>
                  <a:srgbClr val="FFFFFF"/>
                </a:solidFill>
              </a:rPr>
              <a:t>safhasında</a:t>
            </a:r>
            <a:r>
              <a:rPr lang="en-US" sz="900" dirty="0">
                <a:solidFill>
                  <a:srgbClr val="FFFFFF"/>
                </a:solidFill>
              </a:rPr>
              <a:t> </a:t>
            </a:r>
            <a:r>
              <a:rPr lang="en-US" sz="900" dirty="0" err="1">
                <a:solidFill>
                  <a:srgbClr val="FFFFFF"/>
                </a:solidFill>
              </a:rPr>
              <a:t>daima</a:t>
            </a:r>
            <a:r>
              <a:rPr lang="en-US" sz="900" dirty="0">
                <a:solidFill>
                  <a:srgbClr val="FFFFFF"/>
                </a:solidFill>
              </a:rPr>
              <a:t> </a:t>
            </a:r>
            <a:r>
              <a:rPr lang="en-US" sz="900" dirty="0" err="1">
                <a:solidFill>
                  <a:srgbClr val="FFFFFF"/>
                </a:solidFill>
              </a:rPr>
              <a:t>gözönünde</a:t>
            </a:r>
            <a:r>
              <a:rPr lang="en-US" sz="900" dirty="0">
                <a:solidFill>
                  <a:srgbClr val="FFFFFF"/>
                </a:solidFill>
              </a:rPr>
              <a:t> </a:t>
            </a:r>
            <a:r>
              <a:rPr lang="en-US" sz="900" dirty="0" err="1">
                <a:solidFill>
                  <a:srgbClr val="FFFFFF"/>
                </a:solidFill>
              </a:rPr>
              <a:t>bulundurulur</a:t>
            </a:r>
            <a:r>
              <a:rPr lang="en-US" sz="900" dirty="0">
                <a:solidFill>
                  <a:srgbClr val="FFFFFF"/>
                </a:solidFill>
              </a:rPr>
              <a:t>.</a:t>
            </a:r>
          </a:p>
          <a:p>
            <a:pPr marL="342900" indent="193675">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marL="342900" indent="193675">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b) </a:t>
            </a:r>
            <a:r>
              <a:rPr lang="en-US" sz="900" dirty="0" err="1">
                <a:solidFill>
                  <a:srgbClr val="FFFFFF"/>
                </a:solidFill>
              </a:rPr>
              <a:t>Herkesin</a:t>
            </a:r>
            <a:r>
              <a:rPr lang="en-US" sz="900" dirty="0">
                <a:solidFill>
                  <a:srgbClr val="FFFFFF"/>
                </a:solidFill>
              </a:rPr>
              <a:t> </a:t>
            </a:r>
            <a:r>
              <a:rPr lang="en-US" sz="900" dirty="0" err="1">
                <a:solidFill>
                  <a:srgbClr val="FFFFFF"/>
                </a:solidFill>
              </a:rPr>
              <a:t>yaşama</a:t>
            </a:r>
            <a:r>
              <a:rPr lang="en-US" sz="900" dirty="0">
                <a:solidFill>
                  <a:srgbClr val="FFFFFF"/>
                </a:solidFill>
              </a:rPr>
              <a:t>, </a:t>
            </a:r>
            <a:r>
              <a:rPr lang="en-US" sz="900" dirty="0" err="1">
                <a:solidFill>
                  <a:srgbClr val="FFFFFF"/>
                </a:solidFill>
              </a:rPr>
              <a:t>maddi</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manevi</a:t>
            </a:r>
            <a:r>
              <a:rPr lang="en-US" sz="900" dirty="0">
                <a:solidFill>
                  <a:srgbClr val="FFFFFF"/>
                </a:solidFill>
              </a:rPr>
              <a:t> </a:t>
            </a:r>
            <a:r>
              <a:rPr lang="en-US" sz="900" dirty="0" err="1">
                <a:solidFill>
                  <a:srgbClr val="FFFFFF"/>
                </a:solidFill>
              </a:rPr>
              <a:t>varlığını</a:t>
            </a:r>
            <a:r>
              <a:rPr lang="en-US" sz="900" dirty="0">
                <a:solidFill>
                  <a:srgbClr val="FFFFFF"/>
                </a:solidFill>
              </a:rPr>
              <a:t> </a:t>
            </a:r>
            <a:r>
              <a:rPr lang="en-US" sz="900" dirty="0" err="1">
                <a:solidFill>
                  <a:srgbClr val="FFFFFF"/>
                </a:solidFill>
              </a:rPr>
              <a:t>koruma</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geliştirme</a:t>
            </a:r>
            <a:r>
              <a:rPr lang="en-US" sz="900" dirty="0">
                <a:solidFill>
                  <a:srgbClr val="FFFFFF"/>
                </a:solidFill>
              </a:rPr>
              <a:t> </a:t>
            </a:r>
            <a:r>
              <a:rPr lang="en-US" sz="900" dirty="0" err="1">
                <a:solidFill>
                  <a:srgbClr val="FFFFFF"/>
                </a:solidFill>
              </a:rPr>
              <a:t>hakkını</a:t>
            </a:r>
            <a:r>
              <a:rPr lang="en-US" sz="900" dirty="0">
                <a:solidFill>
                  <a:srgbClr val="FFFFFF"/>
                </a:solidFill>
              </a:rPr>
              <a:t> </a:t>
            </a:r>
            <a:r>
              <a:rPr lang="en-US" sz="900" dirty="0" err="1">
                <a:solidFill>
                  <a:srgbClr val="FFFFFF"/>
                </a:solidFill>
              </a:rPr>
              <a:t>haiz</a:t>
            </a:r>
            <a:r>
              <a:rPr lang="en-US" sz="900" dirty="0">
                <a:solidFill>
                  <a:srgbClr val="FFFFFF"/>
                </a:solidFill>
              </a:rPr>
              <a:t> </a:t>
            </a:r>
            <a:r>
              <a:rPr lang="en-US" sz="900" dirty="0" err="1">
                <a:solidFill>
                  <a:srgbClr val="FFFFFF"/>
                </a:solidFill>
              </a:rPr>
              <a:t>olduğu</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hiçbir</a:t>
            </a:r>
            <a:r>
              <a:rPr lang="en-US" sz="900" dirty="0">
                <a:solidFill>
                  <a:srgbClr val="FFFFFF"/>
                </a:solidFill>
              </a:rPr>
              <a:t> merci </a:t>
            </a:r>
            <a:r>
              <a:rPr lang="en-US" sz="900" dirty="0" err="1">
                <a:solidFill>
                  <a:srgbClr val="FFFFFF"/>
                </a:solidFill>
              </a:rPr>
              <a:t>veya</a:t>
            </a:r>
            <a:r>
              <a:rPr lang="en-US" sz="900" dirty="0">
                <a:solidFill>
                  <a:srgbClr val="FFFFFF"/>
                </a:solidFill>
              </a:rPr>
              <a:t> </a:t>
            </a:r>
            <a:r>
              <a:rPr lang="en-US" sz="900" dirty="0" err="1">
                <a:solidFill>
                  <a:srgbClr val="FFFFFF"/>
                </a:solidFill>
              </a:rPr>
              <a:t>kimsenin</a:t>
            </a:r>
            <a:r>
              <a:rPr lang="en-US" sz="900" dirty="0">
                <a:solidFill>
                  <a:srgbClr val="FFFFFF"/>
                </a:solidFill>
              </a:rPr>
              <a:t> </a:t>
            </a:r>
            <a:r>
              <a:rPr lang="en-US" sz="900" dirty="0" err="1">
                <a:solidFill>
                  <a:srgbClr val="FFFFFF"/>
                </a:solidFill>
              </a:rPr>
              <a:t>bu</a:t>
            </a:r>
            <a:r>
              <a:rPr lang="en-US" sz="900" dirty="0">
                <a:solidFill>
                  <a:srgbClr val="FFFFFF"/>
                </a:solidFill>
              </a:rPr>
              <a:t> </a:t>
            </a:r>
            <a:r>
              <a:rPr lang="en-US" sz="900" dirty="0" err="1">
                <a:solidFill>
                  <a:srgbClr val="FFFFFF"/>
                </a:solidFill>
              </a:rPr>
              <a:t>hakkı</a:t>
            </a:r>
            <a:r>
              <a:rPr lang="en-US" sz="900" dirty="0">
                <a:solidFill>
                  <a:srgbClr val="FFFFFF"/>
                </a:solidFill>
              </a:rPr>
              <a:t> </a:t>
            </a:r>
            <a:r>
              <a:rPr lang="en-US" sz="900" dirty="0" err="1">
                <a:solidFill>
                  <a:srgbClr val="FFFFFF"/>
                </a:solidFill>
              </a:rPr>
              <a:t>ortadan</a:t>
            </a:r>
            <a:r>
              <a:rPr lang="en-US" sz="900" dirty="0">
                <a:solidFill>
                  <a:srgbClr val="FFFFFF"/>
                </a:solidFill>
              </a:rPr>
              <a:t> </a:t>
            </a:r>
            <a:r>
              <a:rPr lang="en-US" sz="900" dirty="0" err="1">
                <a:solidFill>
                  <a:srgbClr val="FFFFFF"/>
                </a:solidFill>
              </a:rPr>
              <a:t>kaldırmak</a:t>
            </a:r>
            <a:r>
              <a:rPr lang="en-US" sz="900" dirty="0">
                <a:solidFill>
                  <a:srgbClr val="FFFFFF"/>
                </a:solidFill>
              </a:rPr>
              <a:t> </a:t>
            </a:r>
            <a:r>
              <a:rPr lang="en-US" sz="900" dirty="0" err="1">
                <a:solidFill>
                  <a:srgbClr val="FFFFFF"/>
                </a:solidFill>
              </a:rPr>
              <a:t>yetkisinin</a:t>
            </a:r>
            <a:endParaRPr lang="en-US" sz="900" dirty="0">
              <a:solidFill>
                <a:srgbClr val="FFFFFF"/>
              </a:solidFill>
            </a:endParaRPr>
          </a:p>
          <a:p>
            <a:pPr marL="342900" indent="193675">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 </a:t>
            </a:r>
            <a:r>
              <a:rPr lang="en-US" sz="900" dirty="0" err="1">
                <a:solidFill>
                  <a:srgbClr val="FFFFFF"/>
                </a:solidFill>
              </a:rPr>
              <a:t>olmadığı</a:t>
            </a:r>
            <a:r>
              <a:rPr lang="en-US" sz="900" dirty="0">
                <a:solidFill>
                  <a:srgbClr val="FFFFFF"/>
                </a:solidFill>
              </a:rPr>
              <a:t> </a:t>
            </a:r>
            <a:r>
              <a:rPr lang="en-US" sz="900" dirty="0" err="1">
                <a:solidFill>
                  <a:srgbClr val="FFFFFF"/>
                </a:solidFill>
              </a:rPr>
              <a:t>bilinerek</a:t>
            </a:r>
            <a:r>
              <a:rPr lang="en-US" sz="900" dirty="0">
                <a:solidFill>
                  <a:srgbClr val="FFFFFF"/>
                </a:solidFill>
              </a:rPr>
              <a:t>, </a:t>
            </a:r>
            <a:r>
              <a:rPr lang="en-US" sz="900" b="1" dirty="0" err="1">
                <a:solidFill>
                  <a:srgbClr val="FFFFFF"/>
                </a:solidFill>
                <a:highlight>
                  <a:srgbClr val="008000"/>
                </a:highlight>
              </a:rPr>
              <a:t>hastaya</a:t>
            </a:r>
            <a:r>
              <a:rPr lang="en-US" sz="900" b="1" dirty="0">
                <a:solidFill>
                  <a:srgbClr val="FFFFFF"/>
                </a:solidFill>
                <a:highlight>
                  <a:srgbClr val="008000"/>
                </a:highlight>
              </a:rPr>
              <a:t> </a:t>
            </a:r>
            <a:r>
              <a:rPr lang="en-US" sz="900" b="1" dirty="0" err="1">
                <a:solidFill>
                  <a:srgbClr val="FFFFFF"/>
                </a:solidFill>
                <a:highlight>
                  <a:srgbClr val="008000"/>
                </a:highlight>
              </a:rPr>
              <a:t>insanca</a:t>
            </a:r>
            <a:r>
              <a:rPr lang="en-US" sz="900" b="1" dirty="0">
                <a:solidFill>
                  <a:srgbClr val="FFFFFF"/>
                </a:solidFill>
                <a:highlight>
                  <a:srgbClr val="008000"/>
                </a:highlight>
              </a:rPr>
              <a:t> </a:t>
            </a:r>
            <a:r>
              <a:rPr lang="en-US" sz="900" b="1" dirty="0" err="1">
                <a:solidFill>
                  <a:srgbClr val="FFFFFF"/>
                </a:solidFill>
                <a:highlight>
                  <a:srgbClr val="008000"/>
                </a:highlight>
              </a:rPr>
              <a:t>muamelede</a:t>
            </a:r>
            <a:r>
              <a:rPr lang="en-US" sz="900" b="1" dirty="0">
                <a:solidFill>
                  <a:srgbClr val="FFFFFF"/>
                </a:solidFill>
                <a:highlight>
                  <a:srgbClr val="008000"/>
                </a:highlight>
              </a:rPr>
              <a:t> </a:t>
            </a:r>
            <a:r>
              <a:rPr lang="en-US" sz="900" b="1" dirty="0" err="1">
                <a:solidFill>
                  <a:srgbClr val="FFFFFF"/>
                </a:solidFill>
                <a:highlight>
                  <a:srgbClr val="008000"/>
                </a:highlight>
              </a:rPr>
              <a:t>bulunulur</a:t>
            </a:r>
            <a:r>
              <a:rPr lang="en-US" sz="900" b="1" dirty="0">
                <a:solidFill>
                  <a:srgbClr val="FFFFFF"/>
                </a:solidFill>
                <a:highlight>
                  <a:srgbClr val="008000"/>
                </a:highlight>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indent="354013">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c) </a:t>
            </a:r>
            <a:r>
              <a:rPr lang="en-US" sz="900" dirty="0" err="1">
                <a:solidFill>
                  <a:srgbClr val="FFFFFF"/>
                </a:solidFill>
              </a:rPr>
              <a:t>Sağlık</a:t>
            </a:r>
            <a:r>
              <a:rPr lang="en-US" sz="900" dirty="0">
                <a:solidFill>
                  <a:srgbClr val="FFFFFF"/>
                </a:solidFill>
              </a:rPr>
              <a:t> </a:t>
            </a:r>
            <a:r>
              <a:rPr lang="en-US" sz="900" dirty="0" err="1">
                <a:solidFill>
                  <a:srgbClr val="FFFFFF"/>
                </a:solidFill>
              </a:rPr>
              <a:t>hizmetinin</a:t>
            </a:r>
            <a:r>
              <a:rPr lang="en-US" sz="900" dirty="0">
                <a:solidFill>
                  <a:srgbClr val="FFFFFF"/>
                </a:solidFill>
              </a:rPr>
              <a:t> </a:t>
            </a:r>
            <a:r>
              <a:rPr lang="en-US" sz="900" dirty="0" err="1">
                <a:solidFill>
                  <a:srgbClr val="FFFFFF"/>
                </a:solidFill>
              </a:rPr>
              <a:t>verilmesinde</a:t>
            </a:r>
            <a:r>
              <a:rPr lang="en-US" sz="900" dirty="0">
                <a:solidFill>
                  <a:srgbClr val="FFFFFF"/>
                </a:solidFill>
              </a:rPr>
              <a:t>, </a:t>
            </a:r>
            <a:r>
              <a:rPr lang="en-US" sz="900" dirty="0" err="1">
                <a:solidFill>
                  <a:srgbClr val="FFFFFF"/>
                </a:solidFill>
              </a:rPr>
              <a:t>hastaların</a:t>
            </a:r>
            <a:r>
              <a:rPr lang="en-US" sz="900" dirty="0">
                <a:solidFill>
                  <a:srgbClr val="FFFFFF"/>
                </a:solidFill>
              </a:rPr>
              <a:t>, </a:t>
            </a:r>
            <a:r>
              <a:rPr lang="en-US" sz="900" dirty="0" err="1">
                <a:solidFill>
                  <a:srgbClr val="FFFFFF"/>
                </a:solidFill>
              </a:rPr>
              <a:t>ırk</a:t>
            </a:r>
            <a:r>
              <a:rPr lang="en-US" sz="900" dirty="0">
                <a:solidFill>
                  <a:srgbClr val="FFFFFF"/>
                </a:solidFill>
              </a:rPr>
              <a:t>, </a:t>
            </a:r>
            <a:r>
              <a:rPr lang="en-US" sz="900" dirty="0" err="1">
                <a:solidFill>
                  <a:srgbClr val="FFFFFF"/>
                </a:solidFill>
              </a:rPr>
              <a:t>dil</a:t>
            </a:r>
            <a:r>
              <a:rPr lang="en-US" sz="900" dirty="0">
                <a:solidFill>
                  <a:srgbClr val="FFFFFF"/>
                </a:solidFill>
              </a:rPr>
              <a:t>, din </a:t>
            </a:r>
            <a:r>
              <a:rPr lang="en-US" sz="900" dirty="0" err="1">
                <a:solidFill>
                  <a:srgbClr val="FFFFFF"/>
                </a:solidFill>
              </a:rPr>
              <a:t>ve</a:t>
            </a:r>
            <a:r>
              <a:rPr lang="en-US" sz="900" dirty="0">
                <a:solidFill>
                  <a:srgbClr val="FFFFFF"/>
                </a:solidFill>
              </a:rPr>
              <a:t> </a:t>
            </a:r>
            <a:r>
              <a:rPr lang="en-US" sz="900" dirty="0" err="1">
                <a:solidFill>
                  <a:srgbClr val="FFFFFF"/>
                </a:solidFill>
              </a:rPr>
              <a:t>mezhep</a:t>
            </a:r>
            <a:r>
              <a:rPr lang="en-US" sz="900" dirty="0">
                <a:solidFill>
                  <a:srgbClr val="FFFFFF"/>
                </a:solidFill>
              </a:rPr>
              <a:t>, </a:t>
            </a:r>
            <a:r>
              <a:rPr lang="en-US" sz="900" dirty="0" err="1">
                <a:solidFill>
                  <a:srgbClr val="FFFFFF"/>
                </a:solidFill>
              </a:rPr>
              <a:t>cinsiyet</a:t>
            </a:r>
            <a:r>
              <a:rPr lang="en-US" sz="900" dirty="0">
                <a:solidFill>
                  <a:srgbClr val="FFFFFF"/>
                </a:solidFill>
              </a:rPr>
              <a:t>, </a:t>
            </a:r>
          </a:p>
          <a:p>
            <a:pPr>
              <a:lnSpc>
                <a:spcPct val="90000"/>
              </a:lnSpc>
              <a:spcBef>
                <a:spcPct val="20000"/>
              </a:spcBef>
              <a:spcAft>
                <a:spcPts val="600"/>
              </a:spcAft>
              <a:buClr>
                <a:schemeClr val="tx1"/>
              </a:buClr>
              <a:buSzPct val="80000"/>
            </a:pPr>
            <a:r>
              <a:rPr lang="en-US" sz="900" dirty="0" err="1">
                <a:solidFill>
                  <a:srgbClr val="FFFFFF"/>
                </a:solidFill>
              </a:rPr>
              <a:t>siyasi</a:t>
            </a:r>
            <a:r>
              <a:rPr lang="en-US" sz="900" dirty="0">
                <a:solidFill>
                  <a:srgbClr val="FFFFFF"/>
                </a:solidFill>
              </a:rPr>
              <a:t> </a:t>
            </a:r>
            <a:r>
              <a:rPr lang="en-US" sz="900" dirty="0" err="1">
                <a:solidFill>
                  <a:srgbClr val="FFFFFF"/>
                </a:solidFill>
              </a:rPr>
              <a:t>düşünce</a:t>
            </a:r>
            <a:r>
              <a:rPr lang="en-US" sz="900" dirty="0">
                <a:solidFill>
                  <a:srgbClr val="FFFFFF"/>
                </a:solidFill>
              </a:rPr>
              <a:t>, </a:t>
            </a:r>
            <a:r>
              <a:rPr lang="en-US" sz="900" dirty="0" err="1">
                <a:solidFill>
                  <a:srgbClr val="FFFFFF"/>
                </a:solidFill>
              </a:rPr>
              <a:t>felsefi</a:t>
            </a:r>
            <a:r>
              <a:rPr lang="en-US" sz="900" dirty="0">
                <a:solidFill>
                  <a:srgbClr val="FFFFFF"/>
                </a:solidFill>
              </a:rPr>
              <a:t> </a:t>
            </a:r>
            <a:r>
              <a:rPr lang="en-US" sz="900" dirty="0" err="1">
                <a:solidFill>
                  <a:srgbClr val="FFFFFF"/>
                </a:solidFill>
              </a:rPr>
              <a:t>inanç</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ekonomik</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sosyal</a:t>
            </a:r>
            <a:r>
              <a:rPr lang="en-US" sz="900" dirty="0">
                <a:solidFill>
                  <a:srgbClr val="FFFFFF"/>
                </a:solidFill>
              </a:rPr>
              <a:t> </a:t>
            </a:r>
            <a:r>
              <a:rPr lang="en-US" sz="900" dirty="0" err="1">
                <a:solidFill>
                  <a:srgbClr val="FFFFFF"/>
                </a:solidFill>
              </a:rPr>
              <a:t>durumları</a:t>
            </a:r>
            <a:r>
              <a:rPr lang="en-US" sz="900" dirty="0">
                <a:solidFill>
                  <a:srgbClr val="FFFFFF"/>
                </a:solidFill>
              </a:rPr>
              <a:t> </a:t>
            </a:r>
            <a:r>
              <a:rPr lang="en-US" sz="900" dirty="0" err="1">
                <a:solidFill>
                  <a:srgbClr val="FFFFFF"/>
                </a:solidFill>
              </a:rPr>
              <a:t>ile</a:t>
            </a:r>
            <a:r>
              <a:rPr lang="en-US" sz="900" dirty="0">
                <a:solidFill>
                  <a:srgbClr val="FFFFFF"/>
                </a:solidFill>
              </a:rPr>
              <a:t> </a:t>
            </a:r>
            <a:r>
              <a:rPr lang="en-US" sz="900" b="1" u="sng" dirty="0" err="1">
                <a:solidFill>
                  <a:srgbClr val="FFFFFF"/>
                </a:solidFill>
              </a:rPr>
              <a:t>sair</a:t>
            </a:r>
            <a:r>
              <a:rPr lang="en-US" sz="900" b="1" u="sng" dirty="0">
                <a:solidFill>
                  <a:srgbClr val="FFFFFF"/>
                </a:solidFill>
              </a:rPr>
              <a:t> </a:t>
            </a:r>
            <a:r>
              <a:rPr lang="en-US" sz="900" b="1" u="sng" dirty="0" err="1">
                <a:solidFill>
                  <a:srgbClr val="FFFFFF"/>
                </a:solidFill>
              </a:rPr>
              <a:t>farklılıkları</a:t>
            </a:r>
            <a:endParaRPr lang="en-US" sz="900" b="1" u="sng" dirty="0">
              <a:solidFill>
                <a:srgbClr val="FFFFFF"/>
              </a:solidFill>
            </a:endParaRPr>
          </a:p>
          <a:p>
            <a:pPr>
              <a:lnSpc>
                <a:spcPct val="90000"/>
              </a:lnSpc>
              <a:spcBef>
                <a:spcPct val="20000"/>
              </a:spcBef>
              <a:spcAft>
                <a:spcPts val="600"/>
              </a:spcAft>
              <a:buClr>
                <a:schemeClr val="tx1"/>
              </a:buClr>
              <a:buSzPct val="80000"/>
            </a:pPr>
            <a:r>
              <a:rPr lang="en-US" sz="900" b="1" u="sng" dirty="0" err="1">
                <a:solidFill>
                  <a:srgbClr val="FFFFFF"/>
                </a:solidFill>
              </a:rPr>
              <a:t>dikkate</a:t>
            </a:r>
            <a:r>
              <a:rPr lang="en-US" sz="900" b="1" u="sng" dirty="0">
                <a:solidFill>
                  <a:srgbClr val="FFFFFF"/>
                </a:solidFill>
              </a:rPr>
              <a:t> </a:t>
            </a:r>
            <a:r>
              <a:rPr lang="en-US" sz="900" b="1" u="sng" dirty="0" err="1">
                <a:solidFill>
                  <a:srgbClr val="FFFFFF"/>
                </a:solidFill>
              </a:rPr>
              <a:t>alınamaz</a:t>
            </a:r>
            <a:r>
              <a:rPr lang="en-US" sz="900" b="1" u="sng" dirty="0">
                <a:solidFill>
                  <a:srgbClr val="FFFFFF"/>
                </a:solidFill>
              </a:rPr>
              <a:t>.</a:t>
            </a:r>
            <a:r>
              <a:rPr lang="en-US" sz="900" dirty="0">
                <a:solidFill>
                  <a:srgbClr val="FFFFFF"/>
                </a:solidFill>
              </a:rPr>
              <a:t> </a:t>
            </a:r>
            <a:r>
              <a:rPr lang="en-US" sz="900" dirty="0" err="1">
                <a:solidFill>
                  <a:srgbClr val="FFFFFF"/>
                </a:solidFill>
              </a:rPr>
              <a:t>Sağlık</a:t>
            </a:r>
            <a:r>
              <a:rPr lang="en-US" sz="900" dirty="0">
                <a:solidFill>
                  <a:srgbClr val="FFFFFF"/>
                </a:solidFill>
              </a:rPr>
              <a:t> </a:t>
            </a:r>
            <a:r>
              <a:rPr lang="en-US" sz="900" dirty="0" err="1">
                <a:solidFill>
                  <a:srgbClr val="FFFFFF"/>
                </a:solidFill>
              </a:rPr>
              <a:t>hizmetleri</a:t>
            </a:r>
            <a:r>
              <a:rPr lang="en-US" sz="900" dirty="0">
                <a:solidFill>
                  <a:srgbClr val="FFFFFF"/>
                </a:solidFill>
              </a:rPr>
              <a:t>, </a:t>
            </a:r>
            <a:r>
              <a:rPr lang="en-US" sz="900" dirty="0" err="1">
                <a:solidFill>
                  <a:srgbClr val="FFFFFF"/>
                </a:solidFill>
              </a:rPr>
              <a:t>herkesin</a:t>
            </a:r>
            <a:r>
              <a:rPr lang="en-US" sz="900" dirty="0">
                <a:solidFill>
                  <a:srgbClr val="FFFFFF"/>
                </a:solidFill>
              </a:rPr>
              <a:t> </a:t>
            </a:r>
            <a:r>
              <a:rPr lang="en-US" sz="900" dirty="0" err="1">
                <a:solidFill>
                  <a:srgbClr val="FFFFFF"/>
                </a:solidFill>
              </a:rPr>
              <a:t>kolayca</a:t>
            </a:r>
            <a:r>
              <a:rPr lang="en-US" sz="900" dirty="0">
                <a:solidFill>
                  <a:srgbClr val="FFFFFF"/>
                </a:solidFill>
              </a:rPr>
              <a:t> </a:t>
            </a:r>
            <a:r>
              <a:rPr lang="en-US" sz="900" dirty="0" err="1">
                <a:solidFill>
                  <a:srgbClr val="FFFFFF"/>
                </a:solidFill>
              </a:rPr>
              <a:t>ulaşabileceği</a:t>
            </a:r>
            <a:r>
              <a:rPr lang="en-US" sz="900" dirty="0">
                <a:solidFill>
                  <a:srgbClr val="FFFFFF"/>
                </a:solidFill>
              </a:rPr>
              <a:t> </a:t>
            </a:r>
            <a:r>
              <a:rPr lang="en-US" sz="900" dirty="0" err="1">
                <a:solidFill>
                  <a:srgbClr val="FFFFFF"/>
                </a:solidFill>
              </a:rPr>
              <a:t>şekilde</a:t>
            </a:r>
            <a:r>
              <a:rPr lang="en-US" sz="900" dirty="0">
                <a:solidFill>
                  <a:srgbClr val="FFFFFF"/>
                </a:solidFill>
              </a:rPr>
              <a:t> </a:t>
            </a:r>
            <a:r>
              <a:rPr lang="en-US" sz="900" dirty="0" err="1">
                <a:solidFill>
                  <a:srgbClr val="FFFFFF"/>
                </a:solidFill>
              </a:rPr>
              <a:t>planlanıp</a:t>
            </a:r>
            <a:r>
              <a:rPr lang="en-US" sz="900" dirty="0">
                <a:solidFill>
                  <a:srgbClr val="FFFFFF"/>
                </a:solidFill>
              </a:rPr>
              <a:t> </a:t>
            </a:r>
            <a:r>
              <a:rPr lang="en-US" sz="900" dirty="0" err="1">
                <a:solidFill>
                  <a:srgbClr val="FFFFFF"/>
                </a:solidFill>
              </a:rPr>
              <a:t>düzenlenir</a:t>
            </a:r>
            <a:r>
              <a:rPr lang="en-US" sz="900" dirty="0">
                <a:solidFill>
                  <a:srgbClr val="FFFFFF"/>
                </a:solidFill>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d) </a:t>
            </a:r>
            <a:r>
              <a:rPr lang="en-US" sz="900" dirty="0" err="1">
                <a:solidFill>
                  <a:srgbClr val="FFFFFF"/>
                </a:solidFill>
              </a:rPr>
              <a:t>Tıbbi</a:t>
            </a:r>
            <a:r>
              <a:rPr lang="en-US" sz="900" dirty="0">
                <a:solidFill>
                  <a:srgbClr val="FFFFFF"/>
                </a:solidFill>
              </a:rPr>
              <a:t> </a:t>
            </a:r>
            <a:r>
              <a:rPr lang="en-US" sz="900" dirty="0" err="1">
                <a:solidFill>
                  <a:srgbClr val="FFFFFF"/>
                </a:solidFill>
              </a:rPr>
              <a:t>zorunluluklar</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kanunlarda</a:t>
            </a:r>
            <a:r>
              <a:rPr lang="en-US" sz="900" dirty="0">
                <a:solidFill>
                  <a:srgbClr val="FFFFFF"/>
                </a:solidFill>
              </a:rPr>
              <a:t> </a:t>
            </a:r>
            <a:r>
              <a:rPr lang="en-US" sz="900" dirty="0" err="1">
                <a:solidFill>
                  <a:srgbClr val="FFFFFF"/>
                </a:solidFill>
              </a:rPr>
              <a:t>yazılı</a:t>
            </a:r>
            <a:r>
              <a:rPr lang="en-US" sz="900" dirty="0">
                <a:solidFill>
                  <a:srgbClr val="FFFFFF"/>
                </a:solidFill>
              </a:rPr>
              <a:t> </a:t>
            </a:r>
            <a:r>
              <a:rPr lang="en-US" sz="900" dirty="0" err="1">
                <a:solidFill>
                  <a:srgbClr val="FFFFFF"/>
                </a:solidFill>
              </a:rPr>
              <a:t>haller</a:t>
            </a:r>
            <a:r>
              <a:rPr lang="en-US" sz="900" dirty="0">
                <a:solidFill>
                  <a:srgbClr val="FFFFFF"/>
                </a:solidFill>
              </a:rPr>
              <a:t> </a:t>
            </a:r>
            <a:r>
              <a:rPr lang="en-US" sz="900" dirty="0" err="1">
                <a:solidFill>
                  <a:srgbClr val="FFFFFF"/>
                </a:solidFill>
              </a:rPr>
              <a:t>dışında</a:t>
            </a:r>
            <a:r>
              <a:rPr lang="en-US" sz="900" dirty="0">
                <a:solidFill>
                  <a:srgbClr val="FFFFFF"/>
                </a:solidFill>
                <a:highlight>
                  <a:srgbClr val="008000"/>
                </a:highlight>
              </a:rPr>
              <a:t>, </a:t>
            </a:r>
            <a:r>
              <a:rPr lang="en-US" sz="900" dirty="0" err="1">
                <a:solidFill>
                  <a:srgbClr val="FFFFFF"/>
                </a:solidFill>
                <a:highlight>
                  <a:srgbClr val="008000"/>
                </a:highlight>
              </a:rPr>
              <a:t>rızası</a:t>
            </a:r>
            <a:r>
              <a:rPr lang="en-US" sz="900" dirty="0">
                <a:solidFill>
                  <a:srgbClr val="FFFFFF"/>
                </a:solidFill>
                <a:highlight>
                  <a:srgbClr val="008000"/>
                </a:highlight>
              </a:rPr>
              <a:t> </a:t>
            </a:r>
            <a:r>
              <a:rPr lang="en-US" sz="900" dirty="0" err="1">
                <a:solidFill>
                  <a:srgbClr val="FFFFFF"/>
                </a:solidFill>
                <a:highlight>
                  <a:srgbClr val="008000"/>
                </a:highlight>
              </a:rPr>
              <a:t>olmaksızın</a:t>
            </a:r>
            <a:r>
              <a:rPr lang="en-US" sz="900" dirty="0">
                <a:solidFill>
                  <a:srgbClr val="FFFFFF"/>
                </a:solidFill>
                <a:highlight>
                  <a:srgbClr val="008000"/>
                </a:highlight>
              </a:rPr>
              <a:t> </a:t>
            </a:r>
            <a:r>
              <a:rPr lang="en-US" sz="900" dirty="0" err="1">
                <a:solidFill>
                  <a:srgbClr val="FFFFFF"/>
                </a:solidFill>
              </a:rPr>
              <a:t>kişinin</a:t>
            </a:r>
            <a:r>
              <a:rPr lang="en-US" sz="900" dirty="0">
                <a:solidFill>
                  <a:srgbClr val="FFFFFF"/>
                </a:solidFill>
              </a:rPr>
              <a:t> </a:t>
            </a:r>
            <a:r>
              <a:rPr lang="en-US" sz="900" dirty="0" err="1">
                <a:solidFill>
                  <a:srgbClr val="FFFFFF"/>
                </a:solidFill>
              </a:rPr>
              <a:t>vücut</a:t>
            </a:r>
            <a:r>
              <a:rPr lang="en-US" sz="900" dirty="0">
                <a:solidFill>
                  <a:srgbClr val="FFFFFF"/>
                </a:solidFill>
              </a:rPr>
              <a:t> </a:t>
            </a:r>
            <a:r>
              <a:rPr lang="en-US" sz="900" dirty="0" err="1">
                <a:solidFill>
                  <a:srgbClr val="FFFFFF"/>
                </a:solidFill>
              </a:rPr>
              <a:t>bütünlüğüne</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diğer</a:t>
            </a:r>
            <a:r>
              <a:rPr lang="en-US" sz="900" dirty="0">
                <a:solidFill>
                  <a:srgbClr val="FFFFFF"/>
                </a:solidFill>
              </a:rPr>
              <a:t> </a:t>
            </a:r>
            <a:r>
              <a:rPr lang="en-US" sz="900" dirty="0" err="1">
                <a:solidFill>
                  <a:srgbClr val="FFFFFF"/>
                </a:solidFill>
              </a:rPr>
              <a:t>kişilik</a:t>
            </a:r>
            <a:r>
              <a:rPr lang="en-US" sz="900" dirty="0">
                <a:solidFill>
                  <a:srgbClr val="FFFFFF"/>
                </a:solidFill>
              </a:rPr>
              <a:t> </a:t>
            </a:r>
            <a:r>
              <a:rPr lang="en-US" sz="900" dirty="0" err="1">
                <a:solidFill>
                  <a:srgbClr val="FFFFFF"/>
                </a:solidFill>
              </a:rPr>
              <a:t>haklarına</a:t>
            </a:r>
            <a:r>
              <a:rPr lang="en-US" sz="900" dirty="0">
                <a:solidFill>
                  <a:srgbClr val="FFFFFF"/>
                </a:solidFill>
              </a:rPr>
              <a:t> </a:t>
            </a:r>
            <a:r>
              <a:rPr lang="en-US" sz="900" dirty="0" err="1">
                <a:solidFill>
                  <a:srgbClr val="FFFFFF"/>
                </a:solidFill>
              </a:rPr>
              <a:t>dokunulamaz</a:t>
            </a:r>
            <a:r>
              <a:rPr lang="en-US" sz="900" dirty="0">
                <a:solidFill>
                  <a:srgbClr val="FFFFFF"/>
                </a:solidFill>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e) </a:t>
            </a:r>
            <a:r>
              <a:rPr lang="en-US" sz="900" dirty="0" err="1">
                <a:solidFill>
                  <a:srgbClr val="FFFFFF"/>
                </a:solidFill>
              </a:rPr>
              <a:t>Kişi</a:t>
            </a:r>
            <a:r>
              <a:rPr lang="en-US" sz="900" dirty="0">
                <a:solidFill>
                  <a:srgbClr val="FFFFFF"/>
                </a:solidFill>
              </a:rPr>
              <a:t>, </a:t>
            </a:r>
            <a:r>
              <a:rPr lang="en-US" sz="900" dirty="0" err="1">
                <a:solidFill>
                  <a:srgbClr val="FFFFFF"/>
                </a:solidFill>
              </a:rPr>
              <a:t>rızası</a:t>
            </a:r>
            <a:r>
              <a:rPr lang="en-US" sz="900" dirty="0">
                <a:solidFill>
                  <a:srgbClr val="FFFFFF"/>
                </a:solidFill>
              </a:rPr>
              <a:t> </a:t>
            </a:r>
            <a:r>
              <a:rPr lang="en-US" sz="900" dirty="0" err="1">
                <a:solidFill>
                  <a:srgbClr val="FFFFFF"/>
                </a:solidFill>
              </a:rPr>
              <a:t>ve</a:t>
            </a:r>
            <a:r>
              <a:rPr lang="en-US" sz="900" dirty="0">
                <a:solidFill>
                  <a:srgbClr val="FFFFFF"/>
                </a:solidFill>
              </a:rPr>
              <a:t> </a:t>
            </a:r>
            <a:r>
              <a:rPr lang="en-US" sz="900" dirty="0" err="1">
                <a:solidFill>
                  <a:srgbClr val="FFFFFF"/>
                </a:solidFill>
              </a:rPr>
              <a:t>Bakanlığın</a:t>
            </a:r>
            <a:r>
              <a:rPr lang="en-US" sz="900" dirty="0">
                <a:solidFill>
                  <a:srgbClr val="FFFFFF"/>
                </a:solidFill>
              </a:rPr>
              <a:t> </a:t>
            </a:r>
            <a:r>
              <a:rPr lang="en-US" sz="900" dirty="0" err="1">
                <a:solidFill>
                  <a:srgbClr val="FFFFFF"/>
                </a:solidFill>
              </a:rPr>
              <a:t>izni</a:t>
            </a:r>
            <a:r>
              <a:rPr lang="en-US" sz="900" dirty="0">
                <a:solidFill>
                  <a:srgbClr val="FFFFFF"/>
                </a:solidFill>
              </a:rPr>
              <a:t> </a:t>
            </a:r>
            <a:r>
              <a:rPr lang="en-US" sz="900" dirty="0" err="1">
                <a:solidFill>
                  <a:srgbClr val="FFFFFF"/>
                </a:solidFill>
              </a:rPr>
              <a:t>olmaksızın</a:t>
            </a:r>
            <a:r>
              <a:rPr lang="en-US" sz="900" dirty="0">
                <a:solidFill>
                  <a:srgbClr val="FFFFFF"/>
                </a:solidFill>
              </a:rPr>
              <a:t> </a:t>
            </a:r>
            <a:r>
              <a:rPr lang="en-US" sz="900" dirty="0" err="1">
                <a:solidFill>
                  <a:srgbClr val="FFFFFF"/>
                </a:solidFill>
              </a:rPr>
              <a:t>tıbbi</a:t>
            </a:r>
            <a:r>
              <a:rPr lang="en-US" sz="900" dirty="0">
                <a:solidFill>
                  <a:srgbClr val="FFFFFF"/>
                </a:solidFill>
              </a:rPr>
              <a:t> </a:t>
            </a:r>
            <a:r>
              <a:rPr lang="en-US" sz="900" dirty="0" err="1">
                <a:solidFill>
                  <a:srgbClr val="FFFFFF"/>
                </a:solidFill>
              </a:rPr>
              <a:t>araştırmalara</a:t>
            </a:r>
            <a:r>
              <a:rPr lang="en-US" sz="900" dirty="0">
                <a:solidFill>
                  <a:srgbClr val="FFFFFF"/>
                </a:solidFill>
              </a:rPr>
              <a:t> tabi </a:t>
            </a:r>
            <a:r>
              <a:rPr lang="en-US" sz="900" dirty="0" err="1">
                <a:solidFill>
                  <a:srgbClr val="FFFFFF"/>
                </a:solidFill>
              </a:rPr>
              <a:t>tutulamaz</a:t>
            </a:r>
            <a:r>
              <a:rPr lang="en-US" sz="900" dirty="0">
                <a:solidFill>
                  <a:srgbClr val="FFFFFF"/>
                </a:solidFill>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900" dirty="0">
                <a:solidFill>
                  <a:srgbClr val="FFFFFF"/>
                </a:solidFill>
              </a:rPr>
              <a:t>f) Kanun </a:t>
            </a:r>
            <a:r>
              <a:rPr lang="en-US" sz="900" dirty="0" err="1">
                <a:solidFill>
                  <a:srgbClr val="FFFFFF"/>
                </a:solidFill>
              </a:rPr>
              <a:t>ile</a:t>
            </a:r>
            <a:r>
              <a:rPr lang="en-US" sz="900" dirty="0">
                <a:solidFill>
                  <a:srgbClr val="FFFFFF"/>
                </a:solidFill>
              </a:rPr>
              <a:t> </a:t>
            </a:r>
            <a:r>
              <a:rPr lang="en-US" sz="900" dirty="0" err="1">
                <a:solidFill>
                  <a:srgbClr val="FFFFFF"/>
                </a:solidFill>
              </a:rPr>
              <a:t>müsaade</a:t>
            </a:r>
            <a:r>
              <a:rPr lang="en-US" sz="900" dirty="0">
                <a:solidFill>
                  <a:srgbClr val="FFFFFF"/>
                </a:solidFill>
              </a:rPr>
              <a:t> </a:t>
            </a:r>
            <a:r>
              <a:rPr lang="en-US" sz="900" dirty="0" err="1">
                <a:solidFill>
                  <a:srgbClr val="FFFFFF"/>
                </a:solidFill>
              </a:rPr>
              <a:t>edilen</a:t>
            </a:r>
            <a:r>
              <a:rPr lang="en-US" sz="900" dirty="0">
                <a:solidFill>
                  <a:srgbClr val="FFFFFF"/>
                </a:solidFill>
              </a:rPr>
              <a:t> </a:t>
            </a:r>
            <a:r>
              <a:rPr lang="en-US" sz="900" dirty="0" err="1">
                <a:solidFill>
                  <a:srgbClr val="FFFFFF"/>
                </a:solidFill>
              </a:rPr>
              <a:t>haller</a:t>
            </a:r>
            <a:r>
              <a:rPr lang="en-US" sz="900" dirty="0">
                <a:solidFill>
                  <a:srgbClr val="FFFFFF"/>
                </a:solidFill>
              </a:rPr>
              <a:t> </a:t>
            </a:r>
            <a:r>
              <a:rPr lang="en-US" sz="900" dirty="0" err="1">
                <a:solidFill>
                  <a:srgbClr val="FFFFFF"/>
                </a:solidFill>
              </a:rPr>
              <a:t>ile</a:t>
            </a:r>
            <a:r>
              <a:rPr lang="en-US" sz="900" dirty="0">
                <a:solidFill>
                  <a:srgbClr val="FFFFFF"/>
                </a:solidFill>
              </a:rPr>
              <a:t> </a:t>
            </a:r>
            <a:r>
              <a:rPr lang="en-US" sz="900" dirty="0" err="1">
                <a:solidFill>
                  <a:srgbClr val="FFFFFF"/>
                </a:solidFill>
              </a:rPr>
              <a:t>tıbbi</a:t>
            </a:r>
            <a:r>
              <a:rPr lang="en-US" sz="900" dirty="0">
                <a:solidFill>
                  <a:srgbClr val="FFFFFF"/>
                </a:solidFill>
              </a:rPr>
              <a:t> </a:t>
            </a:r>
            <a:r>
              <a:rPr lang="en-US" sz="900" dirty="0" err="1">
                <a:solidFill>
                  <a:srgbClr val="FFFFFF"/>
                </a:solidFill>
              </a:rPr>
              <a:t>zorunluluklar</a:t>
            </a:r>
            <a:r>
              <a:rPr lang="en-US" sz="900" dirty="0">
                <a:solidFill>
                  <a:srgbClr val="FFFFFF"/>
                </a:solidFill>
              </a:rPr>
              <a:t> </a:t>
            </a:r>
            <a:r>
              <a:rPr lang="en-US" sz="900" dirty="0" err="1">
                <a:solidFill>
                  <a:srgbClr val="FFFFFF"/>
                </a:solidFill>
              </a:rPr>
              <a:t>dışında</a:t>
            </a:r>
            <a:r>
              <a:rPr lang="en-US" sz="900" dirty="0">
                <a:solidFill>
                  <a:srgbClr val="FFFFFF"/>
                </a:solidFill>
              </a:rPr>
              <a:t>, </a:t>
            </a:r>
            <a:r>
              <a:rPr lang="en-US" sz="900" dirty="0" err="1">
                <a:solidFill>
                  <a:srgbClr val="FFFFFF"/>
                </a:solidFill>
              </a:rPr>
              <a:t>hastanın</a:t>
            </a:r>
            <a:endParaRPr lang="en-US" sz="900" dirty="0">
              <a:solidFill>
                <a:srgbClr val="FFFFFF"/>
              </a:solidFill>
            </a:endParaRPr>
          </a:p>
          <a:p>
            <a:pPr>
              <a:lnSpc>
                <a:spcPct val="90000"/>
              </a:lnSpc>
              <a:spcBef>
                <a:spcPct val="20000"/>
              </a:spcBef>
              <a:spcAft>
                <a:spcPts val="600"/>
              </a:spcAft>
              <a:buClr>
                <a:schemeClr val="tx1"/>
              </a:buClr>
              <a:buSzPct val="80000"/>
            </a:pPr>
            <a:r>
              <a:rPr lang="en-US" sz="900" dirty="0" err="1">
                <a:solidFill>
                  <a:srgbClr val="FFFFFF"/>
                </a:solidFill>
                <a:highlight>
                  <a:srgbClr val="008000"/>
                </a:highlight>
              </a:rPr>
              <a:t>özel</a:t>
            </a:r>
            <a:r>
              <a:rPr lang="en-US" sz="900" dirty="0">
                <a:solidFill>
                  <a:srgbClr val="FFFFFF"/>
                </a:solidFill>
                <a:highlight>
                  <a:srgbClr val="008000"/>
                </a:highlight>
              </a:rPr>
              <a:t> </a:t>
            </a:r>
            <a:r>
              <a:rPr lang="en-US" sz="900" dirty="0" err="1">
                <a:solidFill>
                  <a:srgbClr val="FFFFFF"/>
                </a:solidFill>
                <a:highlight>
                  <a:srgbClr val="008000"/>
                </a:highlight>
              </a:rPr>
              <a:t>hayatının</a:t>
            </a:r>
            <a:r>
              <a:rPr lang="en-US" sz="900" dirty="0">
                <a:solidFill>
                  <a:srgbClr val="FFFFFF"/>
                </a:solidFill>
                <a:highlight>
                  <a:srgbClr val="008000"/>
                </a:highlight>
              </a:rPr>
              <a:t> </a:t>
            </a:r>
            <a:r>
              <a:rPr lang="en-US" sz="900" dirty="0" err="1">
                <a:solidFill>
                  <a:srgbClr val="FFFFFF"/>
                </a:solidFill>
                <a:highlight>
                  <a:srgbClr val="008000"/>
                </a:highlight>
              </a:rPr>
              <a:t>ve</a:t>
            </a:r>
            <a:r>
              <a:rPr lang="en-US" sz="900" dirty="0">
                <a:solidFill>
                  <a:srgbClr val="FFFFFF"/>
                </a:solidFill>
                <a:highlight>
                  <a:srgbClr val="008000"/>
                </a:highlight>
              </a:rPr>
              <a:t> </a:t>
            </a:r>
            <a:r>
              <a:rPr lang="en-US" sz="900" dirty="0" err="1">
                <a:solidFill>
                  <a:srgbClr val="FFFFFF"/>
                </a:solidFill>
                <a:highlight>
                  <a:srgbClr val="008000"/>
                </a:highlight>
              </a:rPr>
              <a:t>aile</a:t>
            </a:r>
            <a:r>
              <a:rPr lang="en-US" sz="900" dirty="0">
                <a:solidFill>
                  <a:srgbClr val="FFFFFF"/>
                </a:solidFill>
                <a:highlight>
                  <a:srgbClr val="008000"/>
                </a:highlight>
              </a:rPr>
              <a:t> </a:t>
            </a:r>
            <a:r>
              <a:rPr lang="en-US" sz="900" dirty="0" err="1">
                <a:solidFill>
                  <a:srgbClr val="FFFFFF"/>
                </a:solidFill>
                <a:highlight>
                  <a:srgbClr val="008000"/>
                </a:highlight>
              </a:rPr>
              <a:t>hayatının</a:t>
            </a:r>
            <a:r>
              <a:rPr lang="en-US" sz="900" dirty="0">
                <a:solidFill>
                  <a:srgbClr val="FFFFFF"/>
                </a:solidFill>
                <a:highlight>
                  <a:srgbClr val="008000"/>
                </a:highlight>
              </a:rPr>
              <a:t> </a:t>
            </a:r>
            <a:r>
              <a:rPr lang="en-US" sz="900" dirty="0" err="1">
                <a:solidFill>
                  <a:srgbClr val="FFFFFF"/>
                </a:solidFill>
                <a:highlight>
                  <a:srgbClr val="008000"/>
                </a:highlight>
              </a:rPr>
              <a:t>gizliliğine</a:t>
            </a:r>
            <a:r>
              <a:rPr lang="en-US" sz="900" dirty="0">
                <a:solidFill>
                  <a:srgbClr val="FFFFFF"/>
                </a:solidFill>
                <a:highlight>
                  <a:srgbClr val="008000"/>
                </a:highlight>
              </a:rPr>
              <a:t> </a:t>
            </a:r>
            <a:r>
              <a:rPr lang="en-US" sz="900" dirty="0" err="1">
                <a:solidFill>
                  <a:srgbClr val="FFFFFF"/>
                </a:solidFill>
              </a:rPr>
              <a:t>dokunulamaz</a:t>
            </a:r>
            <a:endParaRPr lang="en-US" sz="900" b="0" i="0" dirty="0">
              <a:solidFill>
                <a:srgbClr val="FFFFFF"/>
              </a:solidFill>
            </a:endParaRPr>
          </a:p>
        </p:txBody>
      </p:sp>
      <p:sp>
        <p:nvSpPr>
          <p:cNvPr id="24" name="Metin kutusu 23">
            <a:extLst>
              <a:ext uri="{FF2B5EF4-FFF2-40B4-BE49-F238E27FC236}">
                <a16:creationId xmlns:a16="http://schemas.microsoft.com/office/drawing/2014/main" id="{435FEC25-BA8E-4FFB-BF31-C0661AB8FBC1}"/>
              </a:ext>
            </a:extLst>
          </p:cNvPr>
          <p:cNvSpPr txBox="1"/>
          <p:nvPr/>
        </p:nvSpPr>
        <p:spPr>
          <a:xfrm>
            <a:off x="1794731" y="787401"/>
            <a:ext cx="3592286" cy="5308599"/>
          </a:xfrm>
          <a:prstGeom prst="rect">
            <a:avLst/>
          </a:prstGeom>
        </p:spPr>
        <p:txBody>
          <a:bodyPr vert="horz" lIns="91440" tIns="45720" rIns="91440" bIns="45720" rtlCol="0" anchor="ctr">
            <a:normAutofit/>
          </a:bodyPr>
          <a:lstStyle/>
          <a:p>
            <a:pPr marL="285750" indent="-285750">
              <a:spcBef>
                <a:spcPct val="0"/>
              </a:spcBef>
              <a:spcAft>
                <a:spcPts val="600"/>
              </a:spcAft>
              <a:buClr>
                <a:schemeClr val="tx1"/>
              </a:buClr>
              <a:buSzPct val="80000"/>
              <a:buFont typeface="Wingdings" panose="05000000000000000000" pitchFamily="2" charset="2"/>
              <a:buChar char="q"/>
            </a:pPr>
            <a:r>
              <a:rPr lang="tr-TR" b="1" cap="all" dirty="0">
                <a:ln w="3175" cmpd="sng">
                  <a:noFill/>
                </a:ln>
                <a:solidFill>
                  <a:schemeClr val="accent6"/>
                </a:solidFill>
                <a:latin typeface="+mj-lt"/>
                <a:ea typeface="+mj-ea"/>
                <a:cs typeface="+mj-cs"/>
              </a:rPr>
              <a:t>En temel insan hakkı</a:t>
            </a:r>
          </a:p>
          <a:p>
            <a:pPr marL="285750" indent="-285750">
              <a:spcBef>
                <a:spcPct val="0"/>
              </a:spcBef>
              <a:spcAft>
                <a:spcPts val="600"/>
              </a:spcAft>
              <a:buClr>
                <a:schemeClr val="tx1"/>
              </a:buClr>
              <a:buSzPct val="80000"/>
              <a:buFont typeface="Wingdings" panose="05000000000000000000" pitchFamily="2" charset="2"/>
              <a:buChar char="q"/>
            </a:pPr>
            <a:r>
              <a:rPr lang="tr-TR" b="1" cap="all" dirty="0">
                <a:ln w="3175" cmpd="sng">
                  <a:noFill/>
                </a:ln>
                <a:solidFill>
                  <a:schemeClr val="accent6"/>
                </a:solidFill>
                <a:latin typeface="+mj-lt"/>
                <a:ea typeface="+mj-ea"/>
                <a:cs typeface="+mj-cs"/>
              </a:rPr>
              <a:t>İnsanca muamele hakkı</a:t>
            </a:r>
          </a:p>
          <a:p>
            <a:pPr marL="285750" indent="-285750">
              <a:spcBef>
                <a:spcPct val="0"/>
              </a:spcBef>
              <a:spcAft>
                <a:spcPts val="600"/>
              </a:spcAft>
              <a:buClr>
                <a:schemeClr val="tx1"/>
              </a:buClr>
              <a:buSzPct val="80000"/>
              <a:buFont typeface="Wingdings" panose="05000000000000000000" pitchFamily="2" charset="2"/>
              <a:buChar char="q"/>
            </a:pPr>
            <a:r>
              <a:rPr lang="tr-TR" b="1" cap="all" dirty="0">
                <a:ln w="3175" cmpd="sng">
                  <a:noFill/>
                </a:ln>
                <a:solidFill>
                  <a:schemeClr val="accent6"/>
                </a:solidFill>
                <a:latin typeface="+mj-lt"/>
                <a:ea typeface="+mj-ea"/>
                <a:cs typeface="+mj-cs"/>
              </a:rPr>
              <a:t>Rıza</a:t>
            </a:r>
          </a:p>
          <a:p>
            <a:pPr marL="285750" indent="-285750">
              <a:spcBef>
                <a:spcPct val="0"/>
              </a:spcBef>
              <a:spcAft>
                <a:spcPts val="600"/>
              </a:spcAft>
              <a:buClr>
                <a:schemeClr val="tx1"/>
              </a:buClr>
              <a:buSzPct val="80000"/>
              <a:buFont typeface="Wingdings" panose="05000000000000000000" pitchFamily="2" charset="2"/>
              <a:buChar char="q"/>
            </a:pPr>
            <a:r>
              <a:rPr lang="tr-TR" b="1" cap="all" dirty="0">
                <a:ln w="3175" cmpd="sng">
                  <a:noFill/>
                </a:ln>
                <a:solidFill>
                  <a:schemeClr val="accent6"/>
                </a:solidFill>
                <a:latin typeface="+mj-lt"/>
                <a:ea typeface="+mj-ea"/>
                <a:cs typeface="+mj-cs"/>
              </a:rPr>
              <a:t>Özel hayatın gizliliği</a:t>
            </a:r>
            <a:endParaRPr lang="en-US" b="1" cap="all" dirty="0">
              <a:ln w="3175" cmpd="sng">
                <a:noFill/>
              </a:ln>
              <a:solidFill>
                <a:schemeClr val="accent6"/>
              </a:solidFill>
              <a:latin typeface="+mj-lt"/>
              <a:ea typeface="+mj-ea"/>
              <a:cs typeface="+mj-cs"/>
            </a:endParaRPr>
          </a:p>
          <a:p>
            <a:pPr>
              <a:spcBef>
                <a:spcPct val="0"/>
              </a:spcBef>
              <a:spcAft>
                <a:spcPts val="600"/>
              </a:spcAft>
              <a:buClr>
                <a:schemeClr val="tx1"/>
              </a:buClr>
              <a:buSzPct val="80000"/>
            </a:pPr>
            <a:endParaRPr lang="en-US" sz="3200" cap="all" dirty="0">
              <a:ln w="3175" cmpd="sng">
                <a:noFill/>
              </a:ln>
              <a:latin typeface="+mj-lt"/>
              <a:ea typeface="+mj-ea"/>
              <a:cs typeface="+mj-cs"/>
            </a:endParaRPr>
          </a:p>
          <a:p>
            <a:pPr>
              <a:spcBef>
                <a:spcPct val="0"/>
              </a:spcBef>
              <a:spcAft>
                <a:spcPts val="600"/>
              </a:spcAft>
              <a:buClr>
                <a:schemeClr val="tx1"/>
              </a:buClr>
              <a:buSzPct val="80000"/>
            </a:pPr>
            <a:endParaRPr lang="en-US" sz="3200" cap="all" dirty="0">
              <a:ln w="3175" cmpd="sng">
                <a:noFill/>
              </a:ln>
              <a:latin typeface="+mj-lt"/>
              <a:ea typeface="+mj-ea"/>
              <a:cs typeface="+mj-cs"/>
            </a:endParaRPr>
          </a:p>
          <a:p>
            <a:pPr>
              <a:spcBef>
                <a:spcPct val="0"/>
              </a:spcBef>
              <a:spcAft>
                <a:spcPts val="600"/>
              </a:spcAft>
              <a:buClr>
                <a:schemeClr val="tx1"/>
              </a:buClr>
              <a:buSzPct val="80000"/>
            </a:pPr>
            <a:r>
              <a:rPr lang="en-US" sz="3200" b="1" cap="all" dirty="0" err="1">
                <a:ln w="3175" cmpd="sng">
                  <a:noFill/>
                </a:ln>
                <a:latin typeface="+mj-lt"/>
                <a:ea typeface="+mj-ea"/>
                <a:cs typeface="+mj-cs"/>
              </a:rPr>
              <a:t>İlkeler</a:t>
            </a:r>
            <a:endParaRPr lang="tr-TR" sz="3200" b="1" cap="all" dirty="0">
              <a:ln w="3175" cmpd="sng">
                <a:noFill/>
              </a:ln>
              <a:latin typeface="+mj-lt"/>
              <a:ea typeface="+mj-ea"/>
              <a:cs typeface="+mj-cs"/>
            </a:endParaRPr>
          </a:p>
          <a:p>
            <a:pPr>
              <a:spcBef>
                <a:spcPct val="0"/>
              </a:spcBef>
              <a:spcAft>
                <a:spcPts val="600"/>
              </a:spcAft>
              <a:buClr>
                <a:schemeClr val="tx1"/>
              </a:buClr>
              <a:buSzPct val="80000"/>
            </a:pPr>
            <a:r>
              <a:rPr lang="tr-TR" sz="3200" b="1" cap="all" dirty="0">
                <a:ln w="3175" cmpd="sng">
                  <a:noFill/>
                </a:ln>
                <a:latin typeface="+mj-lt"/>
                <a:ea typeface="+mj-ea"/>
                <a:cs typeface="+mj-cs"/>
              </a:rPr>
              <a:t>5. madde</a:t>
            </a:r>
            <a:endParaRPr lang="en-US" sz="3200" b="1" cap="all" dirty="0">
              <a:ln w="3175" cmpd="sng">
                <a:noFill/>
              </a:ln>
              <a:latin typeface="+mj-lt"/>
              <a:ea typeface="+mj-ea"/>
              <a:cs typeface="+mj-cs"/>
            </a:endParaRPr>
          </a:p>
          <a:p>
            <a:pPr>
              <a:spcBef>
                <a:spcPct val="0"/>
              </a:spcBef>
              <a:spcAft>
                <a:spcPts val="600"/>
              </a:spcAft>
              <a:buClr>
                <a:schemeClr val="tx1"/>
              </a:buClr>
              <a:buSzPct val="80000"/>
            </a:pPr>
            <a:endParaRPr lang="en-US" sz="3200" cap="all" dirty="0">
              <a:ln w="3175" cmpd="sng">
                <a:noFill/>
              </a:ln>
              <a:latin typeface="+mj-lt"/>
              <a:ea typeface="+mj-ea"/>
              <a:cs typeface="+mj-cs"/>
            </a:endParaRPr>
          </a:p>
        </p:txBody>
      </p:sp>
    </p:spTree>
    <p:extLst>
      <p:ext uri="{BB962C8B-B14F-4D97-AF65-F5344CB8AC3E}">
        <p14:creationId xmlns:p14="http://schemas.microsoft.com/office/powerpoint/2010/main" val="29079631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en-US" sz="3200" dirty="0">
                <a:solidFill>
                  <a:srgbClr val="FFFFFF"/>
                </a:solidFill>
              </a:rPr>
              <a:t>HASTA HAKLARI YÖNETMELİĞİ</a:t>
            </a:r>
            <a:br>
              <a:rPr lang="tr-TR" sz="3200" dirty="0">
                <a:solidFill>
                  <a:srgbClr val="FFFFFF"/>
                </a:solidFill>
              </a:rPr>
            </a:br>
            <a:br>
              <a:rPr lang="tr-TR" sz="3200" dirty="0">
                <a:solidFill>
                  <a:srgbClr val="FFFFFF"/>
                </a:solidFill>
              </a:rPr>
            </a:br>
            <a:r>
              <a:rPr lang="tr-TR" sz="3200" b="1" dirty="0">
                <a:solidFill>
                  <a:srgbClr val="FFFFFF"/>
                </a:solidFill>
              </a:rPr>
              <a:t>Sağlık Hizmetlerinden Faydalanma Hakkı</a:t>
            </a:r>
            <a:endParaRPr lang="tr-TR" sz="3200" dirty="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r>
              <a:rPr lang="tr-TR" sz="1800" b="1" dirty="0">
                <a:solidFill>
                  <a:srgbClr val="FFFFFF"/>
                </a:solidFill>
              </a:rPr>
              <a:t>Adalet ve Hakkaniyete Uygun </a:t>
            </a:r>
            <a:r>
              <a:rPr lang="tr-TR" sz="1800" b="1">
                <a:solidFill>
                  <a:srgbClr val="FFFFFF"/>
                </a:solidFill>
              </a:rPr>
              <a:t>OlarakFaydalanma</a:t>
            </a:r>
            <a:endParaRPr lang="tr-TR" sz="1800" b="1" dirty="0">
              <a:solidFill>
                <a:srgbClr val="FFFFFF"/>
              </a:solidFill>
            </a:endParaRPr>
          </a:p>
          <a:p>
            <a:r>
              <a:rPr lang="tr-TR" sz="1800" b="1" dirty="0">
                <a:solidFill>
                  <a:srgbClr val="FFFFFF"/>
                </a:solidFill>
              </a:rPr>
              <a:t>Bilgi İsteme</a:t>
            </a:r>
          </a:p>
          <a:p>
            <a:r>
              <a:rPr lang="tr-TR" sz="1800" b="1" dirty="0">
                <a:solidFill>
                  <a:srgbClr val="FFFFFF"/>
                </a:solidFill>
              </a:rPr>
              <a:t>Sağlık Kuruluşunu Seçme ve Değiştirme</a:t>
            </a:r>
          </a:p>
          <a:p>
            <a:r>
              <a:rPr lang="tr-TR" sz="1800" b="1" dirty="0">
                <a:solidFill>
                  <a:srgbClr val="FFFFFF"/>
                </a:solidFill>
              </a:rPr>
              <a:t>Personeli Tanıma, Seçme ve Değiştirme</a:t>
            </a:r>
          </a:p>
          <a:p>
            <a:r>
              <a:rPr lang="tr-TR" sz="1800" b="1" dirty="0">
                <a:solidFill>
                  <a:srgbClr val="FFFFFF"/>
                </a:solidFill>
              </a:rPr>
              <a:t>Öncelik Sırasının Belirlenmesini İsteme</a:t>
            </a:r>
          </a:p>
          <a:p>
            <a:r>
              <a:rPr lang="tr-TR" sz="1800" b="1" dirty="0">
                <a:solidFill>
                  <a:srgbClr val="FFFFFF"/>
                </a:solidFill>
              </a:rPr>
              <a:t>Tıbbi Gereklere Uygun Teşhis, Tedavi ve Bakım</a:t>
            </a:r>
          </a:p>
          <a:p>
            <a:r>
              <a:rPr lang="tr-TR" sz="1800" b="1" dirty="0">
                <a:solidFill>
                  <a:srgbClr val="FFFFFF"/>
                </a:solidFill>
              </a:rPr>
              <a:t>Tıbbi Gereklilikler Dışında Müdahale Yasağı</a:t>
            </a:r>
          </a:p>
          <a:p>
            <a:r>
              <a:rPr lang="tr-TR" sz="1800" b="1" dirty="0">
                <a:solidFill>
                  <a:srgbClr val="FFFFFF"/>
                </a:solidFill>
              </a:rPr>
              <a:t>Ötenazi Yasağı</a:t>
            </a:r>
          </a:p>
          <a:p>
            <a:r>
              <a:rPr lang="tr-TR" sz="1800" b="1" dirty="0">
                <a:solidFill>
                  <a:srgbClr val="FFFFFF"/>
                </a:solidFill>
              </a:rPr>
              <a:t>Tıbbi Özen Gösterilmesi</a:t>
            </a:r>
          </a:p>
        </p:txBody>
      </p:sp>
    </p:spTree>
    <p:extLst>
      <p:ext uri="{BB962C8B-B14F-4D97-AF65-F5344CB8AC3E}">
        <p14:creationId xmlns:p14="http://schemas.microsoft.com/office/powerpoint/2010/main" val="2862658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5" name="Group 14">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6" name="Straight Connector 15">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2" name="Rectangle 21">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br>
              <a:rPr lang="tr-TR" sz="3000" b="1" dirty="0">
                <a:solidFill>
                  <a:srgbClr val="FFFFFF"/>
                </a:solidFill>
              </a:rPr>
            </a:br>
            <a:r>
              <a:rPr lang="en-US" sz="3000" dirty="0">
                <a:solidFill>
                  <a:srgbClr val="FFFFFF"/>
                </a:solidFill>
              </a:rPr>
              <a:t>HASTA HAKLARI YÖNETMELİĞİ</a:t>
            </a:r>
            <a:br>
              <a:rPr lang="tr-TR" sz="3000" dirty="0">
                <a:solidFill>
                  <a:srgbClr val="FFFFFF"/>
                </a:solidFill>
              </a:rPr>
            </a:br>
            <a:br>
              <a:rPr lang="tr-TR" sz="3000" dirty="0">
                <a:solidFill>
                  <a:srgbClr val="FFFFFF"/>
                </a:solidFill>
              </a:rPr>
            </a:br>
            <a:r>
              <a:rPr lang="tr-TR" sz="3000" b="1" dirty="0">
                <a:solidFill>
                  <a:srgbClr val="FFFFFF"/>
                </a:solidFill>
              </a:rPr>
              <a:t>Bilgi Alma Hakkı Bilgilendirmenin Kapsamı</a:t>
            </a:r>
            <a:br>
              <a:rPr lang="tr-TR" sz="3000" dirty="0">
                <a:solidFill>
                  <a:srgbClr val="FFFFFF"/>
                </a:solidFill>
              </a:rPr>
            </a:br>
            <a:endParaRPr lang="tr-TR" sz="3000" dirty="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pPr marL="0" indent="0">
              <a:lnSpc>
                <a:spcPct val="90000"/>
              </a:lnSpc>
              <a:buNone/>
            </a:pPr>
            <a:r>
              <a:rPr lang="tr-TR" sz="1600" b="1" dirty="0">
                <a:solidFill>
                  <a:srgbClr val="FF0000"/>
                </a:solidFill>
              </a:rPr>
              <a:t>Bilgilendirmenin Kapsamı</a:t>
            </a:r>
            <a:endParaRPr lang="tr-TR" sz="1600" dirty="0">
              <a:solidFill>
                <a:srgbClr val="FF0000"/>
              </a:solidFill>
            </a:endParaRPr>
          </a:p>
          <a:p>
            <a:pPr>
              <a:lnSpc>
                <a:spcPct val="90000"/>
              </a:lnSpc>
            </a:pPr>
            <a:r>
              <a:rPr lang="tr-TR" sz="1400" b="1" dirty="0">
                <a:solidFill>
                  <a:srgbClr val="FFFFFF"/>
                </a:solidFill>
              </a:rPr>
              <a:t>Madde 15- (Başlığı ile birlikte değişik:RG-8/5/2014-28994)</a:t>
            </a:r>
          </a:p>
          <a:p>
            <a:pPr>
              <a:lnSpc>
                <a:spcPct val="90000"/>
              </a:lnSpc>
            </a:pPr>
            <a:r>
              <a:rPr lang="tr-TR" sz="1400" b="1" dirty="0">
                <a:solidFill>
                  <a:srgbClr val="FFFFFF"/>
                </a:solidFill>
              </a:rPr>
              <a:t>Hastaya;</a:t>
            </a:r>
          </a:p>
          <a:p>
            <a:pPr>
              <a:lnSpc>
                <a:spcPct val="90000"/>
              </a:lnSpc>
            </a:pPr>
            <a:r>
              <a:rPr lang="tr-TR" sz="1400" b="1" dirty="0">
                <a:solidFill>
                  <a:srgbClr val="FFFFFF"/>
                </a:solidFill>
              </a:rPr>
              <a:t>a) Hastalığın muhtemel sebepleri ve nasıl seyredeceği,</a:t>
            </a:r>
          </a:p>
          <a:p>
            <a:pPr>
              <a:lnSpc>
                <a:spcPct val="90000"/>
              </a:lnSpc>
            </a:pPr>
            <a:r>
              <a:rPr lang="tr-TR" sz="1400" b="1" dirty="0">
                <a:solidFill>
                  <a:srgbClr val="FFFFFF"/>
                </a:solidFill>
              </a:rPr>
              <a:t>b) Tıbbi müdahalenin kim tarafından nerede, ne şekilde ve nasıl yapılacağı ile tahmini süresi,</a:t>
            </a:r>
          </a:p>
          <a:p>
            <a:pPr>
              <a:lnSpc>
                <a:spcPct val="90000"/>
              </a:lnSpc>
            </a:pPr>
            <a:r>
              <a:rPr lang="tr-TR" sz="1400" b="1" dirty="0">
                <a:solidFill>
                  <a:srgbClr val="FFFFFF"/>
                </a:solidFill>
              </a:rPr>
              <a:t>c) Diğer tanı ve tedavi seçenekleri ve bu seçeneklerin getireceği fayda ve riskler ile hastanın sağlığı üzerindeki muhtemel etkileri,</a:t>
            </a:r>
          </a:p>
          <a:p>
            <a:pPr>
              <a:lnSpc>
                <a:spcPct val="90000"/>
              </a:lnSpc>
            </a:pPr>
            <a:r>
              <a:rPr lang="tr-TR" sz="1400" b="1" dirty="0">
                <a:solidFill>
                  <a:srgbClr val="FFFFFF"/>
                </a:solidFill>
              </a:rPr>
              <a:t>ç) Muhtemel komplikasyonları,</a:t>
            </a:r>
          </a:p>
          <a:p>
            <a:pPr>
              <a:lnSpc>
                <a:spcPct val="90000"/>
              </a:lnSpc>
            </a:pPr>
            <a:r>
              <a:rPr lang="tr-TR" sz="1400" b="1" dirty="0">
                <a:solidFill>
                  <a:srgbClr val="FFFFFF"/>
                </a:solidFill>
              </a:rPr>
              <a:t>d) Reddetme durumunda ortaya çıkabilecek muhtemel fayda ve riskleri,</a:t>
            </a:r>
          </a:p>
          <a:p>
            <a:pPr>
              <a:lnSpc>
                <a:spcPct val="90000"/>
              </a:lnSpc>
            </a:pPr>
            <a:r>
              <a:rPr lang="tr-TR" sz="1400" b="1" dirty="0">
                <a:solidFill>
                  <a:srgbClr val="FFFFFF"/>
                </a:solidFill>
              </a:rPr>
              <a:t>e) Kullanılacak ilaçların önemli özellikleri,</a:t>
            </a:r>
          </a:p>
          <a:p>
            <a:pPr>
              <a:lnSpc>
                <a:spcPct val="90000"/>
              </a:lnSpc>
            </a:pPr>
            <a:r>
              <a:rPr lang="tr-TR" sz="1400" b="1" dirty="0">
                <a:solidFill>
                  <a:srgbClr val="FFFFFF"/>
                </a:solidFill>
              </a:rPr>
              <a:t>f) Sağlığı için kritik olan yaşam tarzı önerileri,</a:t>
            </a:r>
          </a:p>
          <a:p>
            <a:pPr>
              <a:lnSpc>
                <a:spcPct val="90000"/>
              </a:lnSpc>
            </a:pPr>
            <a:r>
              <a:rPr lang="tr-TR" sz="1400" b="1" dirty="0">
                <a:solidFill>
                  <a:srgbClr val="FFFFFF"/>
                </a:solidFill>
              </a:rPr>
              <a:t>g) Gerektiğinde aynı konuda tıbbî yardıma nasıl ulaşabileceği,</a:t>
            </a:r>
          </a:p>
          <a:p>
            <a:pPr>
              <a:lnSpc>
                <a:spcPct val="90000"/>
              </a:lnSpc>
            </a:pPr>
            <a:r>
              <a:rPr lang="tr-TR" sz="1400" dirty="0">
                <a:solidFill>
                  <a:srgbClr val="FFFFFF"/>
                </a:solidFill>
              </a:rPr>
              <a:t>hususlarında bilgi verilir.</a:t>
            </a:r>
            <a:r>
              <a:rPr lang="tr-TR" sz="1400" b="1" dirty="0">
                <a:solidFill>
                  <a:srgbClr val="FFFFFF"/>
                </a:solidFill>
              </a:rPr>
              <a:t> </a:t>
            </a:r>
          </a:p>
          <a:p>
            <a:pPr>
              <a:lnSpc>
                <a:spcPct val="90000"/>
              </a:lnSpc>
            </a:pPr>
            <a:endParaRPr lang="tr-TR" sz="1400" dirty="0">
              <a:solidFill>
                <a:srgbClr val="FFFFFF"/>
              </a:solidFill>
            </a:endParaRPr>
          </a:p>
        </p:txBody>
      </p:sp>
      <p:sp>
        <p:nvSpPr>
          <p:cNvPr id="21" name="Sağ Ok 3">
            <a:extLst>
              <a:ext uri="{FF2B5EF4-FFF2-40B4-BE49-F238E27FC236}">
                <a16:creationId xmlns:a16="http://schemas.microsoft.com/office/drawing/2014/main" id="{C76DA126-A4B3-470D-ADAB-ED47DB2CD35F}"/>
              </a:ext>
            </a:extLst>
          </p:cNvPr>
          <p:cNvSpPr/>
          <p:nvPr/>
        </p:nvSpPr>
        <p:spPr>
          <a:xfrm>
            <a:off x="5355391" y="634999"/>
            <a:ext cx="978408" cy="484632"/>
          </a:xfrm>
          <a:prstGeom prst="rightArrow">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rgbClr val="C00000"/>
              </a:solidFill>
            </a:endParaRPr>
          </a:p>
        </p:txBody>
      </p:sp>
    </p:spTree>
    <p:extLst>
      <p:ext uri="{BB962C8B-B14F-4D97-AF65-F5344CB8AC3E}">
        <p14:creationId xmlns:p14="http://schemas.microsoft.com/office/powerpoint/2010/main" val="1194703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en-US" sz="3200" dirty="0">
                <a:solidFill>
                  <a:srgbClr val="FFFFFF"/>
                </a:solidFill>
              </a:rPr>
              <a:t>HASTA HAKLARI YÖNETMELİĞİ</a:t>
            </a:r>
            <a:br>
              <a:rPr lang="tr-TR" sz="3200" dirty="0">
                <a:solidFill>
                  <a:srgbClr val="FFFFFF"/>
                </a:solidFill>
              </a:rPr>
            </a:br>
            <a:br>
              <a:rPr lang="tr-TR" sz="3200" b="1" dirty="0">
                <a:solidFill>
                  <a:srgbClr val="FFFFFF"/>
                </a:solidFill>
              </a:rPr>
            </a:br>
            <a:r>
              <a:rPr lang="tr-TR" sz="3200" b="1" dirty="0">
                <a:solidFill>
                  <a:srgbClr val="FFFFFF"/>
                </a:solidFill>
              </a:rPr>
              <a:t>Hasta Haklarının Korunması</a:t>
            </a:r>
            <a:endParaRPr lang="tr-TR" sz="3200" dirty="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pPr marL="0" indent="0">
              <a:buNone/>
            </a:pPr>
            <a:endParaRPr lang="tr-TR" sz="1800" b="1">
              <a:solidFill>
                <a:srgbClr val="FFFFFF"/>
              </a:solidFill>
            </a:endParaRPr>
          </a:p>
          <a:p>
            <a:r>
              <a:rPr lang="tr-TR" sz="1800" b="1">
                <a:solidFill>
                  <a:srgbClr val="FFFFFF"/>
                </a:solidFill>
              </a:rPr>
              <a:t>Madde 21 Mahremiyete Saygı Gösterilmesi</a:t>
            </a:r>
          </a:p>
          <a:p>
            <a:endParaRPr lang="tr-TR" sz="1800" b="1">
              <a:solidFill>
                <a:srgbClr val="FFFFFF"/>
              </a:solidFill>
            </a:endParaRPr>
          </a:p>
          <a:p>
            <a:r>
              <a:rPr lang="tr-TR" sz="1800" b="1">
                <a:solidFill>
                  <a:srgbClr val="FFFFFF"/>
                </a:solidFill>
              </a:rPr>
              <a:t>Madde 22 Rıza Olmaksızın Tıbbi Ameliyeye Tabi Tutulmama</a:t>
            </a:r>
          </a:p>
          <a:p>
            <a:endParaRPr lang="tr-TR" sz="1800" b="1">
              <a:solidFill>
                <a:srgbClr val="FFFFFF"/>
              </a:solidFill>
            </a:endParaRPr>
          </a:p>
          <a:p>
            <a:r>
              <a:rPr lang="tr-TR" sz="1800" b="1">
                <a:solidFill>
                  <a:srgbClr val="FFFFFF"/>
                </a:solidFill>
              </a:rPr>
              <a:t>Madde 23 Bilgilerin Gizli Tutulması</a:t>
            </a:r>
          </a:p>
          <a:p>
            <a:pPr marL="0" indent="0">
              <a:buNone/>
            </a:pPr>
            <a:endParaRPr lang="tr-TR" sz="1800">
              <a:solidFill>
                <a:srgbClr val="FFFFFF"/>
              </a:solidFill>
            </a:endParaRPr>
          </a:p>
        </p:txBody>
      </p:sp>
    </p:spTree>
    <p:extLst>
      <p:ext uri="{BB962C8B-B14F-4D97-AF65-F5344CB8AC3E}">
        <p14:creationId xmlns:p14="http://schemas.microsoft.com/office/powerpoint/2010/main" val="18555481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tr-TR" sz="3200" b="1" dirty="0">
                <a:solidFill>
                  <a:srgbClr val="FFFFFF"/>
                </a:solidFill>
              </a:rPr>
              <a:t>Tıbbi Müdahalede Hastanın </a:t>
            </a:r>
            <a:r>
              <a:rPr lang="tr-TR" sz="3200" b="1">
                <a:solidFill>
                  <a:srgbClr val="FFFFFF"/>
                </a:solidFill>
              </a:rPr>
              <a:t>RızasI</a:t>
            </a:r>
            <a:endParaRPr lang="tr-TR" sz="3200" dirty="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r>
              <a:rPr lang="tr-TR" sz="1800" b="1">
                <a:solidFill>
                  <a:srgbClr val="FFFFFF"/>
                </a:solidFill>
              </a:rPr>
              <a:t>Madde 24-  Hastanın Rızası ve İzin</a:t>
            </a:r>
          </a:p>
          <a:p>
            <a:r>
              <a:rPr lang="tr-TR" sz="1800" b="1">
                <a:solidFill>
                  <a:srgbClr val="FFFFFF"/>
                </a:solidFill>
              </a:rPr>
              <a:t> Madde 25- Tedaviyi Reddetme ve Durdurma</a:t>
            </a:r>
          </a:p>
          <a:p>
            <a:r>
              <a:rPr lang="tr-TR" sz="1800" b="1">
                <a:solidFill>
                  <a:srgbClr val="FFFFFF"/>
                </a:solidFill>
              </a:rPr>
              <a:t> Madde 26-  Rıza Formu</a:t>
            </a:r>
          </a:p>
          <a:p>
            <a:r>
              <a:rPr lang="tr-TR" sz="1800" b="1">
                <a:solidFill>
                  <a:srgbClr val="FFFFFF"/>
                </a:solidFill>
              </a:rPr>
              <a:t> Madde 27-  Alışılmış Olmayan Tedavi Usullerinin Uygulanması</a:t>
            </a:r>
          </a:p>
          <a:p>
            <a:r>
              <a:rPr lang="tr-TR" sz="1800" b="1">
                <a:solidFill>
                  <a:srgbClr val="FFFFFF"/>
                </a:solidFill>
              </a:rPr>
              <a:t> Madde 28- Rızanın Şekli ve Geçerliliği</a:t>
            </a:r>
          </a:p>
          <a:p>
            <a:r>
              <a:rPr lang="tr-TR" sz="1800" b="1">
                <a:solidFill>
                  <a:srgbClr val="FFFFFF"/>
                </a:solidFill>
              </a:rPr>
              <a:t> Madde 29- Organ ve Doku Alınmasında Rıza</a:t>
            </a:r>
          </a:p>
          <a:p>
            <a:r>
              <a:rPr lang="tr-TR" sz="1800" b="1">
                <a:solidFill>
                  <a:srgbClr val="FFFFFF"/>
                </a:solidFill>
              </a:rPr>
              <a:t> Madde 29-</a:t>
            </a:r>
            <a:r>
              <a:rPr lang="de-DE" sz="1800" b="1">
                <a:solidFill>
                  <a:srgbClr val="FFFFFF"/>
                </a:solidFill>
              </a:rPr>
              <a:t>Aile Planlanması Hizmetleri ve Gebeliğin Sona</a:t>
            </a:r>
            <a:r>
              <a:rPr lang="tr-TR" sz="1800" b="1">
                <a:solidFill>
                  <a:srgbClr val="FFFFFF"/>
                </a:solidFill>
              </a:rPr>
              <a:t> </a:t>
            </a:r>
            <a:r>
              <a:rPr lang="de-DE" sz="1800" b="1">
                <a:solidFill>
                  <a:srgbClr val="FFFFFF"/>
                </a:solidFill>
              </a:rPr>
              <a:t>Erdirilmesi</a:t>
            </a:r>
            <a:endParaRPr lang="tr-TR" sz="1800" b="1">
              <a:solidFill>
                <a:srgbClr val="FFFFFF"/>
              </a:solidFill>
            </a:endParaRPr>
          </a:p>
          <a:p>
            <a:r>
              <a:rPr lang="tr-TR" sz="1800" b="1">
                <a:solidFill>
                  <a:srgbClr val="FFFFFF"/>
                </a:solidFill>
              </a:rPr>
              <a:t>Madde  30- Rızanın Kapsamı ve Aranmayacağı Haller</a:t>
            </a:r>
          </a:p>
          <a:p>
            <a:endParaRPr lang="tr-TR" sz="1800">
              <a:solidFill>
                <a:srgbClr val="FFFFFF"/>
              </a:solidFill>
            </a:endParaRPr>
          </a:p>
        </p:txBody>
      </p:sp>
    </p:spTree>
    <p:extLst>
      <p:ext uri="{BB962C8B-B14F-4D97-AF65-F5344CB8AC3E}">
        <p14:creationId xmlns:p14="http://schemas.microsoft.com/office/powerpoint/2010/main" val="5524543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tr-TR" sz="3200" b="1">
                <a:solidFill>
                  <a:srgbClr val="FFFFFF"/>
                </a:solidFill>
              </a:rPr>
              <a:t>Diğer Haklar</a:t>
            </a:r>
            <a:endParaRPr lang="tr-TR" sz="320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pPr marL="0" indent="0">
              <a:buNone/>
            </a:pPr>
            <a:r>
              <a:rPr lang="tr-TR" sz="1800" b="1" dirty="0">
                <a:solidFill>
                  <a:srgbClr val="FFFFFF"/>
                </a:solidFill>
              </a:rPr>
              <a:t>Madde 37-</a:t>
            </a:r>
            <a:r>
              <a:rPr lang="tr-TR" sz="1800" dirty="0">
                <a:solidFill>
                  <a:srgbClr val="FFFFFF"/>
                </a:solidFill>
              </a:rPr>
              <a:t> </a:t>
            </a:r>
            <a:r>
              <a:rPr lang="tr-TR" sz="1800" b="1" dirty="0">
                <a:solidFill>
                  <a:srgbClr val="FFFFFF"/>
                </a:solidFill>
              </a:rPr>
              <a:t>Güvenliğin Sağlanması</a:t>
            </a:r>
            <a:r>
              <a:rPr lang="tr-TR" sz="1800" dirty="0">
                <a:solidFill>
                  <a:srgbClr val="FFFFFF"/>
                </a:solidFill>
              </a:rPr>
              <a:t> </a:t>
            </a:r>
          </a:p>
          <a:p>
            <a:pPr marL="0" indent="0">
              <a:buNone/>
            </a:pPr>
            <a:r>
              <a:rPr lang="tr-TR" sz="1800" b="1" dirty="0">
                <a:solidFill>
                  <a:srgbClr val="FFFFFF"/>
                </a:solidFill>
              </a:rPr>
              <a:t>Madde 38-</a:t>
            </a:r>
            <a:r>
              <a:rPr lang="tr-TR" sz="1800" dirty="0">
                <a:solidFill>
                  <a:srgbClr val="FFFFFF"/>
                </a:solidFill>
              </a:rPr>
              <a:t> </a:t>
            </a:r>
            <a:r>
              <a:rPr lang="tr-TR" sz="1800" b="1" dirty="0">
                <a:solidFill>
                  <a:srgbClr val="FFFFFF"/>
                </a:solidFill>
              </a:rPr>
              <a:t>Dini Vecibeleri Yerine </a:t>
            </a:r>
          </a:p>
          <a:p>
            <a:pPr marL="0" indent="0">
              <a:buNone/>
            </a:pPr>
            <a:r>
              <a:rPr lang="tr-TR" sz="1800" b="1" dirty="0">
                <a:solidFill>
                  <a:srgbClr val="FFFFFF"/>
                </a:solidFill>
              </a:rPr>
              <a:t>  Getirebilme ve Dini Hizmetlerden </a:t>
            </a:r>
          </a:p>
          <a:p>
            <a:pPr marL="0" indent="0">
              <a:buNone/>
            </a:pPr>
            <a:r>
              <a:rPr lang="tr-TR" sz="1800" b="1" dirty="0">
                <a:solidFill>
                  <a:srgbClr val="FFFFFF"/>
                </a:solidFill>
              </a:rPr>
              <a:t>                    Faydalanma</a:t>
            </a:r>
            <a:endParaRPr lang="tr-TR" sz="1800" dirty="0">
              <a:solidFill>
                <a:srgbClr val="FFFFFF"/>
              </a:solidFill>
            </a:endParaRPr>
          </a:p>
          <a:p>
            <a:pPr marL="0" indent="0">
              <a:buNone/>
            </a:pPr>
            <a:r>
              <a:rPr lang="tr-TR" sz="1800" b="1" dirty="0">
                <a:solidFill>
                  <a:srgbClr val="FFFFFF"/>
                </a:solidFill>
              </a:rPr>
              <a:t>Madde 39-</a:t>
            </a:r>
            <a:r>
              <a:rPr lang="tr-TR" sz="1800" dirty="0">
                <a:solidFill>
                  <a:srgbClr val="FFFFFF"/>
                </a:solidFill>
              </a:rPr>
              <a:t> </a:t>
            </a:r>
            <a:r>
              <a:rPr lang="tr-TR" sz="1800" b="1" dirty="0">
                <a:solidFill>
                  <a:srgbClr val="FFFFFF"/>
                </a:solidFill>
              </a:rPr>
              <a:t>İnsani Değerlere Saygı Gösterilmesi ve Ziyaret</a:t>
            </a:r>
            <a:endParaRPr lang="tr-TR" sz="1800" dirty="0">
              <a:solidFill>
                <a:srgbClr val="FFFFFF"/>
              </a:solidFill>
            </a:endParaRPr>
          </a:p>
          <a:p>
            <a:pPr marL="0" indent="0">
              <a:buNone/>
            </a:pPr>
            <a:r>
              <a:rPr lang="tr-TR" sz="1800" b="1" dirty="0">
                <a:solidFill>
                  <a:srgbClr val="FFFFFF"/>
                </a:solidFill>
              </a:rPr>
              <a:t>Madde 40-</a:t>
            </a:r>
            <a:r>
              <a:rPr lang="tr-TR" sz="1800" dirty="0">
                <a:solidFill>
                  <a:srgbClr val="FFFFFF"/>
                </a:solidFill>
              </a:rPr>
              <a:t> </a:t>
            </a:r>
            <a:r>
              <a:rPr lang="tr-TR" sz="1800" b="1" dirty="0">
                <a:solidFill>
                  <a:srgbClr val="FFFFFF"/>
                </a:solidFill>
              </a:rPr>
              <a:t>Refakatçi Bulundurma</a:t>
            </a:r>
            <a:endParaRPr lang="tr-TR" sz="1800" dirty="0">
              <a:solidFill>
                <a:srgbClr val="FFFFFF"/>
              </a:solidFill>
            </a:endParaRPr>
          </a:p>
          <a:p>
            <a:pPr marL="0" indent="0">
              <a:buNone/>
            </a:pPr>
            <a:r>
              <a:rPr lang="tr-TR" sz="1800" b="1" dirty="0">
                <a:solidFill>
                  <a:srgbClr val="FFFFFF"/>
                </a:solidFill>
              </a:rPr>
              <a:t>Madde 41-</a:t>
            </a:r>
            <a:r>
              <a:rPr lang="tr-TR" sz="1800" dirty="0">
                <a:solidFill>
                  <a:srgbClr val="FFFFFF"/>
                </a:solidFill>
              </a:rPr>
              <a:t> </a:t>
            </a:r>
            <a:r>
              <a:rPr lang="tr-TR" sz="1800" b="1" dirty="0">
                <a:solidFill>
                  <a:srgbClr val="FFFFFF"/>
                </a:solidFill>
              </a:rPr>
              <a:t>Hizmetin Sağlık Kurum ve Kuruluşu Dışında Verilmesi</a:t>
            </a:r>
            <a:endParaRPr lang="tr-TR" sz="1800" dirty="0">
              <a:solidFill>
                <a:srgbClr val="FFFFFF"/>
              </a:solidFill>
            </a:endParaRPr>
          </a:p>
          <a:p>
            <a:endParaRPr lang="tr-TR" sz="1800" dirty="0">
              <a:solidFill>
                <a:srgbClr val="FFFFFF"/>
              </a:solidFill>
            </a:endParaRPr>
          </a:p>
        </p:txBody>
      </p:sp>
    </p:spTree>
    <p:extLst>
      <p:ext uri="{BB962C8B-B14F-4D97-AF65-F5344CB8AC3E}">
        <p14:creationId xmlns:p14="http://schemas.microsoft.com/office/powerpoint/2010/main" val="15829559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47" name="Group 46">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48" name="Straight Connector 47">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9" name="Straight Connector 48">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54" name="Rectangle 53">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Başlık 2">
            <a:extLst>
              <a:ext uri="{FF2B5EF4-FFF2-40B4-BE49-F238E27FC236}">
                <a16:creationId xmlns:a16="http://schemas.microsoft.com/office/drawing/2014/main" id="{A8C9DDCB-A1A2-4603-A85A-1DD29EC16B29}"/>
              </a:ext>
            </a:extLst>
          </p:cNvPr>
          <p:cNvSpPr>
            <a:spLocks noGrp="1"/>
          </p:cNvSpPr>
          <p:nvPr>
            <p:ph type="title"/>
          </p:nvPr>
        </p:nvSpPr>
        <p:spPr>
          <a:xfrm>
            <a:off x="1766935" y="-872953"/>
            <a:ext cx="3705269" cy="5308599"/>
          </a:xfrm>
        </p:spPr>
        <p:txBody>
          <a:bodyPr vert="horz" lIns="91440" tIns="45720" rIns="91440" bIns="45720" rtlCol="0">
            <a:normAutofit/>
          </a:bodyPr>
          <a:lstStyle/>
          <a:p>
            <a:r>
              <a:rPr lang="en-US" sz="3200" dirty="0" err="1">
                <a:solidFill>
                  <a:srgbClr val="FFFFFF"/>
                </a:solidFill>
              </a:rPr>
              <a:t>Ülkem</a:t>
            </a:r>
            <a:r>
              <a:rPr lang="tr-TR" sz="3200" dirty="0">
                <a:solidFill>
                  <a:srgbClr val="FFFFFF"/>
                </a:solidFill>
              </a:rPr>
              <a:t>i</a:t>
            </a:r>
            <a:r>
              <a:rPr lang="en-US" sz="3200" dirty="0" err="1">
                <a:solidFill>
                  <a:srgbClr val="FFFFFF"/>
                </a:solidFill>
              </a:rPr>
              <a:t>zde</a:t>
            </a:r>
            <a:r>
              <a:rPr lang="en-US" sz="3200" dirty="0">
                <a:solidFill>
                  <a:srgbClr val="FFFFFF"/>
                </a:solidFill>
              </a:rPr>
              <a:t> </a:t>
            </a:r>
            <a:br>
              <a:rPr lang="tr-TR" sz="3200" dirty="0">
                <a:solidFill>
                  <a:srgbClr val="FFFFFF"/>
                </a:solidFill>
              </a:rPr>
            </a:br>
            <a:r>
              <a:rPr lang="en-US" sz="3200" dirty="0" err="1">
                <a:solidFill>
                  <a:srgbClr val="FFFFFF"/>
                </a:solidFill>
              </a:rPr>
              <a:t>huku</a:t>
            </a:r>
            <a:r>
              <a:rPr lang="tr-TR" sz="3200" dirty="0">
                <a:solidFill>
                  <a:srgbClr val="FFFFFF"/>
                </a:solidFill>
              </a:rPr>
              <a:t>ki</a:t>
            </a:r>
            <a:r>
              <a:rPr lang="en-US" sz="3200" dirty="0">
                <a:solidFill>
                  <a:srgbClr val="FFFFFF"/>
                </a:solidFill>
              </a:rPr>
              <a:t> </a:t>
            </a:r>
            <a:r>
              <a:rPr lang="en-US" sz="3200" dirty="0" err="1">
                <a:solidFill>
                  <a:srgbClr val="FFFFFF"/>
                </a:solidFill>
              </a:rPr>
              <a:t>düzenlemeler</a:t>
            </a:r>
            <a:endParaRPr lang="en-US" sz="3200" dirty="0">
              <a:solidFill>
                <a:srgbClr val="FFFFFF"/>
              </a:solidFill>
            </a:endParaRPr>
          </a:p>
        </p:txBody>
      </p:sp>
      <p:sp>
        <p:nvSpPr>
          <p:cNvPr id="38" name="İçerik Yer Tutucusu 37">
            <a:extLst>
              <a:ext uri="{FF2B5EF4-FFF2-40B4-BE49-F238E27FC236}">
                <a16:creationId xmlns:a16="http://schemas.microsoft.com/office/drawing/2014/main" id="{66246B08-FB5B-4C34-94C1-15D3E62C9AED}"/>
              </a:ext>
            </a:extLst>
          </p:cNvPr>
          <p:cNvSpPr>
            <a:spLocks noGrp="1"/>
          </p:cNvSpPr>
          <p:nvPr>
            <p:ph idx="1"/>
          </p:nvPr>
        </p:nvSpPr>
        <p:spPr>
          <a:xfrm>
            <a:off x="6516553" y="685800"/>
            <a:ext cx="4754563" cy="5410200"/>
          </a:xfrm>
        </p:spPr>
        <p:txBody>
          <a:bodyPr vert="horz" lIns="91440" tIns="45720" rIns="91440" bIns="45720" rtlCol="0">
            <a:normAutofit/>
          </a:bodyPr>
          <a:lstStyle/>
          <a:p>
            <a:pPr indent="-228600">
              <a:lnSpc>
                <a:spcPct val="90000"/>
              </a:lnSpc>
            </a:pPr>
            <a:r>
              <a:rPr lang="en-US" sz="1500" b="1" dirty="0" err="1">
                <a:solidFill>
                  <a:srgbClr val="FFFFFF"/>
                </a:solidFill>
              </a:rPr>
              <a:t>Hukuk</a:t>
            </a:r>
            <a:r>
              <a:rPr lang="en-US" sz="1500" b="1" dirty="0">
                <a:solidFill>
                  <a:srgbClr val="FFFFFF"/>
                </a:solidFill>
              </a:rPr>
              <a:t> </a:t>
            </a:r>
            <a:r>
              <a:rPr lang="en-US" sz="1500" b="1" dirty="0" err="1">
                <a:solidFill>
                  <a:srgbClr val="FFFFFF"/>
                </a:solidFill>
              </a:rPr>
              <a:t>yaşamın</a:t>
            </a:r>
            <a:r>
              <a:rPr lang="en-US" sz="1500" b="1" dirty="0">
                <a:solidFill>
                  <a:srgbClr val="FFFFFF"/>
                </a:solidFill>
              </a:rPr>
              <a:t> her </a:t>
            </a:r>
            <a:r>
              <a:rPr lang="en-US" sz="1500" b="1" dirty="0" err="1">
                <a:solidFill>
                  <a:srgbClr val="FFFFFF"/>
                </a:solidFill>
              </a:rPr>
              <a:t>alanında</a:t>
            </a:r>
            <a:r>
              <a:rPr lang="en-US" sz="1500" b="1" dirty="0">
                <a:solidFill>
                  <a:srgbClr val="FFFFFF"/>
                </a:solidFill>
              </a:rPr>
              <a:t> </a:t>
            </a:r>
            <a:r>
              <a:rPr lang="en-US" sz="1500" b="1" dirty="0" err="1">
                <a:solidFill>
                  <a:srgbClr val="FFFFFF"/>
                </a:solidFill>
              </a:rPr>
              <a:t>yer</a:t>
            </a:r>
            <a:r>
              <a:rPr lang="en-US" sz="1500" b="1" dirty="0">
                <a:solidFill>
                  <a:srgbClr val="FFFFFF"/>
                </a:solidFill>
              </a:rPr>
              <a:t> </a:t>
            </a:r>
            <a:r>
              <a:rPr lang="en-US" sz="1500" b="1" dirty="0" err="1">
                <a:solidFill>
                  <a:srgbClr val="FFFFFF"/>
                </a:solidFill>
              </a:rPr>
              <a:t>alan</a:t>
            </a:r>
            <a:r>
              <a:rPr lang="en-US" sz="1500" b="1" dirty="0">
                <a:solidFill>
                  <a:srgbClr val="FFFFFF"/>
                </a:solidFill>
              </a:rPr>
              <a:t> </a:t>
            </a:r>
            <a:r>
              <a:rPr lang="en-US" sz="1500" b="1" dirty="0" err="1">
                <a:solidFill>
                  <a:srgbClr val="FFFFFF"/>
                </a:solidFill>
              </a:rPr>
              <a:t>bir</a:t>
            </a:r>
            <a:r>
              <a:rPr lang="en-US" sz="1500" b="1" dirty="0">
                <a:solidFill>
                  <a:srgbClr val="FFFFFF"/>
                </a:solidFill>
              </a:rPr>
              <a:t> </a:t>
            </a:r>
            <a:r>
              <a:rPr lang="en-US" sz="1500" b="1" dirty="0" err="1">
                <a:solidFill>
                  <a:srgbClr val="FFFFFF"/>
                </a:solidFill>
              </a:rPr>
              <a:t>disiplindir</a:t>
            </a:r>
            <a:r>
              <a:rPr lang="en-US" sz="1500" b="1" dirty="0">
                <a:solidFill>
                  <a:srgbClr val="FFFFFF"/>
                </a:solidFill>
              </a:rPr>
              <a:t>.</a:t>
            </a:r>
          </a:p>
          <a:p>
            <a:pPr indent="-228600">
              <a:lnSpc>
                <a:spcPct val="90000"/>
              </a:lnSpc>
            </a:pPr>
            <a:endParaRPr lang="en-US" sz="1500" dirty="0">
              <a:solidFill>
                <a:srgbClr val="FFFFFF"/>
              </a:solidFill>
            </a:endParaRPr>
          </a:p>
          <a:p>
            <a:pPr indent="-228600">
              <a:lnSpc>
                <a:spcPct val="90000"/>
              </a:lnSpc>
            </a:pPr>
            <a:r>
              <a:rPr lang="en-US" sz="1500" b="1" dirty="0" err="1">
                <a:solidFill>
                  <a:srgbClr val="FFFFFF"/>
                </a:solidFill>
              </a:rPr>
              <a:t>Ülkemizde</a:t>
            </a:r>
            <a:r>
              <a:rPr lang="en-US" sz="1500" b="1" dirty="0">
                <a:solidFill>
                  <a:srgbClr val="FFFFFF"/>
                </a:solidFill>
              </a:rPr>
              <a:t> </a:t>
            </a:r>
            <a:r>
              <a:rPr lang="en-US" sz="1500" b="1" dirty="0" err="1">
                <a:solidFill>
                  <a:srgbClr val="FFFFFF"/>
                </a:solidFill>
              </a:rPr>
              <a:t>hukuki</a:t>
            </a:r>
            <a:r>
              <a:rPr lang="en-US" sz="1500" b="1" dirty="0">
                <a:solidFill>
                  <a:srgbClr val="FFFFFF"/>
                </a:solidFill>
              </a:rPr>
              <a:t> </a:t>
            </a:r>
            <a:r>
              <a:rPr lang="en-US" sz="1500" b="1" dirty="0" err="1">
                <a:solidFill>
                  <a:srgbClr val="FFFFFF"/>
                </a:solidFill>
              </a:rPr>
              <a:t>düzenlemeler</a:t>
            </a:r>
            <a:r>
              <a:rPr lang="en-US" sz="1500" b="1" dirty="0">
                <a:solidFill>
                  <a:srgbClr val="FFFFFF"/>
                </a:solidFill>
              </a:rPr>
              <a:t> </a:t>
            </a:r>
          </a:p>
          <a:p>
            <a:pPr marL="457200" indent="-228600">
              <a:lnSpc>
                <a:spcPct val="90000"/>
              </a:lnSpc>
            </a:pPr>
            <a:r>
              <a:rPr lang="en-US" sz="1500" dirty="0" err="1">
                <a:solidFill>
                  <a:srgbClr val="FFFFFF"/>
                </a:solidFill>
              </a:rPr>
              <a:t>Anayasa</a:t>
            </a:r>
            <a:r>
              <a:rPr lang="en-US" sz="1500" dirty="0">
                <a:solidFill>
                  <a:srgbClr val="FFFFFF"/>
                </a:solidFill>
              </a:rPr>
              <a:t>, </a:t>
            </a:r>
          </a:p>
          <a:p>
            <a:pPr marL="457200" indent="-228600">
              <a:lnSpc>
                <a:spcPct val="90000"/>
              </a:lnSpc>
            </a:pPr>
            <a:r>
              <a:rPr lang="en-US" sz="1500" dirty="0" err="1">
                <a:solidFill>
                  <a:srgbClr val="FFFFFF"/>
                </a:solidFill>
              </a:rPr>
              <a:t>Uluslararası</a:t>
            </a:r>
            <a:r>
              <a:rPr lang="en-US" sz="1500" dirty="0">
                <a:solidFill>
                  <a:srgbClr val="FFFFFF"/>
                </a:solidFill>
              </a:rPr>
              <a:t> </a:t>
            </a:r>
            <a:r>
              <a:rPr lang="en-US" sz="1500" dirty="0" err="1">
                <a:solidFill>
                  <a:srgbClr val="FFFFFF"/>
                </a:solidFill>
              </a:rPr>
              <a:t>Sözleşmeler</a:t>
            </a:r>
            <a:endParaRPr lang="en-US" sz="1500" dirty="0">
              <a:solidFill>
                <a:srgbClr val="FFFFFF"/>
              </a:solidFill>
            </a:endParaRPr>
          </a:p>
          <a:p>
            <a:pPr marL="228600" indent="0">
              <a:lnSpc>
                <a:spcPct val="90000"/>
              </a:lnSpc>
              <a:buNone/>
            </a:pPr>
            <a:r>
              <a:rPr lang="tr-TR" sz="1500" dirty="0">
                <a:solidFill>
                  <a:srgbClr val="FFFFFF"/>
                </a:solidFill>
              </a:rPr>
              <a:t>(</a:t>
            </a:r>
            <a:r>
              <a:rPr lang="en-US" sz="1500" dirty="0" err="1">
                <a:solidFill>
                  <a:srgbClr val="FFFFFF"/>
                </a:solidFill>
              </a:rPr>
              <a:t>Anayasanın</a:t>
            </a:r>
            <a:r>
              <a:rPr lang="en-US" sz="1500" dirty="0">
                <a:solidFill>
                  <a:srgbClr val="FFFFFF"/>
                </a:solidFill>
              </a:rPr>
              <a:t> 90. </a:t>
            </a:r>
            <a:r>
              <a:rPr lang="en-US" sz="1500" dirty="0" err="1">
                <a:solidFill>
                  <a:srgbClr val="FFFFFF"/>
                </a:solidFill>
              </a:rPr>
              <a:t>maddesi</a:t>
            </a:r>
            <a:r>
              <a:rPr lang="en-US" sz="1500" dirty="0">
                <a:solidFill>
                  <a:srgbClr val="FFFFFF"/>
                </a:solidFill>
              </a:rPr>
              <a:t> “</a:t>
            </a:r>
            <a:r>
              <a:rPr lang="en-US" sz="1500" dirty="0" err="1">
                <a:solidFill>
                  <a:srgbClr val="FFFFFF"/>
                </a:solidFill>
              </a:rPr>
              <a:t>Usulüne</a:t>
            </a:r>
            <a:r>
              <a:rPr lang="en-US" sz="1500" dirty="0">
                <a:solidFill>
                  <a:srgbClr val="FFFFFF"/>
                </a:solidFill>
              </a:rPr>
              <a:t> </a:t>
            </a:r>
            <a:r>
              <a:rPr lang="en-US" sz="1500" dirty="0" err="1">
                <a:solidFill>
                  <a:srgbClr val="FFFFFF"/>
                </a:solidFill>
              </a:rPr>
              <a:t>göre</a:t>
            </a:r>
            <a:r>
              <a:rPr lang="en-US" sz="1500" dirty="0">
                <a:solidFill>
                  <a:srgbClr val="FFFFFF"/>
                </a:solidFill>
              </a:rPr>
              <a:t> </a:t>
            </a:r>
            <a:r>
              <a:rPr lang="en-US" sz="1500" dirty="0" err="1">
                <a:solidFill>
                  <a:srgbClr val="FFFFFF"/>
                </a:solidFill>
              </a:rPr>
              <a:t>yürürlüğe</a:t>
            </a:r>
            <a:r>
              <a:rPr lang="en-US" sz="1500" dirty="0">
                <a:solidFill>
                  <a:srgbClr val="FFFFFF"/>
                </a:solidFill>
              </a:rPr>
              <a:t> </a:t>
            </a:r>
            <a:r>
              <a:rPr lang="en-US" sz="1500" dirty="0" err="1">
                <a:solidFill>
                  <a:srgbClr val="FFFFFF"/>
                </a:solidFill>
              </a:rPr>
              <a:t>konulmuş</a:t>
            </a:r>
            <a:r>
              <a:rPr lang="en-US" sz="1500" dirty="0">
                <a:solidFill>
                  <a:srgbClr val="FFFFFF"/>
                </a:solidFill>
              </a:rPr>
              <a:t> </a:t>
            </a:r>
            <a:r>
              <a:rPr lang="en-US" sz="1500" dirty="0" err="1">
                <a:solidFill>
                  <a:srgbClr val="FFFFFF"/>
                </a:solidFill>
              </a:rPr>
              <a:t>milletlerarası</a:t>
            </a:r>
            <a:r>
              <a:rPr lang="en-US" sz="1500" dirty="0">
                <a:solidFill>
                  <a:srgbClr val="FFFFFF"/>
                </a:solidFill>
              </a:rPr>
              <a:t> </a:t>
            </a:r>
            <a:r>
              <a:rPr lang="en-US" sz="1500" dirty="0" err="1">
                <a:solidFill>
                  <a:srgbClr val="FFFFFF"/>
                </a:solidFill>
              </a:rPr>
              <a:t>andlaşmalar</a:t>
            </a:r>
            <a:r>
              <a:rPr lang="en-US" sz="1500" dirty="0">
                <a:solidFill>
                  <a:srgbClr val="FFFFFF"/>
                </a:solidFill>
              </a:rPr>
              <a:t> kanun </a:t>
            </a:r>
            <a:r>
              <a:rPr lang="en-US" sz="1500" dirty="0" err="1">
                <a:solidFill>
                  <a:srgbClr val="FFFFFF"/>
                </a:solidFill>
              </a:rPr>
              <a:t>hükmündedir</a:t>
            </a:r>
            <a:r>
              <a:rPr lang="en-US" sz="1500" dirty="0">
                <a:solidFill>
                  <a:srgbClr val="FFFFFF"/>
                </a:solidFill>
              </a:rPr>
              <a:t>. </a:t>
            </a:r>
          </a:p>
          <a:p>
            <a:pPr marL="228600" indent="0">
              <a:lnSpc>
                <a:spcPct val="90000"/>
              </a:lnSpc>
              <a:buNone/>
            </a:pPr>
            <a:r>
              <a:rPr lang="en-US" sz="1500" dirty="0" err="1">
                <a:solidFill>
                  <a:srgbClr val="FFFFFF"/>
                </a:solidFill>
              </a:rPr>
              <a:t>Bunlar</a:t>
            </a:r>
            <a:r>
              <a:rPr lang="en-US" sz="1500" dirty="0">
                <a:solidFill>
                  <a:srgbClr val="FFFFFF"/>
                </a:solidFill>
              </a:rPr>
              <a:t> hakkında </a:t>
            </a:r>
            <a:r>
              <a:rPr lang="en-US" sz="1500" b="1" dirty="0" err="1">
                <a:solidFill>
                  <a:srgbClr val="FFFFFF"/>
                </a:solidFill>
              </a:rPr>
              <a:t>Anayasaya</a:t>
            </a:r>
            <a:r>
              <a:rPr lang="en-US" sz="1500" dirty="0">
                <a:solidFill>
                  <a:srgbClr val="FFFFFF"/>
                </a:solidFill>
              </a:rPr>
              <a:t> </a:t>
            </a:r>
            <a:r>
              <a:rPr lang="en-US" sz="1500" dirty="0" err="1">
                <a:solidFill>
                  <a:srgbClr val="FFFFFF"/>
                </a:solidFill>
              </a:rPr>
              <a:t>aykırılık</a:t>
            </a:r>
            <a:r>
              <a:rPr lang="en-US" sz="1500" dirty="0">
                <a:solidFill>
                  <a:srgbClr val="FFFFFF"/>
                </a:solidFill>
              </a:rPr>
              <a:t> </a:t>
            </a:r>
            <a:r>
              <a:rPr lang="en-US" sz="1500" dirty="0" err="1">
                <a:solidFill>
                  <a:srgbClr val="FFFFFF"/>
                </a:solidFill>
              </a:rPr>
              <a:t>iddiası</a:t>
            </a:r>
            <a:r>
              <a:rPr lang="en-US" sz="1500" dirty="0">
                <a:solidFill>
                  <a:srgbClr val="FFFFFF"/>
                </a:solidFill>
              </a:rPr>
              <a:t> </a:t>
            </a:r>
            <a:r>
              <a:rPr lang="en-US" sz="1500" dirty="0" err="1">
                <a:solidFill>
                  <a:srgbClr val="FFFFFF"/>
                </a:solidFill>
              </a:rPr>
              <a:t>ile</a:t>
            </a:r>
            <a:r>
              <a:rPr lang="en-US" sz="1500" dirty="0">
                <a:solidFill>
                  <a:srgbClr val="FFFFFF"/>
                </a:solidFill>
              </a:rPr>
              <a:t> </a:t>
            </a:r>
            <a:r>
              <a:rPr lang="en-US" sz="1500" b="1" dirty="0" err="1">
                <a:solidFill>
                  <a:srgbClr val="FFFFFF"/>
                </a:solidFill>
              </a:rPr>
              <a:t>Anayasa</a:t>
            </a:r>
            <a:r>
              <a:rPr lang="en-US" sz="1500" dirty="0">
                <a:solidFill>
                  <a:srgbClr val="FFFFFF"/>
                </a:solidFill>
              </a:rPr>
              <a:t> </a:t>
            </a:r>
            <a:r>
              <a:rPr lang="en-US" sz="1500" dirty="0" err="1">
                <a:solidFill>
                  <a:srgbClr val="FFFFFF"/>
                </a:solidFill>
              </a:rPr>
              <a:t>Mahkemesine</a:t>
            </a:r>
            <a:r>
              <a:rPr lang="en-US" sz="1500" dirty="0">
                <a:solidFill>
                  <a:srgbClr val="FFFFFF"/>
                </a:solidFill>
              </a:rPr>
              <a:t> </a:t>
            </a:r>
            <a:r>
              <a:rPr lang="en-US" sz="1500" dirty="0" err="1">
                <a:solidFill>
                  <a:srgbClr val="FFFFFF"/>
                </a:solidFill>
              </a:rPr>
              <a:t>başvurulamaz</a:t>
            </a:r>
            <a:r>
              <a:rPr lang="en-US" sz="1500" dirty="0">
                <a:solidFill>
                  <a:srgbClr val="FFFFFF"/>
                </a:solidFill>
              </a:rPr>
              <a:t>.</a:t>
            </a:r>
            <a:r>
              <a:rPr lang="tr-TR" sz="1500" dirty="0">
                <a:solidFill>
                  <a:srgbClr val="FFFFFF"/>
                </a:solidFill>
              </a:rPr>
              <a:t>)</a:t>
            </a:r>
            <a:endParaRPr lang="en-US" sz="1500" dirty="0">
              <a:solidFill>
                <a:srgbClr val="FFFFFF"/>
              </a:solidFill>
            </a:endParaRPr>
          </a:p>
          <a:p>
            <a:pPr marL="457200" indent="-228600">
              <a:lnSpc>
                <a:spcPct val="90000"/>
              </a:lnSpc>
            </a:pPr>
            <a:r>
              <a:rPr lang="en-US" sz="1500" dirty="0" err="1">
                <a:solidFill>
                  <a:srgbClr val="FFFFFF"/>
                </a:solidFill>
              </a:rPr>
              <a:t>Kanunlar</a:t>
            </a:r>
            <a:r>
              <a:rPr lang="en-US" sz="1500" dirty="0">
                <a:solidFill>
                  <a:srgbClr val="FFFFFF"/>
                </a:solidFill>
              </a:rPr>
              <a:t> , </a:t>
            </a:r>
          </a:p>
          <a:p>
            <a:pPr marL="457200" indent="-228600">
              <a:lnSpc>
                <a:spcPct val="90000"/>
              </a:lnSpc>
            </a:pPr>
            <a:r>
              <a:rPr lang="en-US" sz="1500" dirty="0" err="1">
                <a:solidFill>
                  <a:srgbClr val="FFFFFF"/>
                </a:solidFill>
              </a:rPr>
              <a:t>Cumhurbaşkanlığı</a:t>
            </a:r>
            <a:r>
              <a:rPr lang="en-US" sz="1500" dirty="0">
                <a:solidFill>
                  <a:srgbClr val="FFFFFF"/>
                </a:solidFill>
              </a:rPr>
              <a:t> </a:t>
            </a:r>
            <a:r>
              <a:rPr lang="en-US" sz="1500" dirty="0" err="1">
                <a:solidFill>
                  <a:srgbClr val="FFFFFF"/>
                </a:solidFill>
              </a:rPr>
              <a:t>Kararnameleri</a:t>
            </a:r>
            <a:r>
              <a:rPr lang="en-US" sz="1500" dirty="0">
                <a:solidFill>
                  <a:srgbClr val="FFFFFF"/>
                </a:solidFill>
              </a:rPr>
              <a:t>, </a:t>
            </a:r>
          </a:p>
          <a:p>
            <a:pPr marL="457200" indent="-228600">
              <a:lnSpc>
                <a:spcPct val="90000"/>
              </a:lnSpc>
            </a:pPr>
            <a:r>
              <a:rPr lang="en-US" sz="1500" dirty="0" err="1">
                <a:solidFill>
                  <a:srgbClr val="FFFFFF"/>
                </a:solidFill>
              </a:rPr>
              <a:t>Cumhurbaşkanlığı</a:t>
            </a:r>
            <a:r>
              <a:rPr lang="en-US" sz="1500" dirty="0">
                <a:solidFill>
                  <a:srgbClr val="FFFFFF"/>
                </a:solidFill>
              </a:rPr>
              <a:t> </a:t>
            </a:r>
            <a:r>
              <a:rPr lang="en-US" sz="1500" dirty="0" err="1">
                <a:solidFill>
                  <a:srgbClr val="FFFFFF"/>
                </a:solidFill>
              </a:rPr>
              <a:t>Kararları</a:t>
            </a:r>
            <a:endParaRPr lang="en-US" sz="1500" dirty="0">
              <a:solidFill>
                <a:srgbClr val="FFFFFF"/>
              </a:solidFill>
            </a:endParaRPr>
          </a:p>
          <a:p>
            <a:pPr marL="457200" indent="-228600">
              <a:lnSpc>
                <a:spcPct val="90000"/>
              </a:lnSpc>
            </a:pPr>
            <a:r>
              <a:rPr lang="en-US" sz="1500" dirty="0" err="1">
                <a:solidFill>
                  <a:srgbClr val="FFFFFF"/>
                </a:solidFill>
              </a:rPr>
              <a:t>Yönetmelikler</a:t>
            </a:r>
            <a:endParaRPr lang="en-US" sz="1500" dirty="0">
              <a:solidFill>
                <a:srgbClr val="FFFFFF"/>
              </a:solidFill>
            </a:endParaRPr>
          </a:p>
          <a:p>
            <a:pPr marL="457200" indent="-228600">
              <a:lnSpc>
                <a:spcPct val="90000"/>
              </a:lnSpc>
            </a:pPr>
            <a:r>
              <a:rPr lang="en-US" sz="1500" dirty="0" err="1">
                <a:solidFill>
                  <a:srgbClr val="FFFFFF"/>
                </a:solidFill>
              </a:rPr>
              <a:t>Genelgeler</a:t>
            </a:r>
            <a:endParaRPr lang="en-US" sz="1500" dirty="0">
              <a:solidFill>
                <a:srgbClr val="FFFFFF"/>
              </a:solidFill>
            </a:endParaRPr>
          </a:p>
          <a:p>
            <a:pPr marL="57150" indent="0">
              <a:lnSpc>
                <a:spcPct val="90000"/>
              </a:lnSpc>
              <a:buNone/>
            </a:pPr>
            <a:r>
              <a:rPr lang="en-US" sz="1500" dirty="0">
                <a:solidFill>
                  <a:srgbClr val="FFFFFF"/>
                </a:solidFill>
              </a:rPr>
              <a:t>                                </a:t>
            </a:r>
            <a:r>
              <a:rPr lang="en-US" sz="1500" dirty="0" err="1">
                <a:solidFill>
                  <a:srgbClr val="FFFFFF"/>
                </a:solidFill>
              </a:rPr>
              <a:t>ile</a:t>
            </a:r>
            <a:r>
              <a:rPr lang="en-US" sz="1500" dirty="0">
                <a:solidFill>
                  <a:srgbClr val="FFFFFF"/>
                </a:solidFill>
              </a:rPr>
              <a:t> </a:t>
            </a:r>
            <a:r>
              <a:rPr lang="en-US" sz="1500" dirty="0" err="1">
                <a:solidFill>
                  <a:srgbClr val="FFFFFF"/>
                </a:solidFill>
              </a:rPr>
              <a:t>yapılmaktadır</a:t>
            </a:r>
            <a:r>
              <a:rPr lang="en-US" sz="1500" dirty="0">
                <a:solidFill>
                  <a:srgbClr val="FFFFFF"/>
                </a:solidFill>
              </a:rPr>
              <a:t>.</a:t>
            </a:r>
          </a:p>
        </p:txBody>
      </p:sp>
      <p:pic>
        <p:nvPicPr>
          <p:cNvPr id="14" name="Picture 2" descr="Adalet duygusu herkesin içinde var - Herkese Bilim Teknoloji">
            <a:extLst>
              <a:ext uri="{FF2B5EF4-FFF2-40B4-BE49-F238E27FC236}">
                <a16:creationId xmlns:a16="http://schemas.microsoft.com/office/drawing/2014/main" id="{76A91FF3-0E47-4017-BFE4-5006B1AC72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4731" y="2987438"/>
            <a:ext cx="3718628" cy="3086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34971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tr-TR" sz="3200" b="1">
                <a:solidFill>
                  <a:srgbClr val="FFFFFF"/>
                </a:solidFill>
              </a:rPr>
              <a:t>Hastanın Uyması Gereken Kurallar</a:t>
            </a:r>
            <a:br>
              <a:rPr lang="tr-TR" sz="3200">
                <a:solidFill>
                  <a:srgbClr val="FFFFFF"/>
                </a:solidFill>
              </a:rPr>
            </a:br>
            <a:r>
              <a:rPr lang="tr-TR" sz="3200" b="1">
                <a:solidFill>
                  <a:srgbClr val="FFFFFF"/>
                </a:solidFill>
              </a:rPr>
              <a:t>Madde 42/A – (Ek:RG-8/5/2014-28994)</a:t>
            </a:r>
            <a:br>
              <a:rPr lang="tr-TR" sz="3200">
                <a:solidFill>
                  <a:srgbClr val="FFFFFF"/>
                </a:solidFill>
              </a:rPr>
            </a:br>
            <a:endParaRPr lang="tr-TR" sz="3200">
              <a:solidFill>
                <a:srgbClr val="FFFFFF"/>
              </a:solidFill>
            </a:endParaRPr>
          </a:p>
        </p:txBody>
      </p:sp>
      <p:sp>
        <p:nvSpPr>
          <p:cNvPr id="3" name="İçerik Yer Tutucusu 2"/>
          <p:cNvSpPr>
            <a:spLocks noGrp="1"/>
          </p:cNvSpPr>
          <p:nvPr>
            <p:ph idx="1"/>
          </p:nvPr>
        </p:nvSpPr>
        <p:spPr>
          <a:xfrm>
            <a:off x="6160445" y="207264"/>
            <a:ext cx="5482554" cy="6303264"/>
          </a:xfrm>
        </p:spPr>
        <p:txBody>
          <a:bodyPr>
            <a:normAutofit/>
          </a:bodyPr>
          <a:lstStyle/>
          <a:p>
            <a:pPr>
              <a:lnSpc>
                <a:spcPct val="90000"/>
              </a:lnSpc>
            </a:pPr>
            <a:endParaRPr lang="tr-TR" sz="1000" b="1" dirty="0">
              <a:solidFill>
                <a:srgbClr val="FFFFFF"/>
              </a:solidFill>
            </a:endParaRPr>
          </a:p>
          <a:p>
            <a:pPr>
              <a:lnSpc>
                <a:spcPct val="90000"/>
              </a:lnSpc>
            </a:pPr>
            <a:r>
              <a:rPr lang="tr-TR" sz="1200" b="1" dirty="0">
                <a:solidFill>
                  <a:srgbClr val="FFFFFF"/>
                </a:solidFill>
              </a:rPr>
              <a:t>Hasta sağlık hizmeti alırken aşağıdaki kurallara uyar:</a:t>
            </a:r>
          </a:p>
          <a:p>
            <a:pPr lvl="1">
              <a:lnSpc>
                <a:spcPct val="90000"/>
              </a:lnSpc>
            </a:pPr>
            <a:r>
              <a:rPr lang="tr-TR" sz="1200" dirty="0">
                <a:solidFill>
                  <a:srgbClr val="FFFFFF"/>
                </a:solidFill>
              </a:rPr>
              <a:t>a) Başvurduğu sağlık kurum ve kuruluşunun kural ve uygulamalarına uygun davranır ve katılımcı bir yaklaşımla teşhis ve tedavi ekibinin bir parçası olduğu bilinciyle hareket eder.</a:t>
            </a:r>
          </a:p>
          <a:p>
            <a:pPr lvl="1">
              <a:lnSpc>
                <a:spcPct val="90000"/>
              </a:lnSpc>
            </a:pPr>
            <a:endParaRPr lang="tr-TR" sz="1200" dirty="0">
              <a:solidFill>
                <a:srgbClr val="FFFFFF"/>
              </a:solidFill>
            </a:endParaRPr>
          </a:p>
          <a:p>
            <a:pPr lvl="1">
              <a:lnSpc>
                <a:spcPct val="90000"/>
              </a:lnSpc>
            </a:pPr>
            <a:r>
              <a:rPr lang="tr-TR" sz="1200" dirty="0">
                <a:solidFill>
                  <a:srgbClr val="FFFFFF"/>
                </a:solidFill>
              </a:rPr>
              <a:t>b) Yakınmalarını, daha önce geçirdiği hastalıkları, gördüğü tedavileri ve tıbbi müdahaleleri, eğer varsa halen kullandığı ilaçları ve sağlığıyla ilgili bilgileri mümkün olduğunca eksiksiz ve doğru olarak verir.</a:t>
            </a:r>
          </a:p>
          <a:p>
            <a:pPr lvl="1">
              <a:lnSpc>
                <a:spcPct val="90000"/>
              </a:lnSpc>
            </a:pPr>
            <a:endParaRPr lang="tr-TR" sz="1200" dirty="0">
              <a:solidFill>
                <a:srgbClr val="FFFFFF"/>
              </a:solidFill>
            </a:endParaRPr>
          </a:p>
          <a:p>
            <a:pPr lvl="1">
              <a:lnSpc>
                <a:spcPct val="90000"/>
              </a:lnSpc>
            </a:pPr>
            <a:r>
              <a:rPr lang="tr-TR" sz="1200" dirty="0">
                <a:solidFill>
                  <a:srgbClr val="FFFFFF"/>
                </a:solidFill>
              </a:rPr>
              <a:t>c) Hekim tarafından belirlenen sürelerde kontrole gelmeli ve tedavisinin gidişatı hakkında geri bildirimlerde bulunur.</a:t>
            </a:r>
          </a:p>
          <a:p>
            <a:pPr lvl="1">
              <a:lnSpc>
                <a:spcPct val="90000"/>
              </a:lnSpc>
            </a:pPr>
            <a:endParaRPr lang="tr-TR" sz="1200" dirty="0">
              <a:solidFill>
                <a:srgbClr val="FFFFFF"/>
              </a:solidFill>
            </a:endParaRPr>
          </a:p>
          <a:p>
            <a:pPr lvl="1">
              <a:lnSpc>
                <a:spcPct val="90000"/>
              </a:lnSpc>
            </a:pPr>
            <a:r>
              <a:rPr lang="tr-TR" sz="1200" dirty="0">
                <a:solidFill>
                  <a:srgbClr val="FFFFFF"/>
                </a:solidFill>
              </a:rPr>
              <a:t>ç) Randevu tarih ve saatine uyar ve değişiklikleri ilgili yere bildirir.</a:t>
            </a:r>
          </a:p>
          <a:p>
            <a:pPr lvl="1">
              <a:lnSpc>
                <a:spcPct val="90000"/>
              </a:lnSpc>
            </a:pPr>
            <a:endParaRPr lang="tr-TR" sz="1200" dirty="0">
              <a:solidFill>
                <a:srgbClr val="FFFFFF"/>
              </a:solidFill>
            </a:endParaRPr>
          </a:p>
          <a:p>
            <a:pPr lvl="1">
              <a:lnSpc>
                <a:spcPct val="90000"/>
              </a:lnSpc>
            </a:pPr>
            <a:r>
              <a:rPr lang="tr-TR" sz="1200" dirty="0">
                <a:solidFill>
                  <a:srgbClr val="FFFFFF"/>
                </a:solidFill>
              </a:rPr>
              <a:t>d) İlgili mevzuata göre öncelik tanınan hastalar ile diğer hastaların ve personelin haklarına saygı gösterir.</a:t>
            </a:r>
          </a:p>
          <a:p>
            <a:pPr lvl="1">
              <a:lnSpc>
                <a:spcPct val="90000"/>
              </a:lnSpc>
            </a:pPr>
            <a:endParaRPr lang="tr-TR" sz="1200" dirty="0">
              <a:solidFill>
                <a:srgbClr val="FFFFFF"/>
              </a:solidFill>
            </a:endParaRPr>
          </a:p>
          <a:p>
            <a:pPr lvl="1">
              <a:lnSpc>
                <a:spcPct val="90000"/>
              </a:lnSpc>
            </a:pPr>
            <a:r>
              <a:rPr lang="tr-TR" sz="1200" dirty="0">
                <a:solidFill>
                  <a:srgbClr val="FFFFFF"/>
                </a:solidFill>
              </a:rPr>
              <a:t>e) Personele sözlü ve fiziki saldırıya yönelik davranışlarda bulunmaz.</a:t>
            </a:r>
          </a:p>
          <a:p>
            <a:pPr lvl="1">
              <a:lnSpc>
                <a:spcPct val="90000"/>
              </a:lnSpc>
            </a:pPr>
            <a:endParaRPr lang="tr-TR" sz="1200" dirty="0">
              <a:solidFill>
                <a:srgbClr val="FFFFFF"/>
              </a:solidFill>
            </a:endParaRPr>
          </a:p>
          <a:p>
            <a:pPr lvl="1">
              <a:lnSpc>
                <a:spcPct val="90000"/>
              </a:lnSpc>
            </a:pPr>
            <a:r>
              <a:rPr lang="tr-TR" sz="1200" dirty="0">
                <a:solidFill>
                  <a:srgbClr val="FFFFFF"/>
                </a:solidFill>
              </a:rPr>
              <a:t>f) Haklarının ihlal edildiğini düşündüğünde veya sorun yaşadığında </a:t>
            </a:r>
            <a:r>
              <a:rPr lang="tr-TR" sz="1200" b="1" dirty="0">
                <a:solidFill>
                  <a:srgbClr val="FFFFFF"/>
                </a:solidFill>
              </a:rPr>
              <a:t>(Değişik İbare:RG-23/12/2016-29927)</a:t>
            </a:r>
            <a:r>
              <a:rPr lang="tr-TR" sz="1200" dirty="0">
                <a:solidFill>
                  <a:srgbClr val="FFFFFF"/>
                </a:solidFill>
              </a:rPr>
              <a:t>  </a:t>
            </a:r>
            <a:r>
              <a:rPr lang="tr-TR" sz="1200" u="sng" dirty="0">
                <a:solidFill>
                  <a:srgbClr val="FFFFFF"/>
                </a:solidFill>
              </a:rPr>
              <a:t>hasta hakları birimine</a:t>
            </a:r>
            <a:r>
              <a:rPr lang="tr-TR" sz="1200" dirty="0">
                <a:solidFill>
                  <a:srgbClr val="FFFFFF"/>
                </a:solidFill>
              </a:rPr>
              <a:t> başvurur.</a:t>
            </a:r>
          </a:p>
          <a:p>
            <a:pPr>
              <a:lnSpc>
                <a:spcPct val="90000"/>
              </a:lnSpc>
            </a:pPr>
            <a:endParaRPr lang="tr-TR" sz="1000" dirty="0">
              <a:solidFill>
                <a:srgbClr val="FFFFFF"/>
              </a:solidFill>
            </a:endParaRPr>
          </a:p>
        </p:txBody>
      </p:sp>
    </p:spTree>
    <p:extLst>
      <p:ext uri="{BB962C8B-B14F-4D97-AF65-F5344CB8AC3E}">
        <p14:creationId xmlns:p14="http://schemas.microsoft.com/office/powerpoint/2010/main" val="18855196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tr-TR" sz="3200" dirty="0">
                <a:solidFill>
                  <a:srgbClr val="FFFFFF"/>
                </a:solidFill>
              </a:rPr>
              <a:t>Tıbbi Müdahale</a:t>
            </a:r>
          </a:p>
        </p:txBody>
      </p:sp>
      <p:sp>
        <p:nvSpPr>
          <p:cNvPr id="3" name="İçerik Yer Tutucusu 2"/>
          <p:cNvSpPr>
            <a:spLocks noGrp="1"/>
          </p:cNvSpPr>
          <p:nvPr>
            <p:ph idx="1"/>
          </p:nvPr>
        </p:nvSpPr>
        <p:spPr>
          <a:xfrm>
            <a:off x="6516553" y="685800"/>
            <a:ext cx="4754563" cy="5410200"/>
          </a:xfrm>
        </p:spPr>
        <p:txBody>
          <a:bodyPr>
            <a:normAutofit/>
          </a:bodyPr>
          <a:lstStyle/>
          <a:p>
            <a:pPr marL="0" indent="0">
              <a:buNone/>
            </a:pPr>
            <a:r>
              <a:rPr lang="tr-TR" sz="1800" dirty="0">
                <a:solidFill>
                  <a:srgbClr val="FFFFFF"/>
                </a:solidFill>
              </a:rPr>
              <a:t>	Hemşirelerin hukukî sorumluluğunu doğuran vakıaların ayırt 	edilmesi adına öncelikle, </a:t>
            </a:r>
          </a:p>
          <a:p>
            <a:r>
              <a:rPr lang="tr-TR" sz="1800" dirty="0">
                <a:solidFill>
                  <a:srgbClr val="FFFFFF"/>
                </a:solidFill>
              </a:rPr>
              <a:t>tıbbî müdahale, </a:t>
            </a:r>
          </a:p>
          <a:p>
            <a:r>
              <a:rPr lang="tr-TR" sz="1800" dirty="0">
                <a:solidFill>
                  <a:srgbClr val="FFFFFF"/>
                </a:solidFill>
              </a:rPr>
              <a:t>komplikasyon </a:t>
            </a:r>
          </a:p>
          <a:p>
            <a:r>
              <a:rPr lang="tr-TR" sz="1800">
                <a:solidFill>
                  <a:srgbClr val="FFFFFF"/>
                </a:solidFill>
              </a:rPr>
              <a:t>malpraktis</a:t>
            </a:r>
            <a:r>
              <a:rPr lang="tr-TR" sz="1800" dirty="0">
                <a:solidFill>
                  <a:srgbClr val="FFFFFF"/>
                </a:solidFill>
              </a:rPr>
              <a:t> </a:t>
            </a:r>
          </a:p>
          <a:p>
            <a:endParaRPr lang="tr-TR" sz="1800" dirty="0">
              <a:solidFill>
                <a:srgbClr val="FFFFFF"/>
              </a:solidFill>
            </a:endParaRPr>
          </a:p>
          <a:p>
            <a:pPr marL="0" indent="0">
              <a:buNone/>
            </a:pPr>
            <a:r>
              <a:rPr lang="tr-TR" sz="1800" dirty="0">
                <a:solidFill>
                  <a:srgbClr val="FFFFFF"/>
                </a:solidFill>
              </a:rPr>
              <a:t>tanımlanmalıdır. </a:t>
            </a:r>
          </a:p>
        </p:txBody>
      </p:sp>
    </p:spTree>
    <p:extLst>
      <p:ext uri="{BB962C8B-B14F-4D97-AF65-F5344CB8AC3E}">
        <p14:creationId xmlns:p14="http://schemas.microsoft.com/office/powerpoint/2010/main" val="27187779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8">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5" name="Rectangle 14">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9" name="Group 18">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0" name="Straight Connector 19">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6" name="Rectangle 25">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50249" y="-1075266"/>
            <a:ext cx="3705269" cy="5308599"/>
          </a:xfrm>
        </p:spPr>
        <p:txBody>
          <a:bodyPr vert="horz" lIns="91440" tIns="45720" rIns="91440" bIns="45720" rtlCol="0" anchor="ctr">
            <a:normAutofit/>
          </a:bodyPr>
          <a:lstStyle/>
          <a:p>
            <a:r>
              <a:rPr lang="en-US" sz="3200" dirty="0" err="1">
                <a:solidFill>
                  <a:srgbClr val="FFFFFF"/>
                </a:solidFill>
              </a:rPr>
              <a:t>Tıbbi</a:t>
            </a:r>
            <a:r>
              <a:rPr lang="en-US" sz="3200" dirty="0">
                <a:solidFill>
                  <a:srgbClr val="FFFFFF"/>
                </a:solidFill>
              </a:rPr>
              <a:t> </a:t>
            </a:r>
            <a:r>
              <a:rPr lang="en-US" sz="3200" dirty="0" err="1">
                <a:solidFill>
                  <a:srgbClr val="FFFFFF"/>
                </a:solidFill>
              </a:rPr>
              <a:t>Müdahale</a:t>
            </a:r>
            <a:endParaRPr lang="en-US" sz="3200" dirty="0">
              <a:solidFill>
                <a:srgbClr val="FFFFFF"/>
              </a:solidFill>
            </a:endParaRPr>
          </a:p>
        </p:txBody>
      </p:sp>
      <p:sp>
        <p:nvSpPr>
          <p:cNvPr id="3" name="Dikdörtgen 2"/>
          <p:cNvSpPr/>
          <p:nvPr/>
        </p:nvSpPr>
        <p:spPr>
          <a:xfrm>
            <a:off x="6516421" y="1051230"/>
            <a:ext cx="4754563" cy="5410200"/>
          </a:xfrm>
          <a:prstGeom prst="rect">
            <a:avLst/>
          </a:prstGeom>
        </p:spPr>
        <p:txBody>
          <a:bodyPr vert="horz" lIns="91440" tIns="45720" rIns="91440" bIns="45720" rtlCol="0" anchor="ctr">
            <a:normAutofit/>
          </a:bodyPr>
          <a:lstStyle/>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a:solidFill>
                  <a:srgbClr val="FFFFFF"/>
                </a:solidFill>
              </a:rPr>
              <a:t>TIBBİ MÜDAHALE,</a:t>
            </a:r>
          </a:p>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err="1">
                <a:solidFill>
                  <a:srgbClr val="FFFFFF"/>
                </a:solidFill>
              </a:rPr>
              <a:t>Tanı</a:t>
            </a:r>
            <a:r>
              <a:rPr lang="en-US" sz="1500" b="1" dirty="0">
                <a:solidFill>
                  <a:srgbClr val="FFFFFF"/>
                </a:solidFill>
              </a:rPr>
              <a:t>, </a:t>
            </a:r>
            <a:r>
              <a:rPr lang="en-US" sz="1500" b="1" dirty="0" err="1">
                <a:solidFill>
                  <a:srgbClr val="FFFFFF"/>
                </a:solidFill>
              </a:rPr>
              <a:t>tedavi</a:t>
            </a:r>
            <a:r>
              <a:rPr lang="en-US" sz="1500" b="1" dirty="0">
                <a:solidFill>
                  <a:srgbClr val="FFFFFF"/>
                </a:solidFill>
              </a:rPr>
              <a:t>, </a:t>
            </a:r>
            <a:r>
              <a:rPr lang="en-US" sz="1500" b="1" dirty="0" err="1">
                <a:solidFill>
                  <a:srgbClr val="FFFFFF"/>
                </a:solidFill>
              </a:rPr>
              <a:t>koruma</a:t>
            </a:r>
            <a:r>
              <a:rPr lang="en-US" sz="1500" b="1" dirty="0">
                <a:solidFill>
                  <a:srgbClr val="FFFFFF"/>
                </a:solidFill>
              </a:rPr>
              <a:t>/</a:t>
            </a:r>
            <a:r>
              <a:rPr lang="en-US" sz="1500" b="1" dirty="0" err="1">
                <a:solidFill>
                  <a:srgbClr val="FFFFFF"/>
                </a:solidFill>
              </a:rPr>
              <a:t>önleme</a:t>
            </a:r>
            <a:r>
              <a:rPr lang="en-US" sz="1500" b="1" dirty="0">
                <a:solidFill>
                  <a:srgbClr val="FFFFFF"/>
                </a:solidFill>
              </a:rPr>
              <a:t> </a:t>
            </a:r>
            <a:r>
              <a:rPr lang="en-US" sz="1500" b="1" dirty="0" err="1">
                <a:solidFill>
                  <a:srgbClr val="FFFFFF"/>
                </a:solidFill>
              </a:rPr>
              <a:t>veya</a:t>
            </a:r>
            <a:r>
              <a:rPr lang="en-US" sz="1500" b="1" dirty="0">
                <a:solidFill>
                  <a:srgbClr val="FFFFFF"/>
                </a:solidFill>
              </a:rPr>
              <a:t> </a:t>
            </a:r>
            <a:r>
              <a:rPr lang="en-US" sz="1500" b="1" dirty="0" err="1">
                <a:solidFill>
                  <a:srgbClr val="FFFFFF"/>
                </a:solidFill>
              </a:rPr>
              <a:t>palyatif</a:t>
            </a:r>
            <a:r>
              <a:rPr lang="en-US" sz="1500" b="1" dirty="0">
                <a:solidFill>
                  <a:srgbClr val="FFFFFF"/>
                </a:solidFill>
              </a:rPr>
              <a:t> </a:t>
            </a:r>
            <a:r>
              <a:rPr lang="en-US" sz="1500" b="1" dirty="0" err="1">
                <a:solidFill>
                  <a:srgbClr val="FFFFFF"/>
                </a:solidFill>
              </a:rPr>
              <a:t>amaçla</a:t>
            </a:r>
            <a:r>
              <a:rPr lang="en-US" sz="1500" b="1" dirty="0">
                <a:solidFill>
                  <a:srgbClr val="FFFFFF"/>
                </a:solidFill>
              </a:rPr>
              <a:t> </a:t>
            </a:r>
            <a:r>
              <a:rPr lang="en-US" sz="1500" b="1" dirty="0" err="1">
                <a:solidFill>
                  <a:srgbClr val="FFFFFF"/>
                </a:solidFill>
              </a:rPr>
              <a:t>insan</a:t>
            </a:r>
            <a:r>
              <a:rPr lang="en-US" sz="1500" b="1" dirty="0">
                <a:solidFill>
                  <a:srgbClr val="FFFFFF"/>
                </a:solidFill>
              </a:rPr>
              <a:t> </a:t>
            </a:r>
            <a:r>
              <a:rPr lang="en-US" sz="1500" b="1" dirty="0" err="1">
                <a:solidFill>
                  <a:srgbClr val="FFFFFF"/>
                </a:solidFill>
              </a:rPr>
              <a:t>bedeni</a:t>
            </a:r>
            <a:r>
              <a:rPr lang="en-US" sz="1500" b="1" dirty="0">
                <a:solidFill>
                  <a:srgbClr val="FFFFFF"/>
                </a:solidFill>
              </a:rPr>
              <a:t> </a:t>
            </a:r>
            <a:r>
              <a:rPr lang="en-US" sz="1500" b="1" dirty="0" err="1">
                <a:solidFill>
                  <a:srgbClr val="FFFFFF"/>
                </a:solidFill>
              </a:rPr>
              <a:t>üzerinde</a:t>
            </a:r>
            <a:r>
              <a:rPr lang="en-US" sz="1500" b="1" dirty="0">
                <a:solidFill>
                  <a:srgbClr val="FFFFFF"/>
                </a:solidFill>
              </a:rPr>
              <a:t>, </a:t>
            </a:r>
            <a:r>
              <a:rPr lang="en-US" sz="1500" b="1" dirty="0" err="1">
                <a:solidFill>
                  <a:srgbClr val="FFFFFF"/>
                </a:solidFill>
              </a:rPr>
              <a:t>tıp</a:t>
            </a:r>
            <a:r>
              <a:rPr lang="en-US" sz="1500" b="1" dirty="0">
                <a:solidFill>
                  <a:srgbClr val="FFFFFF"/>
                </a:solidFill>
              </a:rPr>
              <a:t> </a:t>
            </a:r>
            <a:r>
              <a:rPr lang="en-US" sz="1500" b="1" dirty="0" err="1">
                <a:solidFill>
                  <a:srgbClr val="FFFFFF"/>
                </a:solidFill>
              </a:rPr>
              <a:t>biliminin</a:t>
            </a:r>
            <a:r>
              <a:rPr lang="en-US" sz="1500" b="1" dirty="0">
                <a:solidFill>
                  <a:srgbClr val="FFFFFF"/>
                </a:solidFill>
              </a:rPr>
              <a:t> </a:t>
            </a:r>
            <a:r>
              <a:rPr lang="en-US" sz="1500" b="1" dirty="0" err="1">
                <a:solidFill>
                  <a:srgbClr val="FFFFFF"/>
                </a:solidFill>
              </a:rPr>
              <a:t>kuralları</a:t>
            </a:r>
            <a:r>
              <a:rPr lang="en-US" sz="1500" b="1" dirty="0">
                <a:solidFill>
                  <a:srgbClr val="FFFFFF"/>
                </a:solidFill>
              </a:rPr>
              <a:t> </a:t>
            </a:r>
            <a:r>
              <a:rPr lang="en-US" sz="1500" b="1" dirty="0" err="1">
                <a:solidFill>
                  <a:srgbClr val="FFFFFF"/>
                </a:solidFill>
              </a:rPr>
              <a:t>uygulanmak</a:t>
            </a:r>
            <a:r>
              <a:rPr lang="en-US" sz="1500" b="1" dirty="0">
                <a:solidFill>
                  <a:srgbClr val="FFFFFF"/>
                </a:solidFill>
              </a:rPr>
              <a:t> </a:t>
            </a:r>
            <a:r>
              <a:rPr lang="en-US" sz="1500" b="1" dirty="0" err="1">
                <a:solidFill>
                  <a:srgbClr val="FFFFFF"/>
                </a:solidFill>
              </a:rPr>
              <a:t>suretiyle</a:t>
            </a:r>
            <a:r>
              <a:rPr lang="en-US" sz="1500" b="1" dirty="0">
                <a:solidFill>
                  <a:srgbClr val="FFFFFF"/>
                </a:solidFill>
              </a:rPr>
              <a:t> </a:t>
            </a:r>
            <a:r>
              <a:rPr lang="en-US" sz="1500" b="1" dirty="0" err="1">
                <a:solidFill>
                  <a:srgbClr val="FFFFFF"/>
                </a:solidFill>
              </a:rPr>
              <a:t>yapılan</a:t>
            </a:r>
            <a:r>
              <a:rPr lang="en-US" sz="1500" b="1" dirty="0">
                <a:solidFill>
                  <a:srgbClr val="FFFFFF"/>
                </a:solidFill>
              </a:rPr>
              <a:t> her </a:t>
            </a:r>
            <a:r>
              <a:rPr lang="en-US" sz="1500" b="1" dirty="0" err="1">
                <a:solidFill>
                  <a:srgbClr val="FFFFFF"/>
                </a:solidFill>
              </a:rPr>
              <a:t>türlü</a:t>
            </a:r>
            <a:r>
              <a:rPr lang="en-US" sz="1500" b="1" dirty="0">
                <a:solidFill>
                  <a:srgbClr val="FFFFFF"/>
                </a:solidFill>
              </a:rPr>
              <a:t> </a:t>
            </a:r>
            <a:r>
              <a:rPr lang="en-US" sz="1500" b="1" dirty="0" err="1">
                <a:solidFill>
                  <a:srgbClr val="FFFFFF"/>
                </a:solidFill>
              </a:rPr>
              <a:t>girişimdir</a:t>
            </a:r>
            <a:r>
              <a:rPr lang="en-US" sz="1500" b="1" dirty="0">
                <a:solidFill>
                  <a:srgbClr val="FFFFFF"/>
                </a:solidFill>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b="1"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err="1">
                <a:solidFill>
                  <a:srgbClr val="FFFFFF"/>
                </a:solidFill>
              </a:rPr>
              <a:t>Sadece</a:t>
            </a:r>
            <a:r>
              <a:rPr lang="en-US" sz="1500" b="1" dirty="0">
                <a:solidFill>
                  <a:srgbClr val="FFFFFF"/>
                </a:solidFill>
              </a:rPr>
              <a:t> </a:t>
            </a:r>
            <a:r>
              <a:rPr lang="en-US" sz="1500" b="1" dirty="0" err="1">
                <a:solidFill>
                  <a:srgbClr val="FFFFFF"/>
                </a:solidFill>
              </a:rPr>
              <a:t>fiziki</a:t>
            </a:r>
            <a:r>
              <a:rPr lang="en-US" sz="1500" b="1" dirty="0">
                <a:solidFill>
                  <a:srgbClr val="FFFFFF"/>
                </a:solidFill>
              </a:rPr>
              <a:t> </a:t>
            </a:r>
            <a:r>
              <a:rPr lang="en-US" sz="1500" b="1" dirty="0" err="1">
                <a:solidFill>
                  <a:srgbClr val="FFFFFF"/>
                </a:solidFill>
              </a:rPr>
              <a:t>girişimler</a:t>
            </a:r>
            <a:r>
              <a:rPr lang="en-US" sz="1500" b="1" dirty="0">
                <a:solidFill>
                  <a:srgbClr val="FFFFFF"/>
                </a:solidFill>
              </a:rPr>
              <a:t> </a:t>
            </a:r>
            <a:r>
              <a:rPr lang="en-US" sz="1500" b="1" dirty="0" err="1">
                <a:solidFill>
                  <a:srgbClr val="FFFFFF"/>
                </a:solidFill>
              </a:rPr>
              <a:t>değil</a:t>
            </a:r>
            <a:r>
              <a:rPr lang="en-US" sz="1500" b="1" dirty="0">
                <a:solidFill>
                  <a:srgbClr val="FFFFFF"/>
                </a:solidFill>
              </a:rPr>
              <a:t>, </a:t>
            </a:r>
            <a:r>
              <a:rPr lang="en-US" sz="1500" b="1" dirty="0" err="1">
                <a:solidFill>
                  <a:srgbClr val="FFFFFF"/>
                </a:solidFill>
              </a:rPr>
              <a:t>örneğin</a:t>
            </a:r>
            <a:r>
              <a:rPr lang="en-US" sz="1500" b="1" dirty="0">
                <a:solidFill>
                  <a:srgbClr val="FFFFFF"/>
                </a:solidFill>
              </a:rPr>
              <a:t> </a:t>
            </a:r>
            <a:r>
              <a:rPr lang="en-US" sz="1500" b="1" dirty="0" err="1">
                <a:solidFill>
                  <a:srgbClr val="FFFFFF"/>
                </a:solidFill>
              </a:rPr>
              <a:t>psikiyatrik</a:t>
            </a:r>
            <a:r>
              <a:rPr lang="en-US" sz="1500" b="1" dirty="0">
                <a:solidFill>
                  <a:srgbClr val="FFFFFF"/>
                </a:solidFill>
              </a:rPr>
              <a:t> </a:t>
            </a:r>
            <a:r>
              <a:rPr lang="en-US" sz="1500" b="1" dirty="0" err="1">
                <a:solidFill>
                  <a:srgbClr val="FFFFFF"/>
                </a:solidFill>
              </a:rPr>
              <a:t>bir</a:t>
            </a:r>
            <a:r>
              <a:rPr lang="en-US" sz="1500" b="1" dirty="0">
                <a:solidFill>
                  <a:srgbClr val="FFFFFF"/>
                </a:solidFill>
              </a:rPr>
              <a:t> </a:t>
            </a:r>
            <a:r>
              <a:rPr lang="en-US" sz="1500" b="1" dirty="0" err="1">
                <a:solidFill>
                  <a:srgbClr val="FFFFFF"/>
                </a:solidFill>
              </a:rPr>
              <a:t>müdahale</a:t>
            </a:r>
            <a:r>
              <a:rPr lang="en-US" sz="1500" b="1" dirty="0">
                <a:solidFill>
                  <a:srgbClr val="FFFFFF"/>
                </a:solidFill>
              </a:rPr>
              <a:t>, </a:t>
            </a:r>
            <a:r>
              <a:rPr lang="en-US" sz="1500" b="1" dirty="0" err="1">
                <a:solidFill>
                  <a:srgbClr val="FFFFFF"/>
                </a:solidFill>
              </a:rPr>
              <a:t>terapi</a:t>
            </a:r>
            <a:r>
              <a:rPr lang="en-US" sz="1500" b="1" dirty="0">
                <a:solidFill>
                  <a:srgbClr val="FFFFFF"/>
                </a:solidFill>
              </a:rPr>
              <a:t>, </a:t>
            </a:r>
            <a:r>
              <a:rPr lang="en-US" sz="1500" b="1" dirty="0" err="1">
                <a:solidFill>
                  <a:srgbClr val="FFFFFF"/>
                </a:solidFill>
              </a:rPr>
              <a:t>bir</a:t>
            </a:r>
            <a:r>
              <a:rPr lang="en-US" sz="1500" b="1" dirty="0">
                <a:solidFill>
                  <a:srgbClr val="FFFFFF"/>
                </a:solidFill>
              </a:rPr>
              <a:t> </a:t>
            </a:r>
            <a:r>
              <a:rPr lang="en-US" sz="1500" b="1" dirty="0" err="1">
                <a:solidFill>
                  <a:srgbClr val="FFFFFF"/>
                </a:solidFill>
              </a:rPr>
              <a:t>tahlil</a:t>
            </a:r>
            <a:r>
              <a:rPr lang="en-US" sz="1500" b="1" dirty="0">
                <a:solidFill>
                  <a:srgbClr val="FFFFFF"/>
                </a:solidFill>
              </a:rPr>
              <a:t> </a:t>
            </a:r>
            <a:r>
              <a:rPr lang="en-US" sz="1500" b="1" dirty="0" err="1">
                <a:solidFill>
                  <a:srgbClr val="FFFFFF"/>
                </a:solidFill>
              </a:rPr>
              <a:t>yapılması</a:t>
            </a:r>
            <a:r>
              <a:rPr lang="en-US" sz="1500" b="1" dirty="0">
                <a:solidFill>
                  <a:srgbClr val="FFFFFF"/>
                </a:solidFill>
              </a:rPr>
              <a:t>, </a:t>
            </a:r>
            <a:r>
              <a:rPr lang="en-US" sz="1500" b="1" dirty="0" err="1">
                <a:solidFill>
                  <a:srgbClr val="FFFFFF"/>
                </a:solidFill>
              </a:rPr>
              <a:t>kan</a:t>
            </a:r>
            <a:r>
              <a:rPr lang="en-US" sz="1500" b="1" dirty="0">
                <a:solidFill>
                  <a:srgbClr val="FFFFFF"/>
                </a:solidFill>
              </a:rPr>
              <a:t> </a:t>
            </a:r>
            <a:r>
              <a:rPr lang="en-US" sz="1500" b="1" dirty="0" err="1">
                <a:solidFill>
                  <a:srgbClr val="FFFFFF"/>
                </a:solidFill>
              </a:rPr>
              <a:t>alınması</a:t>
            </a:r>
            <a:r>
              <a:rPr lang="en-US" sz="1500" b="1" dirty="0">
                <a:solidFill>
                  <a:srgbClr val="FFFFFF"/>
                </a:solidFill>
              </a:rPr>
              <a:t> </a:t>
            </a:r>
            <a:r>
              <a:rPr lang="en-US" sz="1500" b="1" dirty="0" err="1">
                <a:solidFill>
                  <a:srgbClr val="FFFFFF"/>
                </a:solidFill>
              </a:rPr>
              <a:t>veya</a:t>
            </a:r>
            <a:r>
              <a:rPr lang="en-US" sz="1500" b="1" dirty="0">
                <a:solidFill>
                  <a:srgbClr val="FFFFFF"/>
                </a:solidFill>
              </a:rPr>
              <a:t> </a:t>
            </a:r>
            <a:r>
              <a:rPr lang="en-US" sz="1500" b="1" dirty="0" err="1">
                <a:solidFill>
                  <a:srgbClr val="FFFFFF"/>
                </a:solidFill>
              </a:rPr>
              <a:t>nakli</a:t>
            </a:r>
            <a:r>
              <a:rPr lang="en-US" sz="1500" b="1" dirty="0">
                <a:solidFill>
                  <a:srgbClr val="FFFFFF"/>
                </a:solidFill>
              </a:rPr>
              <a:t>, serum </a:t>
            </a:r>
            <a:r>
              <a:rPr lang="en-US" sz="1500" b="1" dirty="0" err="1">
                <a:solidFill>
                  <a:srgbClr val="FFFFFF"/>
                </a:solidFill>
              </a:rPr>
              <a:t>takılması</a:t>
            </a:r>
            <a:r>
              <a:rPr lang="en-US" sz="1500" b="1" dirty="0">
                <a:solidFill>
                  <a:srgbClr val="FFFFFF"/>
                </a:solidFill>
              </a:rPr>
              <a:t> </a:t>
            </a:r>
            <a:r>
              <a:rPr lang="en-US" sz="1500" b="1" dirty="0" err="1">
                <a:solidFill>
                  <a:srgbClr val="FFFFFF"/>
                </a:solidFill>
              </a:rPr>
              <a:t>veya</a:t>
            </a:r>
            <a:r>
              <a:rPr lang="en-US" sz="1500" b="1" dirty="0">
                <a:solidFill>
                  <a:srgbClr val="FFFFFF"/>
                </a:solidFill>
              </a:rPr>
              <a:t> </a:t>
            </a:r>
            <a:r>
              <a:rPr lang="en-US" sz="1500" b="1" dirty="0" err="1">
                <a:solidFill>
                  <a:srgbClr val="FFFFFF"/>
                </a:solidFill>
              </a:rPr>
              <a:t>ilaç</a:t>
            </a:r>
            <a:r>
              <a:rPr lang="en-US" sz="1500" b="1" dirty="0">
                <a:solidFill>
                  <a:srgbClr val="FFFFFF"/>
                </a:solidFill>
              </a:rPr>
              <a:t> </a:t>
            </a:r>
            <a:r>
              <a:rPr lang="en-US" sz="1500" b="1" dirty="0" err="1">
                <a:solidFill>
                  <a:srgbClr val="FFFFFF"/>
                </a:solidFill>
              </a:rPr>
              <a:t>yazılması</a:t>
            </a:r>
            <a:r>
              <a:rPr lang="en-US" sz="1500" b="1" dirty="0">
                <a:solidFill>
                  <a:srgbClr val="FFFFFF"/>
                </a:solidFill>
              </a:rPr>
              <a:t> da </a:t>
            </a:r>
            <a:r>
              <a:rPr lang="en-US" sz="1500" b="1" dirty="0" err="1">
                <a:solidFill>
                  <a:srgbClr val="FFFFFF"/>
                </a:solidFill>
              </a:rPr>
              <a:t>bu</a:t>
            </a:r>
            <a:r>
              <a:rPr lang="en-US" sz="1500" b="1" dirty="0">
                <a:solidFill>
                  <a:srgbClr val="FFFFFF"/>
                </a:solidFill>
              </a:rPr>
              <a:t> </a:t>
            </a:r>
            <a:r>
              <a:rPr lang="en-US" sz="1500" b="1" dirty="0" err="1">
                <a:solidFill>
                  <a:srgbClr val="FFFFFF"/>
                </a:solidFill>
              </a:rPr>
              <a:t>kapsamdadır</a:t>
            </a:r>
            <a:r>
              <a:rPr lang="en-US" sz="1500" b="1" dirty="0">
                <a:solidFill>
                  <a:srgbClr val="FFFFFF"/>
                </a:solidFill>
              </a:rPr>
              <a:t>. </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b="1"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err="1">
                <a:solidFill>
                  <a:srgbClr val="FFFFFF"/>
                </a:solidFill>
              </a:rPr>
              <a:t>Tıbbi</a:t>
            </a:r>
            <a:r>
              <a:rPr lang="en-US" sz="1500" b="1" dirty="0">
                <a:solidFill>
                  <a:srgbClr val="FFFFFF"/>
                </a:solidFill>
              </a:rPr>
              <a:t> </a:t>
            </a:r>
            <a:r>
              <a:rPr lang="en-US" sz="1500" b="1" dirty="0" err="1">
                <a:solidFill>
                  <a:srgbClr val="FFFFFF"/>
                </a:solidFill>
              </a:rPr>
              <a:t>müdahalenin</a:t>
            </a:r>
            <a:r>
              <a:rPr lang="en-US" sz="1500" b="1" dirty="0">
                <a:solidFill>
                  <a:srgbClr val="FFFFFF"/>
                </a:solidFill>
              </a:rPr>
              <a:t> </a:t>
            </a:r>
            <a:r>
              <a:rPr lang="en-US" sz="1500" b="1" dirty="0" err="1">
                <a:solidFill>
                  <a:srgbClr val="FFFFFF"/>
                </a:solidFill>
              </a:rPr>
              <a:t>hukuka</a:t>
            </a:r>
            <a:r>
              <a:rPr lang="en-US" sz="1500" b="1" dirty="0">
                <a:solidFill>
                  <a:srgbClr val="FFFFFF"/>
                </a:solidFill>
              </a:rPr>
              <a:t> </a:t>
            </a:r>
            <a:r>
              <a:rPr lang="en-US" sz="1500" b="1" dirty="0" err="1">
                <a:solidFill>
                  <a:srgbClr val="FFFFFF"/>
                </a:solidFill>
              </a:rPr>
              <a:t>uygunluk</a:t>
            </a:r>
            <a:r>
              <a:rPr lang="en-US" sz="1500" b="1" dirty="0">
                <a:solidFill>
                  <a:srgbClr val="FFFFFF"/>
                </a:solidFill>
              </a:rPr>
              <a:t> </a:t>
            </a:r>
            <a:r>
              <a:rPr lang="en-US" sz="1500" b="1" dirty="0" err="1">
                <a:solidFill>
                  <a:srgbClr val="FFFFFF"/>
                </a:solidFill>
              </a:rPr>
              <a:t>koşulları</a:t>
            </a:r>
            <a:r>
              <a:rPr lang="en-US" sz="1500" b="1" dirty="0">
                <a:solidFill>
                  <a:srgbClr val="FFFFFF"/>
                </a:solidFill>
              </a:rPr>
              <a:t>.</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1500" dirty="0">
                <a:solidFill>
                  <a:srgbClr val="FFFFFF"/>
                </a:solidFill>
              </a:rPr>
              <a:t>■ </a:t>
            </a:r>
            <a:r>
              <a:rPr lang="en-US" sz="1500" b="1" dirty="0" err="1">
                <a:solidFill>
                  <a:srgbClr val="FFFFFF"/>
                </a:solidFill>
              </a:rPr>
              <a:t>Yetkili</a:t>
            </a:r>
            <a:r>
              <a:rPr lang="en-US" sz="1500" b="1" dirty="0">
                <a:solidFill>
                  <a:srgbClr val="FFFFFF"/>
                </a:solidFill>
              </a:rPr>
              <a:t> </a:t>
            </a:r>
            <a:r>
              <a:rPr lang="en-US" sz="1500" b="1" dirty="0" err="1">
                <a:solidFill>
                  <a:srgbClr val="FFFFFF"/>
                </a:solidFill>
              </a:rPr>
              <a:t>bir</a:t>
            </a:r>
            <a:r>
              <a:rPr lang="en-US" sz="1500" b="1" dirty="0">
                <a:solidFill>
                  <a:srgbClr val="FFFFFF"/>
                </a:solidFill>
              </a:rPr>
              <a:t> </a:t>
            </a:r>
            <a:r>
              <a:rPr lang="en-US" sz="1500" b="1" dirty="0" err="1">
                <a:solidFill>
                  <a:srgbClr val="FFFFFF"/>
                </a:solidFill>
              </a:rPr>
              <a:t>sağlık</a:t>
            </a:r>
            <a:r>
              <a:rPr lang="en-US" sz="1500" b="1" dirty="0">
                <a:solidFill>
                  <a:srgbClr val="FFFFFF"/>
                </a:solidFill>
              </a:rPr>
              <a:t> </a:t>
            </a:r>
            <a:r>
              <a:rPr lang="en-US" sz="1500" b="1" dirty="0" err="1">
                <a:solidFill>
                  <a:srgbClr val="FFFFFF"/>
                </a:solidFill>
              </a:rPr>
              <a:t>çalışanı</a:t>
            </a:r>
            <a:r>
              <a:rPr lang="en-US" sz="1500" b="1" dirty="0">
                <a:solidFill>
                  <a:srgbClr val="FFFFFF"/>
                </a:solidFill>
              </a:rPr>
              <a:t> </a:t>
            </a:r>
            <a:r>
              <a:rPr lang="en-US" sz="1500" b="1" dirty="0" err="1">
                <a:solidFill>
                  <a:srgbClr val="FFFFFF"/>
                </a:solidFill>
              </a:rPr>
              <a:t>tarafından</a:t>
            </a:r>
            <a:r>
              <a:rPr lang="en-US" sz="1500" b="1" dirty="0">
                <a:solidFill>
                  <a:srgbClr val="FFFFFF"/>
                </a:solidFill>
              </a:rPr>
              <a:t> </a:t>
            </a:r>
            <a:r>
              <a:rPr lang="en-US" sz="1500" b="1" dirty="0" err="1">
                <a:solidFill>
                  <a:srgbClr val="FFFFFF"/>
                </a:solidFill>
              </a:rPr>
              <a:t>yapılması</a:t>
            </a:r>
            <a:endParaRPr lang="en-US" sz="1500" b="1"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a:solidFill>
                  <a:srgbClr val="FFFFFF"/>
                </a:solidFill>
              </a:rPr>
              <a:t>■ </a:t>
            </a:r>
            <a:r>
              <a:rPr lang="en-US" sz="1500" b="1" dirty="0" err="1">
                <a:solidFill>
                  <a:srgbClr val="FFFFFF"/>
                </a:solidFill>
              </a:rPr>
              <a:t>Tıbbi</a:t>
            </a:r>
            <a:r>
              <a:rPr lang="en-US" sz="1500" b="1" dirty="0">
                <a:solidFill>
                  <a:srgbClr val="FFFFFF"/>
                </a:solidFill>
              </a:rPr>
              <a:t> </a:t>
            </a:r>
            <a:r>
              <a:rPr lang="en-US" sz="1500" b="1" dirty="0" err="1">
                <a:solidFill>
                  <a:srgbClr val="FFFFFF"/>
                </a:solidFill>
              </a:rPr>
              <a:t>Zorunluluk</a:t>
            </a:r>
            <a:r>
              <a:rPr lang="en-US" sz="1500" b="1" dirty="0">
                <a:solidFill>
                  <a:srgbClr val="FFFFFF"/>
                </a:solidFill>
              </a:rPr>
              <a:t>/</a:t>
            </a:r>
            <a:r>
              <a:rPr lang="en-US" sz="1500" b="1" dirty="0" err="1">
                <a:solidFill>
                  <a:srgbClr val="FFFFFF"/>
                </a:solidFill>
              </a:rPr>
              <a:t>Endikasyon</a:t>
            </a:r>
            <a:endParaRPr lang="en-US" sz="1500" b="1"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a:solidFill>
                  <a:srgbClr val="FFFFFF"/>
                </a:solidFill>
              </a:rPr>
              <a:t>■ </a:t>
            </a:r>
            <a:r>
              <a:rPr lang="en-US" sz="1500" b="1" dirty="0" err="1">
                <a:solidFill>
                  <a:srgbClr val="FFFFFF"/>
                </a:solidFill>
              </a:rPr>
              <a:t>Aydınlatma</a:t>
            </a:r>
            <a:r>
              <a:rPr lang="en-US" sz="1500" b="1" dirty="0">
                <a:solidFill>
                  <a:srgbClr val="FFFFFF"/>
                </a:solidFill>
              </a:rPr>
              <a:t> </a:t>
            </a:r>
            <a:r>
              <a:rPr lang="en-US" sz="1500" b="1" dirty="0" err="1">
                <a:solidFill>
                  <a:srgbClr val="FFFFFF"/>
                </a:solidFill>
              </a:rPr>
              <a:t>ve</a:t>
            </a:r>
            <a:r>
              <a:rPr lang="en-US" sz="1500" b="1" dirty="0">
                <a:solidFill>
                  <a:srgbClr val="FFFFFF"/>
                </a:solidFill>
              </a:rPr>
              <a:t> </a:t>
            </a:r>
            <a:r>
              <a:rPr lang="en-US" sz="1500" b="1" dirty="0" err="1">
                <a:solidFill>
                  <a:srgbClr val="FFFFFF"/>
                </a:solidFill>
              </a:rPr>
              <a:t>rıza</a:t>
            </a:r>
            <a:r>
              <a:rPr lang="en-US" sz="1500" b="1" dirty="0">
                <a:solidFill>
                  <a:srgbClr val="FFFFFF"/>
                </a:solidFill>
              </a:rPr>
              <a:t>/</a:t>
            </a:r>
            <a:r>
              <a:rPr lang="en-US" sz="1500" b="1" dirty="0" err="1">
                <a:solidFill>
                  <a:srgbClr val="FFFFFF"/>
                </a:solidFill>
              </a:rPr>
              <a:t>Aydınlatılmış</a:t>
            </a:r>
            <a:r>
              <a:rPr lang="en-US" sz="1500" b="1" dirty="0">
                <a:solidFill>
                  <a:srgbClr val="FFFFFF"/>
                </a:solidFill>
              </a:rPr>
              <a:t> Onam </a:t>
            </a:r>
          </a:p>
          <a:p>
            <a:pPr>
              <a:lnSpc>
                <a:spcPct val="90000"/>
              </a:lnSpc>
              <a:spcBef>
                <a:spcPct val="20000"/>
              </a:spcBef>
              <a:spcAft>
                <a:spcPts val="600"/>
              </a:spcAft>
              <a:buClr>
                <a:schemeClr val="tx1"/>
              </a:buClr>
              <a:buSzPct val="80000"/>
              <a:buFont typeface="Wingdings 3" panose="05040102010807070707" pitchFamily="18" charset="2"/>
              <a:buChar char=""/>
            </a:pPr>
            <a:r>
              <a:rPr lang="en-US" sz="1500" b="1" dirty="0">
                <a:solidFill>
                  <a:srgbClr val="FFFFFF"/>
                </a:solidFill>
              </a:rPr>
              <a:t>■ </a:t>
            </a:r>
            <a:r>
              <a:rPr lang="en-US" sz="1500" b="1" dirty="0" err="1">
                <a:solidFill>
                  <a:srgbClr val="FFFFFF"/>
                </a:solidFill>
              </a:rPr>
              <a:t>Tıbbi</a:t>
            </a:r>
            <a:r>
              <a:rPr lang="en-US" sz="1500" b="1" dirty="0">
                <a:solidFill>
                  <a:srgbClr val="FFFFFF"/>
                </a:solidFill>
              </a:rPr>
              <a:t> </a:t>
            </a:r>
            <a:r>
              <a:rPr lang="en-US" sz="1500" b="1" dirty="0" err="1">
                <a:solidFill>
                  <a:srgbClr val="FFFFFF"/>
                </a:solidFill>
              </a:rPr>
              <a:t>standartlara</a:t>
            </a:r>
            <a:r>
              <a:rPr lang="en-US" sz="1500" b="1" dirty="0">
                <a:solidFill>
                  <a:srgbClr val="FFFFFF"/>
                </a:solidFill>
              </a:rPr>
              <a:t> </a:t>
            </a:r>
            <a:r>
              <a:rPr lang="en-US" sz="1500" b="1" dirty="0" err="1">
                <a:solidFill>
                  <a:srgbClr val="FFFFFF"/>
                </a:solidFill>
              </a:rPr>
              <a:t>uyulması</a:t>
            </a:r>
            <a:endParaRPr lang="en-US" sz="1500" b="1"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1500" dirty="0">
              <a:solidFill>
                <a:srgbClr val="FFFFFF"/>
              </a:solidFill>
            </a:endParaRPr>
          </a:p>
        </p:txBody>
      </p:sp>
      <p:pic>
        <p:nvPicPr>
          <p:cNvPr id="25" name="Picture 2" descr="Tıp Öğrencilerinden Steteskop Kampanyası">
            <a:extLst>
              <a:ext uri="{FF2B5EF4-FFF2-40B4-BE49-F238E27FC236}">
                <a16:creationId xmlns:a16="http://schemas.microsoft.com/office/drawing/2014/main" id="{178C7CE2-0770-4182-B976-1778DABBB1A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748074" y="2642936"/>
            <a:ext cx="3976408" cy="2226788"/>
          </a:xfrm>
          <a:prstGeom prst="rect">
            <a:avLst/>
          </a:prstGeom>
          <a:noFill/>
          <a:effectLst>
            <a:innerShdw blurRad="57150" dist="38100" dir="14460000">
              <a:prstClr val="black">
                <a:alpha val="70000"/>
              </a:prstClr>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72107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6" name="Rectangle 15">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20" name="Group 19">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1" name="Straight Connector 20">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7" name="Rectangle 26">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2866885" y="1102132"/>
            <a:ext cx="2983317" cy="4635213"/>
          </a:xfrm>
        </p:spPr>
        <p:txBody>
          <a:bodyPr vert="horz" lIns="91440" tIns="45720" rIns="91440" bIns="45720" rtlCol="0" anchor="ctr">
            <a:normAutofit/>
          </a:bodyPr>
          <a:lstStyle/>
          <a:p>
            <a:pPr algn="ctr"/>
            <a:r>
              <a:rPr lang="en-US" sz="2400" dirty="0" err="1">
                <a:solidFill>
                  <a:srgbClr val="FFFFFF"/>
                </a:solidFill>
              </a:rPr>
              <a:t>Tıbbi</a:t>
            </a:r>
            <a:r>
              <a:rPr lang="en-US" sz="2400" dirty="0">
                <a:solidFill>
                  <a:srgbClr val="FFFFFF"/>
                </a:solidFill>
              </a:rPr>
              <a:t> </a:t>
            </a:r>
            <a:r>
              <a:rPr lang="en-US" sz="2400" dirty="0" err="1">
                <a:solidFill>
                  <a:srgbClr val="FFFFFF"/>
                </a:solidFill>
              </a:rPr>
              <a:t>Müdahalelerde</a:t>
            </a:r>
            <a:r>
              <a:rPr lang="en-US" sz="2400" dirty="0">
                <a:solidFill>
                  <a:srgbClr val="FFFFFF"/>
                </a:solidFill>
              </a:rPr>
              <a:t> </a:t>
            </a:r>
            <a:br>
              <a:rPr lang="en-US" sz="2400" dirty="0">
                <a:solidFill>
                  <a:srgbClr val="FFFFFF"/>
                </a:solidFill>
              </a:rPr>
            </a:br>
            <a:br>
              <a:rPr lang="en-US" sz="2400" dirty="0">
                <a:solidFill>
                  <a:srgbClr val="FFFFFF"/>
                </a:solidFill>
              </a:rPr>
            </a:br>
            <a:r>
              <a:rPr lang="en-US" sz="2400" dirty="0" err="1">
                <a:solidFill>
                  <a:srgbClr val="FFFFFF"/>
                </a:solidFill>
              </a:rPr>
              <a:t>Hukuka</a:t>
            </a:r>
            <a:r>
              <a:rPr lang="en-US" sz="2400" dirty="0">
                <a:solidFill>
                  <a:srgbClr val="FFFFFF"/>
                </a:solidFill>
              </a:rPr>
              <a:t> </a:t>
            </a:r>
            <a:r>
              <a:rPr lang="en-US" sz="2400" dirty="0" err="1">
                <a:solidFill>
                  <a:srgbClr val="FFFFFF"/>
                </a:solidFill>
              </a:rPr>
              <a:t>Uygunluk</a:t>
            </a:r>
            <a:r>
              <a:rPr lang="en-US" sz="2400" dirty="0">
                <a:solidFill>
                  <a:srgbClr val="FFFFFF"/>
                </a:solidFill>
              </a:rPr>
              <a:t> </a:t>
            </a:r>
            <a:r>
              <a:rPr lang="en-US" sz="2400" dirty="0" err="1">
                <a:solidFill>
                  <a:srgbClr val="FFFFFF"/>
                </a:solidFill>
              </a:rPr>
              <a:t>İçin</a:t>
            </a:r>
            <a:r>
              <a:rPr lang="en-US" sz="2400" dirty="0">
                <a:solidFill>
                  <a:srgbClr val="FFFFFF"/>
                </a:solidFill>
              </a:rPr>
              <a:t> </a:t>
            </a:r>
            <a:r>
              <a:rPr lang="en-US" sz="2400" dirty="0" err="1">
                <a:solidFill>
                  <a:srgbClr val="FFFFFF"/>
                </a:solidFill>
              </a:rPr>
              <a:t>Gerekli</a:t>
            </a:r>
            <a:r>
              <a:rPr lang="en-US" sz="2400" dirty="0">
                <a:solidFill>
                  <a:srgbClr val="FFFFFF"/>
                </a:solidFill>
              </a:rPr>
              <a:t> </a:t>
            </a:r>
            <a:r>
              <a:rPr lang="en-US" sz="2400" dirty="0" err="1">
                <a:solidFill>
                  <a:srgbClr val="FFFFFF"/>
                </a:solidFill>
              </a:rPr>
              <a:t>Şartlar</a:t>
            </a:r>
            <a:br>
              <a:rPr lang="en-US" sz="2400" dirty="0">
                <a:solidFill>
                  <a:srgbClr val="FFFFFF"/>
                </a:solidFill>
              </a:rPr>
            </a:br>
            <a:r>
              <a:rPr lang="en-US" sz="2400" dirty="0">
                <a:solidFill>
                  <a:srgbClr val="FFFFFF"/>
                </a:solidFill>
              </a:rPr>
              <a:t> </a:t>
            </a:r>
          </a:p>
        </p:txBody>
      </p:sp>
      <p:sp>
        <p:nvSpPr>
          <p:cNvPr id="4" name="Dikdörtgen 3"/>
          <p:cNvSpPr/>
          <p:nvPr/>
        </p:nvSpPr>
        <p:spPr>
          <a:xfrm>
            <a:off x="6734497" y="554318"/>
            <a:ext cx="4754563" cy="5410200"/>
          </a:xfrm>
          <a:prstGeom prst="rect">
            <a:avLst/>
          </a:prstGeom>
        </p:spPr>
        <p:txBody>
          <a:bodyPr vert="horz" lIns="91440" tIns="45720" rIns="91440" bIns="45720" rtlCol="0" anchor="ctr">
            <a:normAutofit/>
          </a:bodyPr>
          <a:lstStyle/>
          <a:p>
            <a:pPr marL="342900" indent="-342900">
              <a:spcBef>
                <a:spcPct val="20000"/>
              </a:spcBef>
              <a:spcAft>
                <a:spcPts val="600"/>
              </a:spcAft>
              <a:buClr>
                <a:schemeClr val="tx1"/>
              </a:buClr>
              <a:buSzPct val="80000"/>
              <a:buFont typeface="Wingdings 3" panose="05040102010807070707" pitchFamily="18" charset="2"/>
              <a:buChar char=""/>
            </a:pPr>
            <a:r>
              <a:rPr lang="en-US" b="1" dirty="0" err="1">
                <a:solidFill>
                  <a:srgbClr val="FFFFFF"/>
                </a:solidFill>
              </a:rPr>
              <a:t>müdahaleyi</a:t>
            </a:r>
            <a:r>
              <a:rPr lang="en-US" b="1" dirty="0">
                <a:solidFill>
                  <a:srgbClr val="FFFFFF"/>
                </a:solidFill>
              </a:rPr>
              <a:t> </a:t>
            </a:r>
            <a:r>
              <a:rPr lang="en-US" b="1" dirty="0" err="1">
                <a:solidFill>
                  <a:srgbClr val="FFFFFF"/>
                </a:solidFill>
              </a:rPr>
              <a:t>yapanın</a:t>
            </a:r>
            <a:r>
              <a:rPr lang="en-US" b="1" dirty="0">
                <a:solidFill>
                  <a:srgbClr val="FFFFFF"/>
                </a:solidFill>
              </a:rPr>
              <a:t> </a:t>
            </a:r>
            <a:r>
              <a:rPr lang="en-US" b="1" dirty="0" err="1">
                <a:solidFill>
                  <a:srgbClr val="FFFFFF"/>
                </a:solidFill>
              </a:rPr>
              <a:t>hemşire</a:t>
            </a:r>
            <a:r>
              <a:rPr lang="en-US" b="1" dirty="0">
                <a:solidFill>
                  <a:srgbClr val="FFFFFF"/>
                </a:solidFill>
              </a:rPr>
              <a:t> olması,</a:t>
            </a:r>
          </a:p>
          <a:p>
            <a:pPr marL="342900" indent="-342900">
              <a:spcBef>
                <a:spcPct val="20000"/>
              </a:spcBef>
              <a:spcAft>
                <a:spcPts val="600"/>
              </a:spcAft>
              <a:buClr>
                <a:schemeClr val="tx1"/>
              </a:buClr>
              <a:buSzPct val="80000"/>
              <a:buFont typeface="Wingdings 3" panose="05040102010807070707" pitchFamily="18" charset="2"/>
              <a:buChar char=""/>
            </a:pPr>
            <a:r>
              <a:rPr lang="en-US" b="1" dirty="0">
                <a:solidFill>
                  <a:srgbClr val="FFFFFF"/>
                </a:solidFill>
              </a:rPr>
              <a:t> </a:t>
            </a:r>
            <a:r>
              <a:rPr lang="en-US" b="1" dirty="0" err="1">
                <a:solidFill>
                  <a:srgbClr val="FFFFFF"/>
                </a:solidFill>
              </a:rPr>
              <a:t>müdahale</a:t>
            </a:r>
            <a:r>
              <a:rPr lang="en-US" b="1" dirty="0">
                <a:solidFill>
                  <a:srgbClr val="FFFFFF"/>
                </a:solidFill>
              </a:rPr>
              <a:t> </a:t>
            </a:r>
            <a:r>
              <a:rPr lang="en-US" b="1" dirty="0" err="1">
                <a:solidFill>
                  <a:srgbClr val="FFFFFF"/>
                </a:solidFill>
              </a:rPr>
              <a:t>konusunda</a:t>
            </a:r>
            <a:r>
              <a:rPr lang="en-US" b="1" dirty="0">
                <a:solidFill>
                  <a:srgbClr val="FFFFFF"/>
                </a:solidFill>
              </a:rPr>
              <a:t> </a:t>
            </a:r>
            <a:r>
              <a:rPr lang="en-US" b="1" dirty="0" err="1">
                <a:solidFill>
                  <a:srgbClr val="FFFFFF"/>
                </a:solidFill>
              </a:rPr>
              <a:t>endikasyonun</a:t>
            </a:r>
            <a:r>
              <a:rPr lang="en-US" b="1" dirty="0">
                <a:solidFill>
                  <a:srgbClr val="FFFFFF"/>
                </a:solidFill>
              </a:rPr>
              <a:t> </a:t>
            </a:r>
            <a:r>
              <a:rPr lang="en-US" b="1" dirty="0" err="1">
                <a:solidFill>
                  <a:srgbClr val="FFFFFF"/>
                </a:solidFill>
              </a:rPr>
              <a:t>bulunması</a:t>
            </a:r>
            <a:r>
              <a:rPr lang="en-US" b="1" dirty="0">
                <a:solidFill>
                  <a:srgbClr val="FFFFFF"/>
                </a:solidFill>
              </a:rPr>
              <a:t>, </a:t>
            </a:r>
          </a:p>
          <a:p>
            <a:pPr marL="342900" indent="-342900">
              <a:spcBef>
                <a:spcPct val="20000"/>
              </a:spcBef>
              <a:spcAft>
                <a:spcPts val="600"/>
              </a:spcAft>
              <a:buClr>
                <a:schemeClr val="tx1"/>
              </a:buClr>
              <a:buSzPct val="80000"/>
              <a:buFont typeface="Wingdings 3" panose="05040102010807070707" pitchFamily="18" charset="2"/>
              <a:buChar char=""/>
            </a:pPr>
            <a:r>
              <a:rPr lang="en-US" b="1" dirty="0">
                <a:solidFill>
                  <a:srgbClr val="FFFFFF"/>
                </a:solidFill>
              </a:rPr>
              <a:t>hasta </a:t>
            </a:r>
            <a:r>
              <a:rPr lang="en-US" b="1" dirty="0" err="1">
                <a:solidFill>
                  <a:srgbClr val="FFFFFF"/>
                </a:solidFill>
              </a:rPr>
              <a:t>rızasının</a:t>
            </a:r>
            <a:r>
              <a:rPr lang="en-US" b="1" dirty="0">
                <a:solidFill>
                  <a:srgbClr val="FFFFFF"/>
                </a:solidFill>
              </a:rPr>
              <a:t> </a:t>
            </a:r>
            <a:r>
              <a:rPr lang="en-US" b="1" dirty="0" err="1">
                <a:solidFill>
                  <a:srgbClr val="FFFFFF"/>
                </a:solidFill>
              </a:rPr>
              <a:t>bulunması</a:t>
            </a:r>
            <a:r>
              <a:rPr lang="en-US" b="1" dirty="0">
                <a:solidFill>
                  <a:srgbClr val="FFFFFF"/>
                </a:solidFill>
              </a:rPr>
              <a:t> </a:t>
            </a:r>
          </a:p>
          <a:p>
            <a:pPr marL="342900" indent="-342900">
              <a:spcBef>
                <a:spcPct val="20000"/>
              </a:spcBef>
              <a:spcAft>
                <a:spcPts val="600"/>
              </a:spcAft>
              <a:buClr>
                <a:schemeClr val="tx1"/>
              </a:buClr>
              <a:buSzPct val="80000"/>
              <a:buFont typeface="Wingdings 3" panose="05040102010807070707" pitchFamily="18" charset="2"/>
              <a:buChar char=""/>
            </a:pPr>
            <a:r>
              <a:rPr lang="en-US" b="1" dirty="0" err="1">
                <a:solidFill>
                  <a:srgbClr val="FFFFFF"/>
                </a:solidFill>
              </a:rPr>
              <a:t>tıbbi</a:t>
            </a:r>
            <a:r>
              <a:rPr lang="en-US" b="1" dirty="0">
                <a:solidFill>
                  <a:srgbClr val="FFFFFF"/>
                </a:solidFill>
              </a:rPr>
              <a:t> </a:t>
            </a:r>
            <a:r>
              <a:rPr lang="en-US" b="1" dirty="0" err="1">
                <a:solidFill>
                  <a:srgbClr val="FFFFFF"/>
                </a:solidFill>
              </a:rPr>
              <a:t>müdahalenin</a:t>
            </a:r>
            <a:r>
              <a:rPr lang="en-US" b="1" dirty="0">
                <a:solidFill>
                  <a:srgbClr val="FFFFFF"/>
                </a:solidFill>
              </a:rPr>
              <a:t> </a:t>
            </a:r>
            <a:r>
              <a:rPr lang="en-US" b="1" dirty="0" err="1">
                <a:solidFill>
                  <a:srgbClr val="FFFFFF"/>
                </a:solidFill>
              </a:rPr>
              <a:t>hemşireliğin</a:t>
            </a:r>
            <a:r>
              <a:rPr lang="en-US" b="1" dirty="0">
                <a:solidFill>
                  <a:srgbClr val="FFFFFF"/>
                </a:solidFill>
              </a:rPr>
              <a:t> </a:t>
            </a:r>
            <a:r>
              <a:rPr lang="en-US" b="1" dirty="0" err="1">
                <a:solidFill>
                  <a:srgbClr val="FFFFFF"/>
                </a:solidFill>
              </a:rPr>
              <a:t>gerektirdiği</a:t>
            </a:r>
            <a:r>
              <a:rPr lang="en-US" b="1" dirty="0">
                <a:solidFill>
                  <a:srgbClr val="FFFFFF"/>
                </a:solidFill>
              </a:rPr>
              <a:t> </a:t>
            </a:r>
            <a:r>
              <a:rPr lang="en-US" b="1" dirty="0" err="1">
                <a:solidFill>
                  <a:srgbClr val="FFFFFF"/>
                </a:solidFill>
              </a:rPr>
              <a:t>şekilde</a:t>
            </a:r>
            <a:r>
              <a:rPr lang="en-US" b="1" dirty="0">
                <a:solidFill>
                  <a:srgbClr val="FFFFFF"/>
                </a:solidFill>
              </a:rPr>
              <a:t> </a:t>
            </a:r>
            <a:r>
              <a:rPr lang="en-US" b="1" dirty="0" err="1">
                <a:solidFill>
                  <a:srgbClr val="FFFFFF"/>
                </a:solidFill>
              </a:rPr>
              <a:t>ve</a:t>
            </a:r>
            <a:r>
              <a:rPr lang="en-US" b="1" dirty="0">
                <a:solidFill>
                  <a:srgbClr val="FFFFFF"/>
                </a:solidFill>
              </a:rPr>
              <a:t> </a:t>
            </a:r>
            <a:r>
              <a:rPr lang="en-US" b="1" dirty="0" err="1">
                <a:solidFill>
                  <a:srgbClr val="FFFFFF"/>
                </a:solidFill>
              </a:rPr>
              <a:t>özenli</a:t>
            </a:r>
            <a:r>
              <a:rPr lang="en-US" b="1" dirty="0">
                <a:solidFill>
                  <a:srgbClr val="FFFFFF"/>
                </a:solidFill>
              </a:rPr>
              <a:t> </a:t>
            </a:r>
            <a:r>
              <a:rPr lang="en-US" b="1" dirty="0" err="1">
                <a:solidFill>
                  <a:srgbClr val="FFFFFF"/>
                </a:solidFill>
              </a:rPr>
              <a:t>bir</a:t>
            </a:r>
            <a:r>
              <a:rPr lang="en-US" b="1" dirty="0">
                <a:solidFill>
                  <a:srgbClr val="FFFFFF"/>
                </a:solidFill>
              </a:rPr>
              <a:t> </a:t>
            </a:r>
            <a:r>
              <a:rPr lang="en-US" b="1" dirty="0" err="1">
                <a:solidFill>
                  <a:srgbClr val="FFFFFF"/>
                </a:solidFill>
              </a:rPr>
              <a:t>biçimde</a:t>
            </a:r>
            <a:r>
              <a:rPr lang="en-US" b="1" dirty="0">
                <a:solidFill>
                  <a:srgbClr val="FFFFFF"/>
                </a:solidFill>
              </a:rPr>
              <a:t> </a:t>
            </a:r>
            <a:r>
              <a:rPr lang="en-US" b="1" dirty="0" err="1">
                <a:solidFill>
                  <a:srgbClr val="FFFFFF"/>
                </a:solidFill>
              </a:rPr>
              <a:t>uygulanmasıdır</a:t>
            </a:r>
            <a:r>
              <a:rPr lang="en-US" b="1" dirty="0">
                <a:solidFill>
                  <a:srgbClr val="FFFFFF"/>
                </a:solidFill>
              </a:rPr>
              <a:t>. </a:t>
            </a:r>
          </a:p>
        </p:txBody>
      </p:sp>
      <p:pic>
        <p:nvPicPr>
          <p:cNvPr id="26" name="Picture 28">
            <a:extLst>
              <a:ext uri="{FF2B5EF4-FFF2-40B4-BE49-F238E27FC236}">
                <a16:creationId xmlns:a16="http://schemas.microsoft.com/office/drawing/2014/main" id="{F3974B68-BEFC-499C-8E35-8CA0C23A39C9}"/>
              </a:ext>
            </a:extLst>
          </p:cNvPr>
          <p:cNvPicPr>
            <a:picLocks noChangeAspect="1"/>
          </p:cNvPicPr>
          <p:nvPr/>
        </p:nvPicPr>
        <p:blipFill rotWithShape="1">
          <a:blip r:embed="rId3"/>
          <a:srcRect l="28655" r="42621"/>
          <a:stretch/>
        </p:blipFill>
        <p:spPr>
          <a:xfrm>
            <a:off x="831" y="10"/>
            <a:ext cx="2673959" cy="6857990"/>
          </a:xfrm>
          <a:prstGeom prst="rect">
            <a:avLst/>
          </a:prstGeom>
          <a:effectLst>
            <a:innerShdw blurRad="57150" dist="38100" dir="14460000">
              <a:prstClr val="black">
                <a:alpha val="70000"/>
              </a:prstClr>
            </a:innerShdw>
          </a:effectLst>
        </p:spPr>
      </p:pic>
    </p:spTree>
    <p:extLst>
      <p:ext uri="{BB962C8B-B14F-4D97-AF65-F5344CB8AC3E}">
        <p14:creationId xmlns:p14="http://schemas.microsoft.com/office/powerpoint/2010/main" val="28005624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8" name="Group 12">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0" name="Rectangle 19">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ED9217B0-2EC1-468A-BDB1-335D377DE33B}"/>
              </a:ext>
            </a:extLst>
          </p:cNvPr>
          <p:cNvSpPr>
            <a:spLocks noGrp="1"/>
          </p:cNvSpPr>
          <p:nvPr>
            <p:ph type="title"/>
          </p:nvPr>
        </p:nvSpPr>
        <p:spPr>
          <a:xfrm>
            <a:off x="1834919" y="685800"/>
            <a:ext cx="3705269" cy="5308599"/>
          </a:xfrm>
        </p:spPr>
        <p:txBody>
          <a:bodyPr>
            <a:normAutofit/>
          </a:bodyPr>
          <a:lstStyle/>
          <a:p>
            <a:r>
              <a:rPr lang="tr-TR" sz="3200">
                <a:solidFill>
                  <a:srgbClr val="FFFFFF"/>
                </a:solidFill>
              </a:rPr>
              <a:t>Komplikasyon</a:t>
            </a:r>
            <a:endParaRPr lang="en-US" sz="320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pPr marL="1060450" indent="-342900">
              <a:buFont typeface="Arial" panose="020B0604020202020204" pitchFamily="34" charset="0"/>
              <a:buChar char="•"/>
            </a:pPr>
            <a:r>
              <a:rPr lang="tr-TR" sz="1800">
                <a:solidFill>
                  <a:srgbClr val="FFFFFF"/>
                </a:solidFill>
              </a:rPr>
              <a:t> Tıbbi standarda uygun bir tıbbi müdahale yapılmasına rağmen</a:t>
            </a:r>
          </a:p>
          <a:p>
            <a:pPr marL="1060450" indent="-342900">
              <a:buFont typeface="Arial" panose="020B0604020202020204" pitchFamily="34" charset="0"/>
              <a:buChar char="•"/>
            </a:pPr>
            <a:r>
              <a:rPr lang="tr-TR" sz="1800">
                <a:solidFill>
                  <a:srgbClr val="FFFFFF"/>
                </a:solidFill>
              </a:rPr>
              <a:t>ortaya çıkabileceği ilgili tıp çevreleri tarafından kabul edilen ve/veya </a:t>
            </a:r>
          </a:p>
          <a:p>
            <a:pPr marL="1060450" indent="-342900">
              <a:buFont typeface="Arial" panose="020B0604020202020204" pitchFamily="34" charset="0"/>
              <a:buChar char="•"/>
            </a:pPr>
            <a:r>
              <a:rPr lang="tr-TR" sz="1800">
                <a:solidFill>
                  <a:srgbClr val="FFFFFF"/>
                </a:solidFill>
              </a:rPr>
              <a:t>her türlü tedbir alınmasına rağmen ortaya çıkmasından kaçınılamayan zararlar</a:t>
            </a:r>
          </a:p>
          <a:p>
            <a:pPr marL="0" indent="0">
              <a:buNone/>
            </a:pPr>
            <a:r>
              <a:rPr lang="tr-TR" sz="1800">
                <a:solidFill>
                  <a:srgbClr val="FFFFFF"/>
                </a:solidFill>
              </a:rPr>
              <a:t> “</a:t>
            </a:r>
            <a:r>
              <a:rPr lang="tr-TR" sz="1800" b="1">
                <a:solidFill>
                  <a:srgbClr val="FFFFFF"/>
                </a:solidFill>
              </a:rPr>
              <a:t>KOMPLİKASYON” </a:t>
            </a:r>
            <a:r>
              <a:rPr lang="tr-TR" sz="1800">
                <a:solidFill>
                  <a:srgbClr val="FFFFFF"/>
                </a:solidFill>
              </a:rPr>
              <a:t>adını alır</a:t>
            </a:r>
          </a:p>
        </p:txBody>
      </p:sp>
    </p:spTree>
    <p:extLst>
      <p:ext uri="{BB962C8B-B14F-4D97-AF65-F5344CB8AC3E}">
        <p14:creationId xmlns:p14="http://schemas.microsoft.com/office/powerpoint/2010/main" val="1518238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8" name="Group 12">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4" name="Straight Connector 13">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0" name="Rectangle 19">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graphicFrame>
        <p:nvGraphicFramePr>
          <p:cNvPr id="19" name="İçerik Yer Tutucusu 2">
            <a:extLst>
              <a:ext uri="{FF2B5EF4-FFF2-40B4-BE49-F238E27FC236}">
                <a16:creationId xmlns:a16="http://schemas.microsoft.com/office/drawing/2014/main" id="{41237BA7-A40D-4E40-A348-AF47CDC1C48E}"/>
              </a:ext>
            </a:extLst>
          </p:cNvPr>
          <p:cNvGraphicFramePr>
            <a:graphicFrameLocks noGrp="1"/>
          </p:cNvGraphicFramePr>
          <p:nvPr>
            <p:ph idx="1"/>
            <p:extLst>
              <p:ext uri="{D42A27DB-BD31-4B8C-83A1-F6EECF244321}">
                <p14:modId xmlns:p14="http://schemas.microsoft.com/office/powerpoint/2010/main" val="1680788419"/>
              </p:ext>
            </p:extLst>
          </p:nvPr>
        </p:nvGraphicFramePr>
        <p:xfrm>
          <a:off x="6160445" y="762000"/>
          <a:ext cx="5895366" cy="53214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1" name="17 5-Nokta Yıldız">
            <a:extLst>
              <a:ext uri="{FF2B5EF4-FFF2-40B4-BE49-F238E27FC236}">
                <a16:creationId xmlns:a16="http://schemas.microsoft.com/office/drawing/2014/main" id="{4A3B93B3-CFFE-4617-A54F-BB7CCD9457CA}"/>
              </a:ext>
            </a:extLst>
          </p:cNvPr>
          <p:cNvSpPr/>
          <p:nvPr/>
        </p:nvSpPr>
        <p:spPr>
          <a:xfrm>
            <a:off x="2679638" y="3032129"/>
            <a:ext cx="1111828" cy="789709"/>
          </a:xfrm>
          <a:prstGeom prst="star5">
            <a:avLst/>
          </a:prstGeom>
          <a:solidFill>
            <a:schemeClr val="accent6"/>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chemeClr val="tx1"/>
              </a:solidFill>
            </a:endParaRPr>
          </a:p>
        </p:txBody>
      </p:sp>
      <p:sp>
        <p:nvSpPr>
          <p:cNvPr id="22" name="Metin kutusu 21">
            <a:extLst>
              <a:ext uri="{FF2B5EF4-FFF2-40B4-BE49-F238E27FC236}">
                <a16:creationId xmlns:a16="http://schemas.microsoft.com/office/drawing/2014/main" id="{4BAE6F15-6A22-4333-A374-68D5172EC6A5}"/>
              </a:ext>
            </a:extLst>
          </p:cNvPr>
          <p:cNvSpPr txBox="1"/>
          <p:nvPr/>
        </p:nvSpPr>
        <p:spPr>
          <a:xfrm>
            <a:off x="497925" y="1247893"/>
            <a:ext cx="5475255" cy="5078313"/>
          </a:xfrm>
          <a:prstGeom prst="rect">
            <a:avLst/>
          </a:prstGeom>
          <a:noFill/>
        </p:spPr>
        <p:txBody>
          <a:bodyPr wrap="square">
            <a:spAutoFit/>
          </a:bodyPr>
          <a:lstStyle/>
          <a:p>
            <a:r>
              <a:rPr lang="tr-TR" sz="1800" dirty="0">
                <a:solidFill>
                  <a:srgbClr val="FFFFFF"/>
                </a:solidFill>
              </a:rPr>
              <a:t>Dünya Tabipleri Birliği’nin 1992 yılındaki 44. Genel Kurulu’nda </a:t>
            </a:r>
          </a:p>
          <a:p>
            <a:pPr algn="just"/>
            <a:r>
              <a:rPr lang="tr-TR" sz="1800" dirty="0">
                <a:solidFill>
                  <a:srgbClr val="FFFFFF"/>
                </a:solidFill>
              </a:rPr>
              <a:t>tıbbi uygulama hataları </a:t>
            </a: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r>
              <a:rPr lang="tr-TR" dirty="0">
                <a:solidFill>
                  <a:srgbClr val="FFFFFF"/>
                </a:solidFill>
              </a:rPr>
              <a:t>			</a:t>
            </a:r>
            <a:r>
              <a:rPr lang="tr-TR" sz="3600" b="1" dirty="0">
                <a:solidFill>
                  <a:srgbClr val="FF0000"/>
                </a:solidFill>
              </a:rPr>
              <a:t>MAKPRAKTİS</a:t>
            </a:r>
            <a:endParaRPr lang="en-US" sz="3600" dirty="0"/>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endParaRPr lang="tr-TR" dirty="0">
              <a:solidFill>
                <a:srgbClr val="FFFFFF"/>
              </a:solidFill>
            </a:endParaRPr>
          </a:p>
          <a:p>
            <a:pPr algn="just"/>
            <a:r>
              <a:rPr lang="tr-TR" dirty="0">
                <a:solidFill>
                  <a:srgbClr val="FFFFFF"/>
                </a:solidFill>
              </a:rPr>
              <a:t>		</a:t>
            </a:r>
          </a:p>
        </p:txBody>
      </p:sp>
    </p:spTree>
    <p:extLst>
      <p:ext uri="{BB962C8B-B14F-4D97-AF65-F5344CB8AC3E}">
        <p14:creationId xmlns:p14="http://schemas.microsoft.com/office/powerpoint/2010/main" val="11484228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tr-TR" sz="3200" dirty="0">
                <a:solidFill>
                  <a:srgbClr val="FFFFFF"/>
                </a:solidFill>
              </a:rPr>
              <a:t>Aydınlatılmış onam</a:t>
            </a:r>
          </a:p>
        </p:txBody>
      </p:sp>
      <p:sp>
        <p:nvSpPr>
          <p:cNvPr id="3" name="İçerik Yer Tutucusu 2"/>
          <p:cNvSpPr>
            <a:spLocks noGrp="1"/>
          </p:cNvSpPr>
          <p:nvPr>
            <p:ph idx="1"/>
          </p:nvPr>
        </p:nvSpPr>
        <p:spPr>
          <a:xfrm>
            <a:off x="6516553" y="685800"/>
            <a:ext cx="4754563" cy="5410200"/>
          </a:xfrm>
        </p:spPr>
        <p:txBody>
          <a:bodyPr>
            <a:normAutofit lnSpcReduction="10000"/>
          </a:bodyPr>
          <a:lstStyle/>
          <a:p>
            <a:pPr marL="0" indent="0">
              <a:lnSpc>
                <a:spcPct val="90000"/>
              </a:lnSpc>
              <a:buNone/>
            </a:pPr>
            <a:r>
              <a:rPr lang="tr-TR" sz="1500" dirty="0">
                <a:solidFill>
                  <a:srgbClr val="FFFFFF"/>
                </a:solidFill>
              </a:rPr>
              <a:t>Bu konu hasta hakları yönetmeliğinde ayrıntılı olarak düzenlenmiş bulunmaktadır.</a:t>
            </a:r>
          </a:p>
          <a:p>
            <a:pPr marL="0" indent="0">
              <a:lnSpc>
                <a:spcPct val="90000"/>
              </a:lnSpc>
              <a:buNone/>
            </a:pPr>
            <a:r>
              <a:rPr lang="tr-TR" sz="1500" dirty="0">
                <a:solidFill>
                  <a:srgbClr val="FFFFFF"/>
                </a:solidFill>
              </a:rPr>
              <a:t>HHY.15 ve devamı maddelerinde konu açıklanmıştır.</a:t>
            </a:r>
          </a:p>
          <a:p>
            <a:pPr marL="0" indent="0">
              <a:lnSpc>
                <a:spcPct val="90000"/>
              </a:lnSpc>
              <a:buNone/>
            </a:pPr>
            <a:endParaRPr lang="tr-TR" sz="1500" dirty="0">
              <a:solidFill>
                <a:srgbClr val="FFFFFF"/>
              </a:solidFill>
            </a:endParaRPr>
          </a:p>
          <a:p>
            <a:pPr marL="0" indent="0">
              <a:lnSpc>
                <a:spcPct val="90000"/>
              </a:lnSpc>
              <a:buNone/>
            </a:pPr>
            <a:r>
              <a:rPr lang="tr-TR" sz="1500" b="1" dirty="0">
                <a:solidFill>
                  <a:srgbClr val="FFFFFF"/>
                </a:solidFill>
              </a:rPr>
              <a:t>               </a:t>
            </a:r>
            <a:r>
              <a:rPr lang="tr-TR" b="1" dirty="0">
                <a:solidFill>
                  <a:schemeClr val="accent6"/>
                </a:solidFill>
              </a:rPr>
              <a:t>Aydınlatılmış onam algoritmasını </a:t>
            </a:r>
            <a:r>
              <a:rPr lang="tr-TR" sz="1500" b="1" dirty="0">
                <a:solidFill>
                  <a:srgbClr val="FFFFFF"/>
                </a:solidFill>
              </a:rPr>
              <a:t>şu şekilde özetlemek mümkündür. </a:t>
            </a:r>
          </a:p>
          <a:p>
            <a:pPr marL="0" indent="0">
              <a:lnSpc>
                <a:spcPct val="90000"/>
              </a:lnSpc>
              <a:buNone/>
            </a:pPr>
            <a:r>
              <a:rPr lang="tr-TR" sz="1500" dirty="0">
                <a:solidFill>
                  <a:srgbClr val="FFFFFF"/>
                </a:solidFill>
              </a:rPr>
              <a:t>	Bizzat hasta veya veli ya da vasi: </a:t>
            </a:r>
          </a:p>
          <a:p>
            <a:pPr marL="0" indent="0">
              <a:lnSpc>
                <a:spcPct val="90000"/>
              </a:lnSpc>
              <a:buNone/>
            </a:pPr>
            <a:r>
              <a:rPr lang="tr-TR" sz="1500" dirty="0">
                <a:solidFill>
                  <a:srgbClr val="FFFFFF"/>
                </a:solidFill>
              </a:rPr>
              <a:t>■ karar verme yetisine sahip mi</a:t>
            </a:r>
          </a:p>
          <a:p>
            <a:pPr marL="0" indent="0">
              <a:lnSpc>
                <a:spcPct val="90000"/>
              </a:lnSpc>
              <a:buNone/>
            </a:pPr>
            <a:r>
              <a:rPr lang="tr-TR" sz="1500" dirty="0">
                <a:solidFill>
                  <a:srgbClr val="FFFFFF"/>
                </a:solidFill>
              </a:rPr>
              <a:t>■ tanı ve/veya tedavisi hakkında uygun bilgiyi aldı mı</a:t>
            </a:r>
          </a:p>
          <a:p>
            <a:pPr marL="0" indent="0">
              <a:lnSpc>
                <a:spcPct val="90000"/>
              </a:lnSpc>
              <a:buNone/>
            </a:pPr>
            <a:r>
              <a:rPr lang="tr-TR" sz="1500" dirty="0">
                <a:solidFill>
                  <a:srgbClr val="FFFFFF"/>
                </a:solidFill>
              </a:rPr>
              <a:t> ■ verilen bilgileri anladı mı</a:t>
            </a:r>
          </a:p>
          <a:p>
            <a:pPr marL="0" indent="0">
              <a:lnSpc>
                <a:spcPct val="90000"/>
              </a:lnSpc>
              <a:buNone/>
            </a:pPr>
            <a:r>
              <a:rPr lang="tr-TR" sz="1500" dirty="0">
                <a:solidFill>
                  <a:srgbClr val="FFFFFF"/>
                </a:solidFill>
              </a:rPr>
              <a:t>■ bilgilendirildikten sonra soru sormasına imkân sağlandı mı</a:t>
            </a:r>
          </a:p>
          <a:p>
            <a:pPr marL="0" indent="0">
              <a:lnSpc>
                <a:spcPct val="90000"/>
              </a:lnSpc>
              <a:buNone/>
            </a:pPr>
            <a:r>
              <a:rPr lang="tr-TR" sz="1500" dirty="0">
                <a:solidFill>
                  <a:srgbClr val="FFFFFF"/>
                </a:solidFill>
              </a:rPr>
              <a:t>■ bu sorularına cevap alabildi mi</a:t>
            </a:r>
          </a:p>
          <a:p>
            <a:pPr marL="0" indent="0">
              <a:lnSpc>
                <a:spcPct val="90000"/>
              </a:lnSpc>
              <a:buNone/>
            </a:pPr>
            <a:r>
              <a:rPr lang="tr-TR" sz="1500" dirty="0">
                <a:solidFill>
                  <a:srgbClr val="FFFFFF"/>
                </a:solidFill>
              </a:rPr>
              <a:t>■ karar vermek için makul süreye sahip mi </a:t>
            </a:r>
          </a:p>
          <a:p>
            <a:pPr marL="0" indent="0">
              <a:lnSpc>
                <a:spcPct val="90000"/>
              </a:lnSpc>
              <a:buNone/>
            </a:pPr>
            <a:r>
              <a:rPr lang="tr-TR" sz="1500" dirty="0">
                <a:solidFill>
                  <a:srgbClr val="FFFFFF"/>
                </a:solidFill>
              </a:rPr>
              <a:t>■ tıbbi müdahaleyi kabul etti mi</a:t>
            </a:r>
          </a:p>
          <a:p>
            <a:pPr marL="0" indent="0">
              <a:lnSpc>
                <a:spcPct val="90000"/>
              </a:lnSpc>
              <a:buNone/>
            </a:pPr>
            <a:r>
              <a:rPr lang="tr-TR" sz="1500" dirty="0">
                <a:solidFill>
                  <a:srgbClr val="FFFFFF"/>
                </a:solidFill>
              </a:rPr>
              <a:t>■ yazılı veya sözlü onam alındı mı</a:t>
            </a:r>
          </a:p>
        </p:txBody>
      </p:sp>
    </p:spTree>
    <p:extLst>
      <p:ext uri="{BB962C8B-B14F-4D97-AF65-F5344CB8AC3E}">
        <p14:creationId xmlns:p14="http://schemas.microsoft.com/office/powerpoint/2010/main" val="17962648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18" name="Unvan 1">
            <a:extLst>
              <a:ext uri="{FF2B5EF4-FFF2-40B4-BE49-F238E27FC236}">
                <a16:creationId xmlns:a16="http://schemas.microsoft.com/office/drawing/2014/main" id="{5A7678C8-85AC-48D8-BD99-9CC04AF59A33}"/>
              </a:ext>
            </a:extLst>
          </p:cNvPr>
          <p:cNvSpPr>
            <a:spLocks noGrp="1"/>
          </p:cNvSpPr>
          <p:nvPr>
            <p:ph type="title"/>
          </p:nvPr>
        </p:nvSpPr>
        <p:spPr>
          <a:xfrm>
            <a:off x="1834919" y="685800"/>
            <a:ext cx="3705269" cy="5308599"/>
          </a:xfrm>
        </p:spPr>
        <p:txBody>
          <a:bodyPr>
            <a:normAutofit/>
          </a:bodyPr>
          <a:lstStyle/>
          <a:p>
            <a:r>
              <a:rPr lang="tr-TR" sz="3200">
                <a:solidFill>
                  <a:srgbClr val="FFFFFF"/>
                </a:solidFill>
              </a:rPr>
              <a:t>Hemşirelerin Hukuki Sorumlulukları</a:t>
            </a:r>
          </a:p>
        </p:txBody>
      </p:sp>
      <p:graphicFrame>
        <p:nvGraphicFramePr>
          <p:cNvPr id="20" name="İçerik Yer Tutucusu 2">
            <a:extLst>
              <a:ext uri="{FF2B5EF4-FFF2-40B4-BE49-F238E27FC236}">
                <a16:creationId xmlns:a16="http://schemas.microsoft.com/office/drawing/2014/main" id="{98ADC15F-008B-46A6-94FE-814E678A389E}"/>
              </a:ext>
            </a:extLst>
          </p:cNvPr>
          <p:cNvGraphicFramePr>
            <a:graphicFrameLocks noGrp="1"/>
          </p:cNvGraphicFramePr>
          <p:nvPr>
            <p:ph idx="1"/>
            <p:extLst>
              <p:ext uri="{D42A27DB-BD31-4B8C-83A1-F6EECF244321}">
                <p14:modId xmlns:p14="http://schemas.microsoft.com/office/powerpoint/2010/main" val="2560090783"/>
              </p:ext>
            </p:extLst>
          </p:nvPr>
        </p:nvGraphicFramePr>
        <p:xfrm>
          <a:off x="6516553" y="685800"/>
          <a:ext cx="4754563"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44867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6516553" y="685800"/>
            <a:ext cx="5273111" cy="5702808"/>
          </a:xfrm>
        </p:spPr>
        <p:txBody>
          <a:bodyPr>
            <a:normAutofit/>
          </a:bodyPr>
          <a:lstStyle/>
          <a:p>
            <a:r>
              <a:rPr lang="tr-TR" sz="1800" b="1" dirty="0">
                <a:solidFill>
                  <a:srgbClr val="FFFFFF"/>
                </a:solidFill>
              </a:rPr>
              <a:t>Hemşirelerin Disiplin (İdari) Sorumluluğu </a:t>
            </a:r>
          </a:p>
          <a:p>
            <a:endParaRPr lang="tr-TR" sz="1800" b="1" dirty="0">
              <a:solidFill>
                <a:srgbClr val="FFFFFF"/>
              </a:solidFill>
            </a:endParaRPr>
          </a:p>
          <a:p>
            <a:pPr algn="just"/>
            <a:r>
              <a:rPr lang="tr-TR" sz="1800" dirty="0">
                <a:solidFill>
                  <a:srgbClr val="FFFFFF"/>
                </a:solidFill>
              </a:rPr>
              <a:t>Kamu görevlisi olarak çalışan hemşirelerin, mesleki açıdan uymaları gereken kuralları içeren kanun ve tüzüklere mesleki sorumluluklarının hilafına uymamaları ve kusurlu davranışları nedeniyle çalıştıkları kurum tarafından disiplin kovuşturmasına tabi tutulmaları ve onlara gerekli cezanın verilmesi anlamına gelir</a:t>
            </a:r>
          </a:p>
          <a:p>
            <a:endParaRPr lang="tr-TR" sz="1800" dirty="0">
              <a:solidFill>
                <a:srgbClr val="FFFFFF"/>
              </a:solidFill>
            </a:endParaRPr>
          </a:p>
        </p:txBody>
      </p:sp>
      <p:grpSp>
        <p:nvGrpSpPr>
          <p:cNvPr id="18" name="Grup 17">
            <a:extLst>
              <a:ext uri="{FF2B5EF4-FFF2-40B4-BE49-F238E27FC236}">
                <a16:creationId xmlns:a16="http://schemas.microsoft.com/office/drawing/2014/main" id="{35C62230-CF99-429A-87F5-14CB04DE210F}"/>
              </a:ext>
            </a:extLst>
          </p:cNvPr>
          <p:cNvGrpSpPr/>
          <p:nvPr/>
        </p:nvGrpSpPr>
        <p:grpSpPr>
          <a:xfrm>
            <a:off x="1374212" y="2540732"/>
            <a:ext cx="4468122" cy="1710540"/>
            <a:chOff x="0" y="0"/>
            <a:chExt cx="4754563" cy="1710540"/>
          </a:xfrm>
        </p:grpSpPr>
        <p:sp>
          <p:nvSpPr>
            <p:cNvPr id="20" name="Dikdörtgen: Köşeleri Yuvarlatılmış 19">
              <a:extLst>
                <a:ext uri="{FF2B5EF4-FFF2-40B4-BE49-F238E27FC236}">
                  <a16:creationId xmlns:a16="http://schemas.microsoft.com/office/drawing/2014/main" id="{EC233A7F-1CB0-4189-ACBD-190F8ED06027}"/>
                </a:ext>
              </a:extLst>
            </p:cNvPr>
            <p:cNvSpPr/>
            <p:nvPr/>
          </p:nvSpPr>
          <p:spPr>
            <a:xfrm>
              <a:off x="0" y="0"/>
              <a:ext cx="4754563" cy="1710540"/>
            </a:xfrm>
            <a:prstGeom prst="roundRect">
              <a:avLst/>
            </a:prstGeom>
            <a:solidFill>
              <a:schemeClr val="accent4">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Dikdörtgen: Köşeleri Yuvarlatılmış 4">
              <a:extLst>
                <a:ext uri="{FF2B5EF4-FFF2-40B4-BE49-F238E27FC236}">
                  <a16:creationId xmlns:a16="http://schemas.microsoft.com/office/drawing/2014/main" id="{C27F2649-06B4-433D-A545-FE5BCF7A180A}"/>
                </a:ext>
              </a:extLst>
            </p:cNvPr>
            <p:cNvSpPr txBox="1"/>
            <p:nvPr/>
          </p:nvSpPr>
          <p:spPr>
            <a:xfrm>
              <a:off x="83502" y="83502"/>
              <a:ext cx="4587559" cy="154353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tr-TR" sz="4000" kern="1200" dirty="0">
                  <a:solidFill>
                    <a:schemeClr val="accent6"/>
                  </a:solidFill>
                </a:rPr>
                <a:t>İDARİ SORUMLULUK</a:t>
              </a:r>
              <a:endParaRPr lang="en-US" sz="4000" kern="1200" dirty="0">
                <a:solidFill>
                  <a:schemeClr val="accent6"/>
                </a:solidFill>
              </a:endParaRPr>
            </a:p>
          </p:txBody>
        </p:sp>
      </p:grpSp>
    </p:spTree>
    <p:extLst>
      <p:ext uri="{BB962C8B-B14F-4D97-AF65-F5344CB8AC3E}">
        <p14:creationId xmlns:p14="http://schemas.microsoft.com/office/powerpoint/2010/main" val="2152801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6516553" y="685800"/>
            <a:ext cx="4754563" cy="5410200"/>
          </a:xfrm>
        </p:spPr>
        <p:txBody>
          <a:bodyPr>
            <a:normAutofit/>
          </a:bodyPr>
          <a:lstStyle/>
          <a:p>
            <a:r>
              <a:rPr lang="tr-TR" sz="1800" dirty="0">
                <a:solidFill>
                  <a:srgbClr val="FFFFFF"/>
                </a:solidFill>
              </a:rPr>
              <a:t>Hemşireler bakımından hukuki sorumluluk; </a:t>
            </a:r>
          </a:p>
          <a:p>
            <a:pPr marL="0" indent="0">
              <a:buNone/>
            </a:pPr>
            <a:endParaRPr lang="tr-TR" sz="1800" dirty="0">
              <a:solidFill>
                <a:srgbClr val="FFFFFF"/>
              </a:solidFill>
            </a:endParaRPr>
          </a:p>
          <a:p>
            <a:pPr marL="0" indent="0" algn="just">
              <a:buNone/>
            </a:pPr>
            <a:r>
              <a:rPr lang="tr-TR" sz="1800" dirty="0">
                <a:solidFill>
                  <a:srgbClr val="FFFFFF"/>
                </a:solidFill>
              </a:rPr>
              <a:t>	Kendi hukuka aykırı eylem, müdahale veya pasif duruşlarıyla belirli bir kimse özellikle hasta bakımından zararlara yol açmaları ve bundan dolayı söz konusu zararları </a:t>
            </a:r>
            <a:r>
              <a:rPr lang="tr-TR" sz="1800" b="1" dirty="0">
                <a:solidFill>
                  <a:srgbClr val="FFFFFF"/>
                </a:solidFill>
              </a:rPr>
              <a:t>tazmin</a:t>
            </a:r>
            <a:r>
              <a:rPr lang="tr-TR" sz="1800" dirty="0">
                <a:solidFill>
                  <a:srgbClr val="FFFFFF"/>
                </a:solidFill>
              </a:rPr>
              <a:t> yükü altına girmeleridir </a:t>
            </a:r>
          </a:p>
          <a:p>
            <a:pPr marL="0" indent="0" algn="just">
              <a:buNone/>
            </a:pPr>
            <a:r>
              <a:rPr lang="tr-TR" sz="1800" dirty="0">
                <a:solidFill>
                  <a:srgbClr val="FFFFFF"/>
                </a:solidFill>
              </a:rPr>
              <a:t>	Hemşirelerin kendilerine işveren yahut ilgili devlet kurumu tarafından aradaki hukuki ilişkiye göre, hemşirelere yapmış oldukları hukuka yahut borca aykırı eylemlerden dolayı rücu edilir ve onların tazminat sorumluluğu gündeme gelebilir.</a:t>
            </a:r>
          </a:p>
        </p:txBody>
      </p:sp>
      <p:grpSp>
        <p:nvGrpSpPr>
          <p:cNvPr id="18" name="Grup 17">
            <a:extLst>
              <a:ext uri="{FF2B5EF4-FFF2-40B4-BE49-F238E27FC236}">
                <a16:creationId xmlns:a16="http://schemas.microsoft.com/office/drawing/2014/main" id="{2DC963C4-D390-4F48-A4C9-E97C12C6F90F}"/>
              </a:ext>
            </a:extLst>
          </p:cNvPr>
          <p:cNvGrpSpPr/>
          <p:nvPr/>
        </p:nvGrpSpPr>
        <p:grpSpPr>
          <a:xfrm>
            <a:off x="1405883" y="2603172"/>
            <a:ext cx="4495046" cy="1710540"/>
            <a:chOff x="0" y="15449"/>
            <a:chExt cx="4754563" cy="1710540"/>
          </a:xfrm>
        </p:grpSpPr>
        <p:sp>
          <p:nvSpPr>
            <p:cNvPr id="20" name="Dikdörtgen: Köşeleri Yuvarlatılmış 19">
              <a:extLst>
                <a:ext uri="{FF2B5EF4-FFF2-40B4-BE49-F238E27FC236}">
                  <a16:creationId xmlns:a16="http://schemas.microsoft.com/office/drawing/2014/main" id="{9B44E1F0-A586-4434-9E2F-77D3FAA89844}"/>
                </a:ext>
              </a:extLst>
            </p:cNvPr>
            <p:cNvSpPr/>
            <p:nvPr/>
          </p:nvSpPr>
          <p:spPr>
            <a:xfrm>
              <a:off x="0" y="15449"/>
              <a:ext cx="4754563" cy="1710540"/>
            </a:xfrm>
            <a:prstGeom prst="roundRect">
              <a:avLst/>
            </a:prstGeom>
            <a:solidFill>
              <a:schemeClr val="accent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Dikdörtgen: Köşeleri Yuvarlatılmış 4">
              <a:extLst>
                <a:ext uri="{FF2B5EF4-FFF2-40B4-BE49-F238E27FC236}">
                  <a16:creationId xmlns:a16="http://schemas.microsoft.com/office/drawing/2014/main" id="{F507FA65-A758-410F-97FC-14F9845DA74C}"/>
                </a:ext>
              </a:extLst>
            </p:cNvPr>
            <p:cNvSpPr txBox="1"/>
            <p:nvPr/>
          </p:nvSpPr>
          <p:spPr>
            <a:xfrm>
              <a:off x="83502" y="98951"/>
              <a:ext cx="4587559" cy="154353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tr-TR" sz="4300" kern="1200" dirty="0"/>
                <a:t>TAZMİNAT SORUMLULUĞU</a:t>
              </a:r>
              <a:endParaRPr lang="en-US" sz="4300" kern="1200" dirty="0"/>
            </a:p>
          </p:txBody>
        </p:sp>
      </p:grpSp>
    </p:spTree>
    <p:extLst>
      <p:ext uri="{BB962C8B-B14F-4D97-AF65-F5344CB8AC3E}">
        <p14:creationId xmlns:p14="http://schemas.microsoft.com/office/powerpoint/2010/main" val="4064101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1" name="Group 13">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5" name="Straight Connector 14">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5">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7">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1" name="Rectangle 20">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25" name="Group 24">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6" name="Straight Connector 25">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32" name="Rectangle 31">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9" name="Dikdörtgen 8"/>
          <p:cNvSpPr/>
          <p:nvPr/>
        </p:nvSpPr>
        <p:spPr>
          <a:xfrm>
            <a:off x="1834919" y="685800"/>
            <a:ext cx="3705269" cy="5308599"/>
          </a:xfrm>
          <a:prstGeom prst="rect">
            <a:avLst/>
          </a:prstGeom>
        </p:spPr>
        <p:txBody>
          <a:bodyPr vert="horz" lIns="91440" tIns="45720" rIns="91440" bIns="45720" rtlCol="0" anchor="ctr">
            <a:normAutofit/>
          </a:bodyPr>
          <a:lstStyle/>
          <a:p>
            <a:pPr marL="342900" lvl="0" indent="-342900">
              <a:spcBef>
                <a:spcPct val="0"/>
              </a:spcBef>
              <a:spcAft>
                <a:spcPts val="600"/>
              </a:spcAft>
            </a:pPr>
            <a:r>
              <a:rPr lang="en-US" sz="3200" b="0" i="0" cap="all">
                <a:ln w="3175" cmpd="sng">
                  <a:noFill/>
                </a:ln>
                <a:solidFill>
                  <a:srgbClr val="FFFFFF"/>
                </a:solidFill>
                <a:latin typeface="+mj-lt"/>
                <a:ea typeface="+mj-ea"/>
                <a:cs typeface="+mj-cs"/>
              </a:rPr>
              <a:t>Sağlık Hukuku Mevzuatı</a:t>
            </a:r>
          </a:p>
        </p:txBody>
      </p:sp>
      <p:sp>
        <p:nvSpPr>
          <p:cNvPr id="8" name="Dikdörtgen 7"/>
          <p:cNvSpPr/>
          <p:nvPr/>
        </p:nvSpPr>
        <p:spPr>
          <a:xfrm>
            <a:off x="6516553" y="685800"/>
            <a:ext cx="4754563" cy="5410200"/>
          </a:xfrm>
          <a:prstGeom prst="rect">
            <a:avLst/>
          </a:prstGeom>
        </p:spPr>
        <p:txBody>
          <a:bodyPr vert="horz" lIns="91440" tIns="45720" rIns="91440" bIns="45720" rtlCol="0" anchor="ctr">
            <a:normAutofit/>
          </a:bodyPr>
          <a:lstStyle/>
          <a:p>
            <a:pPr lvl="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Başlıca; </a:t>
            </a:r>
          </a:p>
          <a:p>
            <a:pPr marL="342900" lvl="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Anayasa</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Hemşirelik Kanunu </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Insan hakları Evrensel beyannamesi</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Avrupa İnsan hakları Sözleşmesi</a:t>
            </a:r>
          </a:p>
          <a:p>
            <a:pPr marL="342900" lvl="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İnsan Hakları ve Biyotıp Sözleşmesi</a:t>
            </a:r>
          </a:p>
          <a:p>
            <a:pPr marL="342900" lvl="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Sağlık Hizmetleri Temel Kanunu</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Tababet ve Şuabatı San 'atlarının Tarzı İcrasına  Dair Kanun</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Aile Hekimliği ve Pilot Uygulaması Hakkında Kanun</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Sosyal Sigortalar ve Genel Sağlık Sigortası Hakkında Kanun</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Kişisel Verileri Koruma Kanunu</a:t>
            </a:r>
          </a:p>
          <a:p>
            <a:pPr marL="342900" indent="-228600">
              <a:lnSpc>
                <a:spcPct val="90000"/>
              </a:lnSpc>
              <a:spcBef>
                <a:spcPct val="20000"/>
              </a:spcBef>
              <a:spcAft>
                <a:spcPts val="600"/>
              </a:spcAft>
              <a:buClr>
                <a:schemeClr val="tx1"/>
              </a:buClr>
              <a:buSzPct val="80000"/>
              <a:buFont typeface="Wingdings 3" panose="05040102010807070707" pitchFamily="18" charset="2"/>
              <a:buChar char=""/>
            </a:pPr>
            <a:r>
              <a:rPr lang="en-US">
                <a:solidFill>
                  <a:srgbClr val="FFFFFF"/>
                </a:solidFill>
              </a:rPr>
              <a:t>…</a:t>
            </a:r>
          </a:p>
        </p:txBody>
      </p:sp>
    </p:spTree>
    <p:extLst>
      <p:ext uri="{BB962C8B-B14F-4D97-AF65-F5344CB8AC3E}">
        <p14:creationId xmlns:p14="http://schemas.microsoft.com/office/powerpoint/2010/main" val="14254518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İçerik Yer Tutucusu 2"/>
          <p:cNvSpPr>
            <a:spLocks noGrp="1"/>
          </p:cNvSpPr>
          <p:nvPr>
            <p:ph idx="1"/>
          </p:nvPr>
        </p:nvSpPr>
        <p:spPr>
          <a:xfrm>
            <a:off x="6516553" y="685800"/>
            <a:ext cx="4754563" cy="5410200"/>
          </a:xfrm>
        </p:spPr>
        <p:txBody>
          <a:bodyPr>
            <a:normAutofit/>
          </a:bodyPr>
          <a:lstStyle/>
          <a:p>
            <a:pPr algn="just"/>
            <a:r>
              <a:rPr lang="tr-TR" sz="1800" dirty="0">
                <a:solidFill>
                  <a:srgbClr val="FFFFFF"/>
                </a:solidFill>
              </a:rPr>
              <a:t>Hemşirelerin tıbbi müdahale veya kendi görev alanıyla ilgili başka olumlu yahut olumsuz eylemlerinin </a:t>
            </a:r>
            <a:r>
              <a:rPr lang="tr-TR" sz="1800" b="1" dirty="0">
                <a:solidFill>
                  <a:srgbClr val="FFFFFF"/>
                </a:solidFill>
              </a:rPr>
              <a:t>ceza kanunundaki tarife uygun ve hukuka aykırı bir fiili olarak </a:t>
            </a:r>
            <a:r>
              <a:rPr lang="tr-TR" sz="1800" dirty="0">
                <a:solidFill>
                  <a:srgbClr val="FFFFFF"/>
                </a:solidFill>
              </a:rPr>
              <a:t>ortaya çıkması halinde eylemin karşılığı olan suçtan yargılanmaları ve hapis yahut para cezasına çarptırılmaları halini ifade eder.</a:t>
            </a:r>
          </a:p>
        </p:txBody>
      </p:sp>
      <p:grpSp>
        <p:nvGrpSpPr>
          <p:cNvPr id="18" name="Grup 17">
            <a:extLst>
              <a:ext uri="{FF2B5EF4-FFF2-40B4-BE49-F238E27FC236}">
                <a16:creationId xmlns:a16="http://schemas.microsoft.com/office/drawing/2014/main" id="{C901FEB4-3A8E-4470-BD7F-7C99AA0CDB4F}"/>
              </a:ext>
            </a:extLst>
          </p:cNvPr>
          <p:cNvGrpSpPr/>
          <p:nvPr/>
        </p:nvGrpSpPr>
        <p:grpSpPr>
          <a:xfrm>
            <a:off x="1405883" y="2573730"/>
            <a:ext cx="4470662" cy="1710540"/>
            <a:chOff x="0" y="3684210"/>
            <a:chExt cx="4754563" cy="1710540"/>
          </a:xfrm>
        </p:grpSpPr>
        <p:sp>
          <p:nvSpPr>
            <p:cNvPr id="20" name="Dikdörtgen: Köşeleri Yuvarlatılmış 19">
              <a:extLst>
                <a:ext uri="{FF2B5EF4-FFF2-40B4-BE49-F238E27FC236}">
                  <a16:creationId xmlns:a16="http://schemas.microsoft.com/office/drawing/2014/main" id="{7D61F660-8728-43CE-8884-F3E7E46710A0}"/>
                </a:ext>
              </a:extLst>
            </p:cNvPr>
            <p:cNvSpPr/>
            <p:nvPr/>
          </p:nvSpPr>
          <p:spPr>
            <a:xfrm>
              <a:off x="0" y="3684210"/>
              <a:ext cx="4754563" cy="1710540"/>
            </a:xfrm>
            <a:prstGeom prst="roundRect">
              <a:avLst/>
            </a:prstGeom>
            <a:solidFill>
              <a:srgbClr val="5B9BD5"/>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Dikdörtgen: Köşeleri Yuvarlatılmış 4">
              <a:extLst>
                <a:ext uri="{FF2B5EF4-FFF2-40B4-BE49-F238E27FC236}">
                  <a16:creationId xmlns:a16="http://schemas.microsoft.com/office/drawing/2014/main" id="{6FB6F8C8-945D-407F-819B-5B4465E5F501}"/>
                </a:ext>
              </a:extLst>
            </p:cNvPr>
            <p:cNvSpPr txBox="1"/>
            <p:nvPr/>
          </p:nvSpPr>
          <p:spPr>
            <a:xfrm>
              <a:off x="83502" y="3767712"/>
              <a:ext cx="4587559" cy="154353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tr-TR" sz="4000" kern="1200" dirty="0"/>
                <a:t>CEZA SORUMLULUĞU</a:t>
              </a:r>
              <a:endParaRPr lang="en-US" sz="4000" kern="1200" dirty="0"/>
            </a:p>
          </p:txBody>
        </p:sp>
      </p:grpSp>
    </p:spTree>
    <p:extLst>
      <p:ext uri="{BB962C8B-B14F-4D97-AF65-F5344CB8AC3E}">
        <p14:creationId xmlns:p14="http://schemas.microsoft.com/office/powerpoint/2010/main" val="7749128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8881" y="368808"/>
            <a:ext cx="4531972" cy="5308599"/>
          </a:xfrm>
        </p:spPr>
        <p:txBody>
          <a:bodyPr>
            <a:normAutofit/>
          </a:bodyPr>
          <a:lstStyle/>
          <a:p>
            <a:r>
              <a:rPr lang="tr-TR" sz="3200" dirty="0">
                <a:solidFill>
                  <a:srgbClr val="FFFFFF"/>
                </a:solidFill>
              </a:rPr>
              <a:t>CEZA HÜKÜMLERİ</a:t>
            </a:r>
            <a:br>
              <a:rPr lang="tr-TR" sz="3200" dirty="0">
                <a:solidFill>
                  <a:srgbClr val="FFFFFF"/>
                </a:solidFill>
              </a:rPr>
            </a:br>
            <a:br>
              <a:rPr lang="tr-TR" sz="3200" dirty="0">
                <a:solidFill>
                  <a:srgbClr val="FFFFFF"/>
                </a:solidFill>
              </a:rPr>
            </a:br>
            <a:r>
              <a:rPr lang="tr-TR" sz="2000" dirty="0">
                <a:solidFill>
                  <a:srgbClr val="FFFFFF"/>
                </a:solidFill>
              </a:rPr>
              <a:t>LİNK:</a:t>
            </a:r>
          </a:p>
        </p:txBody>
      </p:sp>
      <p:graphicFrame>
        <p:nvGraphicFramePr>
          <p:cNvPr id="6" name="İçerik Yer Tutucusu 2">
            <a:extLst>
              <a:ext uri="{FF2B5EF4-FFF2-40B4-BE49-F238E27FC236}">
                <a16:creationId xmlns:a16="http://schemas.microsoft.com/office/drawing/2014/main" id="{3A324367-F6A4-4B59-AD8D-A27D383A0948}"/>
              </a:ext>
            </a:extLst>
          </p:cNvPr>
          <p:cNvGraphicFramePr>
            <a:graphicFrameLocks noGrp="1"/>
          </p:cNvGraphicFramePr>
          <p:nvPr>
            <p:ph idx="1"/>
            <p:extLst>
              <p:ext uri="{D42A27DB-BD31-4B8C-83A1-F6EECF244321}">
                <p14:modId xmlns:p14="http://schemas.microsoft.com/office/powerpoint/2010/main" val="2074087133"/>
              </p:ext>
            </p:extLst>
          </p:nvPr>
        </p:nvGraphicFramePr>
        <p:xfrm>
          <a:off x="5160669" y="256032"/>
          <a:ext cx="6860643" cy="64251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Dikdörtgen 4">
            <a:extLst>
              <a:ext uri="{FF2B5EF4-FFF2-40B4-BE49-F238E27FC236}">
                <a16:creationId xmlns:a16="http://schemas.microsoft.com/office/drawing/2014/main" id="{B573DA32-AE42-4BE2-A7C8-504BEFED0AAF}"/>
              </a:ext>
            </a:extLst>
          </p:cNvPr>
          <p:cNvSpPr/>
          <p:nvPr/>
        </p:nvSpPr>
        <p:spPr>
          <a:xfrm>
            <a:off x="438881" y="3690111"/>
            <a:ext cx="4721788" cy="276999"/>
          </a:xfrm>
          <a:prstGeom prst="rect">
            <a:avLst/>
          </a:prstGeom>
        </p:spPr>
        <p:txBody>
          <a:bodyPr wrap="square">
            <a:spAutoFit/>
          </a:bodyPr>
          <a:lstStyle/>
          <a:p>
            <a:r>
              <a:rPr lang="tr-TR" sz="1200" dirty="0"/>
              <a:t>https://www.mevzuat.gov.tr/MevzuatMetin/1.5.5237.pdf</a:t>
            </a:r>
          </a:p>
        </p:txBody>
      </p:sp>
    </p:spTree>
    <p:extLst>
      <p:ext uri="{BB962C8B-B14F-4D97-AF65-F5344CB8AC3E}">
        <p14:creationId xmlns:p14="http://schemas.microsoft.com/office/powerpoint/2010/main" val="2871492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AC22F14-FB04-4D68-BA60-B394D0F1276D}"/>
              </a:ext>
            </a:extLst>
          </p:cNvPr>
          <p:cNvSpPr>
            <a:spLocks noGrp="1"/>
          </p:cNvSpPr>
          <p:nvPr>
            <p:ph type="title"/>
          </p:nvPr>
        </p:nvSpPr>
        <p:spPr>
          <a:xfrm>
            <a:off x="1834919" y="685800"/>
            <a:ext cx="3705269" cy="5308599"/>
          </a:xfrm>
        </p:spPr>
        <p:txBody>
          <a:bodyPr>
            <a:normAutofit/>
          </a:bodyPr>
          <a:lstStyle/>
          <a:p>
            <a:r>
              <a:rPr lang="tr-TR" sz="3200" dirty="0">
                <a:solidFill>
                  <a:srgbClr val="FFFFFF"/>
                </a:solidFill>
              </a:rPr>
              <a:t>KAST NE DEMEKTİR</a:t>
            </a:r>
            <a:endParaRPr lang="en-US" sz="3200" dirty="0">
              <a:solidFill>
                <a:srgbClr val="FFFFFF"/>
              </a:solidFill>
            </a:endParaRPr>
          </a:p>
        </p:txBody>
      </p:sp>
      <p:sp>
        <p:nvSpPr>
          <p:cNvPr id="3" name="İçerik Yer Tutucusu 2">
            <a:extLst>
              <a:ext uri="{FF2B5EF4-FFF2-40B4-BE49-F238E27FC236}">
                <a16:creationId xmlns:a16="http://schemas.microsoft.com/office/drawing/2014/main" id="{37077EC1-E312-4903-AECC-CA754BDCA185}"/>
              </a:ext>
            </a:extLst>
          </p:cNvPr>
          <p:cNvSpPr>
            <a:spLocks noGrp="1"/>
          </p:cNvSpPr>
          <p:nvPr>
            <p:ph idx="1"/>
          </p:nvPr>
        </p:nvSpPr>
        <p:spPr>
          <a:xfrm>
            <a:off x="6516553" y="685800"/>
            <a:ext cx="4754563" cy="5410200"/>
          </a:xfrm>
        </p:spPr>
        <p:txBody>
          <a:bodyPr>
            <a:normAutofit/>
          </a:bodyPr>
          <a:lstStyle/>
          <a:p>
            <a:pPr algn="just"/>
            <a:r>
              <a:rPr lang="en-US" sz="1800" b="1" i="0" dirty="0">
                <a:solidFill>
                  <a:srgbClr val="FFFFFF"/>
                </a:solidFill>
                <a:effectLst/>
              </a:rPr>
              <a:t>Kast</a:t>
            </a:r>
            <a:r>
              <a:rPr lang="en-US" sz="1800" b="0" i="0" dirty="0">
                <a:solidFill>
                  <a:srgbClr val="FFFFFF"/>
                </a:solidFill>
                <a:effectLst/>
              </a:rPr>
              <a:t> </a:t>
            </a:r>
            <a:r>
              <a:rPr lang="en-US" sz="1800" b="0" i="0" dirty="0" err="1">
                <a:solidFill>
                  <a:srgbClr val="FFFFFF"/>
                </a:solidFill>
                <a:effectLst/>
              </a:rPr>
              <a:t>kanunda</a:t>
            </a:r>
            <a:r>
              <a:rPr lang="en-US" sz="1800" b="0" i="0" dirty="0">
                <a:solidFill>
                  <a:srgbClr val="FFFFFF"/>
                </a:solidFill>
                <a:effectLst/>
              </a:rPr>
              <a:t> </a:t>
            </a:r>
            <a:r>
              <a:rPr lang="en-US" sz="1800" b="0" i="0" dirty="0" err="1">
                <a:solidFill>
                  <a:srgbClr val="FFFFFF"/>
                </a:solidFill>
                <a:effectLst/>
              </a:rPr>
              <a:t>tanımı</a:t>
            </a:r>
            <a:r>
              <a:rPr lang="en-US" sz="1800" b="0" i="0" dirty="0">
                <a:solidFill>
                  <a:srgbClr val="FFFFFF"/>
                </a:solidFill>
                <a:effectLst/>
              </a:rPr>
              <a:t> </a:t>
            </a:r>
            <a:r>
              <a:rPr lang="en-US" sz="1800" b="0" i="0" dirty="0" err="1">
                <a:solidFill>
                  <a:srgbClr val="FFFFFF"/>
                </a:solidFill>
                <a:effectLst/>
              </a:rPr>
              <a:t>yapılan</a:t>
            </a:r>
            <a:r>
              <a:rPr lang="en-US" sz="1800" b="0" i="0" dirty="0">
                <a:solidFill>
                  <a:srgbClr val="FFFFFF"/>
                </a:solidFill>
                <a:effectLst/>
              </a:rPr>
              <a:t> </a:t>
            </a:r>
            <a:r>
              <a:rPr lang="en-US" sz="1800" b="0" i="0" dirty="0" err="1">
                <a:solidFill>
                  <a:srgbClr val="FFFFFF"/>
                </a:solidFill>
                <a:effectLst/>
              </a:rPr>
              <a:t>bir</a:t>
            </a:r>
            <a:r>
              <a:rPr lang="en-US" sz="1800" b="0" i="0" dirty="0">
                <a:solidFill>
                  <a:srgbClr val="FFFFFF"/>
                </a:solidFill>
                <a:effectLst/>
              </a:rPr>
              <a:t> </a:t>
            </a:r>
            <a:r>
              <a:rPr lang="en-US" sz="1800" b="0" i="0" dirty="0" err="1">
                <a:solidFill>
                  <a:srgbClr val="FFFFFF"/>
                </a:solidFill>
                <a:effectLst/>
              </a:rPr>
              <a:t>suçun</a:t>
            </a:r>
            <a:r>
              <a:rPr lang="en-US" sz="1800" b="0" i="0" dirty="0">
                <a:solidFill>
                  <a:srgbClr val="FFFFFF"/>
                </a:solidFill>
                <a:effectLst/>
              </a:rPr>
              <a:t> </a:t>
            </a:r>
            <a:r>
              <a:rPr lang="en-US" sz="1800" b="0" i="0" dirty="0" err="1">
                <a:solidFill>
                  <a:srgbClr val="FFFFFF"/>
                </a:solidFill>
                <a:effectLst/>
              </a:rPr>
              <a:t>bilerek</a:t>
            </a:r>
            <a:r>
              <a:rPr lang="en-US" sz="1800" b="0" i="0" dirty="0">
                <a:solidFill>
                  <a:srgbClr val="FFFFFF"/>
                </a:solidFill>
                <a:effectLst/>
              </a:rPr>
              <a:t>, </a:t>
            </a:r>
            <a:r>
              <a:rPr lang="en-US" sz="1800" b="0" i="0" dirty="0" err="1">
                <a:solidFill>
                  <a:srgbClr val="FFFFFF"/>
                </a:solidFill>
                <a:effectLst/>
              </a:rPr>
              <a:t>istenerek</a:t>
            </a:r>
            <a:r>
              <a:rPr lang="en-US" sz="1800" b="0" i="0" dirty="0">
                <a:solidFill>
                  <a:srgbClr val="FFFFFF"/>
                </a:solidFill>
                <a:effectLst/>
              </a:rPr>
              <a:t> </a:t>
            </a:r>
            <a:r>
              <a:rPr lang="en-US" sz="1800" b="0" i="0" dirty="0" err="1">
                <a:solidFill>
                  <a:srgbClr val="FFFFFF"/>
                </a:solidFill>
                <a:effectLst/>
              </a:rPr>
              <a:t>işlenmesini</a:t>
            </a:r>
            <a:r>
              <a:rPr lang="en-US" sz="1800" b="0" i="0" dirty="0">
                <a:solidFill>
                  <a:srgbClr val="FFFFFF"/>
                </a:solidFill>
                <a:effectLst/>
              </a:rPr>
              <a:t> </a:t>
            </a:r>
            <a:r>
              <a:rPr lang="en-US" sz="1800" b="0" i="0" dirty="0" err="1">
                <a:solidFill>
                  <a:srgbClr val="FFFFFF"/>
                </a:solidFill>
                <a:effectLst/>
              </a:rPr>
              <a:t>ifade</a:t>
            </a:r>
            <a:r>
              <a:rPr lang="en-US" sz="1800" b="0" i="0" dirty="0">
                <a:solidFill>
                  <a:srgbClr val="FFFFFF"/>
                </a:solidFill>
                <a:effectLst/>
              </a:rPr>
              <a:t> </a:t>
            </a:r>
            <a:r>
              <a:rPr lang="en-US" sz="1800" b="0" i="0" dirty="0" err="1">
                <a:solidFill>
                  <a:srgbClr val="FFFFFF"/>
                </a:solidFill>
                <a:effectLst/>
              </a:rPr>
              <a:t>eder</a:t>
            </a:r>
            <a:r>
              <a:rPr lang="en-US" sz="1800" b="0" i="0" dirty="0">
                <a:solidFill>
                  <a:srgbClr val="FFFFFF"/>
                </a:solidFill>
                <a:effectLst/>
              </a:rPr>
              <a:t>. </a:t>
            </a:r>
            <a:endParaRPr lang="tr-TR" sz="1800" b="0" i="0" dirty="0">
              <a:solidFill>
                <a:srgbClr val="FFFFFF"/>
              </a:solidFill>
              <a:effectLst/>
            </a:endParaRPr>
          </a:p>
          <a:p>
            <a:pPr lvl="1">
              <a:buFont typeface="Arial" panose="020B0604020202020204" pitchFamily="34" charset="0"/>
              <a:buChar char="•"/>
            </a:pPr>
            <a:r>
              <a:rPr lang="en-US" b="0" i="0" dirty="0" err="1">
                <a:solidFill>
                  <a:srgbClr val="FFFFFF"/>
                </a:solidFill>
                <a:effectLst/>
              </a:rPr>
              <a:t>Suçun</a:t>
            </a:r>
            <a:r>
              <a:rPr lang="en-US" b="0" i="0" dirty="0">
                <a:solidFill>
                  <a:srgbClr val="FFFFFF"/>
                </a:solidFill>
                <a:effectLst/>
              </a:rPr>
              <a:t> </a:t>
            </a:r>
            <a:r>
              <a:rPr lang="en-US" b="0" i="0" dirty="0" err="1">
                <a:solidFill>
                  <a:srgbClr val="FFFFFF"/>
                </a:solidFill>
                <a:effectLst/>
              </a:rPr>
              <a:t>bilerek</a:t>
            </a:r>
            <a:r>
              <a:rPr lang="en-US" b="0" i="0" dirty="0">
                <a:solidFill>
                  <a:srgbClr val="FFFFFF"/>
                </a:solidFill>
                <a:effectLst/>
              </a:rPr>
              <a:t> </a:t>
            </a:r>
            <a:r>
              <a:rPr lang="en-US" b="0" i="0" dirty="0" err="1">
                <a:solidFill>
                  <a:srgbClr val="FFFFFF"/>
                </a:solidFill>
                <a:effectLst/>
              </a:rPr>
              <a:t>işlenmesi</a:t>
            </a:r>
            <a:r>
              <a:rPr lang="en-US" b="0" i="0" dirty="0">
                <a:solidFill>
                  <a:srgbClr val="FFFFFF"/>
                </a:solidFill>
                <a:effectLst/>
              </a:rPr>
              <a:t>, </a:t>
            </a:r>
            <a:endParaRPr lang="tr-TR" b="0" i="0" dirty="0">
              <a:solidFill>
                <a:srgbClr val="FFFFFF"/>
              </a:solidFill>
              <a:effectLst/>
            </a:endParaRPr>
          </a:p>
          <a:p>
            <a:pPr lvl="1">
              <a:buFont typeface="Arial" panose="020B0604020202020204" pitchFamily="34" charset="0"/>
              <a:buChar char="•"/>
            </a:pPr>
            <a:r>
              <a:rPr lang="en-US" b="0" i="0" dirty="0" err="1">
                <a:solidFill>
                  <a:srgbClr val="FFFFFF"/>
                </a:solidFill>
                <a:effectLst/>
              </a:rPr>
              <a:t>kişinin</a:t>
            </a:r>
            <a:r>
              <a:rPr lang="en-US" b="0" i="0" dirty="0">
                <a:solidFill>
                  <a:srgbClr val="FFFFFF"/>
                </a:solidFill>
                <a:effectLst/>
              </a:rPr>
              <a:t> </a:t>
            </a:r>
            <a:r>
              <a:rPr lang="en-US" b="0" i="0" dirty="0" err="1">
                <a:solidFill>
                  <a:srgbClr val="FFFFFF"/>
                </a:solidFill>
                <a:effectLst/>
              </a:rPr>
              <a:t>işlemiş</a:t>
            </a:r>
            <a:r>
              <a:rPr lang="en-US" b="0" i="0" dirty="0">
                <a:solidFill>
                  <a:srgbClr val="FFFFFF"/>
                </a:solidFill>
                <a:effectLst/>
              </a:rPr>
              <a:t> </a:t>
            </a:r>
            <a:r>
              <a:rPr lang="en-US" b="0" i="0" dirty="0" err="1">
                <a:solidFill>
                  <a:srgbClr val="FFFFFF"/>
                </a:solidFill>
                <a:effectLst/>
              </a:rPr>
              <a:t>olduğu</a:t>
            </a:r>
            <a:r>
              <a:rPr lang="en-US" b="0" i="0" dirty="0">
                <a:solidFill>
                  <a:srgbClr val="FFFFFF"/>
                </a:solidFill>
                <a:effectLst/>
              </a:rPr>
              <a:t> </a:t>
            </a:r>
            <a:r>
              <a:rPr lang="en-US" b="0" i="0" dirty="0" err="1">
                <a:solidFill>
                  <a:srgbClr val="FFFFFF"/>
                </a:solidFill>
                <a:effectLst/>
              </a:rPr>
              <a:t>suçun</a:t>
            </a:r>
            <a:r>
              <a:rPr lang="en-US" b="0" i="0" dirty="0">
                <a:solidFill>
                  <a:srgbClr val="FFFFFF"/>
                </a:solidFill>
                <a:effectLst/>
              </a:rPr>
              <a:t> </a:t>
            </a:r>
            <a:r>
              <a:rPr lang="en-US" b="0" i="0" dirty="0" err="1">
                <a:solidFill>
                  <a:srgbClr val="FFFFFF"/>
                </a:solidFill>
                <a:effectLst/>
              </a:rPr>
              <a:t>kanunla</a:t>
            </a:r>
            <a:r>
              <a:rPr lang="en-US" b="0" i="0" dirty="0">
                <a:solidFill>
                  <a:srgbClr val="FFFFFF"/>
                </a:solidFill>
                <a:effectLst/>
              </a:rPr>
              <a:t> </a:t>
            </a:r>
            <a:r>
              <a:rPr lang="en-US" b="0" i="0" dirty="0" err="1">
                <a:solidFill>
                  <a:srgbClr val="FFFFFF"/>
                </a:solidFill>
                <a:effectLst/>
              </a:rPr>
              <a:t>cezalandırılması</a:t>
            </a:r>
            <a:r>
              <a:rPr lang="en-US" b="0" i="0" dirty="0">
                <a:solidFill>
                  <a:srgbClr val="FFFFFF"/>
                </a:solidFill>
                <a:effectLst/>
              </a:rPr>
              <a:t> </a:t>
            </a:r>
            <a:endParaRPr lang="tr-TR" b="0" i="0" dirty="0">
              <a:solidFill>
                <a:srgbClr val="FFFFFF"/>
              </a:solidFill>
              <a:effectLst/>
            </a:endParaRPr>
          </a:p>
          <a:p>
            <a:pPr lvl="1">
              <a:buFont typeface="Arial" panose="020B0604020202020204" pitchFamily="34" charset="0"/>
              <a:buChar char="•"/>
            </a:pPr>
            <a:r>
              <a:rPr lang="en-US" b="0" i="0" dirty="0" err="1">
                <a:solidFill>
                  <a:srgbClr val="FFFFFF"/>
                </a:solidFill>
                <a:effectLst/>
              </a:rPr>
              <a:t>ve</a:t>
            </a:r>
            <a:r>
              <a:rPr lang="en-US" b="0" i="0" dirty="0">
                <a:solidFill>
                  <a:srgbClr val="FFFFFF"/>
                </a:solidFill>
                <a:effectLst/>
              </a:rPr>
              <a:t> </a:t>
            </a:r>
            <a:r>
              <a:rPr lang="en-US" b="0" i="0" dirty="0" err="1">
                <a:solidFill>
                  <a:srgbClr val="FFFFFF"/>
                </a:solidFill>
                <a:effectLst/>
              </a:rPr>
              <a:t>bunun</a:t>
            </a:r>
            <a:r>
              <a:rPr lang="en-US" b="0" i="0" dirty="0">
                <a:solidFill>
                  <a:srgbClr val="FFFFFF"/>
                </a:solidFill>
                <a:effectLst/>
              </a:rPr>
              <a:t> </a:t>
            </a:r>
            <a:r>
              <a:rPr lang="en-US" b="0" i="0" dirty="0" err="1">
                <a:solidFill>
                  <a:srgbClr val="FFFFFF"/>
                </a:solidFill>
                <a:effectLst/>
              </a:rPr>
              <a:t>hukuki</a:t>
            </a:r>
            <a:r>
              <a:rPr lang="en-US" b="0" i="0" dirty="0">
                <a:solidFill>
                  <a:srgbClr val="FFFFFF"/>
                </a:solidFill>
                <a:effectLst/>
              </a:rPr>
              <a:t> </a:t>
            </a:r>
            <a:r>
              <a:rPr lang="en-US" b="0" i="0" dirty="0" err="1">
                <a:solidFill>
                  <a:srgbClr val="FFFFFF"/>
                </a:solidFill>
                <a:effectLst/>
              </a:rPr>
              <a:t>sonuçlarının</a:t>
            </a:r>
            <a:r>
              <a:rPr lang="en-US" b="0" i="0" dirty="0">
                <a:solidFill>
                  <a:srgbClr val="FFFFFF"/>
                </a:solidFill>
                <a:effectLst/>
              </a:rPr>
              <a:t> </a:t>
            </a:r>
            <a:r>
              <a:rPr lang="en-US" b="0" i="0" dirty="0" err="1">
                <a:solidFill>
                  <a:srgbClr val="FFFFFF"/>
                </a:solidFill>
                <a:effectLst/>
              </a:rPr>
              <a:t>farkında</a:t>
            </a:r>
            <a:r>
              <a:rPr lang="en-US" b="0" i="0" dirty="0">
                <a:solidFill>
                  <a:srgbClr val="FFFFFF"/>
                </a:solidFill>
                <a:effectLst/>
              </a:rPr>
              <a:t> olması </a:t>
            </a:r>
            <a:r>
              <a:rPr lang="en-US" b="0" i="0" dirty="0" err="1">
                <a:solidFill>
                  <a:srgbClr val="FFFFFF"/>
                </a:solidFill>
                <a:effectLst/>
              </a:rPr>
              <a:t>demektir</a:t>
            </a:r>
            <a:r>
              <a:rPr lang="en-US" b="0" i="0" dirty="0">
                <a:solidFill>
                  <a:srgbClr val="FFFFFF"/>
                </a:solidFill>
                <a:effectLst/>
              </a:rPr>
              <a:t>.</a:t>
            </a:r>
            <a:endParaRPr lang="tr-TR" b="0" i="0" dirty="0">
              <a:solidFill>
                <a:srgbClr val="FFFFFF"/>
              </a:solidFill>
              <a:effectLst/>
            </a:endParaRPr>
          </a:p>
          <a:p>
            <a:endParaRPr lang="tr-TR" sz="1800" dirty="0">
              <a:solidFill>
                <a:srgbClr val="FFFFFF"/>
              </a:solidFill>
            </a:endParaRPr>
          </a:p>
          <a:p>
            <a:pPr algn="just"/>
            <a:r>
              <a:rPr lang="en-US" sz="1800" b="0" i="0" dirty="0">
                <a:solidFill>
                  <a:srgbClr val="FFFFFF"/>
                </a:solidFill>
                <a:effectLst/>
              </a:rPr>
              <a:t> </a:t>
            </a:r>
            <a:r>
              <a:rPr lang="en-US" sz="1800" b="0" i="0" dirty="0" err="1">
                <a:solidFill>
                  <a:srgbClr val="FFFFFF"/>
                </a:solidFill>
                <a:effectLst/>
              </a:rPr>
              <a:t>Örneğin</a:t>
            </a:r>
            <a:r>
              <a:rPr lang="en-US" sz="1800" b="0" i="0" dirty="0">
                <a:solidFill>
                  <a:srgbClr val="FFFFFF"/>
                </a:solidFill>
                <a:effectLst/>
              </a:rPr>
              <a:t>; </a:t>
            </a:r>
            <a:r>
              <a:rPr lang="en-US" sz="1800" b="0" i="1" dirty="0" err="1">
                <a:solidFill>
                  <a:srgbClr val="FFFFFF"/>
                </a:solidFill>
                <a:effectLst/>
              </a:rPr>
              <a:t>başkasının</a:t>
            </a:r>
            <a:r>
              <a:rPr lang="en-US" sz="1800" b="0" i="1" dirty="0">
                <a:solidFill>
                  <a:srgbClr val="FFFFFF"/>
                </a:solidFill>
                <a:effectLst/>
              </a:rPr>
              <a:t> </a:t>
            </a:r>
            <a:r>
              <a:rPr lang="en-US" sz="1800" b="0" i="1" dirty="0" err="1">
                <a:solidFill>
                  <a:srgbClr val="FFFFFF"/>
                </a:solidFill>
                <a:effectLst/>
              </a:rPr>
              <a:t>arabasına</a:t>
            </a:r>
            <a:r>
              <a:rPr lang="en-US" sz="1800" b="0" i="1" dirty="0">
                <a:solidFill>
                  <a:srgbClr val="FFFFFF"/>
                </a:solidFill>
                <a:effectLst/>
              </a:rPr>
              <a:t> </a:t>
            </a:r>
            <a:r>
              <a:rPr lang="en-US" sz="1800" b="0" i="1" dirty="0" err="1">
                <a:solidFill>
                  <a:srgbClr val="FFFFFF"/>
                </a:solidFill>
                <a:effectLst/>
              </a:rPr>
              <a:t>zarar</a:t>
            </a:r>
            <a:r>
              <a:rPr lang="en-US" sz="1800" b="0" i="1" dirty="0">
                <a:solidFill>
                  <a:srgbClr val="FFFFFF"/>
                </a:solidFill>
                <a:effectLst/>
              </a:rPr>
              <a:t> </a:t>
            </a:r>
            <a:r>
              <a:rPr lang="en-US" sz="1800" b="0" i="1" dirty="0" err="1">
                <a:solidFill>
                  <a:srgbClr val="FFFFFF"/>
                </a:solidFill>
                <a:effectLst/>
              </a:rPr>
              <a:t>veren</a:t>
            </a:r>
            <a:r>
              <a:rPr lang="en-US" sz="1800" b="0" i="1" dirty="0">
                <a:solidFill>
                  <a:srgbClr val="FFFFFF"/>
                </a:solidFill>
                <a:effectLst/>
              </a:rPr>
              <a:t> </a:t>
            </a:r>
            <a:r>
              <a:rPr lang="en-US" sz="1800" b="0" i="1" dirty="0" err="1">
                <a:solidFill>
                  <a:srgbClr val="FFFFFF"/>
                </a:solidFill>
                <a:effectLst/>
              </a:rPr>
              <a:t>kişinin</a:t>
            </a:r>
            <a:r>
              <a:rPr lang="en-US" sz="1800" b="0" i="1" dirty="0">
                <a:solidFill>
                  <a:srgbClr val="FFFFFF"/>
                </a:solidFill>
                <a:effectLst/>
              </a:rPr>
              <a:t> </a:t>
            </a:r>
            <a:r>
              <a:rPr lang="en-US" sz="1800" b="0" i="1" dirty="0" err="1">
                <a:solidFill>
                  <a:srgbClr val="FFFFFF"/>
                </a:solidFill>
                <a:effectLst/>
              </a:rPr>
              <a:t>bunun</a:t>
            </a:r>
            <a:r>
              <a:rPr lang="en-US" sz="1800" b="0" i="1" dirty="0">
                <a:solidFill>
                  <a:srgbClr val="FFFFFF"/>
                </a:solidFill>
                <a:effectLst/>
              </a:rPr>
              <a:t> </a:t>
            </a:r>
            <a:r>
              <a:rPr lang="en-US" sz="1800" b="0" i="1" dirty="0" err="1">
                <a:solidFill>
                  <a:srgbClr val="FFFFFF"/>
                </a:solidFill>
                <a:effectLst/>
              </a:rPr>
              <a:t>hukuka</a:t>
            </a:r>
            <a:r>
              <a:rPr lang="en-US" sz="1800" b="0" i="1" dirty="0">
                <a:solidFill>
                  <a:srgbClr val="FFFFFF"/>
                </a:solidFill>
                <a:effectLst/>
              </a:rPr>
              <a:t> </a:t>
            </a:r>
            <a:r>
              <a:rPr lang="en-US" sz="1800" b="0" i="1" dirty="0" err="1">
                <a:solidFill>
                  <a:srgbClr val="FFFFFF"/>
                </a:solidFill>
                <a:effectLst/>
              </a:rPr>
              <a:t>uygun</a:t>
            </a:r>
            <a:r>
              <a:rPr lang="en-US" sz="1800" b="0" i="1" dirty="0">
                <a:solidFill>
                  <a:srgbClr val="FFFFFF"/>
                </a:solidFill>
                <a:effectLst/>
              </a:rPr>
              <a:t> </a:t>
            </a:r>
            <a:r>
              <a:rPr lang="en-US" sz="1800" b="0" i="1" dirty="0" err="1">
                <a:solidFill>
                  <a:srgbClr val="FFFFFF"/>
                </a:solidFill>
                <a:effectLst/>
              </a:rPr>
              <a:t>olmadığını</a:t>
            </a:r>
            <a:r>
              <a:rPr lang="en-US" sz="1800" b="0" i="1" dirty="0">
                <a:solidFill>
                  <a:srgbClr val="FFFFFF"/>
                </a:solidFill>
                <a:effectLst/>
              </a:rPr>
              <a:t> </a:t>
            </a:r>
            <a:r>
              <a:rPr lang="en-US" sz="1800" b="0" i="1" dirty="0" err="1">
                <a:solidFill>
                  <a:srgbClr val="FFFFFF"/>
                </a:solidFill>
                <a:effectLst/>
              </a:rPr>
              <a:t>bilmesi</a:t>
            </a:r>
            <a:r>
              <a:rPr lang="en-US" sz="1800" b="0" i="0" dirty="0">
                <a:solidFill>
                  <a:srgbClr val="FFFFFF"/>
                </a:solidFill>
                <a:effectLst/>
              </a:rPr>
              <a:t> </a:t>
            </a:r>
            <a:r>
              <a:rPr lang="en-US" sz="1800" b="0" i="0" dirty="0" err="1">
                <a:solidFill>
                  <a:srgbClr val="FFFFFF"/>
                </a:solidFill>
                <a:effectLst/>
              </a:rPr>
              <a:t>gibi</a:t>
            </a:r>
            <a:r>
              <a:rPr lang="en-US" sz="1800" b="0" i="0" dirty="0">
                <a:solidFill>
                  <a:srgbClr val="FFFFFF"/>
                </a:solidFill>
                <a:effectLst/>
              </a:rPr>
              <a:t>. </a:t>
            </a:r>
            <a:r>
              <a:rPr lang="en-US" sz="1800" b="0" i="0" dirty="0" err="1">
                <a:solidFill>
                  <a:srgbClr val="FFFFFF"/>
                </a:solidFill>
                <a:effectLst/>
              </a:rPr>
              <a:t>Suçun</a:t>
            </a:r>
            <a:r>
              <a:rPr lang="en-US" sz="1800" b="0" i="0" dirty="0">
                <a:solidFill>
                  <a:srgbClr val="FFFFFF"/>
                </a:solidFill>
                <a:effectLst/>
              </a:rPr>
              <a:t> </a:t>
            </a:r>
            <a:r>
              <a:rPr lang="en-US" sz="1800" b="0" i="0" dirty="0" err="1">
                <a:solidFill>
                  <a:srgbClr val="FFFFFF"/>
                </a:solidFill>
                <a:effectLst/>
              </a:rPr>
              <a:t>istenerek</a:t>
            </a:r>
            <a:r>
              <a:rPr lang="en-US" sz="1800" b="0" i="0" dirty="0">
                <a:solidFill>
                  <a:srgbClr val="FFFFFF"/>
                </a:solidFill>
                <a:effectLst/>
              </a:rPr>
              <a:t> </a:t>
            </a:r>
            <a:r>
              <a:rPr lang="en-US" sz="1800" b="0" i="0" dirty="0" err="1">
                <a:solidFill>
                  <a:srgbClr val="FFFFFF"/>
                </a:solidFill>
                <a:effectLst/>
              </a:rPr>
              <a:t>işlenmesi</a:t>
            </a:r>
            <a:r>
              <a:rPr lang="en-US" sz="1800" b="0" i="0" dirty="0">
                <a:solidFill>
                  <a:srgbClr val="FFFFFF"/>
                </a:solidFill>
                <a:effectLst/>
              </a:rPr>
              <a:t> </a:t>
            </a:r>
            <a:r>
              <a:rPr lang="en-US" sz="1800" b="0" i="0" dirty="0" err="1">
                <a:solidFill>
                  <a:srgbClr val="FFFFFF"/>
                </a:solidFill>
                <a:effectLst/>
              </a:rPr>
              <a:t>ise</a:t>
            </a:r>
            <a:r>
              <a:rPr lang="en-US" sz="1800" b="0" i="0" dirty="0">
                <a:solidFill>
                  <a:srgbClr val="FFFFFF"/>
                </a:solidFill>
                <a:effectLst/>
              </a:rPr>
              <a:t> </a:t>
            </a:r>
            <a:r>
              <a:rPr lang="en-US" sz="1800" b="0" i="0" dirty="0" err="1">
                <a:solidFill>
                  <a:srgbClr val="FFFFFF"/>
                </a:solidFill>
                <a:effectLst/>
              </a:rPr>
              <a:t>suç</a:t>
            </a:r>
            <a:r>
              <a:rPr lang="en-US" sz="1800" b="0" i="0" dirty="0">
                <a:solidFill>
                  <a:srgbClr val="FFFFFF"/>
                </a:solidFill>
                <a:effectLst/>
              </a:rPr>
              <a:t> </a:t>
            </a:r>
            <a:r>
              <a:rPr lang="en-US" sz="1800" b="0" i="0" dirty="0" err="1">
                <a:solidFill>
                  <a:srgbClr val="FFFFFF"/>
                </a:solidFill>
                <a:effectLst/>
              </a:rPr>
              <a:t>ile</a:t>
            </a:r>
            <a:r>
              <a:rPr lang="en-US" sz="1800" b="0" i="0" dirty="0">
                <a:solidFill>
                  <a:srgbClr val="FFFFFF"/>
                </a:solidFill>
                <a:effectLst/>
              </a:rPr>
              <a:t> </a:t>
            </a:r>
            <a:r>
              <a:rPr lang="en-US" sz="1800" b="0" i="0" dirty="0" err="1">
                <a:solidFill>
                  <a:srgbClr val="FFFFFF"/>
                </a:solidFill>
                <a:effectLst/>
              </a:rPr>
              <a:t>gerçekleştirmek</a:t>
            </a:r>
            <a:r>
              <a:rPr lang="en-US" sz="1800" b="0" i="0" dirty="0">
                <a:solidFill>
                  <a:srgbClr val="FFFFFF"/>
                </a:solidFill>
                <a:effectLst/>
              </a:rPr>
              <a:t>, </a:t>
            </a:r>
            <a:r>
              <a:rPr lang="en-US" sz="1800" b="0" i="0" dirty="0" err="1">
                <a:solidFill>
                  <a:srgbClr val="FFFFFF"/>
                </a:solidFill>
                <a:effectLst/>
              </a:rPr>
              <a:t>varılmak</a:t>
            </a:r>
            <a:r>
              <a:rPr lang="en-US" sz="1800" b="0" i="0" dirty="0">
                <a:solidFill>
                  <a:srgbClr val="FFFFFF"/>
                </a:solidFill>
                <a:effectLst/>
              </a:rPr>
              <a:t> </a:t>
            </a:r>
            <a:r>
              <a:rPr lang="en-US" sz="1800" b="0" i="0" dirty="0" err="1">
                <a:solidFill>
                  <a:srgbClr val="FFFFFF"/>
                </a:solidFill>
                <a:effectLst/>
              </a:rPr>
              <a:t>istenen</a:t>
            </a:r>
            <a:r>
              <a:rPr lang="en-US" sz="1800" b="0" i="0" dirty="0">
                <a:solidFill>
                  <a:srgbClr val="FFFFFF"/>
                </a:solidFill>
                <a:effectLst/>
              </a:rPr>
              <a:t> </a:t>
            </a:r>
            <a:r>
              <a:rPr lang="en-US" sz="1800" b="0" i="0" dirty="0" err="1">
                <a:solidFill>
                  <a:srgbClr val="FFFFFF"/>
                </a:solidFill>
                <a:effectLst/>
              </a:rPr>
              <a:t>sonucun</a:t>
            </a:r>
            <a:r>
              <a:rPr lang="en-US" sz="1800" b="0" i="0" dirty="0">
                <a:solidFill>
                  <a:srgbClr val="FFFFFF"/>
                </a:solidFill>
                <a:effectLst/>
              </a:rPr>
              <a:t> </a:t>
            </a:r>
            <a:r>
              <a:rPr lang="en-US" sz="1800" b="0" i="0" dirty="0" err="1">
                <a:solidFill>
                  <a:srgbClr val="FFFFFF"/>
                </a:solidFill>
                <a:effectLst/>
              </a:rPr>
              <a:t>arzulanmasıdır</a:t>
            </a:r>
            <a:r>
              <a:rPr lang="en-US" sz="1800" b="0" i="0" dirty="0">
                <a:solidFill>
                  <a:srgbClr val="FFFFFF"/>
                </a:solidFill>
                <a:effectLst/>
                <a:latin typeface="Helvetica" panose="020B0604020202020204" pitchFamily="34" charset="0"/>
              </a:rPr>
              <a:t>.</a:t>
            </a:r>
            <a:endParaRPr lang="en-US" sz="1800" dirty="0">
              <a:solidFill>
                <a:srgbClr val="FFFFFF"/>
              </a:solidFill>
            </a:endParaRPr>
          </a:p>
        </p:txBody>
      </p:sp>
    </p:spTree>
    <p:extLst>
      <p:ext uri="{BB962C8B-B14F-4D97-AF65-F5344CB8AC3E}">
        <p14:creationId xmlns:p14="http://schemas.microsoft.com/office/powerpoint/2010/main" val="40311465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D9DC818-B84E-4B93-9A97-8592E8848635}"/>
              </a:ext>
            </a:extLst>
          </p:cNvPr>
          <p:cNvSpPr>
            <a:spLocks noGrp="1"/>
          </p:cNvSpPr>
          <p:nvPr>
            <p:ph type="title"/>
          </p:nvPr>
        </p:nvSpPr>
        <p:spPr>
          <a:xfrm>
            <a:off x="1834919" y="685800"/>
            <a:ext cx="3705269" cy="5308599"/>
          </a:xfrm>
        </p:spPr>
        <p:txBody>
          <a:bodyPr>
            <a:normAutofit/>
          </a:bodyPr>
          <a:lstStyle/>
          <a:p>
            <a:r>
              <a:rPr lang="tr-TR" sz="3200" dirty="0">
                <a:solidFill>
                  <a:srgbClr val="FFFFFF"/>
                </a:solidFill>
              </a:rPr>
              <a:t>TAKSİRLİ SUÇ </a:t>
            </a:r>
            <a:br>
              <a:rPr lang="tr-TR" sz="3200" dirty="0">
                <a:solidFill>
                  <a:srgbClr val="FFFFFF"/>
                </a:solidFill>
              </a:rPr>
            </a:br>
            <a:r>
              <a:rPr lang="tr-TR" sz="3200" dirty="0">
                <a:solidFill>
                  <a:srgbClr val="FFFFFF"/>
                </a:solidFill>
              </a:rPr>
              <a:t>NE DEMEKTİR</a:t>
            </a:r>
            <a:r>
              <a:rPr lang="tr-TR" sz="3200" dirty="0">
                <a:solidFill>
                  <a:srgbClr val="FFFFFF"/>
                </a:solidFill>
                <a:latin typeface="Abadi Extra Light" panose="020B0604020202020204" pitchFamily="34" charset="0"/>
              </a:rPr>
              <a:t>???</a:t>
            </a:r>
            <a:endParaRPr lang="en-US" sz="3200" dirty="0">
              <a:solidFill>
                <a:srgbClr val="FFFFFF"/>
              </a:solidFill>
              <a:latin typeface="Abadi Extra Light" panose="020B0604020202020204" pitchFamily="34" charset="0"/>
            </a:endParaRPr>
          </a:p>
        </p:txBody>
      </p:sp>
      <p:sp>
        <p:nvSpPr>
          <p:cNvPr id="3" name="İçerik Yer Tutucusu 2">
            <a:extLst>
              <a:ext uri="{FF2B5EF4-FFF2-40B4-BE49-F238E27FC236}">
                <a16:creationId xmlns:a16="http://schemas.microsoft.com/office/drawing/2014/main" id="{905DDFA4-E36D-4F24-B603-80BFFCB1D286}"/>
              </a:ext>
            </a:extLst>
          </p:cNvPr>
          <p:cNvSpPr>
            <a:spLocks noGrp="1"/>
          </p:cNvSpPr>
          <p:nvPr>
            <p:ph idx="1"/>
          </p:nvPr>
        </p:nvSpPr>
        <p:spPr>
          <a:xfrm>
            <a:off x="6031557" y="104172"/>
            <a:ext cx="5239559" cy="6753828"/>
          </a:xfrm>
        </p:spPr>
        <p:txBody>
          <a:bodyPr>
            <a:normAutofit/>
          </a:bodyPr>
          <a:lstStyle/>
          <a:p>
            <a:pPr marL="0" indent="0" algn="ctr" fontAlgn="base"/>
            <a:endParaRPr lang="tr-TR" sz="1800" b="1" i="0" dirty="0">
              <a:solidFill>
                <a:srgbClr val="FFFFFF"/>
              </a:solidFill>
              <a:effectLst/>
              <a:latin typeface="Helvetica" panose="020B0604020202020204" pitchFamily="34" charset="0"/>
            </a:endParaRPr>
          </a:p>
          <a:p>
            <a:pPr marL="0" indent="0" algn="ctr" fontAlgn="base"/>
            <a:r>
              <a:rPr lang="en-US" sz="1800" b="1" i="0" dirty="0" err="1">
                <a:solidFill>
                  <a:srgbClr val="FFFFFF"/>
                </a:solidFill>
                <a:effectLst/>
                <a:latin typeface="Helvetica" panose="020B0604020202020204" pitchFamily="34" charset="0"/>
              </a:rPr>
              <a:t>Taksir</a:t>
            </a:r>
            <a:r>
              <a:rPr lang="en-US" sz="1800" b="0" i="0" dirty="0" err="1">
                <a:solidFill>
                  <a:srgbClr val="FFFFFF"/>
                </a:solidFill>
                <a:effectLst/>
                <a:latin typeface="Helvetica" panose="020B0604020202020204" pitchFamily="34" charset="0"/>
              </a:rPr>
              <a:t>li</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suçların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varlığı</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için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aşağıdaki</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şartların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bir</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arada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gerçeklemesi</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gerekmektedir</a:t>
            </a:r>
            <a:r>
              <a:rPr lang="en-US" sz="1800" b="0" i="0" dirty="0">
                <a:solidFill>
                  <a:srgbClr val="FFFFFF"/>
                </a:solidFill>
                <a:effectLst/>
                <a:latin typeface="Helvetica" panose="020B0604020202020204" pitchFamily="34" charset="0"/>
              </a:rPr>
              <a:t>:</a:t>
            </a:r>
            <a:endParaRPr lang="tr-TR" sz="1800" b="0" i="0" dirty="0">
              <a:solidFill>
                <a:srgbClr val="FFFFFF"/>
              </a:solidFill>
              <a:effectLst/>
              <a:latin typeface="Helvetica" panose="020B0604020202020204" pitchFamily="34" charset="0"/>
            </a:endParaRPr>
          </a:p>
          <a:p>
            <a:pPr marL="0" indent="0" algn="ctr" fontAlgn="base"/>
            <a:endParaRPr lang="en-US" sz="1800" b="0" i="0" dirty="0">
              <a:solidFill>
                <a:srgbClr val="FFFFFF"/>
              </a:solidFill>
              <a:effectLst/>
              <a:latin typeface="Helvetica" panose="020B0604020202020204" pitchFamily="34" charset="0"/>
            </a:endParaRPr>
          </a:p>
          <a:p>
            <a:pPr marL="0" indent="266700" algn="just" fontAlgn="base">
              <a:buNone/>
            </a:pPr>
            <a:r>
              <a:rPr lang="en-US" sz="1800" b="0" i="0" dirty="0" err="1">
                <a:solidFill>
                  <a:srgbClr val="FFFFFF"/>
                </a:solidFill>
                <a:effectLst/>
                <a:latin typeface="Helvetica" panose="020B0604020202020204" pitchFamily="34" charset="0"/>
              </a:rPr>
              <a:t>Kişinin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dikkate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ve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özen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yükümlülüğüne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aykırı</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davranması</a:t>
            </a:r>
            <a:r>
              <a:rPr lang="en-US" sz="1800" b="0" i="0" dirty="0">
                <a:solidFill>
                  <a:srgbClr val="FFFFFF"/>
                </a:solidFill>
                <a:effectLst/>
                <a:latin typeface="Helvetica" panose="020B0604020202020204" pitchFamily="34" charset="0"/>
              </a:rPr>
              <a:t>,</a:t>
            </a:r>
            <a:endParaRPr lang="tr-TR" sz="1800" b="0" i="0" dirty="0">
              <a:solidFill>
                <a:srgbClr val="FFFFFF"/>
              </a:solidFill>
              <a:effectLst/>
              <a:latin typeface="Helvetica" panose="020B0604020202020204" pitchFamily="34" charset="0"/>
            </a:endParaRPr>
          </a:p>
          <a:p>
            <a:pPr marL="0" indent="266700" algn="just" fontAlgn="base">
              <a:buNone/>
            </a:pPr>
            <a:endParaRPr lang="en-US" sz="1800" b="0" i="0" dirty="0">
              <a:solidFill>
                <a:srgbClr val="FFFFFF"/>
              </a:solidFill>
              <a:effectLst/>
              <a:latin typeface="Helvetica" panose="020B0604020202020204" pitchFamily="34" charset="0"/>
            </a:endParaRPr>
          </a:p>
          <a:p>
            <a:pPr marL="0" indent="266700" fontAlgn="base">
              <a:buNone/>
            </a:pPr>
            <a:r>
              <a:rPr lang="en-US" sz="1800" b="0" i="0" dirty="0" err="1">
                <a:solidFill>
                  <a:srgbClr val="FFFFFF"/>
                </a:solidFill>
                <a:effectLst/>
                <a:latin typeface="Helvetica" panose="020B0604020202020204" pitchFamily="34" charset="0"/>
              </a:rPr>
              <a:t>Ortaya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çıkan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sonucun</a:t>
            </a:r>
            <a:r>
              <a:rPr lang="en-US" sz="1800" b="0" i="0" dirty="0">
                <a:solidFill>
                  <a:srgbClr val="FFFFFF"/>
                </a:solidFill>
                <a:effectLst/>
                <a:latin typeface="Helvetica" panose="020B0604020202020204" pitchFamily="34" charset="0"/>
              </a:rPr>
              <a:t> </a:t>
            </a:r>
            <a:r>
              <a:rPr lang="en-US" sz="1800" dirty="0" err="1">
                <a:solidFill>
                  <a:srgbClr val="FFFFFF"/>
                </a:solidFill>
                <a:latin typeface="Helvetica" panose="020B0604020202020204" pitchFamily="34" charset="0"/>
              </a:rPr>
              <a:t>öngörülebilir</a:t>
            </a:r>
            <a:r>
              <a:rPr lang="tr-TR" sz="1800" dirty="0">
                <a:solidFill>
                  <a:srgbClr val="FFFFFF"/>
                </a:solidFill>
                <a:latin typeface="Helvetica" panose="020B0604020202020204" pitchFamily="34" charset="0"/>
              </a:rPr>
              <a:t> </a:t>
            </a:r>
            <a:r>
              <a:rPr lang="en-US" sz="1800" dirty="0">
                <a:solidFill>
                  <a:srgbClr val="FFFFFF"/>
                </a:solidFill>
                <a:latin typeface="Helvetica" panose="020B0604020202020204" pitchFamily="34" charset="0"/>
              </a:rPr>
              <a:t>olması,</a:t>
            </a:r>
            <a:endParaRPr lang="tr-TR" sz="1800" dirty="0">
              <a:solidFill>
                <a:srgbClr val="FFFFFF"/>
              </a:solidFill>
              <a:latin typeface="Helvetica" panose="020B0604020202020204" pitchFamily="34" charset="0"/>
            </a:endParaRPr>
          </a:p>
          <a:p>
            <a:pPr marL="0" indent="266700" fontAlgn="base">
              <a:buNone/>
            </a:pPr>
            <a:endParaRPr lang="en-US" sz="1800" dirty="0">
              <a:solidFill>
                <a:srgbClr val="FFFFFF"/>
              </a:solidFill>
              <a:latin typeface="Helvetica" panose="020B0604020202020204" pitchFamily="34" charset="0"/>
            </a:endParaRPr>
          </a:p>
          <a:p>
            <a:pPr marL="0" indent="266700" fontAlgn="base">
              <a:buNone/>
            </a:pPr>
            <a:r>
              <a:rPr lang="en-US" sz="1800" b="0" i="0" dirty="0" err="1">
                <a:solidFill>
                  <a:srgbClr val="FFFFFF"/>
                </a:solidFill>
                <a:effectLst/>
                <a:latin typeface="Helvetica" panose="020B0604020202020204" pitchFamily="34" charset="0"/>
              </a:rPr>
              <a:t>Failin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yapmış</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olduğu</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fiil</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ile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oluşan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suç</a:t>
            </a:r>
            <a:r>
              <a:rPr lang="en-US" sz="1800" b="0" i="0" dirty="0">
                <a:solidFill>
                  <a:srgbClr val="FFFFFF"/>
                </a:solidFill>
                <a:effectLst/>
                <a:latin typeface="Helvetica" panose="020B0604020202020204" pitchFamily="34" charset="0"/>
              </a:rPr>
              <a:t> arasında </a:t>
            </a:r>
            <a:r>
              <a:rPr lang="en-US" sz="1800" b="0" i="0" dirty="0" err="1">
                <a:solidFill>
                  <a:srgbClr val="FFFFFF"/>
                </a:solidFill>
                <a:effectLst/>
                <a:latin typeface="Helvetica" panose="020B0604020202020204" pitchFamily="34" charset="0"/>
              </a:rPr>
              <a:t>illiyet</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bağı</a:t>
            </a:r>
            <a:r>
              <a:rPr lang="en-US" sz="1800" b="0" i="0" dirty="0">
                <a:solidFill>
                  <a:srgbClr val="FFFFFF"/>
                </a:solidFill>
                <a:effectLst/>
                <a:latin typeface="Helvetica" panose="020B0604020202020204" pitchFamily="34" charset="0"/>
              </a:rPr>
              <a:t> </a:t>
            </a:r>
            <a:r>
              <a:rPr lang="en-US" sz="1800" b="0" i="0" dirty="0" err="1">
                <a:solidFill>
                  <a:srgbClr val="FFFFFF"/>
                </a:solidFill>
                <a:effectLst/>
              </a:rPr>
              <a:t>bulunması</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Yani</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ortaya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çıkan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suç</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ve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yapılan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fiil</a:t>
            </a:r>
            <a:r>
              <a:rPr lang="en-US" sz="1800" b="0" i="0" dirty="0">
                <a:solidFill>
                  <a:srgbClr val="FFFFFF"/>
                </a:solidFill>
                <a:effectLst/>
                <a:latin typeface="Helvetica" panose="020B0604020202020204" pitchFamily="34" charset="0"/>
              </a:rPr>
              <a:t> arasında </a:t>
            </a:r>
            <a:r>
              <a:rPr lang="en-US" sz="1800" b="0" i="0" dirty="0" err="1">
                <a:solidFill>
                  <a:srgbClr val="FFFFFF"/>
                </a:solidFill>
                <a:effectLst/>
                <a:latin typeface="Helvetica" panose="020B0604020202020204" pitchFamily="34" charset="0"/>
              </a:rPr>
              <a:t>bir</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bağ</a:t>
            </a:r>
            <a:r>
              <a:rPr lang="en-US" sz="1800" b="0" i="0" dirty="0">
                <a:solidFill>
                  <a:srgbClr val="FFFFFF"/>
                </a:solidFill>
                <a:effectLst/>
                <a:latin typeface="Helvetica" panose="020B0604020202020204" pitchFamily="34" charset="0"/>
              </a:rPr>
              <a:t> olması, </a:t>
            </a:r>
            <a:r>
              <a:rPr lang="en-US" sz="1800" b="0" i="0" dirty="0" err="1">
                <a:solidFill>
                  <a:srgbClr val="FFFFFF"/>
                </a:solidFill>
                <a:effectLst/>
                <a:latin typeface="Helvetica" panose="020B0604020202020204" pitchFamily="34" charset="0"/>
              </a:rPr>
              <a:t>fiilin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sonucu</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etkilemesi</a:t>
            </a:r>
            <a:r>
              <a:rPr lang="en-US" sz="1800" b="0" i="0" dirty="0">
                <a:solidFill>
                  <a:srgbClr val="FFFFFF"/>
                </a:solidFill>
                <a:effectLst/>
                <a:latin typeface="Helvetica" panose="020B0604020202020204" pitchFamily="34" charset="0"/>
              </a:rPr>
              <a:t>,</a:t>
            </a:r>
            <a:endParaRPr lang="tr-TR" sz="1800" b="0" i="0" dirty="0">
              <a:solidFill>
                <a:srgbClr val="FFFFFF"/>
              </a:solidFill>
              <a:effectLst/>
              <a:latin typeface="Helvetica" panose="020B0604020202020204" pitchFamily="34" charset="0"/>
            </a:endParaRPr>
          </a:p>
          <a:p>
            <a:pPr marL="0" indent="266700" fontAlgn="base">
              <a:buNone/>
            </a:pPr>
            <a:endParaRPr lang="en-US" sz="1800" b="0" i="0" dirty="0">
              <a:solidFill>
                <a:srgbClr val="FFFFFF"/>
              </a:solidFill>
              <a:effectLst/>
              <a:latin typeface="Helvetica" panose="020B0604020202020204" pitchFamily="34" charset="0"/>
            </a:endParaRPr>
          </a:p>
          <a:p>
            <a:pPr marL="0" indent="266700" algn="just" fontAlgn="base">
              <a:buNone/>
            </a:pPr>
            <a:r>
              <a:rPr lang="en-US" sz="1800" b="0" i="0" dirty="0" err="1">
                <a:solidFill>
                  <a:srgbClr val="FFFFFF"/>
                </a:solidFill>
                <a:effectLst/>
                <a:latin typeface="Helvetica" panose="020B0604020202020204" pitchFamily="34" charset="0"/>
              </a:rPr>
              <a:t>Ortaya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çıkan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neticenin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kanunda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suç</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olduğunun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ve</a:t>
            </a:r>
            <a:r>
              <a:rPr lang="en-US" sz="1800" b="0" i="0" dirty="0">
                <a:solidFill>
                  <a:srgbClr val="FFFFFF"/>
                </a:solidFill>
                <a:effectLst/>
                <a:latin typeface="Helvetica" panose="020B0604020202020204" pitchFamily="34" charset="0"/>
              </a:rPr>
              <a:t> </a:t>
            </a:r>
            <a:r>
              <a:rPr lang="en-US" sz="1800" b="0" i="1" dirty="0" err="1">
                <a:solidFill>
                  <a:srgbClr val="FFFFFF"/>
                </a:solidFill>
                <a:effectLst/>
                <a:latin typeface="Helvetica" panose="020B0604020202020204" pitchFamily="34" charset="0"/>
              </a:rPr>
              <a:t>taksir</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ile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işlenmesi</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halinde</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cezalandırılacağının</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hüküm</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altına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alınmış</a:t>
            </a:r>
            <a:r>
              <a:rPr lang="en-US" sz="1800" b="0" i="0" dirty="0">
                <a:solidFill>
                  <a:srgbClr val="FFFFFF"/>
                </a:solidFill>
                <a:effectLst/>
                <a:latin typeface="Helvetica" panose="020B0604020202020204" pitchFamily="34" charset="0"/>
              </a:rPr>
              <a:t> olması. Bu tip </a:t>
            </a:r>
            <a:r>
              <a:rPr lang="en-US" sz="1800" b="0" i="0" dirty="0" err="1">
                <a:solidFill>
                  <a:srgbClr val="FFFFFF"/>
                </a:solidFill>
                <a:effectLst/>
                <a:latin typeface="Helvetica" panose="020B0604020202020204" pitchFamily="34" charset="0"/>
              </a:rPr>
              <a:t>suçlar</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kanunda</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sınırlı</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olarak</a:t>
            </a:r>
            <a:r>
              <a:rPr lang="en-US" sz="1800" b="0" i="0" dirty="0">
                <a:solidFill>
                  <a:srgbClr val="FFFFFF"/>
                </a:solidFill>
                <a:effectLst/>
                <a:latin typeface="Helvetica" panose="020B0604020202020204" pitchFamily="34" charset="0"/>
              </a:rPr>
              <a:t> </a:t>
            </a:r>
            <a:r>
              <a:rPr lang="en-US" sz="1800" b="0" i="0" dirty="0" err="1">
                <a:solidFill>
                  <a:srgbClr val="FFFFFF"/>
                </a:solidFill>
                <a:effectLst/>
                <a:latin typeface="Helvetica" panose="020B0604020202020204" pitchFamily="34" charset="0"/>
              </a:rPr>
              <a:t>sayılmıştır</a:t>
            </a:r>
            <a:r>
              <a:rPr lang="en-US" sz="1800" b="0" i="0" dirty="0">
                <a:solidFill>
                  <a:srgbClr val="FFFFFF"/>
                </a:solidFill>
                <a:effectLst/>
                <a:latin typeface="Helvetica" panose="020B0604020202020204" pitchFamily="34" charset="0"/>
              </a:rPr>
              <a:t>.</a:t>
            </a:r>
          </a:p>
          <a:p>
            <a:endParaRPr lang="en-US" sz="1800" dirty="0">
              <a:solidFill>
                <a:srgbClr val="FFFFFF"/>
              </a:solidFill>
            </a:endParaRPr>
          </a:p>
        </p:txBody>
      </p:sp>
    </p:spTree>
    <p:extLst>
      <p:ext uri="{BB962C8B-B14F-4D97-AF65-F5344CB8AC3E}">
        <p14:creationId xmlns:p14="http://schemas.microsoft.com/office/powerpoint/2010/main" val="24515169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pPr>
              <a:spcBef>
                <a:spcPct val="20000"/>
              </a:spcBef>
              <a:spcAft>
                <a:spcPts val="600"/>
              </a:spcAft>
              <a:buClr>
                <a:schemeClr val="tx1"/>
              </a:buClr>
              <a:buSzPct val="80000"/>
            </a:pPr>
            <a:r>
              <a:rPr lang="en-US" sz="3200">
                <a:solidFill>
                  <a:srgbClr val="FFFFFF"/>
                </a:solidFill>
              </a:rPr>
              <a:t>Tanıklıktan</a:t>
            </a:r>
            <a:r>
              <a:rPr lang="en-US" sz="3200" dirty="0">
                <a:solidFill>
                  <a:srgbClr val="FFFFFF"/>
                </a:solidFill>
              </a:rPr>
              <a:t> </a:t>
            </a:r>
            <a:r>
              <a:rPr lang="en-US" sz="3200">
                <a:solidFill>
                  <a:srgbClr val="FFFFFF"/>
                </a:solidFill>
              </a:rPr>
              <a:t>Çekinme</a:t>
            </a:r>
            <a:endParaRPr lang="en-US" sz="3200" dirty="0">
              <a:solidFill>
                <a:srgbClr val="FFFFFF"/>
              </a:solidFill>
            </a:endParaRPr>
          </a:p>
        </p:txBody>
      </p:sp>
      <p:sp>
        <p:nvSpPr>
          <p:cNvPr id="3" name="İçerik Yer Tutucusu 2"/>
          <p:cNvSpPr>
            <a:spLocks noGrp="1"/>
          </p:cNvSpPr>
          <p:nvPr>
            <p:ph idx="1"/>
          </p:nvPr>
        </p:nvSpPr>
        <p:spPr>
          <a:xfrm>
            <a:off x="6427820" y="905256"/>
            <a:ext cx="4754563" cy="5410200"/>
          </a:xfrm>
        </p:spPr>
        <p:txBody>
          <a:bodyPr>
            <a:normAutofit/>
          </a:bodyPr>
          <a:lstStyle/>
          <a:p>
            <a:pPr marL="0" indent="0">
              <a:lnSpc>
                <a:spcPct val="90000"/>
              </a:lnSpc>
              <a:spcBef>
                <a:spcPct val="20000"/>
              </a:spcBef>
              <a:spcAft>
                <a:spcPts val="600"/>
              </a:spcAft>
              <a:buClr>
                <a:schemeClr val="tx1"/>
              </a:buClr>
              <a:buSzPct val="80000"/>
              <a:buNone/>
            </a:pPr>
            <a:r>
              <a:rPr lang="en-US" sz="1800" b="1" dirty="0" err="1">
                <a:solidFill>
                  <a:srgbClr val="FFFFFF"/>
                </a:solidFill>
              </a:rPr>
              <a:t>Madde</a:t>
            </a:r>
            <a:r>
              <a:rPr lang="en-US" sz="1800" b="1" dirty="0">
                <a:solidFill>
                  <a:srgbClr val="FFFFFF"/>
                </a:solidFill>
              </a:rPr>
              <a:t> 46 - </a:t>
            </a:r>
            <a:r>
              <a:rPr lang="en-US" sz="1800" b="1" dirty="0" err="1">
                <a:solidFill>
                  <a:srgbClr val="FFFFFF"/>
                </a:solidFill>
              </a:rPr>
              <a:t>Meslek</a:t>
            </a:r>
            <a:r>
              <a:rPr lang="en-US" sz="1800" b="1" dirty="0">
                <a:solidFill>
                  <a:srgbClr val="FFFFFF"/>
                </a:solidFill>
              </a:rPr>
              <a:t> </a:t>
            </a:r>
            <a:r>
              <a:rPr lang="en-US" sz="1800" b="1" dirty="0" err="1">
                <a:solidFill>
                  <a:srgbClr val="FFFFFF"/>
                </a:solidFill>
              </a:rPr>
              <a:t>ve</a:t>
            </a:r>
            <a:r>
              <a:rPr lang="en-US" sz="1800" b="1" dirty="0">
                <a:solidFill>
                  <a:srgbClr val="FFFFFF"/>
                </a:solidFill>
              </a:rPr>
              <a:t> </a:t>
            </a:r>
            <a:r>
              <a:rPr lang="en-US" sz="1800" b="1" dirty="0" err="1">
                <a:solidFill>
                  <a:srgbClr val="FFFFFF"/>
                </a:solidFill>
              </a:rPr>
              <a:t>Sürekli</a:t>
            </a:r>
            <a:r>
              <a:rPr lang="en-US" sz="1800" b="1" dirty="0">
                <a:solidFill>
                  <a:srgbClr val="FFFFFF"/>
                </a:solidFill>
              </a:rPr>
              <a:t> </a:t>
            </a:r>
            <a:r>
              <a:rPr lang="en-US" sz="1800" b="1" dirty="0" err="1">
                <a:solidFill>
                  <a:srgbClr val="FFFFFF"/>
                </a:solidFill>
              </a:rPr>
              <a:t>Uğraşıları</a:t>
            </a:r>
            <a:r>
              <a:rPr lang="en-US" sz="1800" b="1" dirty="0">
                <a:solidFill>
                  <a:srgbClr val="FFFFFF"/>
                </a:solidFill>
              </a:rPr>
              <a:t> </a:t>
            </a:r>
            <a:r>
              <a:rPr lang="en-US" sz="1800" b="1" dirty="0" err="1">
                <a:solidFill>
                  <a:srgbClr val="FFFFFF"/>
                </a:solidFill>
              </a:rPr>
              <a:t>Sebebiyle</a:t>
            </a:r>
            <a:r>
              <a:rPr lang="en-US" sz="1800" b="1" dirty="0">
                <a:solidFill>
                  <a:srgbClr val="FFFFFF"/>
                </a:solidFill>
              </a:rPr>
              <a:t> </a:t>
            </a:r>
            <a:r>
              <a:rPr lang="en-US" sz="1800" b="1" dirty="0" err="1">
                <a:solidFill>
                  <a:srgbClr val="FFFFFF"/>
                </a:solidFill>
              </a:rPr>
              <a:t>Tanıklıktan</a:t>
            </a:r>
            <a:r>
              <a:rPr lang="en-US" sz="1800" b="1" dirty="0">
                <a:solidFill>
                  <a:srgbClr val="FFFFFF"/>
                </a:solidFill>
              </a:rPr>
              <a:t> </a:t>
            </a:r>
            <a:r>
              <a:rPr lang="en-US" sz="1800" b="1" dirty="0" err="1">
                <a:solidFill>
                  <a:srgbClr val="FFFFFF"/>
                </a:solidFill>
              </a:rPr>
              <a:t>Çekinme</a:t>
            </a:r>
            <a:endParaRPr lang="tr-TR" sz="1800" b="1" dirty="0">
              <a:solidFill>
                <a:srgbClr val="FFFFFF"/>
              </a:solidFill>
            </a:endParaRPr>
          </a:p>
          <a:p>
            <a:pPr marL="0" indent="0">
              <a:lnSpc>
                <a:spcPct val="90000"/>
              </a:lnSpc>
              <a:spcBef>
                <a:spcPct val="20000"/>
              </a:spcBef>
              <a:spcAft>
                <a:spcPts val="600"/>
              </a:spcAft>
              <a:buClr>
                <a:schemeClr val="tx1"/>
              </a:buClr>
              <a:buSzPct val="80000"/>
              <a:buNone/>
            </a:pPr>
            <a:endParaRPr lang="en-US" sz="1800" b="1" dirty="0">
              <a:solidFill>
                <a:srgbClr val="FFFFFF"/>
              </a:solidFill>
            </a:endParaRPr>
          </a:p>
          <a:p>
            <a:pPr marL="0" indent="0">
              <a:lnSpc>
                <a:spcPct val="90000"/>
              </a:lnSpc>
              <a:spcBef>
                <a:spcPct val="20000"/>
              </a:spcBef>
              <a:spcAft>
                <a:spcPts val="600"/>
              </a:spcAft>
              <a:buClr>
                <a:schemeClr val="tx1"/>
              </a:buClr>
              <a:buSzPct val="80000"/>
              <a:buNone/>
            </a:pPr>
            <a:r>
              <a:rPr lang="tr-TR" sz="1800" dirty="0">
                <a:solidFill>
                  <a:srgbClr val="FFFFFF"/>
                </a:solidFill>
              </a:rPr>
              <a:t>	</a:t>
            </a:r>
            <a:r>
              <a:rPr lang="en-US" sz="1800" dirty="0">
                <a:solidFill>
                  <a:srgbClr val="FFFFFF"/>
                </a:solidFill>
              </a:rPr>
              <a:t> “(1) </a:t>
            </a:r>
            <a:r>
              <a:rPr lang="en-US" sz="1800" dirty="0" err="1">
                <a:solidFill>
                  <a:srgbClr val="FFFFFF"/>
                </a:solidFill>
              </a:rPr>
              <a:t>Meslekleri</a:t>
            </a:r>
            <a:r>
              <a:rPr lang="en-US" sz="1800" dirty="0">
                <a:solidFill>
                  <a:srgbClr val="FFFFFF"/>
                </a:solidFill>
              </a:rPr>
              <a:t> </a:t>
            </a:r>
            <a:r>
              <a:rPr lang="en-US" sz="1800" dirty="0" err="1">
                <a:solidFill>
                  <a:srgbClr val="FFFFFF"/>
                </a:solidFill>
              </a:rPr>
              <a:t>ve</a:t>
            </a:r>
            <a:r>
              <a:rPr lang="en-US" sz="1800" dirty="0">
                <a:solidFill>
                  <a:srgbClr val="FFFFFF"/>
                </a:solidFill>
              </a:rPr>
              <a:t> </a:t>
            </a:r>
            <a:r>
              <a:rPr lang="en-US" sz="1800" dirty="0" err="1">
                <a:solidFill>
                  <a:srgbClr val="FFFFFF"/>
                </a:solidFill>
              </a:rPr>
              <a:t>sürekli</a:t>
            </a:r>
            <a:r>
              <a:rPr lang="en-US" sz="1800" dirty="0">
                <a:solidFill>
                  <a:srgbClr val="FFFFFF"/>
                </a:solidFill>
              </a:rPr>
              <a:t> </a:t>
            </a:r>
            <a:r>
              <a:rPr lang="en-US" sz="1800" dirty="0" err="1">
                <a:solidFill>
                  <a:srgbClr val="FFFFFF"/>
                </a:solidFill>
              </a:rPr>
              <a:t>uğraşıları</a:t>
            </a:r>
            <a:r>
              <a:rPr lang="en-US" sz="1800" dirty="0">
                <a:solidFill>
                  <a:srgbClr val="FFFFFF"/>
                </a:solidFill>
              </a:rPr>
              <a:t> </a:t>
            </a:r>
            <a:r>
              <a:rPr lang="en-US" sz="1800" dirty="0" err="1">
                <a:solidFill>
                  <a:srgbClr val="FFFFFF"/>
                </a:solidFill>
              </a:rPr>
              <a:t>sebebiyle</a:t>
            </a:r>
            <a:r>
              <a:rPr lang="en-US" sz="1800" dirty="0">
                <a:solidFill>
                  <a:srgbClr val="FFFFFF"/>
                </a:solidFill>
              </a:rPr>
              <a:t> </a:t>
            </a:r>
            <a:r>
              <a:rPr lang="en-US" sz="1800" dirty="0" err="1">
                <a:solidFill>
                  <a:srgbClr val="FFFFFF"/>
                </a:solidFill>
              </a:rPr>
              <a:t>tanıklıktan</a:t>
            </a:r>
            <a:r>
              <a:rPr lang="en-US" sz="1800" dirty="0">
                <a:solidFill>
                  <a:srgbClr val="FFFFFF"/>
                </a:solidFill>
              </a:rPr>
              <a:t> </a:t>
            </a:r>
            <a:r>
              <a:rPr lang="en-US" sz="1800" dirty="0" err="1">
                <a:solidFill>
                  <a:srgbClr val="FFFFFF"/>
                </a:solidFill>
              </a:rPr>
              <a:t>çekinebilecekler</a:t>
            </a:r>
            <a:r>
              <a:rPr lang="en-US" sz="1800" dirty="0">
                <a:solidFill>
                  <a:srgbClr val="FFFFFF"/>
                </a:solidFill>
              </a:rPr>
              <a:t> </a:t>
            </a:r>
            <a:r>
              <a:rPr lang="en-US" sz="1800" dirty="0" err="1">
                <a:solidFill>
                  <a:srgbClr val="FFFFFF"/>
                </a:solidFill>
              </a:rPr>
              <a:t>ile</a:t>
            </a:r>
            <a:r>
              <a:rPr lang="en-US" sz="1800" dirty="0">
                <a:solidFill>
                  <a:srgbClr val="FFFFFF"/>
                </a:solidFill>
              </a:rPr>
              <a:t> </a:t>
            </a:r>
            <a:r>
              <a:rPr lang="en-US" sz="1800" dirty="0" err="1">
                <a:solidFill>
                  <a:srgbClr val="FFFFFF"/>
                </a:solidFill>
              </a:rPr>
              <a:t>çekinme</a:t>
            </a:r>
            <a:r>
              <a:rPr lang="en-US" sz="1800" dirty="0">
                <a:solidFill>
                  <a:srgbClr val="FFFFFF"/>
                </a:solidFill>
              </a:rPr>
              <a:t> </a:t>
            </a:r>
            <a:r>
              <a:rPr lang="en-US" sz="1800" dirty="0" err="1">
                <a:solidFill>
                  <a:srgbClr val="FFFFFF"/>
                </a:solidFill>
              </a:rPr>
              <a:t>konu</a:t>
            </a:r>
            <a:r>
              <a:rPr lang="en-US" sz="1800" dirty="0">
                <a:solidFill>
                  <a:srgbClr val="FFFFFF"/>
                </a:solidFill>
              </a:rPr>
              <a:t> </a:t>
            </a:r>
            <a:r>
              <a:rPr lang="en-US" sz="1800" dirty="0" err="1">
                <a:solidFill>
                  <a:srgbClr val="FFFFFF"/>
                </a:solidFill>
              </a:rPr>
              <a:t>ve</a:t>
            </a:r>
            <a:r>
              <a:rPr lang="en-US" sz="1800" dirty="0">
                <a:solidFill>
                  <a:srgbClr val="FFFFFF"/>
                </a:solidFill>
              </a:rPr>
              <a:t> </a:t>
            </a:r>
            <a:r>
              <a:rPr lang="en-US" sz="1800" dirty="0" err="1">
                <a:solidFill>
                  <a:srgbClr val="FFFFFF"/>
                </a:solidFill>
              </a:rPr>
              <a:t>koşulları</a:t>
            </a:r>
            <a:r>
              <a:rPr lang="en-US" sz="1800" dirty="0">
                <a:solidFill>
                  <a:srgbClr val="FFFFFF"/>
                </a:solidFill>
              </a:rPr>
              <a:t> </a:t>
            </a:r>
            <a:r>
              <a:rPr lang="en-US" sz="1800" dirty="0" err="1">
                <a:solidFill>
                  <a:srgbClr val="FFFFFF"/>
                </a:solidFill>
              </a:rPr>
              <a:t>şunlardır</a:t>
            </a:r>
            <a:r>
              <a:rPr lang="en-US" sz="1800" dirty="0">
                <a:solidFill>
                  <a:srgbClr val="FFFFFF"/>
                </a:solidFill>
              </a:rPr>
              <a:t>:</a:t>
            </a:r>
          </a:p>
          <a:p>
            <a:pPr marL="0" indent="0">
              <a:lnSpc>
                <a:spcPct val="90000"/>
              </a:lnSpc>
              <a:spcBef>
                <a:spcPct val="20000"/>
              </a:spcBef>
              <a:spcAft>
                <a:spcPts val="600"/>
              </a:spcAft>
              <a:buClr>
                <a:schemeClr val="tx1"/>
              </a:buClr>
              <a:buSzPct val="80000"/>
              <a:buNone/>
            </a:pPr>
            <a:r>
              <a:rPr lang="tr-TR" sz="1800" dirty="0">
                <a:solidFill>
                  <a:srgbClr val="FFFFFF"/>
                </a:solidFill>
              </a:rPr>
              <a:t>	</a:t>
            </a:r>
            <a:r>
              <a:rPr lang="en-US" sz="1800" dirty="0">
                <a:solidFill>
                  <a:srgbClr val="FFFFFF"/>
                </a:solidFill>
              </a:rPr>
              <a:t>a) </a:t>
            </a:r>
            <a:r>
              <a:rPr lang="tr-TR" sz="1800" dirty="0">
                <a:solidFill>
                  <a:srgbClr val="FFFFFF"/>
                </a:solidFill>
              </a:rPr>
              <a:t>…</a:t>
            </a:r>
          </a:p>
          <a:p>
            <a:pPr marL="0" indent="0">
              <a:lnSpc>
                <a:spcPct val="90000"/>
              </a:lnSpc>
              <a:spcBef>
                <a:spcPct val="20000"/>
              </a:spcBef>
              <a:spcAft>
                <a:spcPts val="600"/>
              </a:spcAft>
              <a:buClr>
                <a:schemeClr val="tx1"/>
              </a:buClr>
              <a:buSzPct val="80000"/>
              <a:buNone/>
            </a:pPr>
            <a:r>
              <a:rPr lang="tr-TR" sz="1800" dirty="0">
                <a:solidFill>
                  <a:srgbClr val="FFFFFF"/>
                </a:solidFill>
              </a:rPr>
              <a:t>	</a:t>
            </a:r>
            <a:r>
              <a:rPr lang="en-US" sz="1800" dirty="0">
                <a:solidFill>
                  <a:srgbClr val="FFFFFF"/>
                </a:solidFill>
              </a:rPr>
              <a:t>b) </a:t>
            </a:r>
            <a:r>
              <a:rPr lang="en-US" sz="1800" dirty="0" err="1">
                <a:solidFill>
                  <a:srgbClr val="FFFFFF"/>
                </a:solidFill>
              </a:rPr>
              <a:t>Hekimler</a:t>
            </a:r>
            <a:r>
              <a:rPr lang="en-US" sz="1800" dirty="0">
                <a:solidFill>
                  <a:srgbClr val="FFFFFF"/>
                </a:solidFill>
              </a:rPr>
              <a:t>, </a:t>
            </a:r>
            <a:r>
              <a:rPr lang="en-US" sz="1800" dirty="0" err="1">
                <a:solidFill>
                  <a:srgbClr val="FFFFFF"/>
                </a:solidFill>
              </a:rPr>
              <a:t>diş</a:t>
            </a:r>
            <a:r>
              <a:rPr lang="en-US" sz="1800" dirty="0">
                <a:solidFill>
                  <a:srgbClr val="FFFFFF"/>
                </a:solidFill>
              </a:rPr>
              <a:t> </a:t>
            </a:r>
            <a:r>
              <a:rPr lang="en-US" sz="1800" dirty="0" err="1">
                <a:solidFill>
                  <a:srgbClr val="FFFFFF"/>
                </a:solidFill>
              </a:rPr>
              <a:t>hekimleri</a:t>
            </a:r>
            <a:r>
              <a:rPr lang="en-US" sz="1800" dirty="0">
                <a:solidFill>
                  <a:srgbClr val="FFFFFF"/>
                </a:solidFill>
              </a:rPr>
              <a:t>, </a:t>
            </a:r>
            <a:r>
              <a:rPr lang="en-US" sz="1800" dirty="0" err="1">
                <a:solidFill>
                  <a:srgbClr val="FFFFFF"/>
                </a:solidFill>
              </a:rPr>
              <a:t>eczacılar</a:t>
            </a:r>
            <a:r>
              <a:rPr lang="en-US" sz="1800" dirty="0">
                <a:solidFill>
                  <a:srgbClr val="FFFFFF"/>
                </a:solidFill>
              </a:rPr>
              <a:t>, </a:t>
            </a:r>
            <a:r>
              <a:rPr lang="en-US" sz="1800" dirty="0" err="1">
                <a:solidFill>
                  <a:srgbClr val="FFFFFF"/>
                </a:solidFill>
              </a:rPr>
              <a:t>ebeler</a:t>
            </a:r>
            <a:r>
              <a:rPr lang="en-US" sz="1800" dirty="0">
                <a:solidFill>
                  <a:srgbClr val="FFFFFF"/>
                </a:solidFill>
              </a:rPr>
              <a:t> </a:t>
            </a:r>
            <a:r>
              <a:rPr lang="en-US" sz="1800" dirty="0" err="1">
                <a:solidFill>
                  <a:srgbClr val="FFFFFF"/>
                </a:solidFill>
              </a:rPr>
              <a:t>ve</a:t>
            </a:r>
            <a:r>
              <a:rPr lang="en-US" sz="1800" dirty="0">
                <a:solidFill>
                  <a:srgbClr val="FFFFFF"/>
                </a:solidFill>
              </a:rPr>
              <a:t> </a:t>
            </a:r>
            <a:r>
              <a:rPr lang="en-US" sz="1800" dirty="0" err="1">
                <a:solidFill>
                  <a:srgbClr val="FFFFFF"/>
                </a:solidFill>
              </a:rPr>
              <a:t>bunların</a:t>
            </a:r>
            <a:r>
              <a:rPr lang="en-US" sz="1800" dirty="0">
                <a:solidFill>
                  <a:srgbClr val="FFFFFF"/>
                </a:solidFill>
              </a:rPr>
              <a:t> </a:t>
            </a:r>
            <a:r>
              <a:rPr lang="en-US" sz="1800" dirty="0" err="1">
                <a:solidFill>
                  <a:srgbClr val="FFFFFF"/>
                </a:solidFill>
              </a:rPr>
              <a:t>yardımcıları</a:t>
            </a:r>
            <a:r>
              <a:rPr lang="en-US" sz="1800" dirty="0">
                <a:solidFill>
                  <a:srgbClr val="FFFFFF"/>
                </a:solidFill>
              </a:rPr>
              <a:t> </a:t>
            </a:r>
            <a:r>
              <a:rPr lang="en-US" sz="1800" b="1" dirty="0" err="1">
                <a:solidFill>
                  <a:srgbClr val="FFFFFF"/>
                </a:solidFill>
              </a:rPr>
              <a:t>ve</a:t>
            </a:r>
            <a:r>
              <a:rPr lang="en-US" sz="1800" b="1" dirty="0">
                <a:solidFill>
                  <a:srgbClr val="FFFFFF"/>
                </a:solidFill>
              </a:rPr>
              <a:t> </a:t>
            </a:r>
            <a:r>
              <a:rPr lang="en-US" sz="1800" b="1" dirty="0" err="1">
                <a:solidFill>
                  <a:srgbClr val="FFFFFF"/>
                </a:solidFill>
              </a:rPr>
              <a:t>diğer</a:t>
            </a:r>
            <a:r>
              <a:rPr lang="en-US" sz="1800" b="1" dirty="0">
                <a:solidFill>
                  <a:srgbClr val="FFFFFF"/>
                </a:solidFill>
              </a:rPr>
              <a:t> </a:t>
            </a:r>
            <a:r>
              <a:rPr lang="en-US" sz="1800" b="1" dirty="0" err="1">
                <a:solidFill>
                  <a:srgbClr val="FFFFFF"/>
                </a:solidFill>
              </a:rPr>
              <a:t>bütün</a:t>
            </a:r>
            <a:r>
              <a:rPr lang="en-US" sz="1800" b="1" dirty="0">
                <a:solidFill>
                  <a:srgbClr val="FFFFFF"/>
                </a:solidFill>
              </a:rPr>
              <a:t> </a:t>
            </a:r>
            <a:r>
              <a:rPr lang="en-US" sz="1800" b="1" dirty="0" err="1">
                <a:solidFill>
                  <a:srgbClr val="FFFFFF"/>
                </a:solidFill>
              </a:rPr>
              <a:t>tıp</a:t>
            </a:r>
            <a:r>
              <a:rPr lang="en-US" sz="1800" b="1" dirty="0">
                <a:solidFill>
                  <a:srgbClr val="FFFFFF"/>
                </a:solidFill>
              </a:rPr>
              <a:t> </a:t>
            </a:r>
            <a:r>
              <a:rPr lang="en-US" sz="1800" b="1" dirty="0" err="1">
                <a:solidFill>
                  <a:srgbClr val="FFFFFF"/>
                </a:solidFill>
              </a:rPr>
              <a:t>meslek</a:t>
            </a:r>
            <a:r>
              <a:rPr lang="en-US" sz="1800" b="1" dirty="0">
                <a:solidFill>
                  <a:srgbClr val="FFFFFF"/>
                </a:solidFill>
              </a:rPr>
              <a:t> </a:t>
            </a:r>
            <a:r>
              <a:rPr lang="en-US" sz="1800" b="1" dirty="0" err="1">
                <a:solidFill>
                  <a:srgbClr val="FFFFFF"/>
                </a:solidFill>
              </a:rPr>
              <a:t>veya</a:t>
            </a:r>
            <a:r>
              <a:rPr lang="en-US" sz="1800" b="1" dirty="0">
                <a:solidFill>
                  <a:srgbClr val="FFFFFF"/>
                </a:solidFill>
              </a:rPr>
              <a:t> </a:t>
            </a:r>
            <a:r>
              <a:rPr lang="en-US" sz="1800" b="1" dirty="0" err="1">
                <a:solidFill>
                  <a:srgbClr val="FFFFFF"/>
                </a:solidFill>
              </a:rPr>
              <a:t>sanatları</a:t>
            </a:r>
            <a:r>
              <a:rPr lang="en-US" sz="1800" b="1" dirty="0">
                <a:solidFill>
                  <a:srgbClr val="FFFFFF"/>
                </a:solidFill>
              </a:rPr>
              <a:t> </a:t>
            </a:r>
            <a:r>
              <a:rPr lang="en-US" sz="1800" b="1" dirty="0" err="1">
                <a:solidFill>
                  <a:srgbClr val="FFFFFF"/>
                </a:solidFill>
              </a:rPr>
              <a:t>mensuplarının</a:t>
            </a:r>
            <a:r>
              <a:rPr lang="en-US" sz="1800" b="1" dirty="0">
                <a:solidFill>
                  <a:srgbClr val="FFFFFF"/>
                </a:solidFill>
              </a:rPr>
              <a:t>, </a:t>
            </a:r>
            <a:r>
              <a:rPr lang="en-US" sz="1800" b="1" dirty="0" err="1">
                <a:solidFill>
                  <a:srgbClr val="FFFFFF"/>
                </a:solidFill>
              </a:rPr>
              <a:t>bu</a:t>
            </a:r>
            <a:r>
              <a:rPr lang="en-US" sz="1800" b="1" dirty="0">
                <a:solidFill>
                  <a:srgbClr val="FFFFFF"/>
                </a:solidFill>
              </a:rPr>
              <a:t> </a:t>
            </a:r>
            <a:r>
              <a:rPr lang="en-US" sz="1800" b="1" dirty="0" err="1">
                <a:solidFill>
                  <a:srgbClr val="FFFFFF"/>
                </a:solidFill>
              </a:rPr>
              <a:t>sıfatları</a:t>
            </a:r>
            <a:r>
              <a:rPr lang="en-US" sz="1800" b="1" dirty="0">
                <a:solidFill>
                  <a:srgbClr val="FFFFFF"/>
                </a:solidFill>
              </a:rPr>
              <a:t> </a:t>
            </a:r>
            <a:r>
              <a:rPr lang="en-US" sz="1800" b="1" dirty="0" err="1">
                <a:solidFill>
                  <a:srgbClr val="FFFFFF"/>
                </a:solidFill>
              </a:rPr>
              <a:t>dolayısıyla</a:t>
            </a:r>
            <a:r>
              <a:rPr lang="en-US" sz="1800" b="1" dirty="0">
                <a:solidFill>
                  <a:srgbClr val="FFFFFF"/>
                </a:solidFill>
              </a:rPr>
              <a:t> </a:t>
            </a:r>
            <a:r>
              <a:rPr lang="en-US" sz="1800" b="1" dirty="0" err="1">
                <a:solidFill>
                  <a:srgbClr val="FFFFFF"/>
                </a:solidFill>
              </a:rPr>
              <a:t>hastaları</a:t>
            </a:r>
            <a:r>
              <a:rPr lang="en-US" sz="1800" b="1" dirty="0">
                <a:solidFill>
                  <a:srgbClr val="FFFFFF"/>
                </a:solidFill>
              </a:rPr>
              <a:t> </a:t>
            </a:r>
            <a:r>
              <a:rPr lang="en-US" sz="1800" b="1" dirty="0" err="1">
                <a:solidFill>
                  <a:srgbClr val="FFFFFF"/>
                </a:solidFill>
              </a:rPr>
              <a:t>ve</a:t>
            </a:r>
            <a:r>
              <a:rPr lang="en-US" sz="1800" b="1" dirty="0">
                <a:solidFill>
                  <a:srgbClr val="FFFFFF"/>
                </a:solidFill>
              </a:rPr>
              <a:t> </a:t>
            </a:r>
            <a:r>
              <a:rPr lang="en-US" sz="1800" b="1" dirty="0" err="1">
                <a:solidFill>
                  <a:srgbClr val="FFFFFF"/>
                </a:solidFill>
              </a:rPr>
              <a:t>bunların</a:t>
            </a:r>
            <a:r>
              <a:rPr lang="en-US" sz="1800" b="1" dirty="0">
                <a:solidFill>
                  <a:srgbClr val="FFFFFF"/>
                </a:solidFill>
              </a:rPr>
              <a:t> </a:t>
            </a:r>
            <a:r>
              <a:rPr lang="en-US" sz="1800" b="1" dirty="0" err="1">
                <a:solidFill>
                  <a:srgbClr val="FFFFFF"/>
                </a:solidFill>
              </a:rPr>
              <a:t>yakınları</a:t>
            </a:r>
            <a:r>
              <a:rPr lang="en-US" sz="1800" b="1" dirty="0">
                <a:solidFill>
                  <a:srgbClr val="FFFFFF"/>
                </a:solidFill>
              </a:rPr>
              <a:t> hakkında </a:t>
            </a:r>
            <a:r>
              <a:rPr lang="en-US" sz="1800" b="1" dirty="0" err="1">
                <a:solidFill>
                  <a:srgbClr val="FFFFFF"/>
                </a:solidFill>
              </a:rPr>
              <a:t>öğrendikleri</a:t>
            </a:r>
            <a:r>
              <a:rPr lang="en-US" sz="1800" b="1" dirty="0">
                <a:solidFill>
                  <a:srgbClr val="FFFFFF"/>
                </a:solidFill>
              </a:rPr>
              <a:t> </a:t>
            </a:r>
            <a:r>
              <a:rPr lang="en-US" sz="1800" b="1" dirty="0" err="1">
                <a:solidFill>
                  <a:srgbClr val="FFFFFF"/>
                </a:solidFill>
              </a:rPr>
              <a:t>bilgiler</a:t>
            </a:r>
            <a:r>
              <a:rPr lang="en-US" sz="1800" b="1" dirty="0">
                <a:solidFill>
                  <a:srgbClr val="FFFFFF"/>
                </a:solidFill>
              </a:rPr>
              <a:t>.</a:t>
            </a:r>
            <a:endParaRPr lang="tr-TR" sz="1800" b="1" dirty="0">
              <a:solidFill>
                <a:srgbClr val="FFFFFF"/>
              </a:solidFill>
            </a:endParaRPr>
          </a:p>
          <a:p>
            <a:pPr marL="0" indent="0">
              <a:lnSpc>
                <a:spcPct val="90000"/>
              </a:lnSpc>
              <a:spcBef>
                <a:spcPct val="20000"/>
              </a:spcBef>
              <a:spcAft>
                <a:spcPts val="600"/>
              </a:spcAft>
              <a:buClr>
                <a:schemeClr val="tx1"/>
              </a:buClr>
              <a:buSzPct val="80000"/>
              <a:buNone/>
            </a:pPr>
            <a:r>
              <a:rPr lang="tr-TR" sz="1800" dirty="0">
                <a:solidFill>
                  <a:srgbClr val="FFFFFF"/>
                </a:solidFill>
              </a:rPr>
              <a:t>	</a:t>
            </a:r>
            <a:r>
              <a:rPr lang="en-US" sz="1800" dirty="0">
                <a:solidFill>
                  <a:srgbClr val="FFFFFF"/>
                </a:solidFill>
              </a:rPr>
              <a:t>c) </a:t>
            </a:r>
            <a:r>
              <a:rPr lang="tr-TR" sz="1800" dirty="0">
                <a:solidFill>
                  <a:srgbClr val="FFFFFF"/>
                </a:solidFill>
              </a:rPr>
              <a:t>…..</a:t>
            </a:r>
          </a:p>
          <a:p>
            <a:pPr marL="0" indent="0">
              <a:lnSpc>
                <a:spcPct val="90000"/>
              </a:lnSpc>
              <a:spcBef>
                <a:spcPct val="20000"/>
              </a:spcBef>
              <a:spcAft>
                <a:spcPts val="600"/>
              </a:spcAft>
              <a:buClr>
                <a:schemeClr val="tx1"/>
              </a:buClr>
              <a:buSzPct val="80000"/>
              <a:buNone/>
            </a:pPr>
            <a:r>
              <a:rPr lang="tr-TR" sz="1800" dirty="0">
                <a:solidFill>
                  <a:srgbClr val="FFFFFF"/>
                </a:solidFill>
              </a:rPr>
              <a:t>	</a:t>
            </a:r>
            <a:r>
              <a:rPr lang="en-US" sz="1800" dirty="0">
                <a:solidFill>
                  <a:srgbClr val="FFFFFF"/>
                </a:solidFill>
              </a:rPr>
              <a:t>(2) </a:t>
            </a:r>
            <a:r>
              <a:rPr lang="en-US" sz="1800" dirty="0" err="1">
                <a:solidFill>
                  <a:srgbClr val="FFFFFF"/>
                </a:solidFill>
              </a:rPr>
              <a:t>Yukarıdaki</a:t>
            </a:r>
            <a:r>
              <a:rPr lang="en-US" sz="1800" dirty="0">
                <a:solidFill>
                  <a:srgbClr val="FFFFFF"/>
                </a:solidFill>
              </a:rPr>
              <a:t> </a:t>
            </a:r>
            <a:r>
              <a:rPr lang="en-US" sz="1800" dirty="0" err="1">
                <a:solidFill>
                  <a:srgbClr val="FFFFFF"/>
                </a:solidFill>
              </a:rPr>
              <a:t>fıkranın</a:t>
            </a:r>
            <a:r>
              <a:rPr lang="en-US" sz="1800" dirty="0">
                <a:solidFill>
                  <a:srgbClr val="FFFFFF"/>
                </a:solidFill>
              </a:rPr>
              <a:t> (a) </a:t>
            </a:r>
            <a:r>
              <a:rPr lang="en-US" sz="1800" dirty="0" err="1">
                <a:solidFill>
                  <a:srgbClr val="FFFFFF"/>
                </a:solidFill>
              </a:rPr>
              <a:t>bendinde</a:t>
            </a:r>
            <a:r>
              <a:rPr lang="en-US" sz="1800" dirty="0">
                <a:solidFill>
                  <a:srgbClr val="FFFFFF"/>
                </a:solidFill>
              </a:rPr>
              <a:t> </a:t>
            </a:r>
            <a:r>
              <a:rPr lang="en-US" sz="1800" dirty="0" err="1">
                <a:solidFill>
                  <a:srgbClr val="FFFFFF"/>
                </a:solidFill>
              </a:rPr>
              <a:t>belirtilenler</a:t>
            </a:r>
            <a:r>
              <a:rPr lang="en-US" sz="1800" dirty="0">
                <a:solidFill>
                  <a:srgbClr val="FFFFFF"/>
                </a:solidFill>
              </a:rPr>
              <a:t> </a:t>
            </a:r>
            <a:r>
              <a:rPr lang="en-US" sz="1800" dirty="0" err="1">
                <a:solidFill>
                  <a:srgbClr val="FFFFFF"/>
                </a:solidFill>
              </a:rPr>
              <a:t>dışında</a:t>
            </a:r>
            <a:r>
              <a:rPr lang="en-US" sz="1800" dirty="0">
                <a:solidFill>
                  <a:srgbClr val="FFFFFF"/>
                </a:solidFill>
              </a:rPr>
              <a:t> </a:t>
            </a:r>
            <a:r>
              <a:rPr lang="en-US" sz="1800" dirty="0" err="1">
                <a:solidFill>
                  <a:srgbClr val="FFFFFF"/>
                </a:solidFill>
              </a:rPr>
              <a:t>kalan</a:t>
            </a:r>
            <a:r>
              <a:rPr lang="en-US" sz="1800" dirty="0">
                <a:solidFill>
                  <a:srgbClr val="FFFFFF"/>
                </a:solidFill>
              </a:rPr>
              <a:t> </a:t>
            </a:r>
            <a:r>
              <a:rPr lang="en-US" sz="1800" dirty="0" err="1">
                <a:solidFill>
                  <a:srgbClr val="FFFFFF"/>
                </a:solidFill>
              </a:rPr>
              <a:t>kişiler</a:t>
            </a:r>
            <a:r>
              <a:rPr lang="en-US" sz="1800" dirty="0">
                <a:solidFill>
                  <a:srgbClr val="FFFFFF"/>
                </a:solidFill>
              </a:rPr>
              <a:t>, </a:t>
            </a:r>
            <a:r>
              <a:rPr lang="en-US" sz="1800" b="1" dirty="0" err="1">
                <a:solidFill>
                  <a:srgbClr val="FFFFFF"/>
                </a:solidFill>
              </a:rPr>
              <a:t>ilgilinin</a:t>
            </a:r>
            <a:r>
              <a:rPr lang="en-US" sz="1800" b="1" dirty="0">
                <a:solidFill>
                  <a:srgbClr val="FFFFFF"/>
                </a:solidFill>
              </a:rPr>
              <a:t> </a:t>
            </a:r>
            <a:r>
              <a:rPr lang="en-US" sz="1800" b="1" dirty="0" err="1">
                <a:solidFill>
                  <a:srgbClr val="FFFFFF"/>
                </a:solidFill>
              </a:rPr>
              <a:t>rızasının</a:t>
            </a:r>
            <a:r>
              <a:rPr lang="en-US" sz="1800" b="1" dirty="0">
                <a:solidFill>
                  <a:srgbClr val="FFFFFF"/>
                </a:solidFill>
              </a:rPr>
              <a:t> </a:t>
            </a:r>
            <a:r>
              <a:rPr lang="en-US" sz="1800" b="1" dirty="0" err="1">
                <a:solidFill>
                  <a:srgbClr val="FFFFFF"/>
                </a:solidFill>
              </a:rPr>
              <a:t>varlığı</a:t>
            </a:r>
            <a:r>
              <a:rPr lang="en-US" sz="1800" b="1" dirty="0">
                <a:solidFill>
                  <a:srgbClr val="FFFFFF"/>
                </a:solidFill>
              </a:rPr>
              <a:t> </a:t>
            </a:r>
            <a:r>
              <a:rPr lang="en-US" sz="1800" b="1" dirty="0" err="1">
                <a:solidFill>
                  <a:srgbClr val="FFFFFF"/>
                </a:solidFill>
              </a:rPr>
              <a:t>halinde</a:t>
            </a:r>
            <a:r>
              <a:rPr lang="en-US" sz="1800" b="1" dirty="0">
                <a:solidFill>
                  <a:srgbClr val="FFFFFF"/>
                </a:solidFill>
              </a:rPr>
              <a:t>, </a:t>
            </a:r>
            <a:r>
              <a:rPr lang="en-US" sz="1800" b="1" dirty="0" err="1">
                <a:solidFill>
                  <a:srgbClr val="FFFFFF"/>
                </a:solidFill>
              </a:rPr>
              <a:t>tanıklıktan</a:t>
            </a:r>
            <a:r>
              <a:rPr lang="en-US" sz="1800" b="1" dirty="0">
                <a:solidFill>
                  <a:srgbClr val="FFFFFF"/>
                </a:solidFill>
              </a:rPr>
              <a:t> </a:t>
            </a:r>
            <a:r>
              <a:rPr lang="en-US" sz="1800" b="1" dirty="0" err="1">
                <a:solidFill>
                  <a:srgbClr val="FFFFFF"/>
                </a:solidFill>
              </a:rPr>
              <a:t>çekinemez</a:t>
            </a:r>
            <a:r>
              <a:rPr lang="en-US" sz="1800" b="1" dirty="0">
                <a:solidFill>
                  <a:srgbClr val="FFFFFF"/>
                </a:solidFill>
              </a:rPr>
              <a:t>” </a:t>
            </a:r>
          </a:p>
          <a:p>
            <a:pPr>
              <a:lnSpc>
                <a:spcPct val="90000"/>
              </a:lnSpc>
            </a:pPr>
            <a:endParaRPr lang="tr-TR" sz="1800" dirty="0">
              <a:solidFill>
                <a:srgbClr val="FFFFFF"/>
              </a:solidFill>
            </a:endParaRPr>
          </a:p>
          <a:p>
            <a:pPr>
              <a:lnSpc>
                <a:spcPct val="90000"/>
              </a:lnSpc>
            </a:pPr>
            <a:endParaRPr lang="tr-TR" sz="1800" dirty="0">
              <a:solidFill>
                <a:srgbClr val="FFFFFF"/>
              </a:solidFill>
            </a:endParaRPr>
          </a:p>
        </p:txBody>
      </p:sp>
    </p:spTree>
    <p:extLst>
      <p:ext uri="{BB962C8B-B14F-4D97-AF65-F5344CB8AC3E}">
        <p14:creationId xmlns:p14="http://schemas.microsoft.com/office/powerpoint/2010/main" val="40482292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6" name="Rectangle 15">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20" name="Group 19">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1" name="Straight Connector 20">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7" name="Rectangle 26">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Dikdörtgen 2"/>
          <p:cNvSpPr/>
          <p:nvPr/>
        </p:nvSpPr>
        <p:spPr>
          <a:xfrm>
            <a:off x="1834919" y="685800"/>
            <a:ext cx="3705269" cy="5308599"/>
          </a:xfrm>
          <a:prstGeom prst="rect">
            <a:avLst/>
          </a:prstGeom>
        </p:spPr>
        <p:txBody>
          <a:bodyPr vert="horz" lIns="91440" tIns="45720" rIns="91440" bIns="45720" rtlCol="0" anchor="ctr">
            <a:normAutofit/>
          </a:bodyPr>
          <a:lstStyle/>
          <a:p>
            <a:pPr>
              <a:spcBef>
                <a:spcPct val="0"/>
              </a:spcBef>
              <a:spcAft>
                <a:spcPts val="800"/>
              </a:spcAft>
            </a:pPr>
            <a:r>
              <a:rPr lang="en-US" sz="3200" cap="all" dirty="0">
                <a:ln w="3175" cmpd="sng">
                  <a:noFill/>
                </a:ln>
                <a:solidFill>
                  <a:srgbClr val="FFFFFF"/>
                </a:solidFill>
                <a:latin typeface="+mj-lt"/>
                <a:ea typeface="+mj-ea"/>
                <a:cs typeface="+mj-cs"/>
              </a:rPr>
              <a:t>YARARLANILAN KAYNAKLAR</a:t>
            </a:r>
          </a:p>
        </p:txBody>
      </p:sp>
      <p:sp>
        <p:nvSpPr>
          <p:cNvPr id="4" name="Dikdörtgen 3"/>
          <p:cNvSpPr/>
          <p:nvPr/>
        </p:nvSpPr>
        <p:spPr>
          <a:xfrm>
            <a:off x="6182368" y="134112"/>
            <a:ext cx="5816706" cy="6339840"/>
          </a:xfrm>
          <a:prstGeom prst="rect">
            <a:avLst/>
          </a:prstGeom>
        </p:spPr>
        <p:txBody>
          <a:bodyPr vert="horz" lIns="91440" tIns="45720" rIns="91440" bIns="45720" rtlCol="0" anchor="ctr">
            <a:normAutofit lnSpcReduction="10000"/>
          </a:bodyPr>
          <a:lstStyle/>
          <a:p>
            <a:pPr>
              <a:lnSpc>
                <a:spcPct val="90000"/>
              </a:lnSpc>
              <a:spcBef>
                <a:spcPct val="20000"/>
              </a:spcBef>
              <a:spcAft>
                <a:spcPts val="600"/>
              </a:spcAft>
              <a:buClr>
                <a:schemeClr val="tx1"/>
              </a:buClr>
              <a:buSzPct val="80000"/>
            </a:pPr>
            <a:r>
              <a:rPr lang="en-US" sz="600" dirty="0">
                <a:solidFill>
                  <a:srgbClr val="FFFFFF"/>
                </a:solidFill>
              </a:rPr>
              <a:t>	</a:t>
            </a:r>
          </a:p>
          <a:p>
            <a:pPr>
              <a:lnSpc>
                <a:spcPct val="90000"/>
              </a:lnSpc>
              <a:spcBef>
                <a:spcPct val="20000"/>
              </a:spcBef>
              <a:spcAft>
                <a:spcPts val="600"/>
              </a:spcAft>
              <a:buClr>
                <a:schemeClr val="tx1"/>
              </a:buClr>
              <a:buSzPct val="80000"/>
            </a:pPr>
            <a:r>
              <a:rPr lang="tr-TR" sz="900" b="1" dirty="0">
                <a:solidFill>
                  <a:srgbClr val="FFFFFF"/>
                </a:solidFill>
              </a:rPr>
              <a:t>1.  </a:t>
            </a:r>
            <a:r>
              <a:rPr lang="en-US" sz="900" b="1" dirty="0">
                <a:solidFill>
                  <a:srgbClr val="FFFFFF"/>
                </a:solidFill>
              </a:rPr>
              <a:t>HEMŞİRELERİN TABİ OLDUKLARI MEVZUAT </a:t>
            </a:r>
            <a:r>
              <a:rPr lang="en-US" sz="900" b="1" dirty="0" err="1">
                <a:solidFill>
                  <a:srgbClr val="FFFFFF"/>
                </a:solidFill>
              </a:rPr>
              <a:t>ve</a:t>
            </a:r>
            <a:r>
              <a:rPr lang="en-US" sz="900" b="1" dirty="0">
                <a:solidFill>
                  <a:srgbClr val="FFFFFF"/>
                </a:solidFill>
              </a:rPr>
              <a:t> HUKUKİ 	SORUMLULUKLARI </a:t>
            </a:r>
          </a:p>
          <a:p>
            <a:pPr>
              <a:lnSpc>
                <a:spcPct val="90000"/>
              </a:lnSpc>
              <a:spcBef>
                <a:spcPct val="20000"/>
              </a:spcBef>
              <a:spcAft>
                <a:spcPts val="600"/>
              </a:spcAft>
              <a:buClr>
                <a:schemeClr val="tx1"/>
              </a:buClr>
              <a:buSzPct val="80000"/>
            </a:pPr>
            <a:r>
              <a:rPr lang="en-US" sz="900" b="1" dirty="0">
                <a:solidFill>
                  <a:srgbClr val="FFFFFF"/>
                </a:solidFill>
              </a:rPr>
              <a:t>KONUSUNDAKİ FARKINDALIKLARI </a:t>
            </a:r>
          </a:p>
          <a:p>
            <a:pPr>
              <a:lnSpc>
                <a:spcPct val="90000"/>
              </a:lnSpc>
              <a:spcBef>
                <a:spcPct val="20000"/>
              </a:spcBef>
              <a:spcAft>
                <a:spcPts val="600"/>
              </a:spcAft>
              <a:buClr>
                <a:schemeClr val="tx1"/>
              </a:buClr>
              <a:buSzPct val="80000"/>
            </a:pPr>
            <a:r>
              <a:rPr lang="en-US" sz="900" dirty="0">
                <a:solidFill>
                  <a:srgbClr val="FFFFFF"/>
                </a:solidFill>
              </a:rPr>
              <a:t>      </a:t>
            </a:r>
            <a:r>
              <a:rPr lang="en-US" sz="900" dirty="0" err="1">
                <a:solidFill>
                  <a:srgbClr val="FFFFFF"/>
                </a:solidFill>
              </a:rPr>
              <a:t>Sosyal</a:t>
            </a:r>
            <a:r>
              <a:rPr lang="en-US" sz="900" dirty="0">
                <a:solidFill>
                  <a:srgbClr val="FFFFFF"/>
                </a:solidFill>
              </a:rPr>
              <a:t> </a:t>
            </a:r>
            <a:r>
              <a:rPr lang="en-US" sz="900" dirty="0" err="1">
                <a:solidFill>
                  <a:srgbClr val="FFFFFF"/>
                </a:solidFill>
              </a:rPr>
              <a:t>Bilimler</a:t>
            </a:r>
            <a:r>
              <a:rPr lang="en-US" sz="900" dirty="0">
                <a:solidFill>
                  <a:srgbClr val="FFFFFF"/>
                </a:solidFill>
              </a:rPr>
              <a:t> </a:t>
            </a:r>
            <a:r>
              <a:rPr lang="en-US" sz="900" dirty="0" err="1">
                <a:solidFill>
                  <a:srgbClr val="FFFFFF"/>
                </a:solidFill>
              </a:rPr>
              <a:t>Anabilim</a:t>
            </a:r>
            <a:r>
              <a:rPr lang="en-US" sz="900" dirty="0">
                <a:solidFill>
                  <a:srgbClr val="FFFFFF"/>
                </a:solidFill>
              </a:rPr>
              <a:t> </a:t>
            </a:r>
            <a:r>
              <a:rPr lang="en-US" sz="900" dirty="0" err="1">
                <a:solidFill>
                  <a:srgbClr val="FFFFFF"/>
                </a:solidFill>
              </a:rPr>
              <a:t>Dalı</a:t>
            </a:r>
            <a:r>
              <a:rPr lang="en-US" sz="900" dirty="0">
                <a:solidFill>
                  <a:srgbClr val="FFFFFF"/>
                </a:solidFill>
              </a:rPr>
              <a:t> </a:t>
            </a:r>
            <a:r>
              <a:rPr lang="en-US" sz="900" dirty="0" err="1">
                <a:solidFill>
                  <a:srgbClr val="FFFFFF"/>
                </a:solidFill>
              </a:rPr>
              <a:t>Yüksek</a:t>
            </a:r>
            <a:r>
              <a:rPr lang="en-US" sz="900" dirty="0">
                <a:solidFill>
                  <a:srgbClr val="FFFFFF"/>
                </a:solidFill>
              </a:rPr>
              <a:t> </a:t>
            </a:r>
            <a:r>
              <a:rPr lang="en-US" sz="900" dirty="0" err="1">
                <a:solidFill>
                  <a:srgbClr val="FFFFFF"/>
                </a:solidFill>
              </a:rPr>
              <a:t>Lisans</a:t>
            </a:r>
            <a:r>
              <a:rPr lang="en-US" sz="900" dirty="0">
                <a:solidFill>
                  <a:srgbClr val="FFFFFF"/>
                </a:solidFill>
              </a:rPr>
              <a:t> </a:t>
            </a:r>
            <a:r>
              <a:rPr lang="en-US" sz="900" dirty="0" err="1">
                <a:solidFill>
                  <a:srgbClr val="FFFFFF"/>
                </a:solidFill>
              </a:rPr>
              <a:t>Tezi</a:t>
            </a:r>
            <a:r>
              <a:rPr lang="en-US" sz="900" dirty="0">
                <a:solidFill>
                  <a:srgbClr val="FFFFFF"/>
                </a:solidFill>
              </a:rPr>
              <a:t> </a:t>
            </a:r>
            <a:r>
              <a:rPr lang="en-US" sz="900" dirty="0" err="1">
                <a:solidFill>
                  <a:srgbClr val="FFFFFF"/>
                </a:solidFill>
              </a:rPr>
              <a:t>Hemşire</a:t>
            </a:r>
            <a:r>
              <a:rPr lang="en-US" sz="900" dirty="0">
                <a:solidFill>
                  <a:srgbClr val="FFFFFF"/>
                </a:solidFill>
              </a:rPr>
              <a:t> </a:t>
            </a:r>
            <a:r>
              <a:rPr lang="en-US" sz="900" dirty="0" err="1">
                <a:solidFill>
                  <a:srgbClr val="FFFFFF"/>
                </a:solidFill>
              </a:rPr>
              <a:t>Belkız</a:t>
            </a:r>
            <a:r>
              <a:rPr lang="en-US" sz="900" dirty="0">
                <a:solidFill>
                  <a:srgbClr val="FFFFFF"/>
                </a:solidFill>
              </a:rPr>
              <a:t> </a:t>
            </a:r>
          </a:p>
          <a:p>
            <a:pPr>
              <a:lnSpc>
                <a:spcPct val="90000"/>
              </a:lnSpc>
              <a:spcBef>
                <a:spcPct val="20000"/>
              </a:spcBef>
              <a:spcAft>
                <a:spcPts val="600"/>
              </a:spcAft>
              <a:buClr>
                <a:schemeClr val="tx1"/>
              </a:buClr>
              <a:buSzPct val="80000"/>
            </a:pPr>
            <a:r>
              <a:rPr lang="en-US" sz="900" dirty="0">
                <a:solidFill>
                  <a:srgbClr val="FFFFFF"/>
                </a:solidFill>
              </a:rPr>
              <a:t>      </a:t>
            </a:r>
            <a:r>
              <a:rPr lang="en-US" sz="900" dirty="0" err="1">
                <a:solidFill>
                  <a:srgbClr val="FFFFFF"/>
                </a:solidFill>
              </a:rPr>
              <a:t>Karabakır</a:t>
            </a:r>
            <a:r>
              <a:rPr lang="en-US" sz="900" dirty="0">
                <a:solidFill>
                  <a:srgbClr val="FFFFFF"/>
                </a:solidFill>
              </a:rPr>
              <a:t> İstanbul – 2011danışman: Prof. Dr. </a:t>
            </a:r>
            <a:r>
              <a:rPr lang="en-US" sz="900" dirty="0" err="1">
                <a:solidFill>
                  <a:srgbClr val="FFFFFF"/>
                </a:solidFill>
              </a:rPr>
              <a:t>Gürsel</a:t>
            </a:r>
            <a:r>
              <a:rPr lang="en-US" sz="900" dirty="0">
                <a:solidFill>
                  <a:srgbClr val="FFFFFF"/>
                </a:solidFill>
              </a:rPr>
              <a:t> </a:t>
            </a:r>
            <a:r>
              <a:rPr lang="en-US" sz="900" dirty="0" err="1">
                <a:solidFill>
                  <a:srgbClr val="FFFFFF"/>
                </a:solidFill>
              </a:rPr>
              <a:t>Çetin</a:t>
            </a: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pPr>
            <a:r>
              <a:rPr lang="en-US" sz="900" b="1" dirty="0">
                <a:solidFill>
                  <a:srgbClr val="FFFFFF"/>
                </a:solidFill>
              </a:rPr>
              <a:t>2.  HEMŞİRELERİN HUKUKİ SORUMLULUĞU </a:t>
            </a:r>
          </a:p>
          <a:p>
            <a:pPr>
              <a:lnSpc>
                <a:spcPct val="90000"/>
              </a:lnSpc>
              <a:spcBef>
                <a:spcPct val="20000"/>
              </a:spcBef>
              <a:spcAft>
                <a:spcPts val="600"/>
              </a:spcAft>
              <a:buClr>
                <a:schemeClr val="tx1"/>
              </a:buClr>
              <a:buSzPct val="80000"/>
            </a:pPr>
            <a:r>
              <a:rPr lang="en-US" sz="900" dirty="0">
                <a:solidFill>
                  <a:srgbClr val="FFFFFF"/>
                </a:solidFill>
              </a:rPr>
              <a:t>     Dr. </a:t>
            </a:r>
            <a:r>
              <a:rPr lang="en-US" sz="900" dirty="0" err="1">
                <a:solidFill>
                  <a:srgbClr val="FFFFFF"/>
                </a:solidFill>
              </a:rPr>
              <a:t>Zekeriya</a:t>
            </a:r>
            <a:r>
              <a:rPr lang="en-US" sz="900" dirty="0">
                <a:solidFill>
                  <a:srgbClr val="FFFFFF"/>
                </a:solidFill>
              </a:rPr>
              <a:t> </a:t>
            </a:r>
            <a:r>
              <a:rPr lang="en-US" sz="900" dirty="0" err="1">
                <a:solidFill>
                  <a:srgbClr val="FFFFFF"/>
                </a:solidFill>
              </a:rPr>
              <a:t>Kurşat</a:t>
            </a:r>
            <a:r>
              <a:rPr lang="en-US" sz="900" dirty="0">
                <a:solidFill>
                  <a:srgbClr val="FFFFFF"/>
                </a:solidFill>
              </a:rPr>
              <a:t> İstanbul </a:t>
            </a:r>
            <a:r>
              <a:rPr lang="en-US" sz="900" dirty="0" err="1">
                <a:solidFill>
                  <a:srgbClr val="FFFFFF"/>
                </a:solidFill>
              </a:rPr>
              <a:t>Üniversitesi</a:t>
            </a:r>
            <a:r>
              <a:rPr lang="en-US" sz="900" dirty="0">
                <a:solidFill>
                  <a:srgbClr val="FFFFFF"/>
                </a:solidFill>
              </a:rPr>
              <a:t> </a:t>
            </a:r>
            <a:r>
              <a:rPr lang="en-US" sz="900" dirty="0" err="1">
                <a:solidFill>
                  <a:srgbClr val="FFFFFF"/>
                </a:solidFill>
              </a:rPr>
              <a:t>Hukuk</a:t>
            </a:r>
            <a:r>
              <a:rPr lang="en-US" sz="900" dirty="0">
                <a:solidFill>
                  <a:srgbClr val="FFFFFF"/>
                </a:solidFill>
              </a:rPr>
              <a:t> </a:t>
            </a:r>
            <a:r>
              <a:rPr lang="en-US" sz="900" dirty="0" err="1">
                <a:solidFill>
                  <a:srgbClr val="FFFFFF"/>
                </a:solidFill>
              </a:rPr>
              <a:t>Fakültesi</a:t>
            </a:r>
            <a:r>
              <a:rPr lang="en-US" sz="900" dirty="0">
                <a:solidFill>
                  <a:srgbClr val="FFFFFF"/>
                </a:solidFill>
              </a:rPr>
              <a:t> </a:t>
            </a:r>
            <a:r>
              <a:rPr lang="en-US" sz="900" dirty="0" err="1">
                <a:solidFill>
                  <a:srgbClr val="FFFFFF"/>
                </a:solidFill>
              </a:rPr>
              <a:t>Medeni</a:t>
            </a:r>
            <a:r>
              <a:rPr lang="en-US" sz="900" dirty="0">
                <a:solidFill>
                  <a:srgbClr val="FFFFFF"/>
                </a:solidFill>
              </a:rPr>
              <a:t> </a:t>
            </a:r>
            <a:r>
              <a:rPr lang="en-US" sz="900" dirty="0" err="1">
                <a:solidFill>
                  <a:srgbClr val="FFFFFF"/>
                </a:solidFill>
              </a:rPr>
              <a:t>Hukuk</a:t>
            </a:r>
            <a:r>
              <a:rPr lang="en-US" sz="900" dirty="0">
                <a:solidFill>
                  <a:srgbClr val="FFFFFF"/>
                </a:solidFill>
              </a:rPr>
              <a:t> </a:t>
            </a:r>
          </a:p>
          <a:p>
            <a:pPr>
              <a:lnSpc>
                <a:spcPct val="90000"/>
              </a:lnSpc>
              <a:spcBef>
                <a:spcPct val="20000"/>
              </a:spcBef>
              <a:spcAft>
                <a:spcPts val="600"/>
              </a:spcAft>
              <a:buClr>
                <a:schemeClr val="tx1"/>
              </a:buClr>
              <a:buSzPct val="80000"/>
            </a:pPr>
            <a:r>
              <a:rPr lang="en-US" sz="900" dirty="0">
                <a:solidFill>
                  <a:srgbClr val="FFFFFF"/>
                </a:solidFill>
              </a:rPr>
              <a:t>     </a:t>
            </a:r>
            <a:r>
              <a:rPr lang="en-US" sz="900" dirty="0" err="1">
                <a:solidFill>
                  <a:srgbClr val="FFFFFF"/>
                </a:solidFill>
              </a:rPr>
              <a:t>Anabilim</a:t>
            </a:r>
            <a:r>
              <a:rPr lang="en-US" sz="900" dirty="0">
                <a:solidFill>
                  <a:srgbClr val="FFFFFF"/>
                </a:solidFill>
              </a:rPr>
              <a:t> </a:t>
            </a:r>
            <a:r>
              <a:rPr lang="en-US" sz="900" dirty="0" err="1">
                <a:solidFill>
                  <a:srgbClr val="FFFFFF"/>
                </a:solidFill>
              </a:rPr>
              <a:t>Dalı</a:t>
            </a:r>
            <a:r>
              <a:rPr lang="en-US" sz="900" dirty="0">
                <a:solidFill>
                  <a:srgbClr val="FFFFFF"/>
                </a:solidFill>
              </a:rPr>
              <a:t> ÜHFM C. </a:t>
            </a:r>
            <a:r>
              <a:rPr lang="en-US" sz="900" dirty="0" err="1">
                <a:solidFill>
                  <a:srgbClr val="FFFFFF"/>
                </a:solidFill>
              </a:rPr>
              <a:t>Lxvı</a:t>
            </a:r>
            <a:r>
              <a:rPr lang="en-US" sz="900" dirty="0">
                <a:solidFill>
                  <a:srgbClr val="FFFFFF"/>
                </a:solidFill>
              </a:rPr>
              <a:t>, S.1, S. 293-322, 2008) </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pPr>
            <a:r>
              <a:rPr lang="en-US" sz="900" b="1" dirty="0">
                <a:solidFill>
                  <a:srgbClr val="FFFFFF"/>
                </a:solidFill>
              </a:rPr>
              <a:t>3. </a:t>
            </a:r>
            <a:r>
              <a:rPr lang="en-US" sz="900" dirty="0">
                <a:solidFill>
                  <a:srgbClr val="FFFFFF"/>
                </a:solidFill>
              </a:rPr>
              <a:t>İSTANBUL ÜNİVERSİTESİ AÇIK VE UZAKTAN EĞİTİM FAKÜLTESİ </a:t>
            </a:r>
          </a:p>
          <a:p>
            <a:pPr>
              <a:lnSpc>
                <a:spcPct val="90000"/>
              </a:lnSpc>
              <a:spcBef>
                <a:spcPct val="20000"/>
              </a:spcBef>
              <a:spcAft>
                <a:spcPts val="600"/>
              </a:spcAft>
              <a:buClr>
                <a:schemeClr val="tx1"/>
              </a:buClr>
              <a:buSzPct val="80000"/>
            </a:pPr>
            <a:r>
              <a:rPr lang="en-US" sz="900" dirty="0">
                <a:solidFill>
                  <a:srgbClr val="FFFFFF"/>
                </a:solidFill>
              </a:rPr>
              <a:t>      HEMŞİRELİKTE LİSANS TAMAMLAMA PROGRAMI </a:t>
            </a:r>
            <a:r>
              <a:rPr lang="en-US" sz="900" b="1" dirty="0">
                <a:solidFill>
                  <a:srgbClr val="FFFFFF"/>
                </a:solidFill>
              </a:rPr>
              <a:t>HEMŞİRELİKTE MEVZUAT </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pPr>
            <a:r>
              <a:rPr lang="en-US" sz="900" dirty="0">
                <a:solidFill>
                  <a:srgbClr val="FFFFFF"/>
                </a:solidFill>
              </a:rPr>
              <a:t>	</a:t>
            </a:r>
          </a:p>
          <a:p>
            <a:pPr>
              <a:lnSpc>
                <a:spcPct val="90000"/>
              </a:lnSpc>
              <a:spcBef>
                <a:spcPct val="20000"/>
              </a:spcBef>
              <a:spcAft>
                <a:spcPts val="600"/>
              </a:spcAft>
              <a:buClr>
                <a:schemeClr val="tx1"/>
              </a:buClr>
              <a:buSzPct val="80000"/>
            </a:pPr>
            <a:r>
              <a:rPr lang="en-US" sz="900" b="1" dirty="0">
                <a:solidFill>
                  <a:srgbClr val="FFFFFF"/>
                </a:solidFill>
              </a:rPr>
              <a:t>4.  SAĞLIK HUKUKU</a:t>
            </a:r>
          </a:p>
          <a:p>
            <a:pPr>
              <a:lnSpc>
                <a:spcPct val="90000"/>
              </a:lnSpc>
              <a:spcBef>
                <a:spcPct val="20000"/>
              </a:spcBef>
              <a:spcAft>
                <a:spcPts val="600"/>
              </a:spcAft>
              <a:buClr>
                <a:schemeClr val="tx1"/>
              </a:buClr>
              <a:buSzPct val="80000"/>
            </a:pPr>
            <a:r>
              <a:rPr lang="en-US" sz="900" dirty="0">
                <a:solidFill>
                  <a:srgbClr val="FFFFFF"/>
                </a:solidFill>
              </a:rPr>
              <a:t>      T.C. Anadolu </a:t>
            </a:r>
            <a:r>
              <a:rPr lang="en-US" sz="900" dirty="0" err="1">
                <a:solidFill>
                  <a:srgbClr val="FFFFFF"/>
                </a:solidFill>
              </a:rPr>
              <a:t>Üniversitesi</a:t>
            </a:r>
            <a:r>
              <a:rPr lang="en-US" sz="900" dirty="0">
                <a:solidFill>
                  <a:srgbClr val="FFFFFF"/>
                </a:solidFill>
              </a:rPr>
              <a:t> </a:t>
            </a:r>
            <a:r>
              <a:rPr lang="en-US" sz="900" dirty="0" err="1">
                <a:solidFill>
                  <a:srgbClr val="FFFFFF"/>
                </a:solidFill>
              </a:rPr>
              <a:t>Yayını</a:t>
            </a:r>
            <a:r>
              <a:rPr lang="en-US" sz="900" dirty="0">
                <a:solidFill>
                  <a:srgbClr val="FFFFFF"/>
                </a:solidFill>
              </a:rPr>
              <a:t> No: 3449 </a:t>
            </a:r>
          </a:p>
          <a:p>
            <a:pPr>
              <a:lnSpc>
                <a:spcPct val="90000"/>
              </a:lnSpc>
              <a:spcBef>
                <a:spcPct val="20000"/>
              </a:spcBef>
              <a:spcAft>
                <a:spcPts val="600"/>
              </a:spcAft>
              <a:buClr>
                <a:schemeClr val="tx1"/>
              </a:buClr>
              <a:buSzPct val="80000"/>
            </a:pPr>
            <a:r>
              <a:rPr lang="en-US" sz="900" dirty="0">
                <a:solidFill>
                  <a:srgbClr val="FFFFFF"/>
                </a:solidFill>
              </a:rPr>
              <a:t>     </a:t>
            </a:r>
            <a:r>
              <a:rPr lang="en-US" sz="900" dirty="0" err="1">
                <a:solidFill>
                  <a:srgbClr val="FFFFFF"/>
                </a:solidFill>
              </a:rPr>
              <a:t>Açıköğretim</a:t>
            </a:r>
            <a:r>
              <a:rPr lang="en-US" sz="900" dirty="0">
                <a:solidFill>
                  <a:srgbClr val="FFFFFF"/>
                </a:solidFill>
              </a:rPr>
              <a:t> </a:t>
            </a:r>
            <a:r>
              <a:rPr lang="en-US" sz="900" dirty="0" err="1">
                <a:solidFill>
                  <a:srgbClr val="FFFFFF"/>
                </a:solidFill>
              </a:rPr>
              <a:t>Fakültesi</a:t>
            </a:r>
            <a:r>
              <a:rPr lang="en-US" sz="900" dirty="0">
                <a:solidFill>
                  <a:srgbClr val="FFFFFF"/>
                </a:solidFill>
              </a:rPr>
              <a:t> </a:t>
            </a:r>
            <a:r>
              <a:rPr lang="en-US" sz="900" dirty="0" err="1">
                <a:solidFill>
                  <a:srgbClr val="FFFFFF"/>
                </a:solidFill>
              </a:rPr>
              <a:t>Yayını</a:t>
            </a:r>
            <a:r>
              <a:rPr lang="en-US" sz="900" dirty="0">
                <a:solidFill>
                  <a:srgbClr val="FFFFFF"/>
                </a:solidFill>
              </a:rPr>
              <a:t> No: 2297</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900" dirty="0">
              <a:solidFill>
                <a:srgbClr val="FFFFFF"/>
              </a:solidFill>
            </a:endParaRPr>
          </a:p>
          <a:p>
            <a:pPr>
              <a:lnSpc>
                <a:spcPct val="90000"/>
              </a:lnSpc>
              <a:spcBef>
                <a:spcPct val="20000"/>
              </a:spcBef>
              <a:spcAft>
                <a:spcPts val="600"/>
              </a:spcAft>
              <a:buClr>
                <a:schemeClr val="tx1"/>
              </a:buClr>
              <a:buSzPct val="80000"/>
            </a:pPr>
            <a:r>
              <a:rPr lang="en-US" sz="900" dirty="0">
                <a:solidFill>
                  <a:srgbClr val="FFFFFF"/>
                </a:solidFill>
              </a:rPr>
              <a:t>	</a:t>
            </a:r>
          </a:p>
          <a:p>
            <a:pPr>
              <a:lnSpc>
                <a:spcPct val="90000"/>
              </a:lnSpc>
              <a:spcBef>
                <a:spcPct val="20000"/>
              </a:spcBef>
              <a:spcAft>
                <a:spcPts val="600"/>
              </a:spcAft>
              <a:buClr>
                <a:schemeClr val="tx1"/>
              </a:buClr>
              <a:buSzPct val="80000"/>
            </a:pPr>
            <a:r>
              <a:rPr lang="en-US" sz="900" b="1" dirty="0">
                <a:solidFill>
                  <a:srgbClr val="FFFFFF"/>
                </a:solidFill>
              </a:rPr>
              <a:t>5.   SAĞLIK HUKUKU ARABULUCULUK UZMANLIK EĞİTİMİ E KİTAP ADALET BAKANLIĞI </a:t>
            </a:r>
          </a:p>
          <a:p>
            <a:pPr>
              <a:lnSpc>
                <a:spcPct val="90000"/>
              </a:lnSpc>
              <a:spcBef>
                <a:spcPct val="20000"/>
              </a:spcBef>
              <a:spcAft>
                <a:spcPts val="600"/>
              </a:spcAft>
              <a:buClr>
                <a:schemeClr val="tx1"/>
              </a:buClr>
              <a:buSzPct val="80000"/>
            </a:pPr>
            <a:endParaRPr lang="tr-TR" sz="900" b="1" dirty="0">
              <a:solidFill>
                <a:srgbClr val="FFFFFF"/>
              </a:solidFill>
            </a:endParaRPr>
          </a:p>
          <a:p>
            <a:pPr>
              <a:lnSpc>
                <a:spcPct val="90000"/>
              </a:lnSpc>
              <a:spcBef>
                <a:spcPct val="20000"/>
              </a:spcBef>
              <a:spcAft>
                <a:spcPts val="600"/>
              </a:spcAft>
              <a:buClr>
                <a:schemeClr val="tx1"/>
              </a:buClr>
              <a:buSzPct val="80000"/>
            </a:pPr>
            <a:r>
              <a:rPr lang="en-US" sz="900" b="1" dirty="0">
                <a:solidFill>
                  <a:srgbClr val="FFFFFF"/>
                </a:solidFill>
              </a:rPr>
              <a:t>HEMŞİRELERİN TABİ OLDUKLARI MEVZUAT VE HUKUKİ SORUMLULUKLARI </a:t>
            </a:r>
          </a:p>
          <a:p>
            <a:pPr>
              <a:lnSpc>
                <a:spcPct val="90000"/>
              </a:lnSpc>
              <a:spcBef>
                <a:spcPct val="20000"/>
              </a:spcBef>
              <a:spcAft>
                <a:spcPts val="600"/>
              </a:spcAft>
              <a:buClr>
                <a:schemeClr val="tx1"/>
              </a:buClr>
              <a:buSzPct val="80000"/>
            </a:pPr>
            <a:r>
              <a:rPr lang="en-US" sz="900" b="1" dirty="0">
                <a:solidFill>
                  <a:srgbClr val="FFFFFF"/>
                </a:solidFill>
              </a:rPr>
              <a:t>       KONUSUNDAKİ  FARKINDALIKLARI </a:t>
            </a:r>
          </a:p>
          <a:p>
            <a:pPr>
              <a:lnSpc>
                <a:spcPct val="90000"/>
              </a:lnSpc>
              <a:spcBef>
                <a:spcPct val="20000"/>
              </a:spcBef>
              <a:spcAft>
                <a:spcPts val="600"/>
              </a:spcAft>
              <a:buClr>
                <a:schemeClr val="tx1"/>
              </a:buClr>
              <a:buSzPct val="80000"/>
            </a:pPr>
            <a:r>
              <a:rPr lang="en-US" sz="900" dirty="0">
                <a:solidFill>
                  <a:srgbClr val="FFFFFF"/>
                </a:solidFill>
              </a:rPr>
              <a:t>       Nurses </a:t>
            </a:r>
            <a:r>
              <a:rPr lang="en-US" sz="900" dirty="0" err="1">
                <a:solidFill>
                  <a:srgbClr val="FFFFFF"/>
                </a:solidFill>
              </a:rPr>
              <a:t>Belkız</a:t>
            </a:r>
            <a:r>
              <a:rPr lang="en-US" sz="900" dirty="0">
                <a:solidFill>
                  <a:srgbClr val="FFFFFF"/>
                </a:solidFill>
              </a:rPr>
              <a:t> Karabakır1  </a:t>
            </a:r>
            <a:r>
              <a:rPr lang="en-US" sz="900" dirty="0" err="1">
                <a:solidFill>
                  <a:srgbClr val="FFFFFF"/>
                </a:solidFill>
              </a:rPr>
              <a:t>Gürsel</a:t>
            </a:r>
            <a:r>
              <a:rPr lang="en-US" sz="900" dirty="0">
                <a:solidFill>
                  <a:srgbClr val="FFFFFF"/>
                </a:solidFill>
              </a:rPr>
              <a:t> </a:t>
            </a:r>
            <a:r>
              <a:rPr lang="en-US" sz="900" dirty="0" err="1">
                <a:solidFill>
                  <a:srgbClr val="FFFFFF"/>
                </a:solidFill>
              </a:rPr>
              <a:t>Çetin</a:t>
            </a:r>
            <a:r>
              <a:rPr lang="en-US" sz="900" dirty="0">
                <a:solidFill>
                  <a:srgbClr val="FFFFFF"/>
                </a:solidFill>
              </a:rPr>
              <a:t>   </a:t>
            </a:r>
            <a:r>
              <a:rPr lang="en-US" sz="900" dirty="0" err="1">
                <a:solidFill>
                  <a:srgbClr val="FFFFFF"/>
                </a:solidFill>
              </a:rPr>
              <a:t>Koç</a:t>
            </a:r>
            <a:r>
              <a:rPr lang="en-US" sz="900" dirty="0">
                <a:solidFill>
                  <a:srgbClr val="FFFFFF"/>
                </a:solidFill>
              </a:rPr>
              <a:t> </a:t>
            </a:r>
            <a:r>
              <a:rPr lang="en-US" sz="900" dirty="0" err="1">
                <a:solidFill>
                  <a:srgbClr val="FFFFFF"/>
                </a:solidFill>
              </a:rPr>
              <a:t>Üniversitesi</a:t>
            </a:r>
            <a:r>
              <a:rPr lang="en-US" sz="900" dirty="0">
                <a:solidFill>
                  <a:srgbClr val="FFFFFF"/>
                </a:solidFill>
              </a:rPr>
              <a:t> </a:t>
            </a:r>
            <a:r>
              <a:rPr lang="en-US" sz="900" dirty="0" err="1">
                <a:solidFill>
                  <a:srgbClr val="FFFFFF"/>
                </a:solidFill>
              </a:rPr>
              <a:t>Tıp</a:t>
            </a:r>
            <a:r>
              <a:rPr lang="en-US" sz="900" dirty="0">
                <a:solidFill>
                  <a:srgbClr val="FFFFFF"/>
                </a:solidFill>
              </a:rPr>
              <a:t> </a:t>
            </a:r>
            <a:r>
              <a:rPr lang="en-US" sz="900" dirty="0" err="1">
                <a:solidFill>
                  <a:srgbClr val="FFFFFF"/>
                </a:solidFill>
              </a:rPr>
              <a:t>Fakültesi</a:t>
            </a:r>
            <a:r>
              <a:rPr lang="en-US" sz="900" dirty="0">
                <a:solidFill>
                  <a:srgbClr val="FFFFFF"/>
                </a:solidFill>
              </a:rPr>
              <a:t> </a:t>
            </a:r>
            <a:r>
              <a:rPr lang="en-US" sz="900" dirty="0" err="1">
                <a:solidFill>
                  <a:srgbClr val="FFFFFF"/>
                </a:solidFill>
              </a:rPr>
              <a:t>Genel</a:t>
            </a:r>
            <a:r>
              <a:rPr lang="en-US" sz="900" dirty="0">
                <a:solidFill>
                  <a:srgbClr val="FFFFFF"/>
                </a:solidFill>
              </a:rPr>
              <a:t> </a:t>
            </a:r>
          </a:p>
          <a:p>
            <a:pPr>
              <a:lnSpc>
                <a:spcPct val="90000"/>
              </a:lnSpc>
              <a:spcBef>
                <a:spcPct val="20000"/>
              </a:spcBef>
              <a:spcAft>
                <a:spcPts val="600"/>
              </a:spcAft>
              <a:buClr>
                <a:schemeClr val="tx1"/>
              </a:buClr>
              <a:buSzPct val="80000"/>
            </a:pPr>
            <a:r>
              <a:rPr lang="en-US" sz="900" dirty="0">
                <a:solidFill>
                  <a:srgbClr val="FFFFFF"/>
                </a:solidFill>
              </a:rPr>
              <a:t>       </a:t>
            </a:r>
            <a:r>
              <a:rPr lang="en-US" sz="900" dirty="0" err="1">
                <a:solidFill>
                  <a:srgbClr val="FFFFFF"/>
                </a:solidFill>
              </a:rPr>
              <a:t>Cerrahi</a:t>
            </a:r>
            <a:r>
              <a:rPr lang="en-US" sz="900" dirty="0">
                <a:solidFill>
                  <a:srgbClr val="FFFFFF"/>
                </a:solidFill>
              </a:rPr>
              <a:t> </a:t>
            </a:r>
            <a:r>
              <a:rPr lang="en-US" sz="900" dirty="0" err="1">
                <a:solidFill>
                  <a:srgbClr val="FFFFFF"/>
                </a:solidFill>
              </a:rPr>
              <a:t>Anabilim</a:t>
            </a:r>
            <a:r>
              <a:rPr lang="en-US" sz="900" dirty="0">
                <a:solidFill>
                  <a:srgbClr val="FFFFFF"/>
                </a:solidFill>
              </a:rPr>
              <a:t> </a:t>
            </a:r>
            <a:r>
              <a:rPr lang="en-US" sz="900" dirty="0" err="1">
                <a:solidFill>
                  <a:srgbClr val="FFFFFF"/>
                </a:solidFill>
              </a:rPr>
              <a:t>Dalı</a:t>
            </a:r>
            <a:r>
              <a:rPr lang="en-US" sz="900" dirty="0">
                <a:solidFill>
                  <a:srgbClr val="FFFFFF"/>
                </a:solidFill>
              </a:rPr>
              <a:t>,   İstanbul </a:t>
            </a:r>
            <a:r>
              <a:rPr lang="en-US" sz="900" dirty="0" err="1">
                <a:solidFill>
                  <a:srgbClr val="FFFFFF"/>
                </a:solidFill>
              </a:rPr>
              <a:t>Üniversitesi</a:t>
            </a:r>
            <a:r>
              <a:rPr lang="en-US" sz="900" dirty="0">
                <a:solidFill>
                  <a:srgbClr val="FFFFFF"/>
                </a:solidFill>
              </a:rPr>
              <a:t> </a:t>
            </a:r>
            <a:r>
              <a:rPr lang="en-US" sz="900" dirty="0" err="1">
                <a:solidFill>
                  <a:srgbClr val="FFFFFF"/>
                </a:solidFill>
              </a:rPr>
              <a:t>Cerrahpaşa</a:t>
            </a:r>
            <a:r>
              <a:rPr lang="en-US" sz="900" dirty="0">
                <a:solidFill>
                  <a:srgbClr val="FFFFFF"/>
                </a:solidFill>
              </a:rPr>
              <a:t> </a:t>
            </a:r>
            <a:r>
              <a:rPr lang="en-US" sz="900" dirty="0" err="1">
                <a:solidFill>
                  <a:srgbClr val="FFFFFF"/>
                </a:solidFill>
              </a:rPr>
              <a:t>Tıp</a:t>
            </a:r>
            <a:r>
              <a:rPr lang="en-US" sz="900" dirty="0">
                <a:solidFill>
                  <a:srgbClr val="FFFFFF"/>
                </a:solidFill>
              </a:rPr>
              <a:t> </a:t>
            </a:r>
            <a:r>
              <a:rPr lang="en-US" sz="900" dirty="0" err="1">
                <a:solidFill>
                  <a:srgbClr val="FFFFFF"/>
                </a:solidFill>
              </a:rPr>
              <a:t>Fakültesi</a:t>
            </a:r>
            <a:r>
              <a:rPr lang="en-US" sz="900" dirty="0">
                <a:solidFill>
                  <a:srgbClr val="FFFFFF"/>
                </a:solidFill>
              </a:rPr>
              <a:t> Adli </a:t>
            </a:r>
            <a:r>
              <a:rPr lang="en-US" sz="900" dirty="0" err="1">
                <a:solidFill>
                  <a:srgbClr val="FFFFFF"/>
                </a:solidFill>
              </a:rPr>
              <a:t>Tıp</a:t>
            </a:r>
            <a:r>
              <a:rPr lang="en-US" sz="900" dirty="0">
                <a:solidFill>
                  <a:srgbClr val="FFFFFF"/>
                </a:solidFill>
              </a:rPr>
              <a:t> </a:t>
            </a:r>
          </a:p>
          <a:p>
            <a:pPr>
              <a:lnSpc>
                <a:spcPct val="90000"/>
              </a:lnSpc>
              <a:spcBef>
                <a:spcPct val="20000"/>
              </a:spcBef>
              <a:spcAft>
                <a:spcPts val="600"/>
              </a:spcAft>
              <a:buClr>
                <a:schemeClr val="tx1"/>
              </a:buClr>
              <a:buSzPct val="80000"/>
            </a:pPr>
            <a:r>
              <a:rPr lang="en-US" sz="900" dirty="0">
                <a:solidFill>
                  <a:srgbClr val="FFFFFF"/>
                </a:solidFill>
              </a:rPr>
              <a:t>       </a:t>
            </a:r>
            <a:r>
              <a:rPr lang="en-US" sz="900" dirty="0" err="1">
                <a:solidFill>
                  <a:srgbClr val="FFFFFF"/>
                </a:solidFill>
              </a:rPr>
              <a:t>Anabilim</a:t>
            </a:r>
            <a:r>
              <a:rPr lang="en-US" sz="900" dirty="0">
                <a:solidFill>
                  <a:srgbClr val="FFFFFF"/>
                </a:solidFill>
              </a:rPr>
              <a:t> </a:t>
            </a:r>
            <a:r>
              <a:rPr lang="en-US" sz="900" dirty="0" err="1">
                <a:solidFill>
                  <a:srgbClr val="FFFFFF"/>
                </a:solidFill>
              </a:rPr>
              <a:t>Dalı</a:t>
            </a:r>
            <a:r>
              <a:rPr lang="en-US" sz="900" dirty="0">
                <a:solidFill>
                  <a:srgbClr val="FFFFFF"/>
                </a:solidFill>
              </a:rPr>
              <a:t>, İstanbul</a:t>
            </a:r>
          </a:p>
          <a:p>
            <a:pPr>
              <a:lnSpc>
                <a:spcPct val="90000"/>
              </a:lnSpc>
              <a:spcBef>
                <a:spcPct val="20000"/>
              </a:spcBef>
              <a:spcAft>
                <a:spcPts val="600"/>
              </a:spcAft>
              <a:buClr>
                <a:schemeClr val="tx1"/>
              </a:buClr>
              <a:buSzPct val="80000"/>
              <a:buFont typeface="Wingdings 3" panose="05040102010807070707" pitchFamily="18" charset="2"/>
              <a:buChar char=""/>
            </a:pPr>
            <a:endParaRPr lang="en-US" sz="600" dirty="0">
              <a:solidFill>
                <a:srgbClr val="FFFFFF"/>
              </a:solidFill>
            </a:endParaRPr>
          </a:p>
        </p:txBody>
      </p:sp>
    </p:spTree>
    <p:extLst>
      <p:ext uri="{BB962C8B-B14F-4D97-AF65-F5344CB8AC3E}">
        <p14:creationId xmlns:p14="http://schemas.microsoft.com/office/powerpoint/2010/main" val="4188303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6" name="Rectangle 15">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20" name="Group 19">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1" name="Straight Connector 20">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7" name="Rectangle 26">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 name="Dikdörtgen 2"/>
          <p:cNvSpPr/>
          <p:nvPr/>
        </p:nvSpPr>
        <p:spPr>
          <a:xfrm>
            <a:off x="1324507" y="738463"/>
            <a:ext cx="4657345" cy="5093208"/>
          </a:xfrm>
          <a:prstGeom prst="rect">
            <a:avLst/>
          </a:prstGeom>
        </p:spPr>
        <p:txBody>
          <a:bodyPr vert="horz" lIns="91440" tIns="45720" rIns="91440" bIns="45720" rtlCol="0" anchor="ctr">
            <a:normAutofit/>
          </a:bodyPr>
          <a:lstStyle/>
          <a:p>
            <a:pPr>
              <a:spcBef>
                <a:spcPct val="0"/>
              </a:spcBef>
              <a:spcAft>
                <a:spcPts val="800"/>
              </a:spcAft>
            </a:pPr>
            <a:r>
              <a:rPr lang="tr-TR" sz="3200" cap="all" dirty="0">
                <a:ln w="3175" cmpd="sng">
                  <a:noFill/>
                </a:ln>
                <a:solidFill>
                  <a:srgbClr val="FFFFFF"/>
                </a:solidFill>
                <a:latin typeface="+mj-lt"/>
                <a:ea typeface="+mj-ea"/>
                <a:cs typeface="+mj-cs"/>
              </a:rPr>
              <a:t>Av </a:t>
            </a:r>
            <a:r>
              <a:rPr lang="tr-TR" sz="3200" cap="all" dirty="0" err="1">
                <a:ln w="3175" cmpd="sng">
                  <a:noFill/>
                </a:ln>
                <a:solidFill>
                  <a:srgbClr val="FFFFFF"/>
                </a:solidFill>
                <a:latin typeface="+mj-lt"/>
                <a:ea typeface="+mj-ea"/>
                <a:cs typeface="+mj-cs"/>
              </a:rPr>
              <a:t>melteM</a:t>
            </a:r>
            <a:r>
              <a:rPr lang="tr-TR" sz="3200" cap="all" dirty="0">
                <a:ln w="3175" cmpd="sng">
                  <a:noFill/>
                </a:ln>
                <a:solidFill>
                  <a:srgbClr val="FFFFFF"/>
                </a:solidFill>
                <a:latin typeface="+mj-lt"/>
                <a:ea typeface="+mj-ea"/>
                <a:cs typeface="+mj-cs"/>
              </a:rPr>
              <a:t> pamukçu</a:t>
            </a:r>
            <a:endParaRPr lang="en-US" sz="3200" cap="all" dirty="0">
              <a:ln w="3175" cmpd="sng">
                <a:noFill/>
              </a:ln>
              <a:solidFill>
                <a:srgbClr val="FFFFFF"/>
              </a:solidFill>
              <a:latin typeface="+mj-lt"/>
              <a:ea typeface="+mj-ea"/>
              <a:cs typeface="+mj-cs"/>
            </a:endParaRPr>
          </a:p>
        </p:txBody>
      </p:sp>
      <p:sp>
        <p:nvSpPr>
          <p:cNvPr id="4" name="Dikdörtgen 3"/>
          <p:cNvSpPr/>
          <p:nvPr/>
        </p:nvSpPr>
        <p:spPr>
          <a:xfrm>
            <a:off x="6819577" y="968587"/>
            <a:ext cx="5816706" cy="6339840"/>
          </a:xfrm>
          <a:prstGeom prst="rect">
            <a:avLst/>
          </a:prstGeom>
        </p:spPr>
        <p:txBody>
          <a:bodyPr vert="horz" lIns="91440" tIns="45720" rIns="91440" bIns="45720" rtlCol="0" anchor="ctr">
            <a:normAutofit/>
          </a:bodyPr>
          <a:lstStyle/>
          <a:p>
            <a:pPr>
              <a:lnSpc>
                <a:spcPct val="90000"/>
              </a:lnSpc>
              <a:spcBef>
                <a:spcPct val="20000"/>
              </a:spcBef>
              <a:spcAft>
                <a:spcPts val="600"/>
              </a:spcAft>
              <a:buClr>
                <a:schemeClr val="tx1"/>
              </a:buClr>
              <a:buSzPct val="80000"/>
            </a:pPr>
            <a:r>
              <a:rPr lang="tr-TR" sz="4000" dirty="0">
                <a:solidFill>
                  <a:srgbClr val="FFFFFF"/>
                </a:solidFill>
              </a:rPr>
              <a:t>TEŞEKKÜRLER…</a:t>
            </a:r>
            <a:endParaRPr lang="en-US" sz="4000" dirty="0">
              <a:solidFill>
                <a:srgbClr val="FFFFFF"/>
              </a:solidFill>
            </a:endParaRPr>
          </a:p>
        </p:txBody>
      </p:sp>
    </p:spTree>
    <p:extLst>
      <p:ext uri="{BB962C8B-B14F-4D97-AF65-F5344CB8AC3E}">
        <p14:creationId xmlns:p14="http://schemas.microsoft.com/office/powerpoint/2010/main" val="355991738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5" name="Straight Connector 14">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1" name="Rectangle 20">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25" name="Group 24">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6" name="Straight Connector 25">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32" name="Rectangle 31">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9" name="Dikdörtgen 8"/>
          <p:cNvSpPr/>
          <p:nvPr/>
        </p:nvSpPr>
        <p:spPr>
          <a:xfrm>
            <a:off x="1834919" y="685800"/>
            <a:ext cx="3705269" cy="5308599"/>
          </a:xfrm>
          <a:prstGeom prst="rect">
            <a:avLst/>
          </a:prstGeom>
        </p:spPr>
        <p:txBody>
          <a:bodyPr vert="horz" lIns="91440" tIns="45720" rIns="91440" bIns="45720" rtlCol="0" anchor="ctr">
            <a:normAutofit/>
          </a:bodyPr>
          <a:lstStyle/>
          <a:p>
            <a:pPr marL="342900" lvl="0" indent="-342900">
              <a:spcBef>
                <a:spcPct val="0"/>
              </a:spcBef>
              <a:spcAft>
                <a:spcPts val="600"/>
              </a:spcAft>
            </a:pPr>
            <a:r>
              <a:rPr lang="en-US" sz="3200" cap="all">
                <a:ln w="3175" cmpd="sng">
                  <a:noFill/>
                </a:ln>
                <a:solidFill>
                  <a:srgbClr val="FFFFFF"/>
                </a:solidFill>
                <a:latin typeface="+mj-lt"/>
                <a:ea typeface="+mj-ea"/>
                <a:cs typeface="+mj-cs"/>
              </a:rPr>
              <a:t>yönetmelikler</a:t>
            </a:r>
            <a:endParaRPr lang="en-US" sz="3200" cap="all" dirty="0">
              <a:ln w="3175" cmpd="sng">
                <a:noFill/>
              </a:ln>
              <a:solidFill>
                <a:srgbClr val="FFFFFF"/>
              </a:solidFill>
              <a:latin typeface="+mj-lt"/>
              <a:ea typeface="+mj-ea"/>
              <a:cs typeface="+mj-cs"/>
            </a:endParaRPr>
          </a:p>
        </p:txBody>
      </p:sp>
      <p:sp>
        <p:nvSpPr>
          <p:cNvPr id="8" name="Dikdörtgen 7"/>
          <p:cNvSpPr/>
          <p:nvPr/>
        </p:nvSpPr>
        <p:spPr>
          <a:xfrm>
            <a:off x="6516553" y="685800"/>
            <a:ext cx="4754563" cy="5410200"/>
          </a:xfrm>
          <a:prstGeom prst="rect">
            <a:avLst/>
          </a:prstGeom>
        </p:spPr>
        <p:txBody>
          <a:bodyPr vert="horz" lIns="91440" tIns="45720" rIns="91440" bIns="45720" rtlCol="0" anchor="ctr">
            <a:normAutofit/>
          </a:bodyPr>
          <a:lstStyle/>
          <a:p>
            <a:pPr lvl="0" indent="-228600">
              <a:spcBef>
                <a:spcPct val="20000"/>
              </a:spcBef>
              <a:spcAft>
                <a:spcPts val="600"/>
              </a:spcAft>
              <a:buClr>
                <a:schemeClr val="tx1"/>
              </a:buClr>
              <a:buSzPct val="80000"/>
              <a:buFont typeface="Wingdings 3" panose="05040102010807070707" pitchFamily="18" charset="2"/>
              <a:buChar char=""/>
            </a:pPr>
            <a:r>
              <a:rPr lang="en-US">
                <a:solidFill>
                  <a:srgbClr val="FFFFFF"/>
                </a:solidFill>
              </a:rPr>
              <a:t>Yataklı</a:t>
            </a:r>
            <a:r>
              <a:rPr lang="en-US" dirty="0">
                <a:solidFill>
                  <a:srgbClr val="FFFFFF"/>
                </a:solidFill>
              </a:rPr>
              <a:t> </a:t>
            </a:r>
            <a:r>
              <a:rPr lang="en-US">
                <a:solidFill>
                  <a:srgbClr val="FFFFFF"/>
                </a:solidFill>
              </a:rPr>
              <a:t>Tedavi</a:t>
            </a:r>
            <a:r>
              <a:rPr lang="en-US" dirty="0">
                <a:solidFill>
                  <a:srgbClr val="FFFFFF"/>
                </a:solidFill>
              </a:rPr>
              <a:t> </a:t>
            </a:r>
            <a:r>
              <a:rPr lang="en-US">
                <a:solidFill>
                  <a:srgbClr val="FFFFFF"/>
                </a:solidFill>
              </a:rPr>
              <a:t>Kurumları</a:t>
            </a:r>
            <a:r>
              <a:rPr lang="en-US" dirty="0">
                <a:solidFill>
                  <a:srgbClr val="FFFFFF"/>
                </a:solidFill>
              </a:rPr>
              <a:t> </a:t>
            </a:r>
            <a:r>
              <a:rPr lang="en-US">
                <a:solidFill>
                  <a:srgbClr val="FFFFFF"/>
                </a:solidFill>
              </a:rPr>
              <a:t>İşletme</a:t>
            </a:r>
            <a:r>
              <a:rPr lang="en-US" dirty="0">
                <a:solidFill>
                  <a:srgbClr val="FFFFFF"/>
                </a:solidFill>
              </a:rPr>
              <a:t> </a:t>
            </a:r>
            <a:r>
              <a:rPr lang="en-US">
                <a:solidFill>
                  <a:srgbClr val="FFFFFF"/>
                </a:solidFill>
              </a:rPr>
              <a:t>Yönetmeliği</a:t>
            </a:r>
            <a:r>
              <a:rPr lang="en-US" dirty="0">
                <a:solidFill>
                  <a:srgbClr val="FFFFFF"/>
                </a:solidFill>
              </a:rPr>
              <a:t> </a:t>
            </a:r>
          </a:p>
          <a:p>
            <a:pPr lvl="0" indent="-228600">
              <a:spcBef>
                <a:spcPct val="20000"/>
              </a:spcBef>
              <a:spcAft>
                <a:spcPts val="600"/>
              </a:spcAft>
              <a:buClr>
                <a:schemeClr val="tx1"/>
              </a:buClr>
              <a:buSzPct val="80000"/>
              <a:buFont typeface="Wingdings 3" panose="05040102010807070707" pitchFamily="18" charset="2"/>
              <a:buChar char=""/>
            </a:pPr>
            <a:r>
              <a:rPr lang="en-US">
                <a:solidFill>
                  <a:srgbClr val="FFFFFF"/>
                </a:solidFill>
              </a:rPr>
              <a:t>Hemşirelik</a:t>
            </a:r>
            <a:r>
              <a:rPr lang="en-US" dirty="0">
                <a:solidFill>
                  <a:srgbClr val="FFFFFF"/>
                </a:solidFill>
              </a:rPr>
              <a:t> </a:t>
            </a:r>
            <a:r>
              <a:rPr lang="en-US">
                <a:solidFill>
                  <a:srgbClr val="FFFFFF"/>
                </a:solidFill>
              </a:rPr>
              <a:t>Yönetmeliği</a:t>
            </a:r>
            <a:r>
              <a:rPr lang="en-US" dirty="0">
                <a:solidFill>
                  <a:srgbClr val="FFFFFF"/>
                </a:solidFill>
              </a:rPr>
              <a:t> </a:t>
            </a:r>
          </a:p>
          <a:p>
            <a:pPr lvl="0" indent="-228600">
              <a:spcBef>
                <a:spcPct val="20000"/>
              </a:spcBef>
              <a:spcAft>
                <a:spcPts val="600"/>
              </a:spcAft>
              <a:buClr>
                <a:schemeClr val="tx1"/>
              </a:buClr>
              <a:buSzPct val="80000"/>
              <a:buFont typeface="Wingdings 3" panose="05040102010807070707" pitchFamily="18" charset="2"/>
              <a:buChar char=""/>
            </a:pPr>
            <a:r>
              <a:rPr lang="en-US" dirty="0">
                <a:solidFill>
                  <a:srgbClr val="FFFFFF"/>
                </a:solidFill>
              </a:rPr>
              <a:t>Hasta </a:t>
            </a:r>
            <a:r>
              <a:rPr lang="en-US">
                <a:solidFill>
                  <a:srgbClr val="FFFFFF"/>
                </a:solidFill>
              </a:rPr>
              <a:t>Hakları</a:t>
            </a:r>
            <a:r>
              <a:rPr lang="en-US" dirty="0">
                <a:solidFill>
                  <a:srgbClr val="FFFFFF"/>
                </a:solidFill>
              </a:rPr>
              <a:t> </a:t>
            </a:r>
            <a:r>
              <a:rPr lang="en-US">
                <a:solidFill>
                  <a:srgbClr val="FFFFFF"/>
                </a:solidFill>
              </a:rPr>
              <a:t>Yönetmeliği</a:t>
            </a:r>
            <a:r>
              <a:rPr lang="en-US" dirty="0">
                <a:solidFill>
                  <a:srgbClr val="FFFFFF"/>
                </a:solidFill>
              </a:rPr>
              <a:t> </a:t>
            </a:r>
          </a:p>
          <a:p>
            <a:pPr lvl="0" indent="-228600">
              <a:spcBef>
                <a:spcPct val="20000"/>
              </a:spcBef>
              <a:spcAft>
                <a:spcPts val="600"/>
              </a:spcAft>
              <a:buClr>
                <a:schemeClr val="tx1"/>
              </a:buClr>
              <a:buSzPct val="80000"/>
              <a:buFont typeface="Wingdings 3" panose="05040102010807070707" pitchFamily="18" charset="2"/>
              <a:buChar char=""/>
            </a:pPr>
            <a:r>
              <a:rPr lang="en-US">
                <a:solidFill>
                  <a:srgbClr val="FFFFFF"/>
                </a:solidFill>
              </a:rPr>
              <a:t>Kişisel</a:t>
            </a:r>
            <a:r>
              <a:rPr lang="en-US" dirty="0">
                <a:solidFill>
                  <a:srgbClr val="FFFFFF"/>
                </a:solidFill>
              </a:rPr>
              <a:t> </a:t>
            </a:r>
            <a:r>
              <a:rPr lang="en-US">
                <a:solidFill>
                  <a:srgbClr val="FFFFFF"/>
                </a:solidFill>
              </a:rPr>
              <a:t>Sağlık</a:t>
            </a:r>
            <a:r>
              <a:rPr lang="en-US" dirty="0">
                <a:solidFill>
                  <a:srgbClr val="FFFFFF"/>
                </a:solidFill>
              </a:rPr>
              <a:t> </a:t>
            </a:r>
            <a:r>
              <a:rPr lang="en-US">
                <a:solidFill>
                  <a:srgbClr val="FFFFFF"/>
                </a:solidFill>
              </a:rPr>
              <a:t>Verilerinin</a:t>
            </a:r>
            <a:r>
              <a:rPr lang="en-US" dirty="0">
                <a:solidFill>
                  <a:srgbClr val="FFFFFF"/>
                </a:solidFill>
              </a:rPr>
              <a:t> </a:t>
            </a:r>
            <a:r>
              <a:rPr lang="en-US">
                <a:solidFill>
                  <a:srgbClr val="FFFFFF"/>
                </a:solidFill>
              </a:rPr>
              <a:t>İşlenmesi</a:t>
            </a:r>
            <a:r>
              <a:rPr lang="en-US" dirty="0">
                <a:solidFill>
                  <a:srgbClr val="FFFFFF"/>
                </a:solidFill>
              </a:rPr>
              <a:t> </a:t>
            </a:r>
            <a:r>
              <a:rPr lang="en-US">
                <a:solidFill>
                  <a:srgbClr val="FFFFFF"/>
                </a:solidFill>
              </a:rPr>
              <a:t>ve</a:t>
            </a:r>
            <a:r>
              <a:rPr lang="en-US" dirty="0">
                <a:solidFill>
                  <a:srgbClr val="FFFFFF"/>
                </a:solidFill>
              </a:rPr>
              <a:t> </a:t>
            </a:r>
            <a:r>
              <a:rPr lang="en-US">
                <a:solidFill>
                  <a:srgbClr val="FFFFFF"/>
                </a:solidFill>
              </a:rPr>
              <a:t>Mahremiyetinin</a:t>
            </a:r>
            <a:r>
              <a:rPr lang="en-US" dirty="0">
                <a:solidFill>
                  <a:srgbClr val="FFFFFF"/>
                </a:solidFill>
              </a:rPr>
              <a:t> </a:t>
            </a:r>
            <a:r>
              <a:rPr lang="en-US">
                <a:solidFill>
                  <a:srgbClr val="FFFFFF"/>
                </a:solidFill>
              </a:rPr>
              <a:t>Sağlanması</a:t>
            </a:r>
            <a:r>
              <a:rPr lang="en-US" dirty="0">
                <a:solidFill>
                  <a:srgbClr val="FFFFFF"/>
                </a:solidFill>
              </a:rPr>
              <a:t> Hakkında </a:t>
            </a:r>
            <a:r>
              <a:rPr lang="en-US">
                <a:solidFill>
                  <a:srgbClr val="FFFFFF"/>
                </a:solidFill>
              </a:rPr>
              <a:t>Yönetmelikte</a:t>
            </a:r>
            <a:r>
              <a:rPr lang="en-US" dirty="0">
                <a:solidFill>
                  <a:srgbClr val="FFFFFF"/>
                </a:solidFill>
              </a:rPr>
              <a:t> </a:t>
            </a:r>
            <a:r>
              <a:rPr lang="en-US">
                <a:solidFill>
                  <a:srgbClr val="FFFFFF"/>
                </a:solidFill>
              </a:rPr>
              <a:t>Değişiklik</a:t>
            </a:r>
            <a:r>
              <a:rPr lang="en-US" dirty="0">
                <a:solidFill>
                  <a:srgbClr val="FFFFFF"/>
                </a:solidFill>
              </a:rPr>
              <a:t> </a:t>
            </a:r>
            <a:r>
              <a:rPr lang="en-US">
                <a:solidFill>
                  <a:srgbClr val="FFFFFF"/>
                </a:solidFill>
              </a:rPr>
              <a:t>Yapılmasına</a:t>
            </a:r>
            <a:r>
              <a:rPr lang="en-US" dirty="0">
                <a:solidFill>
                  <a:srgbClr val="FFFFFF"/>
                </a:solidFill>
              </a:rPr>
              <a:t> </a:t>
            </a:r>
            <a:r>
              <a:rPr lang="en-US">
                <a:solidFill>
                  <a:srgbClr val="FFFFFF"/>
                </a:solidFill>
              </a:rPr>
              <a:t>Dair</a:t>
            </a:r>
            <a:r>
              <a:rPr lang="en-US" dirty="0">
                <a:solidFill>
                  <a:srgbClr val="FFFFFF"/>
                </a:solidFill>
              </a:rPr>
              <a:t> </a:t>
            </a:r>
            <a:r>
              <a:rPr lang="en-US">
                <a:solidFill>
                  <a:srgbClr val="FFFFFF"/>
                </a:solidFill>
              </a:rPr>
              <a:t>Yönetmelik</a:t>
            </a:r>
            <a:r>
              <a:rPr lang="en-US" dirty="0">
                <a:solidFill>
                  <a:srgbClr val="FFFFFF"/>
                </a:solidFill>
              </a:rPr>
              <a:t> </a:t>
            </a:r>
            <a:r>
              <a:rPr lang="en-US">
                <a:solidFill>
                  <a:srgbClr val="FFFFFF"/>
                </a:solidFill>
              </a:rPr>
              <a:t> (KVKK Yönetmeliği) ) </a:t>
            </a:r>
            <a:endParaRPr lang="en-US" dirty="0">
              <a:solidFill>
                <a:srgbClr val="FFFFFF"/>
              </a:solidFill>
            </a:endParaRPr>
          </a:p>
          <a:p>
            <a:pPr lvl="0" indent="-228600">
              <a:spcBef>
                <a:spcPct val="20000"/>
              </a:spcBef>
              <a:spcAft>
                <a:spcPts val="600"/>
              </a:spcAft>
              <a:buClr>
                <a:schemeClr val="tx1"/>
              </a:buClr>
              <a:buSzPct val="80000"/>
              <a:buFont typeface="Wingdings 3" panose="05040102010807070707" pitchFamily="18" charset="2"/>
              <a:buChar char=""/>
            </a:pPr>
            <a:r>
              <a:rPr lang="en-US">
                <a:solidFill>
                  <a:srgbClr val="FFFFFF"/>
                </a:solidFill>
              </a:rPr>
              <a:t>Acil</a:t>
            </a:r>
            <a:r>
              <a:rPr lang="en-US" dirty="0">
                <a:solidFill>
                  <a:srgbClr val="FFFFFF"/>
                </a:solidFill>
              </a:rPr>
              <a:t> </a:t>
            </a:r>
            <a:r>
              <a:rPr lang="en-US">
                <a:solidFill>
                  <a:srgbClr val="FFFFFF"/>
                </a:solidFill>
              </a:rPr>
              <a:t>sağlık</a:t>
            </a:r>
            <a:r>
              <a:rPr lang="en-US" dirty="0">
                <a:solidFill>
                  <a:srgbClr val="FFFFFF"/>
                </a:solidFill>
              </a:rPr>
              <a:t> </a:t>
            </a:r>
            <a:r>
              <a:rPr lang="en-US">
                <a:solidFill>
                  <a:srgbClr val="FFFFFF"/>
                </a:solidFill>
              </a:rPr>
              <a:t>Hizmetleri</a:t>
            </a:r>
            <a:r>
              <a:rPr lang="en-US" dirty="0">
                <a:solidFill>
                  <a:srgbClr val="FFFFFF"/>
                </a:solidFill>
              </a:rPr>
              <a:t> </a:t>
            </a:r>
            <a:r>
              <a:rPr lang="en-US">
                <a:solidFill>
                  <a:srgbClr val="FFFFFF"/>
                </a:solidFill>
              </a:rPr>
              <a:t>Yönetmeliği</a:t>
            </a:r>
            <a:r>
              <a:rPr lang="en-US" dirty="0">
                <a:solidFill>
                  <a:srgbClr val="FFFFFF"/>
                </a:solidFill>
              </a:rPr>
              <a:t> Organ </a:t>
            </a:r>
            <a:r>
              <a:rPr lang="en-US">
                <a:solidFill>
                  <a:srgbClr val="FFFFFF"/>
                </a:solidFill>
              </a:rPr>
              <a:t>ve</a:t>
            </a:r>
            <a:r>
              <a:rPr lang="en-US" dirty="0">
                <a:solidFill>
                  <a:srgbClr val="FFFFFF"/>
                </a:solidFill>
              </a:rPr>
              <a:t> </a:t>
            </a:r>
            <a:r>
              <a:rPr lang="en-US">
                <a:solidFill>
                  <a:srgbClr val="FFFFFF"/>
                </a:solidFill>
              </a:rPr>
              <a:t>Doku</a:t>
            </a:r>
            <a:r>
              <a:rPr lang="en-US" dirty="0">
                <a:solidFill>
                  <a:srgbClr val="FFFFFF"/>
                </a:solidFill>
              </a:rPr>
              <a:t> </a:t>
            </a:r>
            <a:r>
              <a:rPr lang="en-US">
                <a:solidFill>
                  <a:srgbClr val="FFFFFF"/>
                </a:solidFill>
              </a:rPr>
              <a:t>Nakli</a:t>
            </a:r>
            <a:r>
              <a:rPr lang="en-US" dirty="0">
                <a:solidFill>
                  <a:srgbClr val="FFFFFF"/>
                </a:solidFill>
              </a:rPr>
              <a:t> </a:t>
            </a:r>
            <a:r>
              <a:rPr lang="en-US">
                <a:solidFill>
                  <a:srgbClr val="FFFFFF"/>
                </a:solidFill>
              </a:rPr>
              <a:t>Hizmetleri</a:t>
            </a:r>
            <a:r>
              <a:rPr lang="en-US" dirty="0">
                <a:solidFill>
                  <a:srgbClr val="FFFFFF"/>
                </a:solidFill>
              </a:rPr>
              <a:t> </a:t>
            </a:r>
            <a:r>
              <a:rPr lang="en-US">
                <a:solidFill>
                  <a:srgbClr val="FFFFFF"/>
                </a:solidFill>
              </a:rPr>
              <a:t>Yönetmeliği</a:t>
            </a:r>
            <a:endParaRPr lang="en-US" dirty="0">
              <a:solidFill>
                <a:srgbClr val="FFFFFF"/>
              </a:solidFill>
            </a:endParaRPr>
          </a:p>
          <a:p>
            <a:pPr lvl="0" indent="-228600">
              <a:spcBef>
                <a:spcPct val="20000"/>
              </a:spcBef>
              <a:spcAft>
                <a:spcPts val="600"/>
              </a:spcAft>
              <a:buClr>
                <a:schemeClr val="tx1"/>
              </a:buClr>
              <a:buSzPct val="80000"/>
              <a:buFont typeface="Wingdings 3" panose="05040102010807070707" pitchFamily="18" charset="2"/>
              <a:buChar char=""/>
            </a:pPr>
            <a:r>
              <a:rPr lang="en-US" dirty="0">
                <a:solidFill>
                  <a:srgbClr val="FFFFFF"/>
                </a:solidFill>
              </a:rPr>
              <a:t> </a:t>
            </a:r>
            <a:r>
              <a:rPr lang="en-US">
                <a:solidFill>
                  <a:srgbClr val="FFFFFF"/>
                </a:solidFill>
              </a:rPr>
              <a:t>Ödeme</a:t>
            </a:r>
            <a:r>
              <a:rPr lang="en-US" dirty="0">
                <a:solidFill>
                  <a:srgbClr val="FFFFFF"/>
                </a:solidFill>
              </a:rPr>
              <a:t> </a:t>
            </a:r>
            <a:r>
              <a:rPr lang="en-US">
                <a:solidFill>
                  <a:srgbClr val="FFFFFF"/>
                </a:solidFill>
              </a:rPr>
              <a:t>Gücü</a:t>
            </a:r>
            <a:r>
              <a:rPr lang="en-US" dirty="0">
                <a:solidFill>
                  <a:srgbClr val="FFFFFF"/>
                </a:solidFill>
              </a:rPr>
              <a:t> </a:t>
            </a:r>
            <a:r>
              <a:rPr lang="en-US">
                <a:solidFill>
                  <a:srgbClr val="FFFFFF"/>
                </a:solidFill>
              </a:rPr>
              <a:t>Bulunmayan</a:t>
            </a:r>
            <a:r>
              <a:rPr lang="en-US" dirty="0">
                <a:solidFill>
                  <a:srgbClr val="FFFFFF"/>
                </a:solidFill>
              </a:rPr>
              <a:t> </a:t>
            </a:r>
            <a:r>
              <a:rPr lang="en-US">
                <a:solidFill>
                  <a:srgbClr val="FFFFFF"/>
                </a:solidFill>
              </a:rPr>
              <a:t>Vatandaşların</a:t>
            </a:r>
            <a:r>
              <a:rPr lang="en-US" dirty="0">
                <a:solidFill>
                  <a:srgbClr val="FFFFFF"/>
                </a:solidFill>
              </a:rPr>
              <a:t> </a:t>
            </a:r>
            <a:r>
              <a:rPr lang="en-US">
                <a:solidFill>
                  <a:srgbClr val="FFFFFF"/>
                </a:solidFill>
              </a:rPr>
              <a:t>Tedavi</a:t>
            </a:r>
            <a:r>
              <a:rPr lang="en-US" dirty="0">
                <a:solidFill>
                  <a:srgbClr val="FFFFFF"/>
                </a:solidFill>
              </a:rPr>
              <a:t> </a:t>
            </a:r>
            <a:r>
              <a:rPr lang="en-US">
                <a:solidFill>
                  <a:srgbClr val="FFFFFF"/>
                </a:solidFill>
              </a:rPr>
              <a:t>Giderlerinin</a:t>
            </a:r>
            <a:r>
              <a:rPr lang="en-US" dirty="0">
                <a:solidFill>
                  <a:srgbClr val="FFFFFF"/>
                </a:solidFill>
              </a:rPr>
              <a:t> </a:t>
            </a:r>
            <a:r>
              <a:rPr lang="en-US">
                <a:solidFill>
                  <a:srgbClr val="FFFFFF"/>
                </a:solidFill>
              </a:rPr>
              <a:t>Devlet</a:t>
            </a:r>
            <a:r>
              <a:rPr lang="en-US" dirty="0">
                <a:solidFill>
                  <a:srgbClr val="FFFFFF"/>
                </a:solidFill>
              </a:rPr>
              <a:t> </a:t>
            </a:r>
            <a:r>
              <a:rPr lang="en-US">
                <a:solidFill>
                  <a:srgbClr val="FFFFFF"/>
                </a:solidFill>
              </a:rPr>
              <a:t>Tarafından</a:t>
            </a:r>
            <a:r>
              <a:rPr lang="en-US" dirty="0">
                <a:solidFill>
                  <a:srgbClr val="FFFFFF"/>
                </a:solidFill>
              </a:rPr>
              <a:t> </a:t>
            </a:r>
            <a:r>
              <a:rPr lang="en-US">
                <a:solidFill>
                  <a:srgbClr val="FFFFFF"/>
                </a:solidFill>
              </a:rPr>
              <a:t>Karşılanması</a:t>
            </a:r>
            <a:r>
              <a:rPr lang="en-US" dirty="0">
                <a:solidFill>
                  <a:srgbClr val="FFFFFF"/>
                </a:solidFill>
              </a:rPr>
              <a:t> </a:t>
            </a:r>
            <a:r>
              <a:rPr lang="en-US">
                <a:solidFill>
                  <a:srgbClr val="FFFFFF"/>
                </a:solidFill>
              </a:rPr>
              <a:t>ve</a:t>
            </a:r>
            <a:r>
              <a:rPr lang="en-US" dirty="0">
                <a:solidFill>
                  <a:srgbClr val="FFFFFF"/>
                </a:solidFill>
              </a:rPr>
              <a:t> </a:t>
            </a:r>
            <a:r>
              <a:rPr lang="en-US">
                <a:solidFill>
                  <a:srgbClr val="FFFFFF"/>
                </a:solidFill>
              </a:rPr>
              <a:t>Yeşil</a:t>
            </a:r>
            <a:r>
              <a:rPr lang="en-US" dirty="0">
                <a:solidFill>
                  <a:srgbClr val="FFFFFF"/>
                </a:solidFill>
              </a:rPr>
              <a:t> Kart </a:t>
            </a:r>
            <a:r>
              <a:rPr lang="en-US">
                <a:solidFill>
                  <a:srgbClr val="FFFFFF"/>
                </a:solidFill>
              </a:rPr>
              <a:t>Uygulaması</a:t>
            </a:r>
            <a:r>
              <a:rPr lang="en-US" dirty="0">
                <a:solidFill>
                  <a:srgbClr val="FFFFFF"/>
                </a:solidFill>
              </a:rPr>
              <a:t> </a:t>
            </a:r>
            <a:r>
              <a:rPr lang="en-US">
                <a:solidFill>
                  <a:srgbClr val="FFFFFF"/>
                </a:solidFill>
              </a:rPr>
              <a:t>Hakkında</a:t>
            </a:r>
            <a:r>
              <a:rPr lang="en-US" dirty="0">
                <a:solidFill>
                  <a:srgbClr val="FFFFFF"/>
                </a:solidFill>
              </a:rPr>
              <a:t> </a:t>
            </a:r>
            <a:r>
              <a:rPr lang="en-US">
                <a:solidFill>
                  <a:srgbClr val="FFFFFF"/>
                </a:solidFill>
              </a:rPr>
              <a:t>Yönetmelik</a:t>
            </a:r>
            <a:r>
              <a:rPr lang="en-US" dirty="0">
                <a:solidFill>
                  <a:srgbClr val="FFFFFF"/>
                </a:solidFill>
              </a:rPr>
              <a:t> ….</a:t>
            </a:r>
          </a:p>
        </p:txBody>
      </p:sp>
    </p:spTree>
    <p:extLst>
      <p:ext uri="{BB962C8B-B14F-4D97-AF65-F5344CB8AC3E}">
        <p14:creationId xmlns:p14="http://schemas.microsoft.com/office/powerpoint/2010/main" val="2388460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5" name="Straight Connector 6">
            <a:extLst>
              <a:ext uri="{FF2B5EF4-FFF2-40B4-BE49-F238E27FC236}">
                <a16:creationId xmlns:a16="http://schemas.microsoft.com/office/drawing/2014/main" id="{FEB90296-CFE0-401D-9CA3-32966EC4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Straight Connector 8">
            <a:extLst>
              <a:ext uri="{FF2B5EF4-FFF2-40B4-BE49-F238E27FC236}">
                <a16:creationId xmlns:a16="http://schemas.microsoft.com/office/drawing/2014/main" id="{08C9B4EE-7611-4ED9-B356-7BDD377C39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4" name="Straight Connector 10">
            <a:extLst>
              <a:ext uri="{FF2B5EF4-FFF2-40B4-BE49-F238E27FC236}">
                <a16:creationId xmlns:a16="http://schemas.microsoft.com/office/drawing/2014/main" id="{4A4F266A-F2F7-47CD-8BBC-E3777E982F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5" name="Straight Connector 12">
            <a:extLst>
              <a:ext uri="{FF2B5EF4-FFF2-40B4-BE49-F238E27FC236}">
                <a16:creationId xmlns:a16="http://schemas.microsoft.com/office/drawing/2014/main" id="{20D69C80-8919-4A32-B897-F2A21F9405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6" name="Straight Connector 14">
            <a:extLst>
              <a:ext uri="{FF2B5EF4-FFF2-40B4-BE49-F238E27FC236}">
                <a16:creationId xmlns:a16="http://schemas.microsoft.com/office/drawing/2014/main" id="{F427B072-CC5B-481B-9719-8CD4C54444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37" name="Rectangle 16">
            <a:extLst>
              <a:ext uri="{FF2B5EF4-FFF2-40B4-BE49-F238E27FC236}">
                <a16:creationId xmlns:a16="http://schemas.microsoft.com/office/drawing/2014/main" id="{313BE87B-D7FD-4BF3-A7BC-511F52252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18">
            <a:extLst>
              <a:ext uri="{FF2B5EF4-FFF2-40B4-BE49-F238E27FC236}">
                <a16:creationId xmlns:a16="http://schemas.microsoft.com/office/drawing/2014/main" id="{035A481B-C639-4892-B0EF-4D8373A9B0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639734"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39" name="Rectangle 20">
            <a:extLst>
              <a:ext uri="{FF2B5EF4-FFF2-40B4-BE49-F238E27FC236}">
                <a16:creationId xmlns:a16="http://schemas.microsoft.com/office/drawing/2014/main" id="{052BD58B-6284-459E-9FF4-A97F3A569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40" name="Group 22">
            <a:extLst>
              <a:ext uri="{FF2B5EF4-FFF2-40B4-BE49-F238E27FC236}">
                <a16:creationId xmlns:a16="http://schemas.microsoft.com/office/drawing/2014/main" id="{AE589C21-CEDE-4D90-AC85-6E43B68D13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3449715"/>
            <a:ext cx="2981858" cy="3208867"/>
            <a:chOff x="9206969" y="2963333"/>
            <a:chExt cx="2981858" cy="3208867"/>
          </a:xfrm>
        </p:grpSpPr>
        <p:cxnSp>
          <p:nvCxnSpPr>
            <p:cNvPr id="41" name="Straight Connector 23">
              <a:extLst>
                <a:ext uri="{FF2B5EF4-FFF2-40B4-BE49-F238E27FC236}">
                  <a16:creationId xmlns:a16="http://schemas.microsoft.com/office/drawing/2014/main" id="{1F4121EC-0ADD-45C0-85F0-D49F67A3ED8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2" name="Straight Connector 24">
              <a:extLst>
                <a:ext uri="{FF2B5EF4-FFF2-40B4-BE49-F238E27FC236}">
                  <a16:creationId xmlns:a16="http://schemas.microsoft.com/office/drawing/2014/main" id="{422F012F-0680-4AEC-9884-BA712ED2B9E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3" name="Straight Connector 25">
              <a:extLst>
                <a:ext uri="{FF2B5EF4-FFF2-40B4-BE49-F238E27FC236}">
                  <a16:creationId xmlns:a16="http://schemas.microsoft.com/office/drawing/2014/main" id="{FA5CEDFE-9EC8-436B-AE10-F85A847783A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44" name="Straight Connector 26">
              <a:extLst>
                <a:ext uri="{FF2B5EF4-FFF2-40B4-BE49-F238E27FC236}">
                  <a16:creationId xmlns:a16="http://schemas.microsoft.com/office/drawing/2014/main" id="{29C70031-55D8-483B-8452-A6B809D0AC8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E24F1E16-B0BE-4400-9A10-95BB1D52CCD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 name="Unvan 1"/>
          <p:cNvSpPr>
            <a:spLocks noGrp="1"/>
          </p:cNvSpPr>
          <p:nvPr>
            <p:ph type="title"/>
          </p:nvPr>
        </p:nvSpPr>
        <p:spPr>
          <a:xfrm>
            <a:off x="5116738" y="685798"/>
            <a:ext cx="6867976" cy="5486402"/>
          </a:xfrm>
        </p:spPr>
        <p:txBody>
          <a:bodyPr vert="horz" lIns="91440" tIns="45720" rIns="91440" bIns="45720" rtlCol="0" anchor="ctr">
            <a:normAutofit/>
          </a:bodyPr>
          <a:lstStyle/>
          <a:p>
            <a:pPr>
              <a:lnSpc>
                <a:spcPct val="90000"/>
              </a:lnSpc>
            </a:pPr>
            <a:r>
              <a:rPr lang="en-US" sz="1400" dirty="0">
                <a:solidFill>
                  <a:srgbClr val="FFFFFF"/>
                </a:solidFill>
              </a:rPr>
              <a:t>	HEMŞİRELİKLE İLGİLİ ULUSLARARASI KARARLAR</a:t>
            </a:r>
            <a:br>
              <a:rPr lang="en-US" sz="1400" dirty="0">
                <a:solidFill>
                  <a:srgbClr val="FFFFFF"/>
                </a:solidFill>
              </a:rPr>
            </a:br>
            <a:br>
              <a:rPr lang="en-US" sz="1400" dirty="0">
                <a:solidFill>
                  <a:srgbClr val="FFFFFF"/>
                </a:solidFill>
              </a:rPr>
            </a:br>
            <a:br>
              <a:rPr lang="en-US" sz="1400" dirty="0">
                <a:solidFill>
                  <a:srgbClr val="FFFFFF"/>
                </a:solidFill>
              </a:rPr>
            </a:br>
            <a:r>
              <a:rPr lang="en-US" sz="1400" dirty="0">
                <a:solidFill>
                  <a:srgbClr val="FFFFFF"/>
                </a:solidFill>
              </a:rPr>
              <a:t>	</a:t>
            </a:r>
            <a:r>
              <a:rPr lang="en-US" sz="1400" dirty="0" err="1">
                <a:solidFill>
                  <a:srgbClr val="FFFFFF"/>
                </a:solidFill>
              </a:rPr>
              <a:t>Dünya</a:t>
            </a:r>
            <a:r>
              <a:rPr lang="en-US" sz="1400" dirty="0">
                <a:solidFill>
                  <a:srgbClr val="FFFFFF"/>
                </a:solidFill>
              </a:rPr>
              <a:t> </a:t>
            </a:r>
            <a:r>
              <a:rPr lang="en-US" sz="1400" dirty="0" err="1">
                <a:solidFill>
                  <a:srgbClr val="FFFFFF"/>
                </a:solidFill>
              </a:rPr>
              <a:t>sağlık</a:t>
            </a:r>
            <a:r>
              <a:rPr lang="en-US" sz="1400" dirty="0">
                <a:solidFill>
                  <a:srgbClr val="FFFFFF"/>
                </a:solidFill>
              </a:rPr>
              <a:t> </a:t>
            </a:r>
            <a:r>
              <a:rPr lang="en-US" sz="1400" dirty="0" err="1">
                <a:solidFill>
                  <a:srgbClr val="FFFFFF"/>
                </a:solidFill>
              </a:rPr>
              <a:t>örgütü</a:t>
            </a:r>
            <a:r>
              <a:rPr lang="en-US" sz="1400" dirty="0">
                <a:solidFill>
                  <a:srgbClr val="FFFFFF"/>
                </a:solidFill>
              </a:rPr>
              <a:t> (DSÖ) </a:t>
            </a:r>
            <a:r>
              <a:rPr lang="en-US" sz="1400" dirty="0" err="1">
                <a:solidFill>
                  <a:srgbClr val="FFFFFF"/>
                </a:solidFill>
              </a:rPr>
              <a:t>ve</a:t>
            </a:r>
            <a:r>
              <a:rPr lang="en-US" sz="1400" dirty="0">
                <a:solidFill>
                  <a:srgbClr val="FFFFFF"/>
                </a:solidFill>
              </a:rPr>
              <a:t> </a:t>
            </a:r>
            <a:r>
              <a:rPr lang="en-US" sz="1400" dirty="0" err="1">
                <a:solidFill>
                  <a:srgbClr val="FFFFFF"/>
                </a:solidFill>
              </a:rPr>
              <a:t>benzer</a:t>
            </a:r>
            <a:r>
              <a:rPr lang="en-US" sz="1400" dirty="0">
                <a:solidFill>
                  <a:srgbClr val="FFFFFF"/>
                </a:solidFill>
              </a:rPr>
              <a:t> </a:t>
            </a:r>
            <a:r>
              <a:rPr lang="en-US" sz="1400" dirty="0" err="1">
                <a:solidFill>
                  <a:srgbClr val="FFFFFF"/>
                </a:solidFill>
              </a:rPr>
              <a:t>kuruluşlar</a:t>
            </a:r>
            <a:r>
              <a:rPr lang="en-US" sz="1400" dirty="0">
                <a:solidFill>
                  <a:srgbClr val="FFFFFF"/>
                </a:solidFill>
              </a:rPr>
              <a:t>, </a:t>
            </a:r>
            <a:r>
              <a:rPr lang="en-US" sz="1400" dirty="0" err="1">
                <a:solidFill>
                  <a:srgbClr val="FFFFFF"/>
                </a:solidFill>
              </a:rPr>
              <a:t>sağlığın</a:t>
            </a:r>
            <a:r>
              <a:rPr lang="en-US" sz="1400" dirty="0">
                <a:solidFill>
                  <a:srgbClr val="FFFFFF"/>
                </a:solidFill>
              </a:rPr>
              <a:t> </a:t>
            </a:r>
            <a:r>
              <a:rPr lang="en-US" sz="1400" dirty="0" err="1">
                <a:solidFill>
                  <a:srgbClr val="FFFFFF"/>
                </a:solidFill>
              </a:rPr>
              <a:t>korunması</a:t>
            </a:r>
            <a:r>
              <a:rPr lang="en-US" sz="1400" dirty="0">
                <a:solidFill>
                  <a:srgbClr val="FFFFFF"/>
                </a:solidFill>
              </a:rPr>
              <a:t>, </a:t>
            </a:r>
            <a:r>
              <a:rPr lang="en-US" sz="1400" dirty="0" err="1">
                <a:solidFill>
                  <a:srgbClr val="FFFFFF"/>
                </a:solidFill>
              </a:rPr>
              <a:t>geliştirilmesi</a:t>
            </a:r>
            <a:r>
              <a:rPr lang="en-US" sz="1400" dirty="0">
                <a:solidFill>
                  <a:srgbClr val="FFFFFF"/>
                </a:solidFill>
              </a:rPr>
              <a:t> </a:t>
            </a:r>
            <a:r>
              <a:rPr lang="en-US" sz="1400" dirty="0" err="1">
                <a:solidFill>
                  <a:srgbClr val="FFFFFF"/>
                </a:solidFill>
              </a:rPr>
              <a:t>ve</a:t>
            </a:r>
            <a:r>
              <a:rPr lang="en-US" sz="1400" dirty="0">
                <a:solidFill>
                  <a:srgbClr val="FFFFFF"/>
                </a:solidFill>
              </a:rPr>
              <a:t> </a:t>
            </a:r>
            <a:r>
              <a:rPr lang="en-US" sz="1400" dirty="0" err="1">
                <a:solidFill>
                  <a:srgbClr val="FFFFFF"/>
                </a:solidFill>
              </a:rPr>
              <a:t>yaygınlaştırılmasında</a:t>
            </a:r>
            <a:r>
              <a:rPr lang="en-US" sz="1400" dirty="0">
                <a:solidFill>
                  <a:srgbClr val="FFFFFF"/>
                </a:solidFill>
              </a:rPr>
              <a:t> </a:t>
            </a:r>
            <a:r>
              <a:rPr lang="en-US" sz="1400" dirty="0" err="1">
                <a:solidFill>
                  <a:srgbClr val="FFFFFF"/>
                </a:solidFill>
              </a:rPr>
              <a:t>ortak</a:t>
            </a:r>
            <a:r>
              <a:rPr lang="en-US" sz="1400" dirty="0">
                <a:solidFill>
                  <a:srgbClr val="FFFFFF"/>
                </a:solidFill>
              </a:rPr>
              <a:t> </a:t>
            </a:r>
            <a:r>
              <a:rPr lang="en-US" sz="1400" dirty="0" err="1">
                <a:solidFill>
                  <a:srgbClr val="FFFFFF"/>
                </a:solidFill>
              </a:rPr>
              <a:t>hareket</a:t>
            </a:r>
            <a:r>
              <a:rPr lang="en-US" sz="1400" dirty="0">
                <a:solidFill>
                  <a:srgbClr val="FFFFFF"/>
                </a:solidFill>
              </a:rPr>
              <a:t> </a:t>
            </a:r>
            <a:r>
              <a:rPr lang="en-US" sz="1400" dirty="0" err="1">
                <a:solidFill>
                  <a:srgbClr val="FFFFFF"/>
                </a:solidFill>
              </a:rPr>
              <a:t>belirleyerek</a:t>
            </a:r>
            <a:r>
              <a:rPr lang="en-US" sz="1400" dirty="0">
                <a:solidFill>
                  <a:srgbClr val="FFFFFF"/>
                </a:solidFill>
              </a:rPr>
              <a:t>, </a:t>
            </a:r>
            <a:r>
              <a:rPr lang="en-US" sz="1400" dirty="0" err="1">
                <a:solidFill>
                  <a:srgbClr val="FFFFFF"/>
                </a:solidFill>
              </a:rPr>
              <a:t>bir</a:t>
            </a:r>
            <a:r>
              <a:rPr lang="en-US" sz="1400" dirty="0">
                <a:solidFill>
                  <a:srgbClr val="FFFFFF"/>
                </a:solidFill>
              </a:rPr>
              <a:t> </a:t>
            </a:r>
            <a:r>
              <a:rPr lang="en-US" sz="1400" dirty="0" err="1">
                <a:solidFill>
                  <a:srgbClr val="FFFFFF"/>
                </a:solidFill>
              </a:rPr>
              <a:t>çok</a:t>
            </a:r>
            <a:r>
              <a:rPr lang="en-US" sz="1400" dirty="0">
                <a:solidFill>
                  <a:srgbClr val="FFFFFF"/>
                </a:solidFill>
              </a:rPr>
              <a:t> </a:t>
            </a:r>
            <a:r>
              <a:rPr lang="en-US" sz="1400" dirty="0" err="1">
                <a:solidFill>
                  <a:srgbClr val="FFFFFF"/>
                </a:solidFill>
              </a:rPr>
              <a:t>ülkenin</a:t>
            </a:r>
            <a:r>
              <a:rPr lang="en-US" sz="1400" dirty="0">
                <a:solidFill>
                  <a:srgbClr val="FFFFFF"/>
                </a:solidFill>
              </a:rPr>
              <a:t> </a:t>
            </a:r>
            <a:r>
              <a:rPr lang="en-US" sz="1400" dirty="0" err="1">
                <a:solidFill>
                  <a:srgbClr val="FFFFFF"/>
                </a:solidFill>
              </a:rPr>
              <a:t>katılımıyla</a:t>
            </a:r>
            <a:r>
              <a:rPr lang="en-US" sz="1400" dirty="0">
                <a:solidFill>
                  <a:srgbClr val="FFFFFF"/>
                </a:solidFill>
              </a:rPr>
              <a:t> </a:t>
            </a:r>
            <a:r>
              <a:rPr lang="en-US" sz="1400" dirty="0" err="1">
                <a:solidFill>
                  <a:srgbClr val="FFFFFF"/>
                </a:solidFill>
              </a:rPr>
              <a:t>gerçekleştirilen</a:t>
            </a:r>
            <a:r>
              <a:rPr lang="en-US" sz="1400" dirty="0">
                <a:solidFill>
                  <a:srgbClr val="FFFFFF"/>
                </a:solidFill>
              </a:rPr>
              <a:t> </a:t>
            </a:r>
            <a:r>
              <a:rPr lang="en-US" sz="1400" dirty="0" err="1">
                <a:solidFill>
                  <a:srgbClr val="FFFFFF"/>
                </a:solidFill>
              </a:rPr>
              <a:t>çeşitli</a:t>
            </a:r>
            <a:r>
              <a:rPr lang="en-US" sz="1400" dirty="0">
                <a:solidFill>
                  <a:srgbClr val="FFFFFF"/>
                </a:solidFill>
              </a:rPr>
              <a:t> </a:t>
            </a:r>
            <a:r>
              <a:rPr lang="en-US" sz="1400" dirty="0" err="1">
                <a:solidFill>
                  <a:srgbClr val="FFFFFF"/>
                </a:solidFill>
              </a:rPr>
              <a:t>bilimsel</a:t>
            </a:r>
            <a:r>
              <a:rPr lang="en-US" sz="1400" dirty="0">
                <a:solidFill>
                  <a:srgbClr val="FFFFFF"/>
                </a:solidFill>
              </a:rPr>
              <a:t> </a:t>
            </a:r>
            <a:r>
              <a:rPr lang="en-US" sz="1400" dirty="0" err="1">
                <a:solidFill>
                  <a:srgbClr val="FFFFFF"/>
                </a:solidFill>
              </a:rPr>
              <a:t>toplantılar</a:t>
            </a:r>
            <a:r>
              <a:rPr lang="en-US" sz="1400" dirty="0">
                <a:solidFill>
                  <a:srgbClr val="FFFFFF"/>
                </a:solidFill>
              </a:rPr>
              <a:t> </a:t>
            </a:r>
            <a:r>
              <a:rPr lang="en-US" sz="1400" dirty="0" err="1">
                <a:solidFill>
                  <a:srgbClr val="FFFFFF"/>
                </a:solidFill>
              </a:rPr>
              <a:t>aracılığıyla</a:t>
            </a:r>
            <a:r>
              <a:rPr lang="en-US" sz="1400" dirty="0">
                <a:solidFill>
                  <a:srgbClr val="FFFFFF"/>
                </a:solidFill>
              </a:rPr>
              <a:t> </a:t>
            </a:r>
            <a:r>
              <a:rPr lang="en-US" sz="1400" dirty="0" err="1">
                <a:solidFill>
                  <a:srgbClr val="FFFFFF"/>
                </a:solidFill>
              </a:rPr>
              <a:t>sağlık</a:t>
            </a:r>
            <a:r>
              <a:rPr lang="en-US" sz="1400" dirty="0">
                <a:solidFill>
                  <a:srgbClr val="FFFFFF"/>
                </a:solidFill>
              </a:rPr>
              <a:t> </a:t>
            </a:r>
            <a:r>
              <a:rPr lang="en-US" sz="1400" dirty="0" err="1">
                <a:solidFill>
                  <a:srgbClr val="FFFFFF"/>
                </a:solidFill>
              </a:rPr>
              <a:t>hizmetlerine</a:t>
            </a:r>
            <a:r>
              <a:rPr lang="en-US" sz="1400" dirty="0">
                <a:solidFill>
                  <a:srgbClr val="FFFFFF"/>
                </a:solidFill>
              </a:rPr>
              <a:t> </a:t>
            </a:r>
            <a:r>
              <a:rPr lang="en-US" sz="1400" dirty="0" err="1">
                <a:solidFill>
                  <a:srgbClr val="FFFFFF"/>
                </a:solidFill>
              </a:rPr>
              <a:t>yönelik</a:t>
            </a:r>
            <a:r>
              <a:rPr lang="en-US" sz="1400" dirty="0">
                <a:solidFill>
                  <a:srgbClr val="FFFFFF"/>
                </a:solidFill>
              </a:rPr>
              <a:t> </a:t>
            </a:r>
            <a:r>
              <a:rPr lang="en-US" sz="1400" dirty="0" err="1">
                <a:solidFill>
                  <a:srgbClr val="FFFFFF"/>
                </a:solidFill>
              </a:rPr>
              <a:t>hedefler</a:t>
            </a:r>
            <a:r>
              <a:rPr lang="en-US" sz="1400" dirty="0">
                <a:solidFill>
                  <a:srgbClr val="FFFFFF"/>
                </a:solidFill>
              </a:rPr>
              <a:t> </a:t>
            </a:r>
            <a:r>
              <a:rPr lang="en-US" sz="1400" dirty="0" err="1">
                <a:solidFill>
                  <a:srgbClr val="FFFFFF"/>
                </a:solidFill>
              </a:rPr>
              <a:t>ortaya</a:t>
            </a:r>
            <a:r>
              <a:rPr lang="en-US" sz="1400" dirty="0">
                <a:solidFill>
                  <a:srgbClr val="FFFFFF"/>
                </a:solidFill>
              </a:rPr>
              <a:t> </a:t>
            </a:r>
            <a:r>
              <a:rPr lang="en-US" sz="1400" dirty="0" err="1">
                <a:solidFill>
                  <a:srgbClr val="FFFFFF"/>
                </a:solidFill>
              </a:rPr>
              <a:t>koymaları</a:t>
            </a:r>
            <a:r>
              <a:rPr lang="en-US" sz="1400" dirty="0">
                <a:solidFill>
                  <a:srgbClr val="FFFFFF"/>
                </a:solidFill>
              </a:rPr>
              <a:t> amacıyla </a:t>
            </a:r>
            <a:r>
              <a:rPr lang="en-US" sz="1400" dirty="0" err="1">
                <a:solidFill>
                  <a:srgbClr val="FFFFFF"/>
                </a:solidFill>
              </a:rPr>
              <a:t>yayınlanmıştır</a:t>
            </a:r>
            <a:r>
              <a:rPr lang="en-US" sz="1400" dirty="0">
                <a:solidFill>
                  <a:srgbClr val="FFFFFF"/>
                </a:solidFill>
              </a:rPr>
              <a:t>. </a:t>
            </a:r>
            <a:br>
              <a:rPr lang="en-US" sz="1400" dirty="0">
                <a:solidFill>
                  <a:srgbClr val="FFFFFF"/>
                </a:solidFill>
              </a:rPr>
            </a:br>
            <a:br>
              <a:rPr lang="en-US" sz="1400" dirty="0">
                <a:solidFill>
                  <a:srgbClr val="FFFFFF"/>
                </a:solidFill>
              </a:rPr>
            </a:br>
            <a:r>
              <a:rPr lang="en-US" sz="1400" dirty="0">
                <a:solidFill>
                  <a:srgbClr val="FFFFFF"/>
                </a:solidFill>
              </a:rPr>
              <a:t>**    </a:t>
            </a:r>
            <a:r>
              <a:rPr lang="en-US" sz="1400" u="sng" dirty="0">
                <a:solidFill>
                  <a:srgbClr val="FFFFFF"/>
                </a:solidFill>
              </a:rPr>
              <a:t>Alma-Ata </a:t>
            </a:r>
            <a:r>
              <a:rPr lang="en-US" sz="1400" u="sng" dirty="0" err="1">
                <a:solidFill>
                  <a:srgbClr val="FFFFFF"/>
                </a:solidFill>
              </a:rPr>
              <a:t>Bildirgesi</a:t>
            </a:r>
            <a:r>
              <a:rPr lang="en-US" sz="1400" u="sng" dirty="0">
                <a:solidFill>
                  <a:srgbClr val="FFFFFF"/>
                </a:solidFill>
              </a:rPr>
              <a:t> </a:t>
            </a:r>
            <a:br>
              <a:rPr lang="en-US" sz="1400" dirty="0">
                <a:solidFill>
                  <a:srgbClr val="FFFFFF"/>
                </a:solidFill>
              </a:rPr>
            </a:br>
            <a:br>
              <a:rPr lang="en-US" sz="1400" dirty="0">
                <a:solidFill>
                  <a:srgbClr val="FFFFFF"/>
                </a:solidFill>
              </a:rPr>
            </a:br>
            <a:r>
              <a:rPr lang="en-US" sz="1400" dirty="0">
                <a:solidFill>
                  <a:srgbClr val="FFFFFF"/>
                </a:solidFill>
              </a:rPr>
              <a:t>       (</a:t>
            </a:r>
            <a:r>
              <a:rPr lang="en-US" sz="1400" u="sng" dirty="0" err="1">
                <a:solidFill>
                  <a:srgbClr val="FFFFFF"/>
                </a:solidFill>
              </a:rPr>
              <a:t>Temel</a:t>
            </a:r>
            <a:r>
              <a:rPr lang="en-US" sz="1400" u="sng" dirty="0">
                <a:solidFill>
                  <a:srgbClr val="FFFFFF"/>
                </a:solidFill>
              </a:rPr>
              <a:t> </a:t>
            </a:r>
            <a:r>
              <a:rPr lang="en-US" sz="1400" u="sng" dirty="0" err="1">
                <a:solidFill>
                  <a:srgbClr val="FFFFFF"/>
                </a:solidFill>
              </a:rPr>
              <a:t>Sağlık</a:t>
            </a:r>
            <a:r>
              <a:rPr lang="en-US" sz="1400" u="sng" dirty="0">
                <a:solidFill>
                  <a:srgbClr val="FFFFFF"/>
                </a:solidFill>
              </a:rPr>
              <a:t> </a:t>
            </a:r>
            <a:r>
              <a:rPr lang="en-US" sz="1400" u="sng" dirty="0" err="1">
                <a:solidFill>
                  <a:srgbClr val="FFFFFF"/>
                </a:solidFill>
              </a:rPr>
              <a:t>Hizmetleri</a:t>
            </a:r>
            <a:r>
              <a:rPr lang="en-US" sz="1400" u="sng" dirty="0">
                <a:solidFill>
                  <a:srgbClr val="FFFFFF"/>
                </a:solidFill>
              </a:rPr>
              <a:t> Konferansı-1978) </a:t>
            </a:r>
            <a:br>
              <a:rPr lang="en-US" sz="1400" dirty="0">
                <a:solidFill>
                  <a:srgbClr val="FFFFFF"/>
                </a:solidFill>
              </a:rPr>
            </a:br>
            <a:br>
              <a:rPr lang="en-US" sz="1400" dirty="0">
                <a:solidFill>
                  <a:srgbClr val="FFFFFF"/>
                </a:solidFill>
              </a:rPr>
            </a:br>
            <a:r>
              <a:rPr lang="en-US" sz="1400" dirty="0">
                <a:solidFill>
                  <a:srgbClr val="FFFFFF"/>
                </a:solidFill>
              </a:rPr>
              <a:t>**    	</a:t>
            </a:r>
            <a:r>
              <a:rPr lang="en-US" sz="1400" dirty="0" err="1">
                <a:solidFill>
                  <a:srgbClr val="FFFFFF"/>
                </a:solidFill>
              </a:rPr>
              <a:t>Viyana</a:t>
            </a:r>
            <a:r>
              <a:rPr lang="en-US" sz="1400" dirty="0">
                <a:solidFill>
                  <a:srgbClr val="FFFFFF"/>
                </a:solidFill>
              </a:rPr>
              <a:t> </a:t>
            </a:r>
            <a:r>
              <a:rPr lang="en-US" sz="1400" dirty="0" err="1">
                <a:solidFill>
                  <a:srgbClr val="FFFFFF"/>
                </a:solidFill>
              </a:rPr>
              <a:t>Bildirgesi</a:t>
            </a:r>
            <a:br>
              <a:rPr lang="en-US" sz="1400" dirty="0">
                <a:solidFill>
                  <a:srgbClr val="FFFFFF"/>
                </a:solidFill>
              </a:rPr>
            </a:br>
            <a:r>
              <a:rPr lang="en-US" sz="1400" dirty="0">
                <a:solidFill>
                  <a:srgbClr val="FFFFFF"/>
                </a:solidFill>
              </a:rPr>
              <a:t>        </a:t>
            </a:r>
            <a:r>
              <a:rPr lang="en-US" sz="1400" u="sng" dirty="0">
                <a:solidFill>
                  <a:srgbClr val="FFFFFF"/>
                </a:solidFill>
              </a:rPr>
              <a:t>(I. </a:t>
            </a:r>
            <a:r>
              <a:rPr lang="en-US" sz="1400" u="sng" dirty="0" err="1">
                <a:solidFill>
                  <a:srgbClr val="FFFFFF"/>
                </a:solidFill>
              </a:rPr>
              <a:t>Avrupa</a:t>
            </a:r>
            <a:r>
              <a:rPr lang="en-US" sz="1400" u="sng" dirty="0">
                <a:solidFill>
                  <a:srgbClr val="FFFFFF"/>
                </a:solidFill>
              </a:rPr>
              <a:t> </a:t>
            </a:r>
            <a:r>
              <a:rPr lang="en-US" sz="1400" u="sng" dirty="0" err="1">
                <a:solidFill>
                  <a:srgbClr val="FFFFFF"/>
                </a:solidFill>
              </a:rPr>
              <a:t>Hemşirelik</a:t>
            </a:r>
            <a:r>
              <a:rPr lang="en-US" sz="1400" u="sng" dirty="0">
                <a:solidFill>
                  <a:srgbClr val="FFFFFF"/>
                </a:solidFill>
              </a:rPr>
              <a:t> Konferansı-1988</a:t>
            </a:r>
            <a:r>
              <a:rPr lang="en-US" sz="1400" dirty="0">
                <a:solidFill>
                  <a:srgbClr val="FFFFFF"/>
                </a:solidFill>
              </a:rPr>
              <a:t>)</a:t>
            </a:r>
            <a:br>
              <a:rPr lang="en-US" sz="1400" dirty="0">
                <a:solidFill>
                  <a:srgbClr val="FFFFFF"/>
                </a:solidFill>
              </a:rPr>
            </a:br>
            <a:br>
              <a:rPr lang="en-US" sz="1400" dirty="0">
                <a:solidFill>
                  <a:srgbClr val="FFFFFF"/>
                </a:solidFill>
              </a:rPr>
            </a:br>
            <a:r>
              <a:rPr lang="en-US" sz="1400" dirty="0">
                <a:solidFill>
                  <a:srgbClr val="FFFFFF"/>
                </a:solidFill>
              </a:rPr>
              <a:t>**     </a:t>
            </a:r>
            <a:r>
              <a:rPr lang="en-US" sz="1400" dirty="0" err="1">
                <a:solidFill>
                  <a:srgbClr val="FFFFFF"/>
                </a:solidFill>
              </a:rPr>
              <a:t>Münih</a:t>
            </a:r>
            <a:r>
              <a:rPr lang="en-US" sz="1400" dirty="0">
                <a:solidFill>
                  <a:srgbClr val="FFFFFF"/>
                </a:solidFill>
              </a:rPr>
              <a:t> </a:t>
            </a:r>
            <a:r>
              <a:rPr lang="en-US" sz="1400" dirty="0" err="1">
                <a:solidFill>
                  <a:srgbClr val="FFFFFF"/>
                </a:solidFill>
              </a:rPr>
              <a:t>Deklerasyonu</a:t>
            </a:r>
            <a:br>
              <a:rPr lang="en-US" sz="1400" dirty="0">
                <a:solidFill>
                  <a:srgbClr val="FFFFFF"/>
                </a:solidFill>
              </a:rPr>
            </a:br>
            <a:r>
              <a:rPr lang="en-US" sz="1400" u="sng" dirty="0">
                <a:solidFill>
                  <a:srgbClr val="FFFFFF"/>
                </a:solidFill>
              </a:rPr>
              <a:t>        (</a:t>
            </a:r>
            <a:r>
              <a:rPr lang="en-US" sz="1400" u="sng" dirty="0" err="1">
                <a:solidFill>
                  <a:srgbClr val="FFFFFF"/>
                </a:solidFill>
              </a:rPr>
              <a:t>II.Avrupa</a:t>
            </a:r>
            <a:r>
              <a:rPr lang="en-US" sz="1400" u="sng" dirty="0">
                <a:solidFill>
                  <a:srgbClr val="FFFFFF"/>
                </a:solidFill>
              </a:rPr>
              <a:t> </a:t>
            </a:r>
            <a:r>
              <a:rPr lang="en-US" sz="1400" u="sng" dirty="0" err="1">
                <a:solidFill>
                  <a:srgbClr val="FFFFFF"/>
                </a:solidFill>
              </a:rPr>
              <a:t>Hemşirelik</a:t>
            </a:r>
            <a:r>
              <a:rPr lang="en-US" sz="1400" u="sng" dirty="0">
                <a:solidFill>
                  <a:srgbClr val="FFFFFF"/>
                </a:solidFill>
              </a:rPr>
              <a:t> </a:t>
            </a:r>
            <a:r>
              <a:rPr lang="en-US" sz="1400" u="sng" dirty="0" err="1">
                <a:solidFill>
                  <a:srgbClr val="FFFFFF"/>
                </a:solidFill>
              </a:rPr>
              <a:t>ve</a:t>
            </a:r>
            <a:r>
              <a:rPr lang="en-US" sz="1400" u="sng" dirty="0">
                <a:solidFill>
                  <a:srgbClr val="FFFFFF"/>
                </a:solidFill>
              </a:rPr>
              <a:t> </a:t>
            </a:r>
            <a:r>
              <a:rPr lang="en-US" sz="1400" u="sng" dirty="0" err="1">
                <a:solidFill>
                  <a:srgbClr val="FFFFFF"/>
                </a:solidFill>
              </a:rPr>
              <a:t>Ebelik</a:t>
            </a:r>
            <a:r>
              <a:rPr lang="en-US" sz="1400" u="sng" dirty="0">
                <a:solidFill>
                  <a:srgbClr val="FFFFFF"/>
                </a:solidFill>
              </a:rPr>
              <a:t> Konferansı2000)</a:t>
            </a:r>
            <a:br>
              <a:rPr lang="en-US" sz="1400" dirty="0">
                <a:solidFill>
                  <a:srgbClr val="FFFFFF"/>
                </a:solidFill>
              </a:rPr>
            </a:br>
            <a:br>
              <a:rPr lang="en-US" sz="1400" dirty="0">
                <a:solidFill>
                  <a:srgbClr val="FFFFFF"/>
                </a:solidFill>
              </a:rPr>
            </a:br>
            <a:r>
              <a:rPr lang="en-US" sz="1400" dirty="0">
                <a:solidFill>
                  <a:srgbClr val="FFFFFF"/>
                </a:solidFill>
              </a:rPr>
              <a:t>**    </a:t>
            </a:r>
            <a:r>
              <a:rPr lang="en-US" sz="1400" dirty="0" err="1">
                <a:solidFill>
                  <a:srgbClr val="FFFFFF"/>
                </a:solidFill>
              </a:rPr>
              <a:t>İnsan</a:t>
            </a:r>
            <a:r>
              <a:rPr lang="en-US" sz="1400" dirty="0">
                <a:solidFill>
                  <a:srgbClr val="FFFFFF"/>
                </a:solidFill>
              </a:rPr>
              <a:t> </a:t>
            </a:r>
            <a:r>
              <a:rPr lang="en-US" sz="1400" dirty="0" err="1">
                <a:solidFill>
                  <a:srgbClr val="FFFFFF"/>
                </a:solidFill>
              </a:rPr>
              <a:t>Hakları</a:t>
            </a:r>
            <a:r>
              <a:rPr lang="en-US" sz="1400" dirty="0">
                <a:solidFill>
                  <a:srgbClr val="FFFFFF"/>
                </a:solidFill>
              </a:rPr>
              <a:t> </a:t>
            </a:r>
            <a:r>
              <a:rPr lang="en-US" sz="1400" dirty="0" err="1">
                <a:solidFill>
                  <a:srgbClr val="FFFFFF"/>
                </a:solidFill>
              </a:rPr>
              <a:t>ve</a:t>
            </a:r>
            <a:r>
              <a:rPr lang="en-US" sz="1400" dirty="0">
                <a:solidFill>
                  <a:srgbClr val="FFFFFF"/>
                </a:solidFill>
              </a:rPr>
              <a:t>  </a:t>
            </a:r>
            <a:r>
              <a:rPr lang="en-US" sz="1400" dirty="0" err="1">
                <a:solidFill>
                  <a:srgbClr val="FFFFFF"/>
                </a:solidFill>
              </a:rPr>
              <a:t>Biyotıp</a:t>
            </a:r>
            <a:r>
              <a:rPr lang="en-US" sz="1400" dirty="0">
                <a:solidFill>
                  <a:srgbClr val="FFFFFF"/>
                </a:solidFill>
              </a:rPr>
              <a:t> </a:t>
            </a:r>
            <a:r>
              <a:rPr lang="en-US" sz="1400" dirty="0" err="1">
                <a:solidFill>
                  <a:srgbClr val="FFFFFF"/>
                </a:solidFill>
              </a:rPr>
              <a:t>Sözleşmesi</a:t>
            </a:r>
            <a:br>
              <a:rPr lang="en-US" sz="1400" dirty="0">
                <a:solidFill>
                  <a:srgbClr val="FFFFFF"/>
                </a:solidFill>
              </a:rPr>
            </a:br>
            <a:br>
              <a:rPr lang="en-US" sz="1400" dirty="0">
                <a:solidFill>
                  <a:srgbClr val="FFFFFF"/>
                </a:solidFill>
              </a:rPr>
            </a:br>
            <a:endParaRPr lang="en-US" sz="1400" dirty="0">
              <a:solidFill>
                <a:srgbClr val="FFFFFF"/>
              </a:solidFill>
            </a:endParaRPr>
          </a:p>
        </p:txBody>
      </p:sp>
      <p:pic>
        <p:nvPicPr>
          <p:cNvPr id="45" name="Picture 3" descr="Üzerinde doktorların kullandığı gereçler bulunan pembe bir masa">
            <a:extLst>
              <a:ext uri="{FF2B5EF4-FFF2-40B4-BE49-F238E27FC236}">
                <a16:creationId xmlns:a16="http://schemas.microsoft.com/office/drawing/2014/main" id="{DD6D3D51-144C-42C6-81E2-590FFA0351A8}"/>
              </a:ext>
            </a:extLst>
          </p:cNvPr>
          <p:cNvPicPr>
            <a:picLocks noChangeAspect="1"/>
          </p:cNvPicPr>
          <p:nvPr/>
        </p:nvPicPr>
        <p:blipFill rotWithShape="1">
          <a:blip r:embed="rId3"/>
          <a:srcRect t="15730"/>
          <a:stretch/>
        </p:blipFill>
        <p:spPr>
          <a:xfrm>
            <a:off x="423767" y="1828827"/>
            <a:ext cx="3914840" cy="3124173"/>
          </a:xfrm>
          <a:prstGeom prst="rect">
            <a:avLst/>
          </a:prstGeom>
        </p:spPr>
      </p:pic>
    </p:spTree>
    <p:extLst>
      <p:ext uri="{BB962C8B-B14F-4D97-AF65-F5344CB8AC3E}">
        <p14:creationId xmlns:p14="http://schemas.microsoft.com/office/powerpoint/2010/main" val="33266221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CC7770B-E4E1-42D6-9437-DAA4A3A9E6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0" name="Straight Connector 9">
              <a:extLst>
                <a:ext uri="{FF2B5EF4-FFF2-40B4-BE49-F238E27FC236}">
                  <a16:creationId xmlns:a16="http://schemas.microsoft.com/office/drawing/2014/main" id="{5A26DE5B-A1A6-4746-8EF7-4D6809ED75E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377A3DDA-BF17-4302-867E-EBFD777B0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CBE30704-4227-4B7B-BDB8-BFCF39086F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923B1E7-AEA4-42D8-8F4A-9D116F29665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21B6244-6EAE-442C-ACCF-8146103EC1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6" name="Rectangle 15">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20" name="Group 19">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21" name="Straight Connector 20">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27" name="Rectangle 26">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vert="horz" lIns="91440" tIns="45720" rIns="91440" bIns="45720" rtlCol="0" anchor="ctr">
            <a:normAutofit/>
          </a:bodyPr>
          <a:lstStyle/>
          <a:p>
            <a:br>
              <a:rPr lang="en-US" sz="3200" dirty="0">
                <a:solidFill>
                  <a:srgbClr val="FFFFFF"/>
                </a:solidFill>
              </a:rPr>
            </a:br>
            <a:r>
              <a:rPr lang="en-US" sz="3200" dirty="0">
                <a:solidFill>
                  <a:srgbClr val="FFFFFF"/>
                </a:solidFill>
              </a:rPr>
              <a:t> ANAYASA                       </a:t>
            </a:r>
            <a:br>
              <a:rPr lang="en-US" sz="3200" dirty="0">
                <a:solidFill>
                  <a:srgbClr val="FFFFFF"/>
                </a:solidFill>
              </a:rPr>
            </a:br>
            <a:r>
              <a:rPr lang="en-US" sz="3200" dirty="0">
                <a:solidFill>
                  <a:srgbClr val="FFFFFF"/>
                </a:solidFill>
              </a:rPr>
              <a:t>17. </a:t>
            </a:r>
            <a:r>
              <a:rPr lang="en-US" sz="3200">
                <a:solidFill>
                  <a:srgbClr val="FFFFFF"/>
                </a:solidFill>
              </a:rPr>
              <a:t>madde</a:t>
            </a:r>
            <a:r>
              <a:rPr lang="en-US" sz="3200" dirty="0">
                <a:solidFill>
                  <a:srgbClr val="FFFFFF"/>
                </a:solidFill>
              </a:rPr>
              <a:t>  </a:t>
            </a:r>
            <a:br>
              <a:rPr lang="en-US" sz="3200" dirty="0">
                <a:solidFill>
                  <a:srgbClr val="FFFFFF"/>
                </a:solidFill>
              </a:rPr>
            </a:br>
            <a:r>
              <a:rPr lang="en-US" sz="3200" dirty="0">
                <a:solidFill>
                  <a:srgbClr val="FFFFFF"/>
                </a:solidFill>
              </a:rPr>
              <a:t> </a:t>
            </a:r>
            <a:r>
              <a:rPr lang="en-US" sz="3200">
                <a:solidFill>
                  <a:srgbClr val="FFFFFF"/>
                </a:solidFill>
              </a:rPr>
              <a:t>yaşam</a:t>
            </a:r>
            <a:r>
              <a:rPr lang="en-US" sz="3200" dirty="0">
                <a:solidFill>
                  <a:srgbClr val="FFFFFF"/>
                </a:solidFill>
              </a:rPr>
              <a:t> </a:t>
            </a:r>
            <a:r>
              <a:rPr lang="en-US" sz="3200">
                <a:solidFill>
                  <a:srgbClr val="FFFFFF"/>
                </a:solidFill>
              </a:rPr>
              <a:t>hakkı</a:t>
            </a:r>
            <a:br>
              <a:rPr lang="en-US" sz="3200" dirty="0">
                <a:solidFill>
                  <a:srgbClr val="FFFFFF"/>
                </a:solidFill>
              </a:rPr>
            </a:br>
            <a:endParaRPr lang="en-US" sz="3200" dirty="0">
              <a:solidFill>
                <a:srgbClr val="FFFFFF"/>
              </a:solidFill>
            </a:endParaRPr>
          </a:p>
        </p:txBody>
      </p:sp>
      <p:sp>
        <p:nvSpPr>
          <p:cNvPr id="4" name="İçerik Yer Tutucusu 3"/>
          <p:cNvSpPr>
            <a:spLocks noGrp="1"/>
          </p:cNvSpPr>
          <p:nvPr>
            <p:ph sz="half" idx="2"/>
          </p:nvPr>
        </p:nvSpPr>
        <p:spPr>
          <a:xfrm>
            <a:off x="6516553" y="685800"/>
            <a:ext cx="4754563" cy="5410200"/>
          </a:xfrm>
        </p:spPr>
        <p:txBody>
          <a:bodyPr vert="horz" lIns="91440" tIns="45720" rIns="91440" bIns="45720" rtlCol="0" anchor="ctr">
            <a:normAutofit/>
          </a:bodyPr>
          <a:lstStyle/>
          <a:p>
            <a:r>
              <a:rPr lang="en-US" sz="1800">
                <a:solidFill>
                  <a:srgbClr val="FFFFFF"/>
                </a:solidFill>
              </a:rPr>
              <a:t>Herkes</a:t>
            </a:r>
            <a:r>
              <a:rPr lang="en-US" sz="1800" dirty="0">
                <a:solidFill>
                  <a:srgbClr val="FFFFFF"/>
                </a:solidFill>
              </a:rPr>
              <a:t>, </a:t>
            </a:r>
            <a:r>
              <a:rPr lang="en-US" sz="1800">
                <a:solidFill>
                  <a:srgbClr val="FFFFFF"/>
                </a:solidFill>
              </a:rPr>
              <a:t>yaşama</a:t>
            </a:r>
            <a:r>
              <a:rPr lang="en-US" sz="1800" dirty="0">
                <a:solidFill>
                  <a:srgbClr val="FFFFFF"/>
                </a:solidFill>
              </a:rPr>
              <a:t>, </a:t>
            </a:r>
            <a:r>
              <a:rPr lang="en-US" sz="1800">
                <a:solidFill>
                  <a:srgbClr val="FFFFFF"/>
                </a:solidFill>
              </a:rPr>
              <a:t>maddî</a:t>
            </a:r>
            <a:r>
              <a:rPr lang="en-US" sz="1800" dirty="0">
                <a:solidFill>
                  <a:srgbClr val="FFFFFF"/>
                </a:solidFill>
              </a:rPr>
              <a:t> </a:t>
            </a:r>
            <a:r>
              <a:rPr lang="en-US" sz="1800">
                <a:solidFill>
                  <a:srgbClr val="FFFFFF"/>
                </a:solidFill>
              </a:rPr>
              <a:t>ve</a:t>
            </a:r>
            <a:r>
              <a:rPr lang="en-US" sz="1800" dirty="0">
                <a:solidFill>
                  <a:srgbClr val="FFFFFF"/>
                </a:solidFill>
              </a:rPr>
              <a:t> </a:t>
            </a:r>
            <a:r>
              <a:rPr lang="en-US" sz="1800">
                <a:solidFill>
                  <a:srgbClr val="FFFFFF"/>
                </a:solidFill>
              </a:rPr>
              <a:t>manevî</a:t>
            </a:r>
            <a:r>
              <a:rPr lang="en-US" sz="1800" dirty="0">
                <a:solidFill>
                  <a:srgbClr val="FFFFFF"/>
                </a:solidFill>
              </a:rPr>
              <a:t> </a:t>
            </a:r>
            <a:r>
              <a:rPr lang="en-US" sz="1800">
                <a:solidFill>
                  <a:srgbClr val="FFFFFF"/>
                </a:solidFill>
              </a:rPr>
              <a:t>varlığını</a:t>
            </a:r>
            <a:r>
              <a:rPr lang="en-US" sz="1800" dirty="0">
                <a:solidFill>
                  <a:srgbClr val="FFFFFF"/>
                </a:solidFill>
              </a:rPr>
              <a:t> </a:t>
            </a:r>
            <a:r>
              <a:rPr lang="en-US" sz="1800">
                <a:solidFill>
                  <a:srgbClr val="FFFFFF"/>
                </a:solidFill>
              </a:rPr>
              <a:t>koruma</a:t>
            </a:r>
            <a:r>
              <a:rPr lang="en-US" sz="1800" dirty="0">
                <a:solidFill>
                  <a:srgbClr val="FFFFFF"/>
                </a:solidFill>
              </a:rPr>
              <a:t> </a:t>
            </a:r>
            <a:r>
              <a:rPr lang="en-US" sz="1800">
                <a:solidFill>
                  <a:srgbClr val="FFFFFF"/>
                </a:solidFill>
              </a:rPr>
              <a:t>ve</a:t>
            </a:r>
            <a:r>
              <a:rPr lang="en-US" sz="1800" dirty="0">
                <a:solidFill>
                  <a:srgbClr val="FFFFFF"/>
                </a:solidFill>
              </a:rPr>
              <a:t> </a:t>
            </a:r>
            <a:r>
              <a:rPr lang="en-US" sz="1800">
                <a:solidFill>
                  <a:srgbClr val="FFFFFF"/>
                </a:solidFill>
              </a:rPr>
              <a:t>geliştirme</a:t>
            </a:r>
            <a:r>
              <a:rPr lang="en-US" sz="1800" dirty="0">
                <a:solidFill>
                  <a:srgbClr val="FFFFFF"/>
                </a:solidFill>
              </a:rPr>
              <a:t> </a:t>
            </a:r>
            <a:r>
              <a:rPr lang="en-US" sz="1800">
                <a:solidFill>
                  <a:srgbClr val="FFFFFF"/>
                </a:solidFill>
              </a:rPr>
              <a:t>hakkına</a:t>
            </a:r>
            <a:r>
              <a:rPr lang="en-US" sz="1800" dirty="0">
                <a:solidFill>
                  <a:srgbClr val="FFFFFF"/>
                </a:solidFill>
              </a:rPr>
              <a:t> </a:t>
            </a:r>
            <a:r>
              <a:rPr lang="en-US" sz="1800">
                <a:solidFill>
                  <a:srgbClr val="FFFFFF"/>
                </a:solidFill>
              </a:rPr>
              <a:t>sahiptir</a:t>
            </a:r>
            <a:r>
              <a:rPr lang="en-US" sz="1800" dirty="0">
                <a:solidFill>
                  <a:srgbClr val="FFFFFF"/>
                </a:solidFill>
              </a:rPr>
              <a:t>. </a:t>
            </a:r>
            <a:endParaRPr lang="en-US" sz="1800">
              <a:solidFill>
                <a:srgbClr val="FFFFFF"/>
              </a:solidFill>
            </a:endParaRPr>
          </a:p>
          <a:p>
            <a:endParaRPr lang="en-US" sz="1800" dirty="0">
              <a:solidFill>
                <a:srgbClr val="FFFFFF"/>
              </a:solidFill>
            </a:endParaRPr>
          </a:p>
          <a:p>
            <a:r>
              <a:rPr lang="en-US" sz="1800">
                <a:solidFill>
                  <a:srgbClr val="FFFFFF"/>
                </a:solidFill>
              </a:rPr>
              <a:t>Tıbbî</a:t>
            </a:r>
            <a:r>
              <a:rPr lang="en-US" sz="1800" dirty="0">
                <a:solidFill>
                  <a:srgbClr val="FFFFFF"/>
                </a:solidFill>
              </a:rPr>
              <a:t> </a:t>
            </a:r>
            <a:r>
              <a:rPr lang="en-US" sz="1800">
                <a:solidFill>
                  <a:srgbClr val="FFFFFF"/>
                </a:solidFill>
              </a:rPr>
              <a:t>zorunluluklar</a:t>
            </a:r>
            <a:r>
              <a:rPr lang="en-US" sz="1800" dirty="0">
                <a:solidFill>
                  <a:srgbClr val="FFFFFF"/>
                </a:solidFill>
              </a:rPr>
              <a:t> </a:t>
            </a:r>
            <a:r>
              <a:rPr lang="en-US" sz="1800">
                <a:solidFill>
                  <a:srgbClr val="FFFFFF"/>
                </a:solidFill>
              </a:rPr>
              <a:t>ve</a:t>
            </a:r>
            <a:r>
              <a:rPr lang="en-US" sz="1800" dirty="0">
                <a:solidFill>
                  <a:srgbClr val="FFFFFF"/>
                </a:solidFill>
              </a:rPr>
              <a:t> </a:t>
            </a:r>
            <a:r>
              <a:rPr lang="en-US" sz="1800">
                <a:solidFill>
                  <a:srgbClr val="FFFFFF"/>
                </a:solidFill>
              </a:rPr>
              <a:t>kanunda</a:t>
            </a:r>
            <a:r>
              <a:rPr lang="en-US" sz="1800" dirty="0">
                <a:solidFill>
                  <a:srgbClr val="FFFFFF"/>
                </a:solidFill>
              </a:rPr>
              <a:t> </a:t>
            </a:r>
            <a:r>
              <a:rPr lang="en-US" sz="1800">
                <a:solidFill>
                  <a:srgbClr val="FFFFFF"/>
                </a:solidFill>
              </a:rPr>
              <a:t>yazılı</a:t>
            </a:r>
            <a:r>
              <a:rPr lang="en-US" sz="1800" dirty="0">
                <a:solidFill>
                  <a:srgbClr val="FFFFFF"/>
                </a:solidFill>
              </a:rPr>
              <a:t> </a:t>
            </a:r>
            <a:r>
              <a:rPr lang="en-US" sz="1800">
                <a:solidFill>
                  <a:srgbClr val="FFFFFF"/>
                </a:solidFill>
              </a:rPr>
              <a:t>haller</a:t>
            </a:r>
            <a:r>
              <a:rPr lang="en-US" sz="1800" dirty="0">
                <a:solidFill>
                  <a:srgbClr val="FFFFFF"/>
                </a:solidFill>
              </a:rPr>
              <a:t> </a:t>
            </a:r>
            <a:r>
              <a:rPr lang="en-US" sz="1800">
                <a:solidFill>
                  <a:srgbClr val="FFFFFF"/>
                </a:solidFill>
              </a:rPr>
              <a:t>dışında</a:t>
            </a:r>
            <a:r>
              <a:rPr lang="en-US" sz="1800" dirty="0">
                <a:solidFill>
                  <a:srgbClr val="FFFFFF"/>
                </a:solidFill>
              </a:rPr>
              <a:t>, </a:t>
            </a:r>
            <a:r>
              <a:rPr lang="en-US" sz="1800">
                <a:solidFill>
                  <a:srgbClr val="FFFFFF"/>
                </a:solidFill>
              </a:rPr>
              <a:t>kişinin</a:t>
            </a:r>
            <a:r>
              <a:rPr lang="en-US" sz="1800" dirty="0">
                <a:solidFill>
                  <a:srgbClr val="FFFFFF"/>
                </a:solidFill>
              </a:rPr>
              <a:t> </a:t>
            </a:r>
            <a:r>
              <a:rPr lang="en-US" sz="1800">
                <a:solidFill>
                  <a:srgbClr val="FFFFFF"/>
                </a:solidFill>
              </a:rPr>
              <a:t>vücut</a:t>
            </a:r>
            <a:r>
              <a:rPr lang="en-US" sz="1800" dirty="0">
                <a:solidFill>
                  <a:srgbClr val="FFFFFF"/>
                </a:solidFill>
              </a:rPr>
              <a:t> </a:t>
            </a:r>
            <a:r>
              <a:rPr lang="en-US" sz="1800">
                <a:solidFill>
                  <a:srgbClr val="FFFFFF"/>
                </a:solidFill>
              </a:rPr>
              <a:t>bütünlüğüne</a:t>
            </a:r>
            <a:r>
              <a:rPr lang="en-US" sz="1800" dirty="0">
                <a:solidFill>
                  <a:srgbClr val="FFFFFF"/>
                </a:solidFill>
              </a:rPr>
              <a:t> </a:t>
            </a:r>
            <a:r>
              <a:rPr lang="en-US" sz="1800">
                <a:solidFill>
                  <a:srgbClr val="FFFFFF"/>
                </a:solidFill>
              </a:rPr>
              <a:t>dokunulamaz</a:t>
            </a:r>
            <a:r>
              <a:rPr lang="en-US" sz="1800" dirty="0">
                <a:solidFill>
                  <a:srgbClr val="FFFFFF"/>
                </a:solidFill>
              </a:rPr>
              <a:t>; </a:t>
            </a:r>
            <a:r>
              <a:rPr lang="en-US" sz="1800">
                <a:solidFill>
                  <a:srgbClr val="FFFFFF"/>
                </a:solidFill>
              </a:rPr>
              <a:t>rızası</a:t>
            </a:r>
            <a:r>
              <a:rPr lang="en-US" sz="1800" dirty="0">
                <a:solidFill>
                  <a:srgbClr val="FFFFFF"/>
                </a:solidFill>
              </a:rPr>
              <a:t> </a:t>
            </a:r>
            <a:r>
              <a:rPr lang="en-US" sz="1800">
                <a:solidFill>
                  <a:srgbClr val="FFFFFF"/>
                </a:solidFill>
              </a:rPr>
              <a:t>olmadan</a:t>
            </a:r>
            <a:r>
              <a:rPr lang="en-US" sz="1800" dirty="0">
                <a:solidFill>
                  <a:srgbClr val="FFFFFF"/>
                </a:solidFill>
              </a:rPr>
              <a:t> </a:t>
            </a:r>
            <a:r>
              <a:rPr lang="en-US" sz="1800">
                <a:solidFill>
                  <a:srgbClr val="FFFFFF"/>
                </a:solidFill>
              </a:rPr>
              <a:t>bilimsel</a:t>
            </a:r>
            <a:r>
              <a:rPr lang="en-US" sz="1800" dirty="0">
                <a:solidFill>
                  <a:srgbClr val="FFFFFF"/>
                </a:solidFill>
              </a:rPr>
              <a:t> </a:t>
            </a:r>
            <a:r>
              <a:rPr lang="en-US" sz="1800">
                <a:solidFill>
                  <a:srgbClr val="FFFFFF"/>
                </a:solidFill>
              </a:rPr>
              <a:t>ve</a:t>
            </a:r>
            <a:r>
              <a:rPr lang="en-US" sz="1800" dirty="0">
                <a:solidFill>
                  <a:srgbClr val="FFFFFF"/>
                </a:solidFill>
              </a:rPr>
              <a:t> </a:t>
            </a:r>
            <a:r>
              <a:rPr lang="en-US" sz="1800">
                <a:solidFill>
                  <a:srgbClr val="FFFFFF"/>
                </a:solidFill>
              </a:rPr>
              <a:t>tıbbî</a:t>
            </a:r>
            <a:r>
              <a:rPr lang="en-US" sz="1800" dirty="0">
                <a:solidFill>
                  <a:srgbClr val="FFFFFF"/>
                </a:solidFill>
              </a:rPr>
              <a:t> </a:t>
            </a:r>
            <a:r>
              <a:rPr lang="en-US" sz="1800">
                <a:solidFill>
                  <a:srgbClr val="FFFFFF"/>
                </a:solidFill>
              </a:rPr>
              <a:t>deneylere</a:t>
            </a:r>
            <a:r>
              <a:rPr lang="en-US" sz="1800" dirty="0">
                <a:solidFill>
                  <a:srgbClr val="FFFFFF"/>
                </a:solidFill>
              </a:rPr>
              <a:t> </a:t>
            </a:r>
            <a:r>
              <a:rPr lang="en-US" sz="1800">
                <a:solidFill>
                  <a:srgbClr val="FFFFFF"/>
                </a:solidFill>
              </a:rPr>
              <a:t>tâbi</a:t>
            </a:r>
            <a:r>
              <a:rPr lang="en-US" sz="1800" dirty="0">
                <a:solidFill>
                  <a:srgbClr val="FFFFFF"/>
                </a:solidFill>
              </a:rPr>
              <a:t> </a:t>
            </a:r>
            <a:r>
              <a:rPr lang="en-US" sz="1800">
                <a:solidFill>
                  <a:srgbClr val="FFFFFF"/>
                </a:solidFill>
              </a:rPr>
              <a:t>tutulamaz</a:t>
            </a:r>
            <a:r>
              <a:rPr lang="en-US" sz="1800" dirty="0">
                <a:solidFill>
                  <a:srgbClr val="FFFFFF"/>
                </a:solidFill>
              </a:rPr>
              <a:t>.</a:t>
            </a:r>
          </a:p>
          <a:p>
            <a:pPr marL="0" indent="0"/>
            <a:endParaRPr lang="en-US" sz="1800" dirty="0">
              <a:solidFill>
                <a:srgbClr val="FFFFFF"/>
              </a:solidFill>
            </a:endParaRPr>
          </a:p>
          <a:p>
            <a:r>
              <a:rPr lang="en-US" sz="1800" dirty="0">
                <a:solidFill>
                  <a:srgbClr val="FFFFFF"/>
                </a:solidFill>
              </a:rPr>
              <a:t> </a:t>
            </a:r>
            <a:r>
              <a:rPr lang="en-US" sz="1800">
                <a:solidFill>
                  <a:srgbClr val="FFFFFF"/>
                </a:solidFill>
              </a:rPr>
              <a:t>Kimseye</a:t>
            </a:r>
            <a:r>
              <a:rPr lang="en-US" sz="1800" dirty="0">
                <a:solidFill>
                  <a:srgbClr val="FFFFFF"/>
                </a:solidFill>
              </a:rPr>
              <a:t> </a:t>
            </a:r>
            <a:r>
              <a:rPr lang="en-US" sz="1800">
                <a:solidFill>
                  <a:srgbClr val="FFFFFF"/>
                </a:solidFill>
              </a:rPr>
              <a:t>işkence</a:t>
            </a:r>
            <a:r>
              <a:rPr lang="en-US" sz="1800" dirty="0">
                <a:solidFill>
                  <a:srgbClr val="FFFFFF"/>
                </a:solidFill>
              </a:rPr>
              <a:t> </a:t>
            </a:r>
            <a:r>
              <a:rPr lang="en-US" sz="1800">
                <a:solidFill>
                  <a:srgbClr val="FFFFFF"/>
                </a:solidFill>
              </a:rPr>
              <a:t>ve</a:t>
            </a:r>
            <a:r>
              <a:rPr lang="en-US" sz="1800" dirty="0">
                <a:solidFill>
                  <a:srgbClr val="FFFFFF"/>
                </a:solidFill>
              </a:rPr>
              <a:t> </a:t>
            </a:r>
            <a:r>
              <a:rPr lang="en-US" sz="1800">
                <a:solidFill>
                  <a:srgbClr val="FFFFFF"/>
                </a:solidFill>
              </a:rPr>
              <a:t>eziyet</a:t>
            </a:r>
            <a:r>
              <a:rPr lang="en-US" sz="1800" dirty="0">
                <a:solidFill>
                  <a:srgbClr val="FFFFFF"/>
                </a:solidFill>
              </a:rPr>
              <a:t> </a:t>
            </a:r>
            <a:r>
              <a:rPr lang="en-US" sz="1800">
                <a:solidFill>
                  <a:srgbClr val="FFFFFF"/>
                </a:solidFill>
              </a:rPr>
              <a:t>yapılamaz</a:t>
            </a:r>
            <a:r>
              <a:rPr lang="en-US" sz="1800" dirty="0">
                <a:solidFill>
                  <a:srgbClr val="FFFFFF"/>
                </a:solidFill>
              </a:rPr>
              <a:t>;</a:t>
            </a:r>
            <a:r>
              <a:rPr lang="en-US" sz="1800">
                <a:solidFill>
                  <a:srgbClr val="FFFFFF"/>
                </a:solidFill>
              </a:rPr>
              <a:t> kimse</a:t>
            </a:r>
            <a:r>
              <a:rPr lang="en-US" sz="1800" dirty="0">
                <a:solidFill>
                  <a:srgbClr val="FFFFFF"/>
                </a:solidFill>
              </a:rPr>
              <a:t> </a:t>
            </a:r>
            <a:r>
              <a:rPr lang="en-US" sz="1800">
                <a:solidFill>
                  <a:srgbClr val="FFFFFF"/>
                </a:solidFill>
              </a:rPr>
              <a:t>insan</a:t>
            </a:r>
            <a:r>
              <a:rPr lang="en-US" sz="1800" dirty="0">
                <a:solidFill>
                  <a:srgbClr val="FFFFFF"/>
                </a:solidFill>
              </a:rPr>
              <a:t> </a:t>
            </a:r>
            <a:r>
              <a:rPr lang="en-US" sz="1800">
                <a:solidFill>
                  <a:srgbClr val="FFFFFF"/>
                </a:solidFill>
              </a:rPr>
              <a:t>haysiyetiyle bağdaşmayan</a:t>
            </a:r>
            <a:r>
              <a:rPr lang="en-US" sz="1800" dirty="0">
                <a:solidFill>
                  <a:srgbClr val="FFFFFF"/>
                </a:solidFill>
              </a:rPr>
              <a:t> </a:t>
            </a:r>
            <a:r>
              <a:rPr lang="en-US" sz="1800">
                <a:solidFill>
                  <a:srgbClr val="FFFFFF"/>
                </a:solidFill>
              </a:rPr>
              <a:t>bir</a:t>
            </a:r>
            <a:r>
              <a:rPr lang="en-US" sz="1800" dirty="0">
                <a:solidFill>
                  <a:srgbClr val="FFFFFF"/>
                </a:solidFill>
              </a:rPr>
              <a:t> </a:t>
            </a:r>
            <a:r>
              <a:rPr lang="en-US" sz="1800">
                <a:solidFill>
                  <a:srgbClr val="FFFFFF"/>
                </a:solidFill>
              </a:rPr>
              <a:t>cezaya</a:t>
            </a:r>
            <a:r>
              <a:rPr lang="en-US" sz="1800" dirty="0">
                <a:solidFill>
                  <a:srgbClr val="FFFFFF"/>
                </a:solidFill>
              </a:rPr>
              <a:t> </a:t>
            </a:r>
            <a:r>
              <a:rPr lang="en-US" sz="1800">
                <a:solidFill>
                  <a:srgbClr val="FFFFFF"/>
                </a:solidFill>
              </a:rPr>
              <a:t>veya</a:t>
            </a:r>
            <a:r>
              <a:rPr lang="en-US" sz="1800" dirty="0">
                <a:solidFill>
                  <a:srgbClr val="FFFFFF"/>
                </a:solidFill>
              </a:rPr>
              <a:t> </a:t>
            </a:r>
            <a:r>
              <a:rPr lang="en-US" sz="1800">
                <a:solidFill>
                  <a:srgbClr val="FFFFFF"/>
                </a:solidFill>
              </a:rPr>
              <a:t>muameleye</a:t>
            </a:r>
            <a:r>
              <a:rPr lang="en-US" sz="1800" dirty="0">
                <a:solidFill>
                  <a:srgbClr val="FFFFFF"/>
                </a:solidFill>
              </a:rPr>
              <a:t> </a:t>
            </a:r>
            <a:r>
              <a:rPr lang="en-US" sz="1800">
                <a:solidFill>
                  <a:srgbClr val="FFFFFF"/>
                </a:solidFill>
              </a:rPr>
              <a:t>tâbi</a:t>
            </a:r>
            <a:r>
              <a:rPr lang="en-US" sz="1800" dirty="0">
                <a:solidFill>
                  <a:srgbClr val="FFFFFF"/>
                </a:solidFill>
              </a:rPr>
              <a:t> </a:t>
            </a:r>
            <a:r>
              <a:rPr lang="en-US" sz="1800">
                <a:solidFill>
                  <a:srgbClr val="FFFFFF"/>
                </a:solidFill>
              </a:rPr>
              <a:t>tutulamaz</a:t>
            </a:r>
            <a:endParaRPr lang="en-US" sz="1800" dirty="0">
              <a:solidFill>
                <a:srgbClr val="FFFFFF"/>
              </a:solidFill>
            </a:endParaRPr>
          </a:p>
        </p:txBody>
      </p:sp>
    </p:spTree>
    <p:extLst>
      <p:ext uri="{BB962C8B-B14F-4D97-AF65-F5344CB8AC3E}">
        <p14:creationId xmlns:p14="http://schemas.microsoft.com/office/powerpoint/2010/main" val="35009367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Unvan 1"/>
          <p:cNvSpPr>
            <a:spLocks noGrp="1"/>
          </p:cNvSpPr>
          <p:nvPr>
            <p:ph type="title"/>
          </p:nvPr>
        </p:nvSpPr>
        <p:spPr>
          <a:xfrm>
            <a:off x="1834919" y="685800"/>
            <a:ext cx="3705269" cy="5308599"/>
          </a:xfrm>
        </p:spPr>
        <p:txBody>
          <a:bodyPr>
            <a:normAutofit/>
          </a:bodyPr>
          <a:lstStyle/>
          <a:p>
            <a:r>
              <a:rPr lang="tr-TR" sz="3200" dirty="0">
                <a:solidFill>
                  <a:srgbClr val="FFFFFF"/>
                </a:solidFill>
              </a:rPr>
              <a:t>ANAYASA </a:t>
            </a:r>
            <a:br>
              <a:rPr lang="tr-TR" sz="3200" dirty="0">
                <a:solidFill>
                  <a:srgbClr val="FFFFFF"/>
                </a:solidFill>
              </a:rPr>
            </a:br>
            <a:r>
              <a:rPr lang="tr-TR" sz="3200" dirty="0">
                <a:solidFill>
                  <a:srgbClr val="FFFFFF"/>
                </a:solidFill>
              </a:rPr>
              <a:t>56. maddesi</a:t>
            </a:r>
            <a:br>
              <a:rPr lang="tr-TR" sz="3200" dirty="0">
                <a:solidFill>
                  <a:srgbClr val="FFFFFF"/>
                </a:solidFill>
              </a:rPr>
            </a:br>
            <a:r>
              <a:rPr lang="tr-TR" sz="3200" dirty="0">
                <a:solidFill>
                  <a:srgbClr val="FFFFFF"/>
                </a:solidFill>
              </a:rPr>
              <a:t>"</a:t>
            </a:r>
            <a:r>
              <a:rPr lang="tr-TR" sz="3200">
                <a:solidFill>
                  <a:srgbClr val="FFFFFF"/>
                </a:solidFill>
              </a:rPr>
              <a:t>SağlIk</a:t>
            </a:r>
            <a:r>
              <a:rPr lang="tr-TR" sz="3200" dirty="0">
                <a:solidFill>
                  <a:srgbClr val="FFFFFF"/>
                </a:solidFill>
              </a:rPr>
              <a:t> Hizmetleri ve Çevrenin </a:t>
            </a:r>
            <a:r>
              <a:rPr lang="tr-TR" sz="3200">
                <a:solidFill>
                  <a:srgbClr val="FFFFFF"/>
                </a:solidFill>
              </a:rPr>
              <a:t>KorunmasI</a:t>
            </a:r>
            <a:endParaRPr lang="tr-TR" sz="3200" dirty="0">
              <a:solidFill>
                <a:srgbClr val="FFFFFF"/>
              </a:solidFill>
            </a:endParaRPr>
          </a:p>
        </p:txBody>
      </p:sp>
      <p:sp>
        <p:nvSpPr>
          <p:cNvPr id="3" name="İçerik Yer Tutucusu 2"/>
          <p:cNvSpPr>
            <a:spLocks noGrp="1"/>
          </p:cNvSpPr>
          <p:nvPr>
            <p:ph idx="1"/>
          </p:nvPr>
        </p:nvSpPr>
        <p:spPr>
          <a:xfrm>
            <a:off x="6516553" y="685800"/>
            <a:ext cx="4754563" cy="5410200"/>
          </a:xfrm>
        </p:spPr>
        <p:txBody>
          <a:bodyPr>
            <a:normAutofit/>
          </a:bodyPr>
          <a:lstStyle/>
          <a:p>
            <a:pPr marL="0" indent="0">
              <a:lnSpc>
                <a:spcPct val="90000"/>
              </a:lnSpc>
              <a:buNone/>
            </a:pPr>
            <a:endParaRPr lang="tr-TR" sz="1700" dirty="0">
              <a:solidFill>
                <a:srgbClr val="FFFFFF"/>
              </a:solidFill>
            </a:endParaRPr>
          </a:p>
          <a:p>
            <a:pPr>
              <a:lnSpc>
                <a:spcPct val="90000"/>
              </a:lnSpc>
            </a:pPr>
            <a:r>
              <a:rPr lang="tr-TR" sz="1700" dirty="0">
                <a:solidFill>
                  <a:srgbClr val="FFFFFF"/>
                </a:solidFill>
              </a:rPr>
              <a:t>Herkes, sağlıklı ve dengeli bir çevrede yaşama hakkına sahiptir.</a:t>
            </a:r>
            <a:endParaRPr lang="tr-TR" sz="1700">
              <a:solidFill>
                <a:srgbClr val="FFFFFF"/>
              </a:solidFill>
            </a:endParaRPr>
          </a:p>
          <a:p>
            <a:pPr>
              <a:lnSpc>
                <a:spcPct val="90000"/>
              </a:lnSpc>
            </a:pPr>
            <a:r>
              <a:rPr lang="tr-TR" sz="1700" dirty="0">
                <a:solidFill>
                  <a:srgbClr val="FFFFFF"/>
                </a:solidFill>
              </a:rPr>
              <a:t> Çevreyi geliştirmek, çevre sağlığını korumak ve çevre kirlenmesini önlemek Devletin ve vatandaşların ödevidir.</a:t>
            </a:r>
            <a:endParaRPr lang="tr-TR" sz="1700">
              <a:solidFill>
                <a:srgbClr val="FFFFFF"/>
              </a:solidFill>
            </a:endParaRPr>
          </a:p>
          <a:p>
            <a:pPr>
              <a:lnSpc>
                <a:spcPct val="90000"/>
              </a:lnSpc>
            </a:pPr>
            <a:r>
              <a:rPr lang="tr-TR" sz="1700" dirty="0">
                <a:solidFill>
                  <a:srgbClr val="FFFFFF"/>
                </a:solidFill>
              </a:rPr>
              <a:t> Devlet, herkesin hayatını, beden ve ruh sağlığı içinde sürdürmesini sağlamak, insan ve madde gücünde tasarruf ve verimi artırarak, işbirliğini gerçekleştirmek amacıyla sağlık kuruluşlarını tek elden planlayıp hizmet vermesini düzenler. Devlet, bu görevini kamu ve özel kesimlerdeki sağlık ve sosyal kurumlarından yararlanarak, onları denetleyerek yerine getirir.</a:t>
            </a:r>
            <a:endParaRPr lang="tr-TR" sz="1700">
              <a:solidFill>
                <a:srgbClr val="FFFFFF"/>
              </a:solidFill>
            </a:endParaRPr>
          </a:p>
          <a:p>
            <a:pPr>
              <a:lnSpc>
                <a:spcPct val="90000"/>
              </a:lnSpc>
            </a:pPr>
            <a:r>
              <a:rPr lang="tr-TR" sz="1700" dirty="0">
                <a:solidFill>
                  <a:srgbClr val="FFFFFF"/>
                </a:solidFill>
              </a:rPr>
              <a:t> Sağlık hizmetlerinin yaygın bir şekilde yerine getirilmesi için kanunla genel sağlık sigortası kurulabilir</a:t>
            </a:r>
            <a:endParaRPr lang="tr-TR" sz="1700">
              <a:solidFill>
                <a:srgbClr val="FFFFFF"/>
              </a:solidFill>
            </a:endParaRPr>
          </a:p>
        </p:txBody>
      </p:sp>
    </p:spTree>
    <p:extLst>
      <p:ext uri="{BB962C8B-B14F-4D97-AF65-F5344CB8AC3E}">
        <p14:creationId xmlns:p14="http://schemas.microsoft.com/office/powerpoint/2010/main" val="3217246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18" name="Metin kutusu 17">
            <a:extLst>
              <a:ext uri="{FF2B5EF4-FFF2-40B4-BE49-F238E27FC236}">
                <a16:creationId xmlns:a16="http://schemas.microsoft.com/office/drawing/2014/main" id="{FA5415B0-F152-4F5F-9D43-D43E02E2D436}"/>
              </a:ext>
            </a:extLst>
          </p:cNvPr>
          <p:cNvSpPr txBox="1"/>
          <p:nvPr/>
        </p:nvSpPr>
        <p:spPr>
          <a:xfrm>
            <a:off x="1689904" y="1186269"/>
            <a:ext cx="9248171" cy="1757532"/>
          </a:xfrm>
          <a:prstGeom prst="rect">
            <a:avLst/>
          </a:prstGeom>
          <a:noFill/>
        </p:spPr>
        <p:txBody>
          <a:bodyPr wrap="square">
            <a:spAutoFit/>
          </a:bodyPr>
          <a:lstStyle/>
          <a:p>
            <a:pPr algn="just">
              <a:lnSpc>
                <a:spcPct val="107000"/>
              </a:lnSpc>
              <a:spcAft>
                <a:spcPts val="800"/>
              </a:spcAft>
            </a:pPr>
            <a:r>
              <a:rPr lang="tr-TR" sz="3000" dirty="0">
                <a:latin typeface="Calibri" panose="020F0502020204030204" pitchFamily="34" charset="0"/>
                <a:ea typeface="Calibri" panose="020F0502020204030204" pitchFamily="34" charset="0"/>
                <a:cs typeface="Times New Roman" panose="02020603050405020304" pitchFamily="18" charset="0"/>
              </a:rPr>
              <a:t>Yaşama hakkındaki </a:t>
            </a:r>
          </a:p>
          <a:p>
            <a:pPr algn="just">
              <a:lnSpc>
                <a:spcPct val="107000"/>
              </a:lnSpc>
              <a:spcAft>
                <a:spcPts val="800"/>
              </a:spcAft>
            </a:pPr>
            <a:r>
              <a:rPr lang="tr-TR" sz="3000" dirty="0">
                <a:latin typeface="Calibri" panose="020F0502020204030204" pitchFamily="34" charset="0"/>
                <a:ea typeface="Calibri" panose="020F0502020204030204" pitchFamily="34" charset="0"/>
                <a:cs typeface="Times New Roman" panose="02020603050405020304" pitchFamily="18" charset="0"/>
              </a:rPr>
              <a:t>"yaşamak"</a:t>
            </a:r>
          </a:p>
          <a:p>
            <a:pPr algn="just">
              <a:lnSpc>
                <a:spcPct val="107000"/>
              </a:lnSpc>
              <a:spcAft>
                <a:spcPts val="800"/>
              </a:spcAft>
            </a:pPr>
            <a:r>
              <a:rPr lang="tr-TR" sz="3000" dirty="0">
                <a:latin typeface="Calibri" panose="020F0502020204030204" pitchFamily="34" charset="0"/>
                <a:ea typeface="Calibri" panose="020F0502020204030204" pitchFamily="34" charset="0"/>
                <a:cs typeface="Times New Roman" panose="02020603050405020304" pitchFamily="18" charset="0"/>
              </a:rPr>
              <a:t>yalnızca "canlılık özelliklerine sahip olmak" demek değildir. </a:t>
            </a:r>
          </a:p>
        </p:txBody>
      </p:sp>
      <p:sp>
        <p:nvSpPr>
          <p:cNvPr id="20" name="Metin kutusu 19">
            <a:extLst>
              <a:ext uri="{FF2B5EF4-FFF2-40B4-BE49-F238E27FC236}">
                <a16:creationId xmlns:a16="http://schemas.microsoft.com/office/drawing/2014/main" id="{0E41A335-7127-4AE5-9713-F0F21D434CCC}"/>
              </a:ext>
            </a:extLst>
          </p:cNvPr>
          <p:cNvSpPr txBox="1"/>
          <p:nvPr/>
        </p:nvSpPr>
        <p:spPr>
          <a:xfrm>
            <a:off x="3284841" y="3126049"/>
            <a:ext cx="6058295" cy="529702"/>
          </a:xfrm>
          <a:prstGeom prst="rect">
            <a:avLst/>
          </a:prstGeom>
          <a:noFill/>
        </p:spPr>
        <p:txBody>
          <a:bodyPr wrap="square">
            <a:spAutoFit/>
          </a:bodyPr>
          <a:lstStyle/>
          <a:p>
            <a:r>
              <a:rPr lang="tr-TR"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Sağlık hakkının iki bileşeni</a:t>
            </a:r>
            <a:endParaRPr lang="en-US" sz="2800" dirty="0">
              <a:solidFill>
                <a:srgbClr val="FF0000"/>
              </a:solidFill>
            </a:endParaRPr>
          </a:p>
        </p:txBody>
      </p:sp>
      <p:sp>
        <p:nvSpPr>
          <p:cNvPr id="21" name="İçerik Yer Tutucusu 2">
            <a:extLst>
              <a:ext uri="{FF2B5EF4-FFF2-40B4-BE49-F238E27FC236}">
                <a16:creationId xmlns:a16="http://schemas.microsoft.com/office/drawing/2014/main" id="{2580CF6A-624B-46AB-A446-0345C685753F}"/>
              </a:ext>
            </a:extLst>
          </p:cNvPr>
          <p:cNvSpPr>
            <a:spLocks noGrp="1"/>
          </p:cNvSpPr>
          <p:nvPr>
            <p:ph idx="1"/>
          </p:nvPr>
        </p:nvSpPr>
        <p:spPr>
          <a:xfrm>
            <a:off x="6556903" y="1936925"/>
            <a:ext cx="4676172" cy="2952428"/>
          </a:xfrm>
        </p:spPr>
        <p:txBody>
          <a:bodyPr>
            <a:normAutofit lnSpcReduction="10000"/>
          </a:bodyPr>
          <a:lstStyle/>
          <a:p>
            <a:endParaRPr lang="en-US" sz="1800" dirty="0">
              <a:solidFill>
                <a:srgbClr val="FFFFFF"/>
              </a:solidFill>
            </a:endParaRPr>
          </a:p>
          <a:p>
            <a:pPr marL="0" indent="0">
              <a:buNone/>
            </a:pPr>
            <a:endParaRPr lang="tr-TR" sz="2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tr-TR" sz="2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tr-TR" sz="28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Sağlık hizmetlerinden yararlanma </a:t>
            </a:r>
          </a:p>
        </p:txBody>
      </p:sp>
      <p:sp>
        <p:nvSpPr>
          <p:cNvPr id="22" name="Metin kutusu 21">
            <a:extLst>
              <a:ext uri="{FF2B5EF4-FFF2-40B4-BE49-F238E27FC236}">
                <a16:creationId xmlns:a16="http://schemas.microsoft.com/office/drawing/2014/main" id="{1241536B-C40F-4AB3-9168-DBE682195698}"/>
              </a:ext>
            </a:extLst>
          </p:cNvPr>
          <p:cNvSpPr txBox="1"/>
          <p:nvPr/>
        </p:nvSpPr>
        <p:spPr>
          <a:xfrm>
            <a:off x="1909190" y="3877951"/>
            <a:ext cx="2390288" cy="523220"/>
          </a:xfrm>
          <a:prstGeom prst="rect">
            <a:avLst/>
          </a:prstGeom>
          <a:noFill/>
        </p:spPr>
        <p:txBody>
          <a:bodyPr wrap="square">
            <a:spAutoFit/>
          </a:bodyPr>
          <a:lstStyle/>
          <a:p>
            <a:r>
              <a:rPr lang="tr-TR" sz="2800" dirty="0">
                <a:solidFill>
                  <a:srgbClr val="FF0000"/>
                </a:solidFill>
                <a:latin typeface="Calibri" panose="020F0502020204030204" pitchFamily="34" charset="0"/>
                <a:ea typeface="Calibri" panose="020F0502020204030204" pitchFamily="34" charset="0"/>
                <a:cs typeface="Times New Roman" panose="02020603050405020304" pitchFamily="18" charset="0"/>
              </a:rPr>
              <a:t>Sağlıklı olma </a:t>
            </a:r>
            <a:endParaRPr lang="en-US" sz="2800" dirty="0"/>
          </a:p>
        </p:txBody>
      </p:sp>
      <p:sp>
        <p:nvSpPr>
          <p:cNvPr id="23" name="Ok: Sağ 22">
            <a:extLst>
              <a:ext uri="{FF2B5EF4-FFF2-40B4-BE49-F238E27FC236}">
                <a16:creationId xmlns:a16="http://schemas.microsoft.com/office/drawing/2014/main" id="{F1BFC785-78D9-4951-B5BE-8FFB004EE7C2}"/>
              </a:ext>
            </a:extLst>
          </p:cNvPr>
          <p:cNvSpPr/>
          <p:nvPr/>
        </p:nvSpPr>
        <p:spPr>
          <a:xfrm>
            <a:off x="1092907" y="3994309"/>
            <a:ext cx="825211" cy="284096"/>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k: Sağ 23">
            <a:extLst>
              <a:ext uri="{FF2B5EF4-FFF2-40B4-BE49-F238E27FC236}">
                <a16:creationId xmlns:a16="http://schemas.microsoft.com/office/drawing/2014/main" id="{FE7EAB5F-89BD-4391-AFF5-423D16579179}"/>
              </a:ext>
            </a:extLst>
          </p:cNvPr>
          <p:cNvSpPr/>
          <p:nvPr/>
        </p:nvSpPr>
        <p:spPr>
          <a:xfrm>
            <a:off x="5682535" y="4127052"/>
            <a:ext cx="836125" cy="255704"/>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Tree>
    <p:extLst>
      <p:ext uri="{BB962C8B-B14F-4D97-AF65-F5344CB8AC3E}">
        <p14:creationId xmlns:p14="http://schemas.microsoft.com/office/powerpoint/2010/main" val="1980793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1BBDC9-2DC6-4959-AC3D-49A5DCB05D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B74BB55-8517-4CFE-9389-81D0E6F81F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1">
              <a:lumMod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grpSp>
        <p:nvGrpSpPr>
          <p:cNvPr id="12" name="Group 11">
            <a:extLst>
              <a:ext uri="{FF2B5EF4-FFF2-40B4-BE49-F238E27FC236}">
                <a16:creationId xmlns:a16="http://schemas.microsoft.com/office/drawing/2014/main" id="{A3F7C935-E41E-4E8D-91DF-D3BAB9521DF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45" y="4435646"/>
            <a:ext cx="1419541" cy="1660354"/>
            <a:chOff x="10292292" y="2963333"/>
            <a:chExt cx="1896535" cy="2218267"/>
          </a:xfrm>
        </p:grpSpPr>
        <p:cxnSp>
          <p:nvCxnSpPr>
            <p:cNvPr id="13" name="Straight Connector 12">
              <a:extLst>
                <a:ext uri="{FF2B5EF4-FFF2-40B4-BE49-F238E27FC236}">
                  <a16:creationId xmlns:a16="http://schemas.microsoft.com/office/drawing/2014/main" id="{4FB64230-1B44-4C76-9885-0BBE5C736C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D3F7F181-4FFE-4F8E-A3D0-1A8ECDEFFB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0292292" y="3190344"/>
              <a:ext cx="1896535"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066495D-EC57-44E4-8DED-0DC2E07AA2F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E0DA2F2-D672-4417-8072-9ED4FA5CC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30E8BACB-AEC7-46A5-A3AD-4D1BBE8715B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
        <p:nvSpPr>
          <p:cNvPr id="19" name="Rectangle 18">
            <a:extLst>
              <a:ext uri="{FF2B5EF4-FFF2-40B4-BE49-F238E27FC236}">
                <a16:creationId xmlns:a16="http://schemas.microsoft.com/office/drawing/2014/main" id="{08452CCF-4A27-488A-AAF4-424933CFC9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4212" y="0"/>
            <a:ext cx="4657345" cy="6858000"/>
          </a:xfrm>
          <a:prstGeom prst="rect">
            <a:avLst/>
          </a:prstGeom>
          <a:solidFill>
            <a:schemeClr val="accent1">
              <a:lumMod val="75000"/>
            </a:schemeClr>
          </a:solidFill>
          <a:ln>
            <a:noFill/>
          </a:ln>
          <a:effectLst/>
        </p:spPr>
        <p:style>
          <a:lnRef idx="2">
            <a:schemeClr val="accent1">
              <a:shade val="50000"/>
            </a:schemeClr>
          </a:lnRef>
          <a:fillRef idx="1001">
            <a:schemeClr val="dk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8DA80BE-5170-421A-B5A9-390A14EC40BB}"/>
              </a:ext>
            </a:extLst>
          </p:cNvPr>
          <p:cNvSpPr>
            <a:spLocks noGrp="1"/>
          </p:cNvSpPr>
          <p:nvPr>
            <p:ph type="title"/>
          </p:nvPr>
        </p:nvSpPr>
        <p:spPr>
          <a:xfrm>
            <a:off x="1834919" y="685800"/>
            <a:ext cx="3705269" cy="5308599"/>
          </a:xfrm>
        </p:spPr>
        <p:txBody>
          <a:bodyPr>
            <a:normAutofit/>
          </a:bodyPr>
          <a:lstStyle/>
          <a:p>
            <a:r>
              <a:rPr lang="tr-TR" sz="32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sağlık hizmeti sunucularından </a:t>
            </a:r>
            <a:br>
              <a:rPr lang="tr-TR" sz="32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br>
            <a:r>
              <a:rPr lang="tr-TR" sz="3200" b="1" dirty="0">
                <a:solidFill>
                  <a:srgbClr val="FFFFFF"/>
                </a:solidFill>
                <a:latin typeface="Calibri" panose="020F0502020204030204" pitchFamily="34" charset="0"/>
                <a:cs typeface="Times New Roman" panose="02020603050405020304" pitchFamily="18" charset="0"/>
              </a:rPr>
              <a:t>talep edilebilen haklar</a:t>
            </a:r>
            <a:br>
              <a:rPr lang="tr-TR" sz="3200" b="1" dirty="0">
                <a:solidFill>
                  <a:srgbClr val="FFFFFF"/>
                </a:solidFill>
                <a:latin typeface="Calibri" panose="020F0502020204030204" pitchFamily="34" charset="0"/>
                <a:cs typeface="Times New Roman" panose="02020603050405020304" pitchFamily="18" charset="0"/>
              </a:rPr>
            </a:br>
            <a:endParaRPr lang="en-US" sz="3200" dirty="0">
              <a:solidFill>
                <a:srgbClr val="FFFFFF"/>
              </a:solidFill>
            </a:endParaRPr>
          </a:p>
        </p:txBody>
      </p:sp>
      <p:sp>
        <p:nvSpPr>
          <p:cNvPr id="3" name="İçerik Yer Tutucusu 2">
            <a:extLst>
              <a:ext uri="{FF2B5EF4-FFF2-40B4-BE49-F238E27FC236}">
                <a16:creationId xmlns:a16="http://schemas.microsoft.com/office/drawing/2014/main" id="{62DCDD69-9556-4DFE-93DE-3BE6715BC525}"/>
              </a:ext>
            </a:extLst>
          </p:cNvPr>
          <p:cNvSpPr>
            <a:spLocks noGrp="1"/>
          </p:cNvSpPr>
          <p:nvPr>
            <p:ph idx="1"/>
          </p:nvPr>
        </p:nvSpPr>
        <p:spPr>
          <a:xfrm>
            <a:off x="6516553" y="685800"/>
            <a:ext cx="4754563" cy="5410200"/>
          </a:xfrm>
        </p:spPr>
        <p:txBody>
          <a:bodyPr>
            <a:normAutofit/>
          </a:bodyPr>
          <a:lstStyle/>
          <a:p>
            <a:r>
              <a:rPr lang="tr-TR" sz="1800">
                <a:solidFill>
                  <a:srgbClr val="FFFFFF"/>
                </a:solidFill>
              </a:rPr>
              <a:t>tıbbi kayıtların gizliliği hakkı </a:t>
            </a:r>
          </a:p>
          <a:p>
            <a:r>
              <a:rPr lang="tr-TR" sz="1800">
                <a:solidFill>
                  <a:srgbClr val="FFFFFF"/>
                </a:solidFill>
              </a:rPr>
              <a:t> kişisel tıbbi bilgilere giriş hakkı  </a:t>
            </a:r>
          </a:p>
          <a:p>
            <a:r>
              <a:rPr lang="tr-TR" sz="1800">
                <a:solidFill>
                  <a:srgbClr val="FFFFFF"/>
                </a:solidFill>
              </a:rPr>
              <a:t>nasıl bir tıbbi müdahale yapılacağını ve risklerini bilme hakkı</a:t>
            </a:r>
          </a:p>
          <a:p>
            <a:r>
              <a:rPr lang="tr-TR" sz="1800">
                <a:solidFill>
                  <a:srgbClr val="FFFFFF"/>
                </a:solidFill>
              </a:rPr>
              <a:t> tıbbi müdahaleye başlanmadan onam verme veya tedaviyi reddetme hakkı.</a:t>
            </a:r>
          </a:p>
          <a:p>
            <a:endParaRPr lang="en-US" sz="1800" dirty="0">
              <a:solidFill>
                <a:srgbClr val="FFFFFF"/>
              </a:solidFill>
            </a:endParaRPr>
          </a:p>
        </p:txBody>
      </p:sp>
    </p:spTree>
    <p:extLst>
      <p:ext uri="{BB962C8B-B14F-4D97-AF65-F5344CB8AC3E}">
        <p14:creationId xmlns:p14="http://schemas.microsoft.com/office/powerpoint/2010/main" val="3798865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942</TotalTime>
  <Words>2645</Words>
  <Application>Microsoft Office PowerPoint</Application>
  <PresentationFormat>Geniş ekran</PresentationFormat>
  <Paragraphs>376</Paragraphs>
  <Slides>36</Slides>
  <Notes>34</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36</vt:i4>
      </vt:variant>
    </vt:vector>
  </HeadingPairs>
  <TitlesOfParts>
    <vt:vector size="45" baseType="lpstr">
      <vt:lpstr>Abadi Extra Light</vt:lpstr>
      <vt:lpstr>Arial</vt:lpstr>
      <vt:lpstr>Calibri</vt:lpstr>
      <vt:lpstr>Century Gothic</vt:lpstr>
      <vt:lpstr>Helvetica</vt:lpstr>
      <vt:lpstr>Times New Roman</vt:lpstr>
      <vt:lpstr>Wingdings</vt:lpstr>
      <vt:lpstr>Wingdings 3</vt:lpstr>
      <vt:lpstr>Dilim</vt:lpstr>
      <vt:lpstr>Merhaba ;</vt:lpstr>
      <vt:lpstr>Ülkemizde  hukuki düzenlemeler</vt:lpstr>
      <vt:lpstr>PowerPoint Sunusu</vt:lpstr>
      <vt:lpstr>PowerPoint Sunusu</vt:lpstr>
      <vt:lpstr> HEMŞİRELİKLE İLGİLİ ULUSLARARASI KARARLAR    Dünya sağlık örgütü (DSÖ) ve benzer kuruluşlar, sağlığın korunması, geliştirilmesi ve yaygınlaştırılmasında ortak hareket belirleyerek, bir çok ülkenin katılımıyla gerçekleştirilen çeşitli bilimsel toplantılar aracılığıyla sağlık hizmetlerine yönelik hedefler ortaya koymaları amacıyla yayınlanmıştır.   **    Alma-Ata Bildirgesi          (Temel Sağlık Hizmetleri Konferansı-1978)   **     Viyana Bildirgesi         (I. Avrupa Hemşirelik Konferansı-1988)  **     Münih Deklerasyonu         (II.Avrupa Hemşirelik ve Ebelik Konferansı2000)  **    İnsan Hakları ve  Biyotıp Sözleşmesi  </vt:lpstr>
      <vt:lpstr>  ANAYASA                        17. madde    yaşam hakkı </vt:lpstr>
      <vt:lpstr>ANAYASA  56. maddesi "SağlIk Hizmetleri ve Çevrenin KorunmasI</vt:lpstr>
      <vt:lpstr>PowerPoint Sunusu</vt:lpstr>
      <vt:lpstr>sağlık hizmeti sunucularından  talep edilebilen haklar </vt:lpstr>
      <vt:lpstr>Hemşirelik Kanunu  </vt:lpstr>
      <vt:lpstr>Hemşirelik yönetmeliği   </vt:lpstr>
      <vt:lpstr>PowerPoint Sunusu</vt:lpstr>
      <vt:lpstr> “HASTA HAKLARI YÖNETMELİĞİ  hasta haklarI        TANIM      4. MADDE, </vt:lpstr>
      <vt:lpstr>PowerPoint Sunusu</vt:lpstr>
      <vt:lpstr>HASTA HAKLARI YÖNETMELİĞİ  Sağlık Hizmetlerinden Faydalanma Hakkı</vt:lpstr>
      <vt:lpstr> HASTA HAKLARI YÖNETMELİĞİ  Bilgi Alma Hakkı Bilgilendirmenin Kapsamı </vt:lpstr>
      <vt:lpstr>HASTA HAKLARI YÖNETMELİĞİ  Hasta Haklarının Korunması</vt:lpstr>
      <vt:lpstr>Tıbbi Müdahalede Hastanın RızasI</vt:lpstr>
      <vt:lpstr>Diğer Haklar</vt:lpstr>
      <vt:lpstr>Hastanın Uyması Gereken Kurallar Madde 42/A – (Ek:RG-8/5/2014-28994) </vt:lpstr>
      <vt:lpstr>Tıbbi Müdahale</vt:lpstr>
      <vt:lpstr>Tıbbi Müdahale</vt:lpstr>
      <vt:lpstr>Tıbbi Müdahalelerde   Hukuka Uygunluk İçin Gerekli Şartlar  </vt:lpstr>
      <vt:lpstr>Komplikasyon</vt:lpstr>
      <vt:lpstr>PowerPoint Sunusu</vt:lpstr>
      <vt:lpstr>Aydınlatılmış onam</vt:lpstr>
      <vt:lpstr>Hemşirelerin Hukuki Sorumlulukları</vt:lpstr>
      <vt:lpstr>PowerPoint Sunusu</vt:lpstr>
      <vt:lpstr>PowerPoint Sunusu</vt:lpstr>
      <vt:lpstr>PowerPoint Sunusu</vt:lpstr>
      <vt:lpstr>CEZA HÜKÜMLERİ  LİNK:</vt:lpstr>
      <vt:lpstr>KAST NE DEMEKTİR</vt:lpstr>
      <vt:lpstr>TAKSİRLİ SUÇ  NE DEMEKTİR???</vt:lpstr>
      <vt:lpstr>Tanıklıktan Çekinme</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Hemşireler ve hemşirelik öğrencileri için</dc:title>
  <dc:creator>Aidata</dc:creator>
  <cp:lastModifiedBy>Atila İlhan Yatağan</cp:lastModifiedBy>
  <cp:revision>171</cp:revision>
  <dcterms:created xsi:type="dcterms:W3CDTF">2022-02-22T12:11:23Z</dcterms:created>
  <dcterms:modified xsi:type="dcterms:W3CDTF">2022-03-09T21:10:41Z</dcterms:modified>
</cp:coreProperties>
</file>