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601200" cy="12801600" type="A3"/>
  <p:notesSz cx="6858000" cy="9144000"/>
  <p:defaultTextStyle>
    <a:defPPr>
      <a:defRPr lang="tr-TR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624" y="1080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1EC0-F70A-4441-8431-C5F1C283C245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1AC97-1E77-4910-9B8D-2F33B1B3CA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103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436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725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870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1AC97-1E77-4910-9B8D-2F33B1B3CA70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52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218251"/>
            <a:ext cx="9601200" cy="558334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601200" cy="72182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4950981"/>
            <a:ext cx="9601200" cy="426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987040"/>
            <a:ext cx="9601200" cy="95300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485" y="9431418"/>
            <a:ext cx="5918861" cy="1646622"/>
          </a:xfrm>
        </p:spPr>
        <p:txBody>
          <a:bodyPr>
            <a:normAutofit/>
          </a:bodyPr>
          <a:lstStyle>
            <a:lvl1pPr marL="0" indent="0" algn="l">
              <a:buNone/>
              <a:defRPr sz="3100">
                <a:solidFill>
                  <a:schemeClr val="tx2"/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460" y="5846942"/>
            <a:ext cx="7534119" cy="3347245"/>
          </a:xfrm>
          <a:effectLst/>
        </p:spPr>
        <p:txBody>
          <a:bodyPr>
            <a:noAutofit/>
          </a:bodyPr>
          <a:lstStyle>
            <a:lvl1pPr marL="896112" indent="-640080" algn="l">
              <a:defRPr sz="7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0250" y="1365502"/>
            <a:ext cx="6720840" cy="64861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11446" y="702833"/>
            <a:ext cx="2160270" cy="9778233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90319" y="1365503"/>
            <a:ext cx="5070751" cy="913682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200150" y="1365504"/>
            <a:ext cx="6720840" cy="64861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218251"/>
            <a:ext cx="9601200" cy="55833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601200" cy="72182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4950981"/>
            <a:ext cx="9601200" cy="426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987040"/>
            <a:ext cx="9601200" cy="95300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4855" y="4055610"/>
            <a:ext cx="6264999" cy="4523579"/>
          </a:xfrm>
          <a:effectLst/>
        </p:spPr>
        <p:txBody>
          <a:bodyPr anchor="b"/>
          <a:lstStyle>
            <a:lvl1pPr algn="r">
              <a:defRPr sz="64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3560" y="8600687"/>
            <a:ext cx="6269019" cy="1559525"/>
          </a:xfrm>
        </p:spPr>
        <p:txBody>
          <a:bodyPr anchor="t"/>
          <a:lstStyle>
            <a:lvl1pPr marL="0" indent="0" algn="r">
              <a:buNone/>
              <a:defRPr sz="2800">
                <a:solidFill>
                  <a:schemeClr val="tx2"/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00149" y="1365502"/>
            <a:ext cx="3514039" cy="64861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77410" y="1365504"/>
            <a:ext cx="3514039" cy="648614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0" y="1365504"/>
            <a:ext cx="3514039" cy="11942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3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4269" y="2613944"/>
            <a:ext cx="3514039" cy="5120640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9667" y="1365504"/>
            <a:ext cx="3514039" cy="11942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3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marL="0" lvl="0" indent="0" algn="ctr" defTabSz="1280160" rtl="0" eaLnBrk="1" latinLnBrk="0" hangingPunct="1">
              <a:spcBef>
                <a:spcPct val="20000"/>
              </a:spcBef>
              <a:spcAft>
                <a:spcPts val="42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6" y="2611526"/>
            <a:ext cx="3514039" cy="5120640"/>
          </a:xfrm>
        </p:spPr>
        <p:txBody>
          <a:bodyPr>
            <a:normAutofit/>
          </a:bodyPr>
          <a:lstStyle>
            <a:lvl1pPr>
              <a:defRPr sz="25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050" y="4124961"/>
            <a:ext cx="3817889" cy="2349187"/>
          </a:xfrm>
          <a:effectLst/>
        </p:spPr>
        <p:txBody>
          <a:bodyPr anchor="b">
            <a:noAutofit/>
          </a:bodyPr>
          <a:lstStyle>
            <a:lvl1pPr marL="320040" indent="-320040" algn="l">
              <a:defRPr sz="39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3191" y="1365504"/>
            <a:ext cx="4217939" cy="9136829"/>
          </a:xfrm>
        </p:spPr>
        <p:txBody>
          <a:bodyPr anchor="ctr"/>
          <a:lstStyle>
            <a:lvl1pPr>
              <a:defRPr sz="31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9553" y="6529230"/>
            <a:ext cx="3558093" cy="399376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218251"/>
            <a:ext cx="9601200" cy="558334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601200" cy="721825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4950981"/>
            <a:ext cx="9601200" cy="426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987040"/>
            <a:ext cx="9601200" cy="95300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98934" y="2133600"/>
            <a:ext cx="4320540" cy="5838571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8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1781" y="1886241"/>
            <a:ext cx="3878820" cy="4037637"/>
          </a:xfrm>
        </p:spPr>
        <p:txBody>
          <a:bodyPr anchor="b"/>
          <a:lstStyle>
            <a:lvl1pPr marL="256032" indent="-256032">
              <a:buFont typeface="Georgia" pitchFamily="18" charset="0"/>
              <a:buChar char="*"/>
              <a:defRPr sz="22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631" y="8333586"/>
            <a:ext cx="6702715" cy="2133600"/>
          </a:xfrm>
        </p:spPr>
        <p:txBody>
          <a:bodyPr anchor="b">
            <a:noAutofit/>
          </a:bodyPr>
          <a:lstStyle>
            <a:lvl1pPr algn="l">
              <a:defRPr sz="64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530080"/>
            <a:ext cx="9601200" cy="327152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601200" cy="953008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7034167"/>
            <a:ext cx="9601200" cy="426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987040"/>
            <a:ext cx="9601200" cy="95300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2954" y="8161380"/>
            <a:ext cx="6838137" cy="2133600"/>
          </a:xfrm>
          <a:prstGeom prst="rect">
            <a:avLst/>
          </a:prstGeom>
          <a:effectLst/>
        </p:spPr>
        <p:txBody>
          <a:bodyPr vert="horz" lIns="128016" tIns="64008" rIns="128016" bIns="64008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0150" y="1366885"/>
            <a:ext cx="6720840" cy="648614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80810" y="11521441"/>
            <a:ext cx="264033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0060" y="11521441"/>
            <a:ext cx="3520441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00500" y="11521441"/>
            <a:ext cx="192024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448056" indent="-448056" algn="r" defTabSz="128016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64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20040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3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68096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52144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36192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5843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329891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752344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200400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622853" indent="-256032" algn="l" defTabSz="1280160" rtl="0" eaLnBrk="1" latinLnBrk="0" hangingPunct="1">
        <a:spcBef>
          <a:spcPct val="20000"/>
        </a:spcBef>
        <a:spcAft>
          <a:spcPts val="42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mailto:yildiz.yildirim@adu.edu.t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40159" y="1689828"/>
            <a:ext cx="7920881" cy="940586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tr-TR" sz="2400" dirty="0">
                <a:solidFill>
                  <a:schemeClr val="tx1"/>
                </a:solidFill>
              </a:rPr>
              <a:t>META-ANALİZ KURSU</a:t>
            </a:r>
          </a:p>
          <a:p>
            <a:pPr algn="just">
              <a:lnSpc>
                <a:spcPct val="100000"/>
              </a:lnSpc>
            </a:pPr>
            <a:r>
              <a:rPr lang="tr-TR" sz="1500" i="1" dirty="0">
                <a:solidFill>
                  <a:schemeClr val="tx1"/>
                </a:solidFill>
              </a:rPr>
              <a:t>Eğitim Bilimleri Bölümü katkılarıyla aşağıdaki kurs tüm fakültemiz akademisyenlerine ve doktora öğrencilerine </a:t>
            </a:r>
            <a:r>
              <a:rPr lang="tr-TR" sz="1500" i="1" dirty="0" smtClean="0">
                <a:solidFill>
                  <a:schemeClr val="tx1"/>
                </a:solidFill>
              </a:rPr>
              <a:t>açık </a:t>
            </a:r>
            <a:r>
              <a:rPr lang="tr-TR" sz="1500" i="1" dirty="0">
                <a:solidFill>
                  <a:schemeClr val="tx1"/>
                </a:solidFill>
              </a:rPr>
              <a:t>bir biçimde sunulacaktır</a:t>
            </a:r>
            <a:r>
              <a:rPr lang="tr-TR" sz="1500" i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tr-TR" sz="1500" i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Users\ADU\AppData\Local\Temp\Rar$DRa0.455\Egitim Fakultesi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211" y="355254"/>
            <a:ext cx="1234801" cy="133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995670"/>
              </p:ext>
            </p:extLst>
          </p:nvPr>
        </p:nvGraphicFramePr>
        <p:xfrm>
          <a:off x="965552" y="5608712"/>
          <a:ext cx="7886117" cy="45567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27300"/>
                <a:gridCol w="327300"/>
                <a:gridCol w="3631118"/>
                <a:gridCol w="288032"/>
                <a:gridCol w="360040"/>
                <a:gridCol w="2952327"/>
              </a:tblGrid>
              <a:tr h="212717">
                <a:tc rowSpan="4">
                  <a:txBody>
                    <a:bodyPr/>
                    <a:lstStyle/>
                    <a:p>
                      <a:pPr algn="ctr"/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</a:t>
                      </a:r>
                      <a:r>
                        <a:rPr lang="tr-TR" sz="1100" b="1" i="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OCAK 2019</a:t>
                      </a:r>
                      <a:endParaRPr lang="tr-TR" sz="11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9.00-12.00</a:t>
                      </a:r>
                      <a:endParaRPr lang="tr-TR" sz="1100" b="1" i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1-TEORİK BÖLÜM</a:t>
                      </a:r>
                      <a:endParaRPr lang="tr-TR" sz="1100" b="0" i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30 OCAK 2019</a:t>
                      </a:r>
                      <a:endParaRPr lang="tr-TR" sz="11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9.00-12.00</a:t>
                      </a:r>
                      <a:endParaRPr lang="tr-TR" sz="11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3-UYGULAMA (Pratik yapılması)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61997"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Meta-analize Giriş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Meta-analiz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nedir?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Ne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amaçla kullanılır?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Anlatı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derlemelerinden farkı nedir?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Etki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büyüklüğü, türleri ve dönüşümleri</a:t>
                      </a:r>
                    </a:p>
                    <a:p>
                      <a:pPr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Sabit Etki Modeli-Rastgele Etki Modeli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Sabit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Etki Modeli nedir, hangi durumlarda kullanılır?	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Rastgele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Modeli nedir, hangi durumlarda kullanılır?	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Her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iki modelde hesaplama nasıldır ve farklılık nedir?</a:t>
                      </a:r>
                    </a:p>
                    <a:p>
                      <a:pPr lvl="1" algn="l"/>
                      <a:r>
                        <a:rPr lang="tr-TR" sz="1100" i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Heterojenlik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nedir, nasıl hesaplanır?</a:t>
                      </a:r>
                    </a:p>
                    <a:p>
                      <a:pPr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Alt Grup Analizi</a:t>
                      </a:r>
                    </a:p>
                    <a:p>
                      <a:pPr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Meta-Regresyon</a:t>
                      </a:r>
                      <a:endParaRPr lang="tr-TR" sz="1100" b="0" i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1100" b="0" i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tr-TR" sz="1100" b="0" i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1280160" rtl="0" eaLnBrk="1" latinLnBrk="0" hangingPunct="1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İkili veri ile meta-analiz uygulaması</a:t>
                      </a:r>
                    </a:p>
                    <a:p>
                      <a:pPr marL="0" lvl="0" algn="l" defTabSz="1280160" rtl="0" eaLnBrk="1" latinLnBrk="0" hangingPunct="1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Ortalama fark ile meta-analiz uygulaması</a:t>
                      </a:r>
                    </a:p>
                    <a:p>
                      <a:pPr marL="0" lvl="0" algn="l" defTabSz="1280160" rtl="0" eaLnBrk="1" latinLnBrk="0" hangingPunct="1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Korelasyon ile meta-analiz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uygulaması</a:t>
                      </a:r>
                    </a:p>
                    <a:p>
                      <a:pPr marL="0" lvl="0" algn="l" defTabSz="1280160" rtl="0" eaLnBrk="1" latinLnBrk="0" hangingPunct="1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(Bu 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bölümde </a:t>
                      </a:r>
                      <a:r>
                        <a:rPr lang="tr-TR" sz="1100" i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heterojenlik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yanlılık ve sabit /rastgele etkiler modeli dâhildir)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2717"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13.30-16.00</a:t>
                      </a:r>
                      <a:endParaRPr lang="tr-TR" sz="1100" b="1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2-UYGULAMA (Gösterim)</a:t>
                      </a:r>
                      <a:endParaRPr lang="tr-TR" sz="11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1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13.30-16.00</a:t>
                      </a:r>
                      <a:endParaRPr lang="tr-TR" sz="1100" b="1" i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100" b="1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100" b="1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4- UYGULAMA (Pratik yapılması)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70921"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sz="1200" dirty="0"/>
                    </a:p>
                  </a:txBody>
                  <a:tcP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Excel ile meta-analiz nasıl yapılır?</a:t>
                      </a:r>
                    </a:p>
                    <a:p>
                      <a:pPr algn="l"/>
                      <a:r>
                        <a:rPr lang="tr-TR" sz="1100" i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CMA’ya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Giriş (Programın tanıtılması)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Veri Girişi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Sabit ve Rastgele Etki Modellerinin uygulanmasının örnek veri üzerinde gösterilmesi</a:t>
                      </a:r>
                    </a:p>
                    <a:p>
                      <a:pPr lvl="1" algn="l"/>
                      <a:r>
                        <a:rPr lang="tr-TR" sz="1100" i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Heterojenliğin</a:t>
                      </a:r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Hesaplanması</a:t>
                      </a:r>
                    </a:p>
                    <a:p>
                      <a:pPr lvl="1" algn="l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Grafik Düzenleme</a:t>
                      </a:r>
                      <a:endParaRPr lang="tr-TR" sz="11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vl="1" algn="l"/>
                      <a:endParaRPr lang="tr-TR" sz="11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vl="1" algn="l"/>
                      <a:endParaRPr lang="tr-TR" sz="1100" b="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1280160" rtl="0" eaLnBrk="1" latinLnBrk="0" hangingPunct="1"/>
                      <a:r>
                        <a:rPr lang="tr-TR" sz="1100" i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Alt grup analizi</a:t>
                      </a:r>
                    </a:p>
                    <a:p>
                      <a:pPr marL="0" lvl="0" algn="l" defTabSz="1280160" rtl="0" eaLnBrk="1" latinLnBrk="0" hangingPunct="1"/>
                      <a:r>
                        <a:rPr lang="tr-TR" sz="1100" i="0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Metaregresyon</a:t>
                      </a:r>
                      <a:endParaRPr lang="tr-TR" sz="1100" i="0" kern="1200" baseline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1037445" y="10420468"/>
            <a:ext cx="7704857" cy="1846647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Kurs Zamanı ve Yeri: 29-30 Ocak 2019/Eğitim Fakültesi Konferans Salonu</a:t>
            </a:r>
          </a:p>
          <a:p>
            <a:pPr marL="171430" indent="-171430">
              <a:buFont typeface="Arial" pitchFamily="34" charset="0"/>
              <a:buChar char="•"/>
            </a:pPr>
            <a:r>
              <a:rPr lang="tr-TR" sz="1300" b="1" i="1" dirty="0">
                <a:solidFill>
                  <a:schemeClr val="accent1">
                    <a:lumMod val="50000"/>
                  </a:schemeClr>
                </a:solidFill>
              </a:rPr>
              <a:t>Not: 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Kursiyerlerin kişisel bilgisayarlarını yanında getirmeleri rica olunur. Önceden CMA programının «https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://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www.meta-analysis.com/pages/demo.php?cart=B27A2410134» linkinden indirilip yüklenmesi gerekmektedir. </a:t>
            </a:r>
          </a:p>
          <a:p>
            <a:pPr marL="171430" indent="-171430">
              <a:buFont typeface="Arial" pitchFamily="34" charset="0"/>
              <a:buChar char="•"/>
            </a:pP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Katılmak isteyen akademisyenlerin isimlerini 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yildiz.yildirim@adu.edu.tr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 adresine bildirmeleri rica olunur.</a:t>
            </a:r>
          </a:p>
          <a:p>
            <a:pPr marL="171430" indent="-171430">
              <a:buFont typeface="Arial" pitchFamily="34" charset="0"/>
              <a:buChar char="•"/>
            </a:pPr>
            <a:r>
              <a:rPr lang="tr-TR" sz="1300" b="1" i="1" dirty="0">
                <a:solidFill>
                  <a:schemeClr val="accent1">
                    <a:lumMod val="50000"/>
                  </a:schemeClr>
                </a:solidFill>
              </a:rPr>
              <a:t>Hedef Kitle: </a:t>
            </a: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ADÜ Eğitim Fakültesi Öğretim Elemanları ve Doktora Öğrencileri</a:t>
            </a:r>
          </a:p>
          <a:p>
            <a:pPr marL="171430" indent="-171430">
              <a:buFont typeface="Arial" pitchFamily="34" charset="0"/>
              <a:buChar char="•"/>
            </a:pPr>
            <a:r>
              <a:rPr lang="tr-TR" sz="1300" i="1" dirty="0">
                <a:solidFill>
                  <a:schemeClr val="accent1">
                    <a:lumMod val="50000"/>
                  </a:schemeClr>
                </a:solidFill>
              </a:rPr>
              <a:t>Program sonunda katılım sertifikası da verilecektir. </a:t>
            </a:r>
          </a:p>
          <a:p>
            <a:endParaRPr lang="tr-TR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ADU\Desktop\500px-Pre-term_corticosteroid_data.sv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525" y="2728392"/>
            <a:ext cx="6264696" cy="2831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3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</TotalTime>
  <Words>203</Words>
  <Application>Microsoft Office PowerPoint</Application>
  <PresentationFormat>A3 Kağıt (297x420 mm)</PresentationFormat>
  <Paragraphs>56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Hava Akımı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ADU</dc:creator>
  <cp:lastModifiedBy>ADU</cp:lastModifiedBy>
  <cp:revision>8</cp:revision>
  <dcterms:created xsi:type="dcterms:W3CDTF">2019-01-18T09:30:29Z</dcterms:created>
  <dcterms:modified xsi:type="dcterms:W3CDTF">2019-01-18T10:22:47Z</dcterms:modified>
</cp:coreProperties>
</file>